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5" r:id="rId1"/>
    <p:sldMasterId id="2147483737" r:id="rId2"/>
  </p:sldMasterIdLst>
  <p:notesMasterIdLst>
    <p:notesMasterId r:id="rId18"/>
  </p:notesMasterIdLst>
  <p:handoutMasterIdLst>
    <p:handoutMasterId r:id="rId19"/>
  </p:handoutMasterIdLst>
  <p:sldIdLst>
    <p:sldId id="381" r:id="rId3"/>
    <p:sldId id="398" r:id="rId4"/>
    <p:sldId id="409" r:id="rId5"/>
    <p:sldId id="400" r:id="rId6"/>
    <p:sldId id="396" r:id="rId7"/>
    <p:sldId id="382" r:id="rId8"/>
    <p:sldId id="406" r:id="rId9"/>
    <p:sldId id="403" r:id="rId10"/>
    <p:sldId id="407" r:id="rId11"/>
    <p:sldId id="385" r:id="rId12"/>
    <p:sldId id="404" r:id="rId13"/>
    <p:sldId id="405" r:id="rId14"/>
    <p:sldId id="388" r:id="rId15"/>
    <p:sldId id="401" r:id="rId16"/>
    <p:sldId id="408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84"/>
    <a:srgbClr val="FFFF88"/>
    <a:srgbClr val="FFFFBA"/>
    <a:srgbClr val="518AC4"/>
    <a:srgbClr val="214263"/>
    <a:srgbClr val="4F86BD"/>
    <a:srgbClr val="21EB80"/>
    <a:srgbClr val="0C458B"/>
    <a:srgbClr val="89C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2" autoAdjust="0"/>
    <p:restoredTop sz="94653" autoAdjust="0"/>
  </p:normalViewPr>
  <p:slideViewPr>
    <p:cSldViewPr snapToGrid="0" snapToObjects="1">
      <p:cViewPr varScale="1">
        <p:scale>
          <a:sx n="122" d="100"/>
          <a:sy n="122" d="100"/>
        </p:scale>
        <p:origin x="-1216" y="-10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0" d="100"/>
        <a:sy n="2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D179C08-88DC-4A86-94A2-A1EDC4A50204}" type="datetimeFigureOut">
              <a:rPr lang="en-US"/>
              <a:pPr>
                <a:defRPr/>
              </a:pPr>
              <a:t>9/10/13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05D0C57-0AC5-46D8-A8B1-8EE16B378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560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4DA0C48-51DF-40E1-9882-A8096F71A1C2}" type="datetimeFigureOut">
              <a:rPr lang="en-US"/>
              <a:pPr>
                <a:defRPr/>
              </a:pPr>
              <a:t>9/10/13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0485EE4-F5ED-46EE-9CC8-D02925AE3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058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E0453B5-63F0-0B44-8FA5-BCA6AA7CCB43}" type="slidenum">
              <a:rPr lang="en-US" sz="1200"/>
              <a:pPr/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8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F8A6BFA-A4A8-1946-9AFF-CE0A4910519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B0C1D8-4E6A-4E43-994E-F8CEB46FEFA2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5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DAGMan and what</a:t>
            </a:r>
            <a:r>
              <a:rPr lang="en-US" baseline="0" dirty="0" smtClean="0"/>
              <a:t> are its benefits? (throttling, retries, rescue DAGs,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25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Workflows are expressed as DAXes, which contain no information about resources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Pegasus maps the workflow into a DAG, which is executable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Process involves: 1. Site selection, 2. Replica selection,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A64E5C-089C-164B-8723-7C1FF8195519}" type="slidenum">
              <a:rPr lang="en-US" sz="1200"/>
              <a:pPr/>
              <a:t>7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point: Pegasus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supports many different job submission mechanisms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82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CB66E0C-CCD4-4549-BC06-8E87C1D391C0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604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60420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B16FE6A-B6A9-EE4A-AD9E-3773C280E1DA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58372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can the Pegasus service make it easier to integrate workflows into science gateways?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83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4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auto">
          <a:xfrm>
            <a:off x="4114800" y="6186488"/>
            <a:ext cx="914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fld id="{29263CB3-35DE-8142-A934-8D8CC4699110}" type="slidenum">
              <a:rPr lang="en-US" sz="1600" i="1" smtClean="0">
                <a:solidFill>
                  <a:schemeClr val="accent1"/>
                </a:solidFill>
              </a:rPr>
              <a:pPr algn="ctr">
                <a:defRPr/>
              </a:pPr>
              <a:t>‹#›</a:t>
            </a:fld>
            <a:endParaRPr lang="en-US" sz="1600" i="1" smtClean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1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269"/>
            <a:ext cx="8229600" cy="4060296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–"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26331"/>
            <a:ext cx="8229600" cy="388938"/>
          </a:xfrm>
          <a:prstGeom prst="rect">
            <a:avLst/>
          </a:prstGeom>
        </p:spPr>
        <p:txBody>
          <a:bodyPr/>
          <a:lstStyle>
            <a:lvl1pPr>
              <a:buNone/>
              <a:defRPr sz="2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5pPr marL="0" algn="l">
              <a:buNone/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645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 bwMode="auto">
          <a:xfrm>
            <a:off x="4114800" y="6186488"/>
            <a:ext cx="914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fld id="{BF753598-6B00-2F45-BCEA-5133F83A3B42}" type="slidenum">
              <a:rPr lang="en-US" sz="1600" i="1" smtClean="0">
                <a:solidFill>
                  <a:schemeClr val="accent1"/>
                </a:solidFill>
              </a:rPr>
              <a:pPr algn="ctr">
                <a:defRPr/>
              </a:pPr>
              <a:t>‹#›</a:t>
            </a:fld>
            <a:endParaRPr lang="en-US" sz="1600" i="1" smtClean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9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934075" y="6127750"/>
            <a:ext cx="3043238" cy="579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isi.png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400800"/>
            <a:ext cx="2473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06538" y="3474720"/>
            <a:ext cx="5988050" cy="37725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08760" y="3931920"/>
            <a:ext cx="5988050" cy="149652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429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4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auto">
          <a:xfrm>
            <a:off x="4114800" y="6400800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fld id="{9C86E70E-8D8D-4BB5-9D51-8D26A26A1174}" type="slidenum">
              <a:rPr lang="en-US" sz="1600" i="1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sz="1600" i="1" dirty="0">
              <a:solidFill>
                <a:schemeClr val="accent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1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575"/>
            <a:ext cx="8229600" cy="4403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–"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944563"/>
            <a:ext cx="5353050" cy="8493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5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 bwMode="auto">
          <a:xfrm>
            <a:off x="4114800" y="6400800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fld id="{D3283F9F-EFE1-4865-A24C-1485B97DFD91}" type="slidenum">
              <a:rPr lang="en-US" sz="1600" i="1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sz="1600" i="1" dirty="0">
              <a:solidFill>
                <a:schemeClr val="accent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7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06538" y="3474720"/>
            <a:ext cx="5988050" cy="37725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08760" y="3931920"/>
            <a:ext cx="5988050" cy="149652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106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92A7713-3281-3145-BCCF-5037D74AAB46}" type="datetimeFigureOut">
              <a:rPr lang="en-US" smtClean="0"/>
              <a:t>9/12/13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21CE3C7-2410-184D-8AEA-339B032C9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1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1588"/>
            <a:ext cx="9144000" cy="6856412"/>
          </a:xfrm>
          <a:prstGeom prst="rect">
            <a:avLst/>
          </a:prstGeom>
          <a:gradFill rotWithShape="1">
            <a:gsLst>
              <a:gs pos="0">
                <a:srgbClr val="518AC4"/>
              </a:gs>
              <a:gs pos="100000">
                <a:srgbClr val="214263"/>
              </a:gs>
            </a:gsLst>
            <a:lin ang="5400000"/>
          </a:gradFill>
          <a:ln>
            <a:noFill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	Click to edit Master title style</a:t>
            </a:r>
          </a:p>
        </p:txBody>
      </p:sp>
      <p:pic>
        <p:nvPicPr>
          <p:cNvPr id="1028" name="Picture 10" descr="isi.png"/>
          <p:cNvPicPr>
            <a:picLocks noChangeAspect="1"/>
          </p:cNvPicPr>
          <p:nvPr userDrawn="1"/>
        </p:nvPicPr>
        <p:blipFill>
          <a:blip r:embed="rId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419850"/>
            <a:ext cx="2473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9" descr="Formal_Viterbi_GoldOnCard_NoBG.eps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6319838"/>
            <a:ext cx="17414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 flipV="1">
            <a:off x="0" y="6130925"/>
            <a:ext cx="9144000" cy="5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274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588"/>
            <a:ext cx="9144000" cy="6856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	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0" y="6221413"/>
            <a:ext cx="9144000" cy="639762"/>
          </a:xfrm>
          <a:prstGeom prst="rect">
            <a:avLst/>
          </a:prstGeom>
          <a:gradFill flip="none" rotWithShape="1">
            <a:gsLst>
              <a:gs pos="20000">
                <a:srgbClr val="518AC4"/>
              </a:gs>
              <a:gs pos="100000">
                <a:srgbClr val="214263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53" name="Picture 9" descr="Formal_Viterbi_GoldOnCard_NoBG.eps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6319838"/>
            <a:ext cx="17414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4" descr="pegasus_white_logo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8" b="17139"/>
          <a:stretch>
            <a:fillRect/>
          </a:stretch>
        </p:blipFill>
        <p:spPr bwMode="auto">
          <a:xfrm>
            <a:off x="7962900" y="6219825"/>
            <a:ext cx="9588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81" r:id="rId2"/>
    <p:sldLayoutId id="2147483782" r:id="rId3"/>
    <p:sldLayoutId id="2147483777" r:id="rId4"/>
    <p:sldLayoutId id="2147483790" r:id="rId5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Pegasus Workflow Management System</a:t>
            </a:r>
            <a:endParaRPr lang="en-US" sz="3200" dirty="0"/>
          </a:p>
        </p:txBody>
      </p:sp>
      <p:pic>
        <p:nvPicPr>
          <p:cNvPr id="7" name="Picture 4" descr="pegasus_white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77850"/>
            <a:ext cx="1828800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Gideon Juve</a:t>
            </a:r>
          </a:p>
          <a:p>
            <a:r>
              <a:rPr lang="en-US" sz="2400" dirty="0" smtClean="0"/>
              <a:t>USC Information Sciences Institute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5649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Submission in Pegasus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71575"/>
            <a:ext cx="8229600" cy="4814535"/>
          </a:xfrm>
        </p:spPr>
        <p:txBody>
          <a:bodyPr>
            <a:normAutofit/>
          </a:bodyPr>
          <a:lstStyle/>
          <a:p>
            <a:r>
              <a:rPr lang="en-US" dirty="0" smtClean="0"/>
              <a:t>Personal </a:t>
            </a:r>
            <a:r>
              <a:rPr lang="en-US" dirty="0"/>
              <a:t>Condor</a:t>
            </a:r>
          </a:p>
          <a:p>
            <a:r>
              <a:rPr lang="en-US" dirty="0" smtClean="0"/>
              <a:t>Local Condor </a:t>
            </a:r>
            <a:r>
              <a:rPr lang="en-US" dirty="0"/>
              <a:t>pool</a:t>
            </a:r>
          </a:p>
          <a:p>
            <a:r>
              <a:rPr lang="en-US" dirty="0" smtClean="0"/>
              <a:t>Local Batch </a:t>
            </a:r>
            <a:r>
              <a:rPr lang="en-US" dirty="0"/>
              <a:t>(PBS, SGE, etc.)</a:t>
            </a:r>
          </a:p>
          <a:p>
            <a:r>
              <a:rPr lang="en-US" dirty="0" smtClean="0"/>
              <a:t>Remote Condor </a:t>
            </a:r>
            <a:r>
              <a:rPr lang="en-US" dirty="0"/>
              <a:t>pool (Condor-C, flocking)</a:t>
            </a:r>
          </a:p>
          <a:p>
            <a:r>
              <a:rPr lang="en-US" dirty="0" smtClean="0"/>
              <a:t>Batch </a:t>
            </a:r>
            <a:r>
              <a:rPr lang="en-US" dirty="0"/>
              <a:t>using GRAM, UNICORE, ARC</a:t>
            </a:r>
          </a:p>
          <a:p>
            <a:r>
              <a:rPr lang="en-US" dirty="0"/>
              <a:t>Glideins with BOSCO or </a:t>
            </a:r>
            <a:r>
              <a:rPr lang="en-US" dirty="0" err="1"/>
              <a:t>glideinWMS</a:t>
            </a:r>
            <a:endParaRPr lang="en-US" dirty="0"/>
          </a:p>
          <a:p>
            <a:r>
              <a:rPr lang="en-US" dirty="0" smtClean="0"/>
              <a:t>Batch using SSH w/ BOSCO (scalability?)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46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6"/>
          <p:cNvSpPr>
            <a:spLocks noChangeArrowheads="1"/>
          </p:cNvSpPr>
          <p:nvPr/>
        </p:nvSpPr>
        <p:spPr bwMode="auto">
          <a:xfrm>
            <a:off x="384175" y="317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Distributed Data Management in Pegasus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71575"/>
            <a:ext cx="4388031" cy="49679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Pegasus supports many different data configurations</a:t>
            </a:r>
          </a:p>
          <a:p>
            <a:pPr lvl="1"/>
            <a:r>
              <a:rPr lang="en-US" dirty="0" smtClean="0"/>
              <a:t>Complex data flows</a:t>
            </a:r>
          </a:p>
          <a:p>
            <a:pPr lvl="1"/>
            <a:r>
              <a:rPr lang="en-US" dirty="0" smtClean="0"/>
              <a:t>Many protocols and tools</a:t>
            </a:r>
            <a:endParaRPr lang="en-US" dirty="0" smtClean="0"/>
          </a:p>
          <a:p>
            <a:pPr lvl="1"/>
            <a:r>
              <a:rPr lang="en-US" dirty="0" smtClean="0"/>
              <a:t>Push, pull, and 3</a:t>
            </a:r>
            <a:r>
              <a:rPr lang="en-US" baseline="30000" dirty="0" smtClean="0"/>
              <a:t>rd</a:t>
            </a:r>
            <a:r>
              <a:rPr lang="en-US" dirty="0" smtClean="0"/>
              <a:t> party transfers</a:t>
            </a:r>
          </a:p>
          <a:p>
            <a:pPr lvl="1"/>
            <a:r>
              <a:rPr lang="en-US" dirty="0" smtClean="0"/>
              <a:t>Inter-site transfers</a:t>
            </a:r>
          </a:p>
          <a:p>
            <a:pPr lvl="1"/>
            <a:r>
              <a:rPr lang="en-US" dirty="0" smtClean="0"/>
              <a:t>Squid, get http, put !http</a:t>
            </a:r>
          </a:p>
          <a:p>
            <a:r>
              <a:rPr lang="en-US" dirty="0" smtClean="0"/>
              <a:t>Site Types</a:t>
            </a:r>
            <a:endParaRPr lang="en-US" dirty="0" smtClean="0"/>
          </a:p>
          <a:p>
            <a:pPr lvl="1"/>
            <a:r>
              <a:rPr lang="en-US" dirty="0" smtClean="0"/>
              <a:t>Local site: Pegasus WMS</a:t>
            </a:r>
          </a:p>
          <a:p>
            <a:pPr lvl="1"/>
            <a:r>
              <a:rPr lang="en-US" dirty="0" smtClean="0"/>
              <a:t>Storage site: inputs and outputs</a:t>
            </a:r>
          </a:p>
          <a:p>
            <a:pPr lvl="1"/>
            <a:r>
              <a:rPr lang="en-US" dirty="0" smtClean="0"/>
              <a:t>Staging site: intermediate</a:t>
            </a:r>
          </a:p>
          <a:p>
            <a:pPr lvl="1"/>
            <a:r>
              <a:rPr lang="en-US" dirty="0" smtClean="0"/>
              <a:t>Compute site: compute jobs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7359055" y="1256493"/>
            <a:ext cx="1645105" cy="703367"/>
          </a:xfrm>
          <a:prstGeom prst="rect">
            <a:avLst/>
          </a:prstGeom>
          <a:solidFill>
            <a:srgbClr val="36628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Local Site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(submit host)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845231" y="1256493"/>
            <a:ext cx="1645105" cy="703367"/>
          </a:xfrm>
          <a:prstGeom prst="rect">
            <a:avLst/>
          </a:prstGeom>
          <a:solidFill>
            <a:srgbClr val="36628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Input Site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845231" y="2974195"/>
            <a:ext cx="1645105" cy="703367"/>
          </a:xfrm>
          <a:prstGeom prst="rect">
            <a:avLst/>
          </a:prstGeom>
          <a:solidFill>
            <a:srgbClr val="36628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Staging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Site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359055" y="2974195"/>
            <a:ext cx="1645105" cy="703367"/>
          </a:xfrm>
          <a:prstGeom prst="rect">
            <a:avLst/>
          </a:prstGeom>
          <a:solidFill>
            <a:srgbClr val="36628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Compute Site</a:t>
            </a:r>
          </a:p>
        </p:txBody>
      </p:sp>
      <p:sp>
        <p:nvSpPr>
          <p:cNvPr id="16" name="Down Arrow 15"/>
          <p:cNvSpPr/>
          <p:nvPr/>
        </p:nvSpPr>
        <p:spPr bwMode="auto">
          <a:xfrm>
            <a:off x="5390387" y="2158761"/>
            <a:ext cx="481389" cy="648717"/>
          </a:xfrm>
          <a:prstGeom prst="down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845231" y="4674381"/>
            <a:ext cx="1645105" cy="703367"/>
          </a:xfrm>
          <a:prstGeom prst="rect">
            <a:avLst/>
          </a:prstGeom>
          <a:solidFill>
            <a:srgbClr val="36628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Output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Site</a:t>
            </a:r>
          </a:p>
        </p:txBody>
      </p:sp>
      <p:sp>
        <p:nvSpPr>
          <p:cNvPr id="18" name="Down Arrow 17"/>
          <p:cNvSpPr/>
          <p:nvPr/>
        </p:nvSpPr>
        <p:spPr bwMode="auto">
          <a:xfrm>
            <a:off x="5418406" y="3844246"/>
            <a:ext cx="481389" cy="648717"/>
          </a:xfrm>
          <a:prstGeom prst="down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Left-Right Arrow 18"/>
          <p:cNvSpPr/>
          <p:nvPr/>
        </p:nvSpPr>
        <p:spPr bwMode="auto">
          <a:xfrm rot="5400000">
            <a:off x="7857731" y="2293514"/>
            <a:ext cx="719582" cy="412457"/>
          </a:xfrm>
          <a:prstGeom prst="leftRightArrow">
            <a:avLst>
              <a:gd name="adj1" fmla="val 54631"/>
              <a:gd name="adj2" fmla="val 52262"/>
            </a:avLst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0" name="Left-Right Arrow 19"/>
          <p:cNvSpPr/>
          <p:nvPr/>
        </p:nvSpPr>
        <p:spPr bwMode="auto">
          <a:xfrm>
            <a:off x="6565734" y="3148019"/>
            <a:ext cx="719582" cy="412457"/>
          </a:xfrm>
          <a:prstGeom prst="leftRightArrow">
            <a:avLst>
              <a:gd name="adj1" fmla="val 54631"/>
              <a:gd name="adj2" fmla="val 52262"/>
            </a:avLst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" name="Down Arrow 14"/>
          <p:cNvSpPr/>
          <p:nvPr/>
        </p:nvSpPr>
        <p:spPr bwMode="auto">
          <a:xfrm rot="2669316">
            <a:off x="6724048" y="3949957"/>
            <a:ext cx="481389" cy="648717"/>
          </a:xfrm>
          <a:prstGeom prst="down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" name="Down Arrow 20"/>
          <p:cNvSpPr/>
          <p:nvPr/>
        </p:nvSpPr>
        <p:spPr bwMode="auto">
          <a:xfrm rot="18943082">
            <a:off x="6656022" y="2124697"/>
            <a:ext cx="481389" cy="648717"/>
          </a:xfrm>
          <a:prstGeom prst="down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904408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Data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Management Configurations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845280" y="2269172"/>
            <a:ext cx="990600" cy="685800"/>
          </a:xfrm>
          <a:prstGeom prst="rect">
            <a:avLst/>
          </a:prstGeom>
          <a:solidFill>
            <a:srgbClr val="FFFF8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Submit</a:t>
            </a:r>
          </a:p>
          <a:p>
            <a:pPr algn="ctr">
              <a:defRPr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Host</a:t>
            </a:r>
            <a:endParaRPr lang="en-US" sz="16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420205" y="2297082"/>
            <a:ext cx="990600" cy="685800"/>
          </a:xfrm>
          <a:prstGeom prst="rect">
            <a:avLst/>
          </a:prstGeom>
          <a:solidFill>
            <a:srgbClr val="FFFF8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Submit</a:t>
            </a:r>
          </a:p>
          <a:p>
            <a:pPr algn="ctr">
              <a:defRPr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Host</a:t>
            </a:r>
            <a:endParaRPr lang="en-US" sz="16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88290" y="2095950"/>
            <a:ext cx="1524000" cy="1371600"/>
          </a:xfrm>
          <a:prstGeom prst="rect">
            <a:avLst/>
          </a:prstGeom>
          <a:solidFill>
            <a:srgbClr val="FFFF8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Submit</a:t>
            </a:r>
          </a:p>
          <a:p>
            <a:pPr algn="ctr">
              <a:defRPr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Host</a:t>
            </a:r>
            <a:endParaRPr lang="en-US" sz="16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Can 7"/>
          <p:cNvSpPr>
            <a:spLocks noChangeArrowheads="1"/>
          </p:cNvSpPr>
          <p:nvPr/>
        </p:nvSpPr>
        <p:spPr bwMode="auto">
          <a:xfrm>
            <a:off x="6093090" y="2705550"/>
            <a:ext cx="838200" cy="533400"/>
          </a:xfrm>
          <a:prstGeom prst="can">
            <a:avLst>
              <a:gd name="adj" fmla="val 2500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FFFFFF"/>
                </a:solidFill>
              </a:rPr>
              <a:t>Local FS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6680" y="3207717"/>
            <a:ext cx="1524000" cy="1905000"/>
          </a:xfrm>
          <a:prstGeom prst="rect">
            <a:avLst/>
          </a:prstGeom>
          <a:solidFill>
            <a:srgbClr val="FFFF8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b"/>
          <a:lstStyle/>
          <a:p>
            <a:pPr algn="ctr">
              <a:defRPr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Compute Site</a:t>
            </a:r>
          </a:p>
        </p:txBody>
      </p:sp>
      <p:sp>
        <p:nvSpPr>
          <p:cNvPr id="9" name="Can 9"/>
          <p:cNvSpPr>
            <a:spLocks noChangeArrowheads="1"/>
          </p:cNvSpPr>
          <p:nvPr/>
        </p:nvSpPr>
        <p:spPr bwMode="auto">
          <a:xfrm>
            <a:off x="921480" y="4108383"/>
            <a:ext cx="914400" cy="685800"/>
          </a:xfrm>
          <a:prstGeom prst="can">
            <a:avLst>
              <a:gd name="adj" fmla="val 2500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Shared</a:t>
            </a:r>
          </a:p>
          <a:p>
            <a:r>
              <a:rPr lang="en-US" sz="1600" dirty="0">
                <a:solidFill>
                  <a:srgbClr val="FFFFFF"/>
                </a:solidFill>
              </a:rPr>
              <a:t>FS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69080" y="3412172"/>
            <a:ext cx="4572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WN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454880" y="3412172"/>
            <a:ext cx="4572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FFFFFF"/>
                </a:solidFill>
              </a:rPr>
              <a:t>WN</a:t>
            </a:r>
          </a:p>
        </p:txBody>
      </p:sp>
      <p:cxnSp>
        <p:nvCxnSpPr>
          <p:cNvPr id="12" name="Straight Arrow Connector 13"/>
          <p:cNvCxnSpPr>
            <a:cxnSpLocks noChangeShapeType="1"/>
            <a:stCxn id="10" idx="2"/>
          </p:cNvCxnSpPr>
          <p:nvPr/>
        </p:nvCxnSpPr>
        <p:spPr bwMode="auto">
          <a:xfrm>
            <a:off x="997680" y="3793172"/>
            <a:ext cx="152400" cy="304800"/>
          </a:xfrm>
          <a:prstGeom prst="straightConnector1">
            <a:avLst/>
          </a:prstGeom>
          <a:noFill/>
          <a:ln w="9525">
            <a:solidFill>
              <a:schemeClr val="bg1"/>
            </a:solidFill>
            <a:prstDash val="dash"/>
            <a:round/>
            <a:headEnd type="arrow" w="med" len="med"/>
            <a:tailEnd type="arrow" w="med" len="med"/>
          </a:ln>
        </p:spPr>
      </p:cxnSp>
      <p:cxnSp>
        <p:nvCxnSpPr>
          <p:cNvPr id="13" name="Straight Arrow Connector 16"/>
          <p:cNvCxnSpPr>
            <a:cxnSpLocks noChangeShapeType="1"/>
            <a:endCxn id="11" idx="2"/>
          </p:cNvCxnSpPr>
          <p:nvPr/>
        </p:nvCxnSpPr>
        <p:spPr bwMode="auto">
          <a:xfrm flipV="1">
            <a:off x="1531080" y="3793172"/>
            <a:ext cx="152400" cy="304800"/>
          </a:xfrm>
          <a:prstGeom prst="straightConnector1">
            <a:avLst/>
          </a:prstGeom>
          <a:noFill/>
          <a:ln w="9525">
            <a:solidFill>
              <a:schemeClr val="bg1"/>
            </a:solidFill>
            <a:prstDash val="dash"/>
            <a:round/>
            <a:headEnd type="arrow" w="med" len="med"/>
            <a:tailEnd type="arrow" w="med" len="med"/>
          </a:ln>
        </p:spPr>
      </p:cxnSp>
      <p:sp>
        <p:nvSpPr>
          <p:cNvPr id="14" name="TextBox 21"/>
          <p:cNvSpPr txBox="1">
            <a:spLocks noChangeArrowheads="1"/>
          </p:cNvSpPr>
          <p:nvPr/>
        </p:nvSpPr>
        <p:spPr bwMode="auto">
          <a:xfrm>
            <a:off x="103918" y="1659572"/>
            <a:ext cx="2646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b="1"/>
              <a:t>Shared File System</a:t>
            </a:r>
          </a:p>
        </p:txBody>
      </p:sp>
      <p:cxnSp>
        <p:nvCxnSpPr>
          <p:cNvPr id="15" name="Straight Arrow Connector 22"/>
          <p:cNvCxnSpPr>
            <a:cxnSpLocks noChangeShapeType="1"/>
            <a:endCxn id="10" idx="0"/>
          </p:cNvCxnSpPr>
          <p:nvPr/>
        </p:nvCxnSpPr>
        <p:spPr bwMode="auto">
          <a:xfrm flipH="1">
            <a:off x="997680" y="2954972"/>
            <a:ext cx="152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" name="Straight Arrow Connector 26"/>
          <p:cNvCxnSpPr>
            <a:cxnSpLocks noChangeShapeType="1"/>
            <a:endCxn id="11" idx="0"/>
          </p:cNvCxnSpPr>
          <p:nvPr/>
        </p:nvCxnSpPr>
        <p:spPr bwMode="auto">
          <a:xfrm>
            <a:off x="1531080" y="2954972"/>
            <a:ext cx="152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7" name="TextBox 29"/>
          <p:cNvSpPr txBox="1">
            <a:spLocks noChangeArrowheads="1"/>
          </p:cNvSpPr>
          <p:nvPr/>
        </p:nvSpPr>
        <p:spPr bwMode="auto">
          <a:xfrm>
            <a:off x="2660597" y="1482585"/>
            <a:ext cx="25093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1" dirty="0" smtClean="0"/>
              <a:t>Non-shared File System</a:t>
            </a:r>
            <a:endParaRPr lang="en-US" sz="2000" b="1" dirty="0"/>
          </a:p>
        </p:txBody>
      </p:sp>
      <p:sp>
        <p:nvSpPr>
          <p:cNvPr id="18" name="TextBox 30"/>
          <p:cNvSpPr txBox="1">
            <a:spLocks noChangeArrowheads="1"/>
          </p:cNvSpPr>
          <p:nvPr/>
        </p:nvSpPr>
        <p:spPr bwMode="auto">
          <a:xfrm>
            <a:off x="5724215" y="1638750"/>
            <a:ext cx="166302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b="1" dirty="0" smtClean="0"/>
              <a:t>Condor IO</a:t>
            </a:r>
            <a:endParaRPr lang="en-US" sz="2000" b="1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5788290" y="3793172"/>
            <a:ext cx="1524000" cy="990600"/>
          </a:xfrm>
          <a:prstGeom prst="rect">
            <a:avLst/>
          </a:prstGeom>
          <a:solidFill>
            <a:srgbClr val="FFFF8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b"/>
          <a:lstStyle/>
          <a:p>
            <a:pPr algn="ctr">
              <a:defRPr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Compute Site</a:t>
            </a:r>
          </a:p>
        </p:txBody>
      </p:sp>
      <p:sp>
        <p:nvSpPr>
          <p:cNvPr id="20" name="Rectangle 32"/>
          <p:cNvSpPr>
            <a:spLocks noChangeArrowheads="1"/>
          </p:cNvSpPr>
          <p:nvPr/>
        </p:nvSpPr>
        <p:spPr bwMode="auto">
          <a:xfrm>
            <a:off x="5961328" y="4000950"/>
            <a:ext cx="4572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WN</a:t>
            </a:r>
          </a:p>
        </p:txBody>
      </p:sp>
      <p:sp>
        <p:nvSpPr>
          <p:cNvPr id="21" name="Rectangle 33"/>
          <p:cNvSpPr>
            <a:spLocks noChangeArrowheads="1"/>
          </p:cNvSpPr>
          <p:nvPr/>
        </p:nvSpPr>
        <p:spPr bwMode="auto">
          <a:xfrm>
            <a:off x="6647128" y="4000950"/>
            <a:ext cx="4572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FFFFFF"/>
                </a:solidFill>
              </a:rPr>
              <a:t>WN</a:t>
            </a:r>
          </a:p>
        </p:txBody>
      </p:sp>
      <p:cxnSp>
        <p:nvCxnSpPr>
          <p:cNvPr id="22" name="Straight Arrow Connector 34"/>
          <p:cNvCxnSpPr>
            <a:cxnSpLocks noChangeShapeType="1"/>
          </p:cNvCxnSpPr>
          <p:nvPr/>
        </p:nvCxnSpPr>
        <p:spPr bwMode="auto">
          <a:xfrm>
            <a:off x="8312880" y="3328035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" name="Straight Arrow Connector 36"/>
          <p:cNvCxnSpPr>
            <a:cxnSpLocks noChangeShapeType="1"/>
          </p:cNvCxnSpPr>
          <p:nvPr/>
        </p:nvCxnSpPr>
        <p:spPr bwMode="auto">
          <a:xfrm>
            <a:off x="8312880" y="3556635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24" name="TextBox 40"/>
          <p:cNvSpPr txBox="1">
            <a:spLocks noChangeArrowheads="1"/>
          </p:cNvSpPr>
          <p:nvPr/>
        </p:nvSpPr>
        <p:spPr bwMode="auto">
          <a:xfrm>
            <a:off x="7550880" y="3107372"/>
            <a:ext cx="68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600"/>
              <a:t>Jobs</a:t>
            </a:r>
          </a:p>
          <a:p>
            <a:pPr algn="r"/>
            <a:r>
              <a:rPr lang="en-US" sz="1600"/>
              <a:t>Data</a:t>
            </a:r>
          </a:p>
        </p:txBody>
      </p:sp>
      <p:sp>
        <p:nvSpPr>
          <p:cNvPr id="25" name="Can 44"/>
          <p:cNvSpPr>
            <a:spLocks noChangeArrowheads="1"/>
          </p:cNvSpPr>
          <p:nvPr/>
        </p:nvSpPr>
        <p:spPr bwMode="auto">
          <a:xfrm>
            <a:off x="3444355" y="4430682"/>
            <a:ext cx="914400" cy="685800"/>
          </a:xfrm>
          <a:prstGeom prst="can">
            <a:avLst>
              <a:gd name="adj" fmla="val 2500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</a:rPr>
              <a:t>Staging</a:t>
            </a:r>
          </a:p>
          <a:p>
            <a:pPr algn="ctr"/>
            <a:r>
              <a:rPr lang="en-US" sz="1600" dirty="0" smtClean="0">
                <a:solidFill>
                  <a:srgbClr val="FFFFFF"/>
                </a:solidFill>
              </a:rPr>
              <a:t>Site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191605" y="3211482"/>
            <a:ext cx="1524000" cy="990600"/>
          </a:xfrm>
          <a:prstGeom prst="rect">
            <a:avLst/>
          </a:prstGeom>
          <a:solidFill>
            <a:srgbClr val="FFFF8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b"/>
          <a:lstStyle/>
          <a:p>
            <a:pPr>
              <a:defRPr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Compute Site</a:t>
            </a:r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3344005" y="3363882"/>
            <a:ext cx="4572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WN</a:t>
            </a:r>
          </a:p>
        </p:txBody>
      </p:sp>
      <p:sp>
        <p:nvSpPr>
          <p:cNvPr id="28" name="Rectangle 47"/>
          <p:cNvSpPr>
            <a:spLocks noChangeArrowheads="1"/>
          </p:cNvSpPr>
          <p:nvPr/>
        </p:nvSpPr>
        <p:spPr bwMode="auto">
          <a:xfrm>
            <a:off x="4029805" y="3363882"/>
            <a:ext cx="4572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FFFFFF"/>
                </a:solidFill>
              </a:rPr>
              <a:t>WN</a:t>
            </a:r>
          </a:p>
        </p:txBody>
      </p:sp>
      <p:cxnSp>
        <p:nvCxnSpPr>
          <p:cNvPr id="29" name="Straight Arrow Connector 48"/>
          <p:cNvCxnSpPr>
            <a:cxnSpLocks noChangeShapeType="1"/>
          </p:cNvCxnSpPr>
          <p:nvPr/>
        </p:nvCxnSpPr>
        <p:spPr bwMode="auto">
          <a:xfrm>
            <a:off x="6342328" y="3238950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</p:spPr>
      </p:cxnSp>
      <p:cxnSp>
        <p:nvCxnSpPr>
          <p:cNvPr id="30" name="Straight Arrow Connector 51"/>
          <p:cNvCxnSpPr>
            <a:cxnSpLocks noChangeShapeType="1"/>
          </p:cNvCxnSpPr>
          <p:nvPr/>
        </p:nvCxnSpPr>
        <p:spPr bwMode="auto">
          <a:xfrm>
            <a:off x="6723328" y="3238950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</p:spPr>
      </p:cxnSp>
      <p:cxnSp>
        <p:nvCxnSpPr>
          <p:cNvPr id="31" name="Straight Arrow Connector 57"/>
          <p:cNvCxnSpPr>
            <a:cxnSpLocks noChangeShapeType="1"/>
            <a:endCxn id="20" idx="0"/>
          </p:cNvCxnSpPr>
          <p:nvPr/>
        </p:nvCxnSpPr>
        <p:spPr bwMode="auto">
          <a:xfrm>
            <a:off x="6169290" y="3467550"/>
            <a:ext cx="20638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2" name="Straight Arrow Connector 60"/>
          <p:cNvCxnSpPr>
            <a:cxnSpLocks noChangeShapeType="1"/>
          </p:cNvCxnSpPr>
          <p:nvPr/>
        </p:nvCxnSpPr>
        <p:spPr bwMode="auto">
          <a:xfrm>
            <a:off x="6875728" y="346755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3" name="Straight Arrow Connector 61"/>
          <p:cNvCxnSpPr>
            <a:cxnSpLocks noChangeShapeType="1"/>
          </p:cNvCxnSpPr>
          <p:nvPr/>
        </p:nvCxnSpPr>
        <p:spPr bwMode="auto">
          <a:xfrm>
            <a:off x="3572605" y="3744882"/>
            <a:ext cx="152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</p:spPr>
      </p:cxnSp>
      <p:cxnSp>
        <p:nvCxnSpPr>
          <p:cNvPr id="34" name="Straight Arrow Connector 64"/>
          <p:cNvCxnSpPr>
            <a:cxnSpLocks noChangeShapeType="1"/>
            <a:stCxn id="28" idx="2"/>
          </p:cNvCxnSpPr>
          <p:nvPr/>
        </p:nvCxnSpPr>
        <p:spPr bwMode="auto">
          <a:xfrm flipH="1">
            <a:off x="4106005" y="3744882"/>
            <a:ext cx="152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</p:spPr>
      </p:cxnSp>
      <p:cxnSp>
        <p:nvCxnSpPr>
          <p:cNvPr id="35" name="Straight Arrow Connector 67"/>
          <p:cNvCxnSpPr>
            <a:cxnSpLocks noChangeShapeType="1"/>
            <a:endCxn id="27" idx="0"/>
          </p:cNvCxnSpPr>
          <p:nvPr/>
        </p:nvCxnSpPr>
        <p:spPr bwMode="auto">
          <a:xfrm flipH="1">
            <a:off x="3572605" y="2982882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6" name="Straight Arrow Connector 70"/>
          <p:cNvCxnSpPr>
            <a:cxnSpLocks noChangeShapeType="1"/>
            <a:endCxn id="28" idx="0"/>
          </p:cNvCxnSpPr>
          <p:nvPr/>
        </p:nvCxnSpPr>
        <p:spPr bwMode="auto">
          <a:xfrm>
            <a:off x="4182205" y="2982882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7346" name="TextBox 57345"/>
          <p:cNvSpPr txBox="1"/>
          <p:nvPr/>
        </p:nvSpPr>
        <p:spPr bwMode="auto">
          <a:xfrm>
            <a:off x="467610" y="5273618"/>
            <a:ext cx="18035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latin typeface="Arial" pitchFamily="34" charset="0"/>
                <a:ea typeface="+mj-ea"/>
                <a:cs typeface="Arial" pitchFamily="34" charset="0"/>
              </a:rPr>
              <a:t>e.g</a:t>
            </a:r>
            <a:r>
              <a:rPr lang="en-US" sz="1600" b="1" dirty="0" smtClean="0">
                <a:latin typeface="Arial" pitchFamily="34" charset="0"/>
                <a:ea typeface="+mj-ea"/>
                <a:cs typeface="Arial" pitchFamily="34" charset="0"/>
              </a:rPr>
              <a:t> HPC Cluster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2836268" y="5271945"/>
            <a:ext cx="2366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latin typeface="Arial" pitchFamily="34" charset="0"/>
                <a:ea typeface="+mj-ea"/>
                <a:cs typeface="Arial" pitchFamily="34" charset="0"/>
              </a:rPr>
              <a:t>e.g</a:t>
            </a:r>
            <a:r>
              <a:rPr lang="en-US" sz="1600" b="1" dirty="0" smtClean="0">
                <a:latin typeface="Arial" pitchFamily="34" charset="0"/>
                <a:ea typeface="+mj-ea"/>
                <a:cs typeface="Arial" pitchFamily="34" charset="0"/>
              </a:rPr>
              <a:t> Amazon EC2 w/ S3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5381388" y="5259442"/>
            <a:ext cx="24309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Arial" pitchFamily="34" charset="0"/>
                <a:ea typeface="+mj-ea"/>
                <a:cs typeface="Arial" pitchFamily="34" charset="0"/>
              </a:rPr>
              <a:t>e.g. Open Science Grid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37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Workflows and Science Gateways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171575"/>
            <a:ext cx="2728299" cy="4403990"/>
          </a:xfrm>
        </p:spPr>
        <p:txBody>
          <a:bodyPr/>
          <a:lstStyle/>
          <a:p>
            <a:r>
              <a:rPr lang="en-US" dirty="0" err="1" smtClean="0"/>
              <a:t>HubZero</a:t>
            </a:r>
            <a:endParaRPr lang="en-US" dirty="0"/>
          </a:p>
          <a:p>
            <a:r>
              <a:rPr lang="en-US" dirty="0" smtClean="0"/>
              <a:t>Pegasus as a Service</a:t>
            </a:r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 rotWithShape="1">
          <a:blip r:embed="rId3"/>
          <a:srcRect l="5176" r="5011"/>
          <a:stretch/>
        </p:blipFill>
        <p:spPr>
          <a:xfrm>
            <a:off x="3252455" y="1287761"/>
            <a:ext cx="5798696" cy="40925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auto">
          <a:xfrm>
            <a:off x="3185499" y="5529229"/>
            <a:ext cx="59585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rgbClr val="DB5700"/>
                </a:solidFill>
              </a:rPr>
              <a:t>Credit: Frank </a:t>
            </a:r>
            <a:r>
              <a:rPr lang="en-US" dirty="0" smtClean="0">
                <a:solidFill>
                  <a:srgbClr val="DB5700"/>
                </a:solidFill>
              </a:rPr>
              <a:t>McKenna,</a:t>
            </a:r>
            <a:r>
              <a:rPr lang="en-US" dirty="0">
                <a:solidFill>
                  <a:srgbClr val="DB5700"/>
                </a:solidFill>
              </a:rPr>
              <a:t> </a:t>
            </a:r>
            <a:r>
              <a:rPr lang="en-US" dirty="0" smtClean="0">
                <a:solidFill>
                  <a:srgbClr val="DB5700"/>
                </a:solidFill>
              </a:rPr>
              <a:t>UC </a:t>
            </a:r>
            <a:r>
              <a:rPr lang="en-US" dirty="0" smtClean="0">
                <a:solidFill>
                  <a:srgbClr val="DB5700"/>
                </a:solidFill>
              </a:rPr>
              <a:t>Berkeley, NEES</a:t>
            </a:r>
            <a:r>
              <a:rPr lang="en-US" dirty="0" smtClean="0">
                <a:solidFill>
                  <a:srgbClr val="DB5700"/>
                </a:solidFill>
              </a:rPr>
              <a:t>, </a:t>
            </a:r>
            <a:r>
              <a:rPr lang="en-US" dirty="0" err="1" smtClean="0">
                <a:solidFill>
                  <a:srgbClr val="DB5700"/>
                </a:solidFill>
              </a:rPr>
              <a:t>HUBzero</a:t>
            </a: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rgbClr val="DB57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049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Website: http</a:t>
            </a:r>
            <a:r>
              <a:rPr lang="en-US" dirty="0"/>
              <a:t>://</a:t>
            </a:r>
            <a:r>
              <a:rPr lang="en-US" dirty="0" smtClean="0"/>
              <a:t>pegasus.isi.edu</a:t>
            </a:r>
          </a:p>
          <a:p>
            <a:r>
              <a:rPr lang="en-US" dirty="0" smtClean="0"/>
              <a:t>Email:</a:t>
            </a:r>
          </a:p>
          <a:p>
            <a:pPr lvl="1"/>
            <a:r>
              <a:rPr lang="en-US" dirty="0" smtClean="0"/>
              <a:t>pegasus-users@isi.edu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egasus-support@isi.edu</a:t>
            </a:r>
          </a:p>
          <a:p>
            <a:r>
              <a:rPr lang="en-US" dirty="0" smtClean="0"/>
              <a:t>Pegasus Team @ ISI</a:t>
            </a:r>
          </a:p>
          <a:p>
            <a:pPr lvl="1"/>
            <a:r>
              <a:rPr lang="en-US" dirty="0" err="1" smtClean="0"/>
              <a:t>Ewa</a:t>
            </a:r>
            <a:r>
              <a:rPr lang="en-US" dirty="0" smtClean="0"/>
              <a:t> </a:t>
            </a:r>
            <a:r>
              <a:rPr lang="en-US" dirty="0" err="1" smtClean="0"/>
              <a:t>Deelman</a:t>
            </a:r>
            <a:r>
              <a:rPr lang="en-US" dirty="0" smtClean="0"/>
              <a:t>, Karan </a:t>
            </a:r>
            <a:r>
              <a:rPr lang="en-US" dirty="0" err="1" smtClean="0"/>
              <a:t>Vahi</a:t>
            </a:r>
            <a:r>
              <a:rPr lang="en-US" dirty="0" smtClean="0"/>
              <a:t>, Gideon Juve, Mats </a:t>
            </a:r>
            <a:r>
              <a:rPr lang="en-US" dirty="0" err="1" smtClean="0"/>
              <a:t>Rynge</a:t>
            </a:r>
            <a:r>
              <a:rPr lang="en-US" dirty="0" smtClean="0"/>
              <a:t>, Rajiv </a:t>
            </a:r>
            <a:r>
              <a:rPr lang="en-US" dirty="0" err="1" smtClean="0"/>
              <a:t>Mayani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3494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CC-NIE: ADAMANT</a:t>
            </a:r>
            <a:endParaRPr lang="en-US" sz="3200" dirty="0"/>
          </a:p>
        </p:txBody>
      </p:sp>
      <p:pic>
        <p:nvPicPr>
          <p:cNvPr id="9" name="Content Placeholder 8" descr="dynamic-computation-slic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788" r="-16788"/>
          <a:stretch>
            <a:fillRect/>
          </a:stretch>
        </p:blipFill>
        <p:spPr>
          <a:xfrm>
            <a:off x="134490" y="1400617"/>
            <a:ext cx="8229600" cy="4403990"/>
          </a:xfrm>
        </p:spPr>
      </p:pic>
      <p:sp>
        <p:nvSpPr>
          <p:cNvPr id="4" name="TextBox 3"/>
          <p:cNvSpPr txBox="1"/>
          <p:nvPr/>
        </p:nvSpPr>
        <p:spPr bwMode="auto">
          <a:xfrm>
            <a:off x="5985880" y="5208955"/>
            <a:ext cx="3158119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 dirty="0">
                <a:latin typeface="Arial" pitchFamily="34" charset="0"/>
                <a:cs typeface="Arial" pitchFamily="34" charset="0"/>
              </a:rPr>
              <a:t>Jeff Chase,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Duke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Ewa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Deelman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,</a:t>
            </a: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USC/ISI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Ilya</a:t>
            </a: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1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Baldin</a:t>
            </a: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, UNC CH/RENCI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34" charset="0"/>
                <a:ea typeface="+mj-ea"/>
                <a:cs typeface="Arial" pitchFamily="34" charset="0"/>
              </a:rPr>
              <a:t>Charles Schmitt, UNC CH/RENCI</a:t>
            </a:r>
            <a:endParaRPr kumimoji="0" lang="en-US" sz="14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811363" y="1000507"/>
            <a:ext cx="12396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Pegasus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878595" y="1001713"/>
            <a:ext cx="9303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ORCA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689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9" descr="epigenome_exampl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359446"/>
            <a:ext cx="587375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Scientific Workflows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117158"/>
            <a:ext cx="8458200" cy="1778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Orchestrate complex, multi-stage scientific computations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Often expressed as directed acyclic graphs (DAGs)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Can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execute in parallel on distributed resources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Capture analysis pipelines for sharing and reuse</a:t>
            </a:r>
          </a:p>
        </p:txBody>
      </p:sp>
      <p:sp>
        <p:nvSpPr>
          <p:cNvPr id="18437" name="TextBox 10"/>
          <p:cNvSpPr txBox="1">
            <a:spLocks noChangeArrowheads="1"/>
          </p:cNvSpPr>
          <p:nvPr/>
        </p:nvSpPr>
        <p:spPr bwMode="auto">
          <a:xfrm>
            <a:off x="609600" y="3110024"/>
            <a:ext cx="1087438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dirty="0"/>
              <a:t>Setup</a:t>
            </a:r>
            <a:endParaRPr lang="en-US" sz="1200" dirty="0"/>
          </a:p>
          <a:p>
            <a:pPr algn="r"/>
            <a:endParaRPr lang="en-US" sz="800" dirty="0"/>
          </a:p>
          <a:p>
            <a:pPr algn="r"/>
            <a:r>
              <a:rPr lang="en-US" sz="2000" dirty="0"/>
              <a:t>Split</a:t>
            </a:r>
          </a:p>
          <a:p>
            <a:pPr algn="r"/>
            <a:r>
              <a:rPr lang="en-US" sz="2000" dirty="0"/>
              <a:t>Filter &amp; Convert</a:t>
            </a:r>
          </a:p>
          <a:p>
            <a:pPr algn="r"/>
            <a:endParaRPr lang="en-US" sz="1000" dirty="0"/>
          </a:p>
          <a:p>
            <a:pPr algn="r"/>
            <a:r>
              <a:rPr lang="en-US" sz="2000" dirty="0"/>
              <a:t>Map</a:t>
            </a:r>
          </a:p>
          <a:p>
            <a:pPr algn="r"/>
            <a:r>
              <a:rPr lang="en-US" sz="2000" dirty="0"/>
              <a:t>Merge</a:t>
            </a:r>
          </a:p>
          <a:p>
            <a:pPr algn="r"/>
            <a:endParaRPr lang="en-US" sz="1200" dirty="0"/>
          </a:p>
          <a:p>
            <a:pPr algn="r"/>
            <a:r>
              <a:rPr lang="en-US" sz="2000" dirty="0"/>
              <a:t>Analyze</a:t>
            </a:r>
          </a:p>
        </p:txBody>
      </p:sp>
      <p:sp>
        <p:nvSpPr>
          <p:cNvPr id="18438" name="Left Brace 15"/>
          <p:cNvSpPr>
            <a:spLocks/>
          </p:cNvSpPr>
          <p:nvPr/>
        </p:nvSpPr>
        <p:spPr bwMode="auto">
          <a:xfrm>
            <a:off x="1676400" y="3227868"/>
            <a:ext cx="287338" cy="304800"/>
          </a:xfrm>
          <a:prstGeom prst="leftBrace">
            <a:avLst>
              <a:gd name="adj1" fmla="val 836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eft Brace 16"/>
          <p:cNvSpPr>
            <a:spLocks/>
          </p:cNvSpPr>
          <p:nvPr/>
        </p:nvSpPr>
        <p:spPr bwMode="auto">
          <a:xfrm>
            <a:off x="1676400" y="3945234"/>
            <a:ext cx="304800" cy="709612"/>
          </a:xfrm>
          <a:prstGeom prst="leftBrace">
            <a:avLst>
              <a:gd name="adj1" fmla="val 83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eft Brace 17"/>
          <p:cNvSpPr>
            <a:spLocks/>
          </p:cNvSpPr>
          <p:nvPr/>
        </p:nvSpPr>
        <p:spPr bwMode="auto">
          <a:xfrm>
            <a:off x="1730375" y="5412084"/>
            <a:ext cx="225425" cy="503237"/>
          </a:xfrm>
          <a:prstGeom prst="leftBrace">
            <a:avLst>
              <a:gd name="adj1" fmla="val 83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Left Brace 18"/>
          <p:cNvSpPr>
            <a:spLocks/>
          </p:cNvSpPr>
          <p:nvPr/>
        </p:nvSpPr>
        <p:spPr bwMode="auto">
          <a:xfrm>
            <a:off x="1725613" y="4737396"/>
            <a:ext cx="227012" cy="238125"/>
          </a:xfrm>
          <a:prstGeom prst="leftBrace">
            <a:avLst>
              <a:gd name="adj1" fmla="val 82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Left Brace 19"/>
          <p:cNvSpPr>
            <a:spLocks/>
          </p:cNvSpPr>
          <p:nvPr/>
        </p:nvSpPr>
        <p:spPr bwMode="auto">
          <a:xfrm>
            <a:off x="1730375" y="5054896"/>
            <a:ext cx="225425" cy="239713"/>
          </a:xfrm>
          <a:prstGeom prst="leftBrace">
            <a:avLst>
              <a:gd name="adj1" fmla="val 839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TextBox 20"/>
          <p:cNvSpPr txBox="1">
            <a:spLocks noChangeArrowheads="1"/>
          </p:cNvSpPr>
          <p:nvPr/>
        </p:nvSpPr>
        <p:spPr bwMode="auto">
          <a:xfrm>
            <a:off x="5445125" y="5684339"/>
            <a:ext cx="3470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 err="1"/>
              <a:t>Epigenomics</a:t>
            </a:r>
            <a:r>
              <a:rPr lang="en-US" dirty="0"/>
              <a:t> Workflow</a:t>
            </a:r>
          </a:p>
        </p:txBody>
      </p:sp>
      <p:sp>
        <p:nvSpPr>
          <p:cNvPr id="18444" name="Left Brace 15"/>
          <p:cNvSpPr>
            <a:spLocks/>
          </p:cNvSpPr>
          <p:nvPr/>
        </p:nvSpPr>
        <p:spPr bwMode="auto">
          <a:xfrm>
            <a:off x="1693863" y="3598457"/>
            <a:ext cx="287337" cy="304800"/>
          </a:xfrm>
          <a:prstGeom prst="leftBrace">
            <a:avLst>
              <a:gd name="adj1" fmla="val 836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0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70" y="104110"/>
            <a:ext cx="6653213" cy="838200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Large, Data-intensive Workflows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54109"/>
            <a:ext cx="8229600" cy="201555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/>
              <a:t>Montage Galactic Plane Workflow</a:t>
            </a:r>
          </a:p>
          <a:p>
            <a:pPr lvl="1">
              <a:defRPr/>
            </a:pPr>
            <a:r>
              <a:rPr lang="en-US" sz="2000" dirty="0" smtClean="0"/>
              <a:t>18 million input images (~2.5 </a:t>
            </a:r>
            <a:r>
              <a:rPr lang="en-US" sz="2000" dirty="0" smtClean="0"/>
              <a:t>TB / </a:t>
            </a:r>
            <a:r>
              <a:rPr lang="en-US" sz="2000" dirty="0" err="1" smtClean="0"/>
              <a:t>wf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lvl="1">
              <a:defRPr/>
            </a:pPr>
            <a:r>
              <a:rPr lang="en-US" sz="2000" dirty="0" smtClean="0"/>
              <a:t>10</a:t>
            </a:r>
            <a:r>
              <a:rPr lang="en-US" sz="2000" dirty="0" smtClean="0"/>
              <a:t>00 </a:t>
            </a:r>
            <a:r>
              <a:rPr lang="en-US" sz="2000" dirty="0" smtClean="0"/>
              <a:t>output images (2.5 GB each, 2.4 </a:t>
            </a:r>
            <a:r>
              <a:rPr lang="en-US" sz="2000" dirty="0" smtClean="0"/>
              <a:t>TB / </a:t>
            </a:r>
            <a:r>
              <a:rPr lang="en-US" sz="2000" dirty="0" err="1" smtClean="0"/>
              <a:t>wf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pPr lvl="1">
              <a:defRPr/>
            </a:pPr>
            <a:r>
              <a:rPr lang="en-US" sz="2000" dirty="0" smtClean="0"/>
              <a:t>10.5 million tasks (34,000 CPU hours</a:t>
            </a:r>
            <a:r>
              <a:rPr lang="en-US" sz="2000" dirty="0" smtClean="0"/>
              <a:t>)</a:t>
            </a:r>
            <a:endParaRPr lang="en-US" sz="2000" dirty="0" smtClean="0"/>
          </a:p>
        </p:txBody>
      </p:sp>
      <p:pic>
        <p:nvPicPr>
          <p:cNvPr id="79876" name="Picture 4" descr="galactic_plan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1856"/>
            <a:ext cx="91440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2253469" y="2007450"/>
            <a:ext cx="200025" cy="192088"/>
          </a:xfrm>
          <a:prstGeom prst="rect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914400" eaLnBrk="0" hangingPunct="0">
              <a:buClrTx/>
              <a:buSz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9878" name="TextBox 9"/>
          <p:cNvSpPr txBox="1">
            <a:spLocks noChangeArrowheads="1"/>
          </p:cNvSpPr>
          <p:nvPr/>
        </p:nvSpPr>
        <p:spPr bwMode="auto">
          <a:xfrm>
            <a:off x="7019925" y="3184997"/>
            <a:ext cx="2124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dirty="0"/>
              <a:t>John Good (Caltech)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65384" y="4262744"/>
            <a:ext cx="13998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× 17</a:t>
            </a:r>
          </a:p>
        </p:txBody>
      </p:sp>
      <p:sp>
        <p:nvSpPr>
          <p:cNvPr id="79880" name="Right Brace 12"/>
          <p:cNvSpPr>
            <a:spLocks/>
          </p:cNvSpPr>
          <p:nvPr/>
        </p:nvSpPr>
        <p:spPr bwMode="auto">
          <a:xfrm>
            <a:off x="6840593" y="4165631"/>
            <a:ext cx="287337" cy="1087438"/>
          </a:xfrm>
          <a:prstGeom prst="rightBrace">
            <a:avLst>
              <a:gd name="adj1" fmla="val 8322"/>
              <a:gd name="adj2" fmla="val 50000"/>
            </a:avLst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914400" eaLnBrk="0" hangingPunct="0">
              <a:buClrTx/>
              <a:buSz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819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Pegasus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Workflow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Management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System (WMS)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1574"/>
            <a:ext cx="8229600" cy="481453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collaboration between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USC/ISI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and the Condor Team at UW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Madison</a:t>
            </a:r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sz="20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Pegasus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 plans the workflow</a:t>
            </a:r>
          </a:p>
          <a:p>
            <a:pPr lvl="1" eaLnBrk="1" hangingPunct="1"/>
            <a:r>
              <a:rPr lang="en-US" sz="20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DAGMan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 is the workflow engine</a:t>
            </a:r>
          </a:p>
          <a:p>
            <a:pPr lvl="1" eaLnBrk="1" hangingPunct="1"/>
            <a:r>
              <a:rPr lang="en-US" sz="2000" dirty="0" smtClean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Condor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 schedules jobs and manages resources</a:t>
            </a:r>
          </a:p>
          <a:p>
            <a:pPr eaLnBrk="1" hangingPunct="1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Started in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 2001</a:t>
            </a:r>
          </a:p>
          <a:p>
            <a:pPr eaLnBrk="1" hangingPunct="1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Actively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used by many applications in a variety of domains</a:t>
            </a:r>
          </a:p>
          <a:p>
            <a:pPr lvl="1" eaLnBrk="1" hangingPunct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Earth science, physics, astronomy, 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bioinformatics, others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http://</a:t>
            </a:r>
            <a:r>
              <a:rPr lang="en-US" sz="2000" dirty="0" err="1" smtClean="0">
                <a:latin typeface="Arial" charset="0"/>
                <a:ea typeface="ＭＳ Ｐゴシック" charset="0"/>
                <a:cs typeface="ＭＳ Ｐゴシック" charset="0"/>
              </a:rPr>
              <a:t>pegasus.isi.edu</a:t>
            </a:r>
            <a:r>
              <a:rPr lang="en-US" sz="2000" dirty="0" smtClean="0">
                <a:latin typeface="Arial" charset="0"/>
                <a:ea typeface="ＭＳ Ｐゴシック" charset="0"/>
                <a:cs typeface="ＭＳ Ｐゴシック" charset="0"/>
              </a:rPr>
              <a:t>/applications</a:t>
            </a: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79460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Pegasus </a:t>
            </a:r>
            <a:r>
              <a:rPr lang="en-US" dirty="0" smtClean="0"/>
              <a:t>WMS</a:t>
            </a:r>
            <a:endParaRPr lang="en-US" dirty="0"/>
          </a:p>
        </p:txBody>
      </p:sp>
      <p:pic>
        <p:nvPicPr>
          <p:cNvPr id="9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" r="4"/>
          <a:stretch/>
        </p:blipFill>
        <p:spPr>
          <a:xfrm>
            <a:off x="612045" y="1100291"/>
            <a:ext cx="7743933" cy="5010562"/>
          </a:xfrm>
        </p:spPr>
      </p:pic>
    </p:spTree>
    <p:extLst>
      <p:ext uri="{BB962C8B-B14F-4D97-AF65-F5344CB8AC3E}">
        <p14:creationId xmlns:p14="http://schemas.microsoft.com/office/powerpoint/2010/main" val="379356489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DAGMan – Directed Acyclic Graph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575"/>
            <a:ext cx="5716008" cy="4403990"/>
          </a:xfrm>
        </p:spPr>
        <p:txBody>
          <a:bodyPr/>
          <a:lstStyle/>
          <a:p>
            <a:r>
              <a:rPr lang="en-US" dirty="0" smtClean="0"/>
              <a:t>Enables dependencies between jobs</a:t>
            </a:r>
          </a:p>
          <a:p>
            <a:r>
              <a:rPr lang="en-US" dirty="0" smtClean="0"/>
              <a:t>Provides reliability</a:t>
            </a:r>
          </a:p>
          <a:p>
            <a:pPr lvl="1"/>
            <a:r>
              <a:rPr lang="en-US" dirty="0" smtClean="0"/>
              <a:t>Retries for job-level failures</a:t>
            </a:r>
          </a:p>
          <a:p>
            <a:pPr lvl="1"/>
            <a:r>
              <a:rPr lang="en-US" dirty="0" smtClean="0"/>
              <a:t>Rescue DAGs for workflow-level failures</a:t>
            </a:r>
          </a:p>
          <a:p>
            <a:r>
              <a:rPr lang="en-US" dirty="0" smtClean="0"/>
              <a:t>Other features</a:t>
            </a:r>
          </a:p>
          <a:p>
            <a:pPr lvl="1"/>
            <a:r>
              <a:rPr lang="en-US" dirty="0" smtClean="0"/>
              <a:t>Throttling</a:t>
            </a:r>
          </a:p>
          <a:p>
            <a:pPr lvl="1"/>
            <a:r>
              <a:rPr lang="en-US" dirty="0" smtClean="0"/>
              <a:t>Priorities</a:t>
            </a:r>
          </a:p>
          <a:p>
            <a:pPr lvl="1"/>
            <a:r>
              <a:rPr lang="en-US" dirty="0" smtClean="0"/>
              <a:t>Pre</a:t>
            </a:r>
            <a:r>
              <a:rPr lang="en-US" dirty="0"/>
              <a:t>- and Post-</a:t>
            </a:r>
            <a:r>
              <a:rPr lang="en-US" dirty="0" smtClean="0"/>
              <a:t>Scripts</a:t>
            </a:r>
          </a:p>
          <a:p>
            <a:pPr lvl="1"/>
            <a:r>
              <a:rPr lang="en-US" dirty="0" smtClean="0"/>
              <a:t>Workflow of workflows</a:t>
            </a:r>
          </a:p>
        </p:txBody>
      </p:sp>
      <p:sp>
        <p:nvSpPr>
          <p:cNvPr id="4" name="Oval 3"/>
          <p:cNvSpPr/>
          <p:nvPr/>
        </p:nvSpPr>
        <p:spPr>
          <a:xfrm>
            <a:off x="6991862" y="900889"/>
            <a:ext cx="687069" cy="6871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481764" y="1807679"/>
            <a:ext cx="687069" cy="6871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B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526531" y="1807679"/>
            <a:ext cx="687069" cy="6871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C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991862" y="2792928"/>
            <a:ext cx="687069" cy="6871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D</a:t>
            </a:r>
          </a:p>
        </p:txBody>
      </p:sp>
      <p:cxnSp>
        <p:nvCxnSpPr>
          <p:cNvPr id="9" name="Straight Arrow Connector 8"/>
          <p:cNvCxnSpPr>
            <a:stCxn id="4" idx="3"/>
            <a:endCxn id="5" idx="0"/>
          </p:cNvCxnSpPr>
          <p:nvPr/>
        </p:nvCxnSpPr>
        <p:spPr>
          <a:xfrm flipH="1">
            <a:off x="6825299" y="1487366"/>
            <a:ext cx="267182" cy="3203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7578312" y="1487366"/>
            <a:ext cx="291754" cy="3203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7" idx="1"/>
          </p:cNvCxnSpPr>
          <p:nvPr/>
        </p:nvCxnSpPr>
        <p:spPr>
          <a:xfrm>
            <a:off x="6825299" y="2494779"/>
            <a:ext cx="267182" cy="398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4"/>
            <a:endCxn id="7" idx="7"/>
          </p:cNvCxnSpPr>
          <p:nvPr/>
        </p:nvCxnSpPr>
        <p:spPr>
          <a:xfrm flipH="1">
            <a:off x="7578312" y="2494779"/>
            <a:ext cx="291754" cy="3987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027467" y="3935221"/>
            <a:ext cx="2748275" cy="1894734"/>
          </a:xfrm>
          <a:prstGeom prst="rect">
            <a:avLst/>
          </a:prstGeom>
          <a:solidFill>
            <a:srgbClr val="FFFF88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JOB A </a:t>
            </a:r>
            <a:r>
              <a:rPr lang="en-US" dirty="0" err="1" smtClean="0"/>
              <a:t>a.submit</a:t>
            </a:r>
            <a:endParaRPr lang="en-US" dirty="0" smtClean="0"/>
          </a:p>
          <a:p>
            <a:r>
              <a:rPr lang="en-US" dirty="0" smtClean="0"/>
              <a:t>JOB B </a:t>
            </a:r>
            <a:r>
              <a:rPr lang="en-US" dirty="0" err="1" smtClean="0"/>
              <a:t>b.submit</a:t>
            </a:r>
            <a:endParaRPr lang="en-US" dirty="0" smtClean="0"/>
          </a:p>
          <a:p>
            <a:r>
              <a:rPr lang="en-US" dirty="0" smtClean="0"/>
              <a:t>JOB C </a:t>
            </a:r>
            <a:r>
              <a:rPr lang="en-US" dirty="0" err="1" smtClean="0"/>
              <a:t>c.submit</a:t>
            </a:r>
            <a:endParaRPr lang="en-US" dirty="0" smtClean="0"/>
          </a:p>
          <a:p>
            <a:r>
              <a:rPr lang="en-US" dirty="0" smtClean="0"/>
              <a:t>JOB D </a:t>
            </a:r>
            <a:r>
              <a:rPr lang="en-US" dirty="0" err="1" smtClean="0"/>
              <a:t>d.submit</a:t>
            </a:r>
            <a:endParaRPr lang="en-US" dirty="0" smtClean="0"/>
          </a:p>
          <a:p>
            <a:r>
              <a:rPr lang="en-US" dirty="0" smtClean="0"/>
              <a:t>PARENT A CHILD B C</a:t>
            </a:r>
          </a:p>
          <a:p>
            <a:r>
              <a:rPr lang="en-US" dirty="0" smtClean="0"/>
              <a:t>PARENT B C CHILD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9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4570265"/>
            <a:ext cx="9144000" cy="22877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Pegasus Planner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35052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Pegasus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planner compiles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abstract workflows into executable workflows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</a:rPr>
              <a:t>Adds </a:t>
            </a:r>
            <a:r>
              <a:rPr lang="en-US" sz="2000" dirty="0">
                <a:latin typeface="Arial" charset="0"/>
                <a:ea typeface="ＭＳ Ｐゴシック" charset="0"/>
              </a:rPr>
              <a:t>data management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jobs (</a:t>
            </a:r>
            <a:r>
              <a:rPr lang="en-US" sz="2000" dirty="0">
                <a:latin typeface="Arial" charset="0"/>
                <a:ea typeface="ＭＳ Ｐゴシック" charset="0"/>
              </a:rPr>
              <a:t>transfer,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cleanup, registration)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Performs optimizations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(task clustering, reduction</a:t>
            </a:r>
            <a:r>
              <a:rPr lang="en-US" sz="2000" dirty="0">
                <a:latin typeface="Arial" charset="0"/>
                <a:ea typeface="ＭＳ Ｐゴシック" charset="0"/>
              </a:rPr>
              <a:t>, etc.)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Generates executable artifacts (DAG, 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submit scripts</a:t>
            </a:r>
            <a:r>
              <a:rPr lang="en-US" sz="2000" dirty="0">
                <a:latin typeface="Arial" charset="0"/>
                <a:ea typeface="ＭＳ Ｐゴシック" charset="0"/>
              </a:rPr>
              <a:t>, etc.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)</a:t>
            </a:r>
          </a:p>
          <a:p>
            <a:r>
              <a:rPr lang="en-US" sz="2400" dirty="0" smtClean="0">
                <a:latin typeface="Arial" charset="0"/>
                <a:ea typeface="ＭＳ Ｐゴシック" charset="0"/>
              </a:rPr>
              <a:t>Enables portability and optimization</a:t>
            </a:r>
            <a:endParaRPr lang="en-US" sz="2400" dirty="0">
              <a:latin typeface="Arial" charset="0"/>
              <a:ea typeface="ＭＳ Ｐゴシック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28600" y="4800600"/>
            <a:ext cx="1219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endParaRPr lang="en-US" sz="2000">
              <a:solidFill>
                <a:schemeClr val="accent1"/>
              </a:solidFill>
            </a:endParaRPr>
          </a:p>
          <a:p>
            <a:pPr algn="ctr"/>
            <a:r>
              <a:rPr lang="en-US" sz="1800">
                <a:solidFill>
                  <a:schemeClr val="accent1"/>
                </a:solidFill>
              </a:rPr>
              <a:t>Catalogs</a:t>
            </a:r>
            <a:endParaRPr lang="en-US" sz="2000">
              <a:solidFill>
                <a:schemeClr val="accent1"/>
              </a:solidFill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304800" y="6019800"/>
            <a:ext cx="1219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accent1"/>
                </a:solidFill>
              </a:rPr>
              <a:t>DAX</a:t>
            </a:r>
            <a:endParaRPr lang="en-US" sz="2000">
              <a:solidFill>
                <a:schemeClr val="accent1"/>
              </a:solidFill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381000" y="4953000"/>
            <a:ext cx="1219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endParaRPr lang="en-US" sz="2000">
              <a:solidFill>
                <a:schemeClr val="accent1"/>
              </a:solidFill>
            </a:endParaRPr>
          </a:p>
          <a:p>
            <a:pPr algn="ctr"/>
            <a:r>
              <a:rPr lang="en-US" sz="1800">
                <a:solidFill>
                  <a:schemeClr val="accent1"/>
                </a:solidFill>
              </a:rPr>
              <a:t>Catalogs</a:t>
            </a:r>
            <a:endParaRPr lang="en-US" sz="2000">
              <a:solidFill>
                <a:schemeClr val="accent1"/>
              </a:solidFill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533400" y="5105400"/>
            <a:ext cx="1219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chemeClr val="accent1"/>
                </a:solidFill>
              </a:rPr>
              <a:t>Information</a:t>
            </a:r>
            <a:endParaRPr lang="en-US" sz="2000" dirty="0">
              <a:solidFill>
                <a:schemeClr val="accent1"/>
              </a:solidFill>
            </a:endParaRPr>
          </a:p>
          <a:p>
            <a:pPr algn="ctr"/>
            <a:r>
              <a:rPr lang="en-US" sz="1800" dirty="0">
                <a:solidFill>
                  <a:schemeClr val="accent1"/>
                </a:solidFill>
              </a:rPr>
              <a:t>Catalogs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2514600" y="5410200"/>
            <a:ext cx="16002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Pegasus</a:t>
            </a:r>
          </a:p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Planner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5029200" y="6019800"/>
            <a:ext cx="1219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accent1"/>
                </a:solidFill>
              </a:rPr>
              <a:t>DAG</a:t>
            </a:r>
            <a:endParaRPr lang="en-US" sz="2000">
              <a:solidFill>
                <a:schemeClr val="accent1"/>
              </a:solidFill>
            </a:endParaRP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4876800" y="4800600"/>
            <a:ext cx="1219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accent1"/>
                </a:solidFill>
              </a:rPr>
              <a:t>Scripts</a:t>
            </a:r>
            <a:endParaRPr lang="en-US" sz="2000">
              <a:solidFill>
                <a:schemeClr val="accent1"/>
              </a:solidFill>
            </a:endParaRP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5029200" y="4953000"/>
            <a:ext cx="1219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chemeClr val="accent1"/>
                </a:solidFill>
              </a:rPr>
              <a:t>Scripts</a:t>
            </a:r>
            <a:endParaRPr lang="en-US" sz="2000">
              <a:solidFill>
                <a:schemeClr val="accent1"/>
              </a:solidFill>
            </a:endParaRP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5181600" y="5105400"/>
            <a:ext cx="1219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r>
              <a:rPr lang="en-US" sz="1800" dirty="0" smtClean="0">
                <a:solidFill>
                  <a:schemeClr val="accent1"/>
                </a:solidFill>
              </a:rPr>
              <a:t>Submit</a:t>
            </a:r>
          </a:p>
          <a:p>
            <a:pPr algn="ctr"/>
            <a:r>
              <a:rPr lang="en-US" sz="1800" dirty="0" smtClean="0">
                <a:solidFill>
                  <a:schemeClr val="accent1"/>
                </a:solidFill>
              </a:rPr>
              <a:t>Scripts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36876" name="Oval 12"/>
          <p:cNvSpPr>
            <a:spLocks noChangeArrowheads="1"/>
          </p:cNvSpPr>
          <p:nvPr/>
        </p:nvSpPr>
        <p:spPr bwMode="auto">
          <a:xfrm>
            <a:off x="7391400" y="5943600"/>
            <a:ext cx="16002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FFFFFF"/>
                </a:solidFill>
              </a:rPr>
              <a:t>DAGMan</a:t>
            </a:r>
          </a:p>
        </p:txBody>
      </p:sp>
      <p:sp>
        <p:nvSpPr>
          <p:cNvPr id="36877" name="Oval 13"/>
          <p:cNvSpPr>
            <a:spLocks noChangeArrowheads="1"/>
          </p:cNvSpPr>
          <p:nvPr/>
        </p:nvSpPr>
        <p:spPr bwMode="auto">
          <a:xfrm>
            <a:off x="7391400" y="4876800"/>
            <a:ext cx="16002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FFFFFF"/>
                </a:solidFill>
              </a:rPr>
              <a:t>Condor</a:t>
            </a:r>
          </a:p>
        </p:txBody>
      </p:sp>
      <p:sp>
        <p:nvSpPr>
          <p:cNvPr id="36878" name="Right Arrow 14"/>
          <p:cNvSpPr>
            <a:spLocks noChangeArrowheads="1"/>
          </p:cNvSpPr>
          <p:nvPr/>
        </p:nvSpPr>
        <p:spPr bwMode="auto">
          <a:xfrm>
            <a:off x="1905000" y="5486400"/>
            <a:ext cx="4572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Right Arrow 15"/>
          <p:cNvSpPr>
            <a:spLocks noChangeArrowheads="1"/>
          </p:cNvSpPr>
          <p:nvPr/>
        </p:nvSpPr>
        <p:spPr bwMode="auto">
          <a:xfrm>
            <a:off x="4267200" y="5486400"/>
            <a:ext cx="4572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Right Arrow 16"/>
          <p:cNvSpPr>
            <a:spLocks noChangeArrowheads="1"/>
          </p:cNvSpPr>
          <p:nvPr/>
        </p:nvSpPr>
        <p:spPr bwMode="auto">
          <a:xfrm>
            <a:off x="6629400" y="4953000"/>
            <a:ext cx="4572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Right Arrow 17"/>
          <p:cNvSpPr>
            <a:spLocks noChangeArrowheads="1"/>
          </p:cNvSpPr>
          <p:nvPr/>
        </p:nvSpPr>
        <p:spPr bwMode="auto">
          <a:xfrm>
            <a:off x="6629400" y="6019800"/>
            <a:ext cx="457200" cy="68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952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31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Other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Pegasus WMS Features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Monitoring and Troubleshooting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Web GUI and command-line tools for reporting and investigating workflow progress and failures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Hierarchical Workflows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“Workflow of Workflows”</a:t>
            </a:r>
          </a:p>
          <a:p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Provenance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</a:rPr>
              <a:t>Generates a database with information about when and where jobs were executed</a:t>
            </a:r>
          </a:p>
          <a:p>
            <a:r>
              <a:rPr lang="en-US" sz="2400" dirty="0" smtClean="0">
                <a:latin typeface="Arial" charset="0"/>
                <a:ea typeface="ＭＳ Ｐゴシック" charset="0"/>
              </a:rPr>
              <a:t>Others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</a:rPr>
              <a:t>MPI task </a:t>
            </a:r>
            <a:r>
              <a:rPr lang="en-US" sz="2000" dirty="0">
                <a:latin typeface="Arial" charset="0"/>
                <a:ea typeface="ＭＳ Ｐゴシック" charset="0"/>
              </a:rPr>
              <a:t>c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lustering (</a:t>
            </a:r>
            <a:r>
              <a:rPr lang="en-US" sz="2000" dirty="0" err="1" smtClean="0">
                <a:latin typeface="Arial" charset="0"/>
                <a:ea typeface="ＭＳ Ｐゴシック" charset="0"/>
              </a:rPr>
              <a:t>pegasus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-</a:t>
            </a:r>
            <a:r>
              <a:rPr lang="en-US" sz="2000" dirty="0" err="1" smtClean="0">
                <a:latin typeface="Arial" charset="0"/>
                <a:ea typeface="ＭＳ Ｐゴシック" charset="0"/>
              </a:rPr>
              <a:t>mpi</a:t>
            </a:r>
            <a:r>
              <a:rPr lang="en-US" sz="2000" dirty="0" smtClean="0">
                <a:latin typeface="Arial" charset="0"/>
                <a:ea typeface="ＭＳ Ｐゴシック" charset="0"/>
              </a:rPr>
              <a:t>-cluster)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</a:rPr>
              <a:t>Script generation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</a:rPr>
              <a:t>Notifications</a:t>
            </a:r>
          </a:p>
          <a:p>
            <a:pPr lvl="1"/>
            <a:r>
              <a:rPr lang="en-US" sz="2000" dirty="0" smtClean="0">
                <a:latin typeface="Arial" charset="0"/>
                <a:ea typeface="ＭＳ Ｐゴシック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70880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Workflow Challenges/Requirements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575"/>
            <a:ext cx="8229600" cy="4856178"/>
          </a:xfrm>
        </p:spPr>
        <p:txBody>
          <a:bodyPr>
            <a:normAutofit/>
          </a:bodyPr>
          <a:lstStyle/>
          <a:p>
            <a:r>
              <a:rPr lang="en-US" dirty="0" smtClean="0"/>
              <a:t>Security and identity management</a:t>
            </a:r>
          </a:p>
          <a:p>
            <a:pPr lvl="1"/>
            <a:r>
              <a:rPr lang="en-US" dirty="0" smtClean="0"/>
              <a:t>Different credentials on different sites / clusters</a:t>
            </a:r>
          </a:p>
          <a:p>
            <a:pPr lvl="1"/>
            <a:r>
              <a:rPr lang="en-US" dirty="0" smtClean="0"/>
              <a:t>Complexity of grid security, </a:t>
            </a:r>
            <a:r>
              <a:rPr lang="en-US" dirty="0"/>
              <a:t>X</a:t>
            </a:r>
            <a:r>
              <a:rPr lang="en-US" dirty="0" smtClean="0"/>
              <a:t>.509</a:t>
            </a:r>
          </a:p>
          <a:p>
            <a:pPr lvl="1"/>
            <a:r>
              <a:rPr lang="en-US" dirty="0" smtClean="0"/>
              <a:t>Firewall and network issues, e.g. when using Glideins</a:t>
            </a:r>
          </a:p>
          <a:p>
            <a:r>
              <a:rPr lang="en-US" dirty="0" smtClean="0"/>
              <a:t>Job submission</a:t>
            </a:r>
          </a:p>
          <a:p>
            <a:pPr lvl="1"/>
            <a:r>
              <a:rPr lang="en-US" dirty="0" smtClean="0"/>
              <a:t>Local: Dedicated login node / submit host</a:t>
            </a:r>
          </a:p>
          <a:p>
            <a:pPr lvl="1"/>
            <a:r>
              <a:rPr lang="en-US" dirty="0" smtClean="0"/>
              <a:t>Remote: Middleware, e.g. Globus GRAM</a:t>
            </a:r>
          </a:p>
          <a:p>
            <a:r>
              <a:rPr lang="en-US" dirty="0" smtClean="0"/>
              <a:t>Data transfer</a:t>
            </a:r>
          </a:p>
          <a:p>
            <a:pPr lvl="1"/>
            <a:r>
              <a:rPr lang="en-US" dirty="0" smtClean="0"/>
              <a:t>Need high-performance transfer tools, e.g. </a:t>
            </a:r>
            <a:r>
              <a:rPr lang="en-US" dirty="0" err="1" smtClean="0"/>
              <a:t>GridFTP</a:t>
            </a:r>
            <a:endParaRPr lang="en-US" dirty="0" smtClean="0"/>
          </a:p>
          <a:p>
            <a:pPr lvl="1"/>
            <a:r>
              <a:rPr lang="en-US" dirty="0" smtClean="0"/>
              <a:t>Many different protocols/tools (</a:t>
            </a:r>
            <a:r>
              <a:rPr lang="en-US" dirty="0" err="1" smtClean="0"/>
              <a:t>scp</a:t>
            </a:r>
            <a:r>
              <a:rPr lang="en-US" dirty="0" smtClean="0"/>
              <a:t>, </a:t>
            </a:r>
            <a:r>
              <a:rPr lang="en-US" dirty="0" err="1" smtClean="0"/>
              <a:t>GridFTP</a:t>
            </a:r>
            <a:r>
              <a:rPr lang="en-US" dirty="0" smtClean="0"/>
              <a:t>, http, </a:t>
            </a:r>
            <a:r>
              <a:rPr lang="en-US" dirty="0" err="1" smtClean="0"/>
              <a:t>irods</a:t>
            </a:r>
            <a:r>
              <a:rPr lang="en-US" dirty="0" smtClean="0"/>
              <a:t>, </a:t>
            </a:r>
            <a:r>
              <a:rPr lang="en-US" dirty="0" err="1" smtClean="0"/>
              <a:t>srm</a:t>
            </a:r>
            <a:r>
              <a:rPr lang="en-US" dirty="0" smtClean="0"/>
              <a:t>, s3)</a:t>
            </a:r>
          </a:p>
          <a:p>
            <a:pPr lvl="1"/>
            <a:r>
              <a:rPr lang="en-US" dirty="0" smtClean="0"/>
              <a:t>Complex storage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662924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FFFFFF"/>
      </a:dk1>
      <a:lt1>
        <a:sysClr val="window" lastClr="FFFFFF"/>
      </a:lt1>
      <a:dk2>
        <a:srgbClr val="04617B"/>
      </a:dk2>
      <a:lt2>
        <a:srgbClr val="DBF5F9"/>
      </a:lt2>
      <a:accent1>
        <a:srgbClr val="FFFFFF"/>
      </a:accent1>
      <a:accent2>
        <a:srgbClr val="4D83BB"/>
      </a:accent2>
      <a:accent3>
        <a:srgbClr val="FFFFFF"/>
      </a:accent3>
      <a:accent4>
        <a:srgbClr val="F2F2F2"/>
      </a:accent4>
      <a:accent5>
        <a:srgbClr val="D8D8D8"/>
      </a:accent5>
      <a:accent6>
        <a:srgbClr val="BFBFBF"/>
      </a:accent6>
      <a:hlink>
        <a:srgbClr val="FFCC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j-ea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8">
      <a:dk1>
        <a:srgbClr val="36628F"/>
      </a:dk1>
      <a:lt1>
        <a:srgbClr val="36628F"/>
      </a:lt1>
      <a:dk2>
        <a:srgbClr val="36628F"/>
      </a:dk2>
      <a:lt2>
        <a:srgbClr val="36628F"/>
      </a:lt2>
      <a:accent1>
        <a:srgbClr val="FFFFFF"/>
      </a:accent1>
      <a:accent2>
        <a:srgbClr val="FFFFFF"/>
      </a:accent2>
      <a:accent3>
        <a:srgbClr val="FFFFFF"/>
      </a:accent3>
      <a:accent4>
        <a:srgbClr val="F2F2F2"/>
      </a:accent4>
      <a:accent5>
        <a:srgbClr val="D8D8D8"/>
      </a:accent5>
      <a:accent6>
        <a:srgbClr val="BFBFBF"/>
      </a:accent6>
      <a:hlink>
        <a:srgbClr val="FFCC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j-ea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15263</TotalTime>
  <Words>792</Words>
  <Application>Microsoft Macintosh PowerPoint</Application>
  <PresentationFormat>On-screen Show (4:3)</PresentationFormat>
  <Paragraphs>186</Paragraphs>
  <Slides>15</Slides>
  <Notes>9</Notes>
  <HiddenSlides>2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1_Office Theme</vt:lpstr>
      <vt:lpstr>Pegasus Workflow Management System</vt:lpstr>
      <vt:lpstr>Scientific Workflows</vt:lpstr>
      <vt:lpstr>Large, Data-intensive Workflows</vt:lpstr>
      <vt:lpstr>Pegasus Workflow Management System (WMS)</vt:lpstr>
      <vt:lpstr>Pegasus WMS</vt:lpstr>
      <vt:lpstr>DAGMan – Directed Acyclic Graph Manager</vt:lpstr>
      <vt:lpstr>Pegasus Planner</vt:lpstr>
      <vt:lpstr>Other Pegasus WMS Features</vt:lpstr>
      <vt:lpstr>Distributed Workflow Challenges/Requirements</vt:lpstr>
      <vt:lpstr>Job Submission in Pegasus</vt:lpstr>
      <vt:lpstr>Distributed Data Management in Pegasus</vt:lpstr>
      <vt:lpstr>Data Management Configurations</vt:lpstr>
      <vt:lpstr>Workflows and Science Gateways</vt:lpstr>
      <vt:lpstr>More Information</vt:lpstr>
      <vt:lpstr>CC-NIE: ADAMANT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uscadmin</dc:creator>
  <cp:keywords/>
  <dc:description/>
  <cp:lastModifiedBy>Gideon Juve</cp:lastModifiedBy>
  <cp:revision>502</cp:revision>
  <dcterms:created xsi:type="dcterms:W3CDTF">2011-12-09T23:05:54Z</dcterms:created>
  <dcterms:modified xsi:type="dcterms:W3CDTF">2013-09-12T18:42:51Z</dcterms:modified>
  <cp:category/>
</cp:coreProperties>
</file>