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5" r:id="rId1"/>
    <p:sldMasterId id="2147483737" r:id="rId2"/>
  </p:sldMasterIdLst>
  <p:notesMasterIdLst>
    <p:notesMasterId r:id="rId42"/>
  </p:notesMasterIdLst>
  <p:handoutMasterIdLst>
    <p:handoutMasterId r:id="rId43"/>
  </p:handoutMasterIdLst>
  <p:sldIdLst>
    <p:sldId id="284" r:id="rId3"/>
    <p:sldId id="319" r:id="rId4"/>
    <p:sldId id="359" r:id="rId5"/>
    <p:sldId id="360" r:id="rId6"/>
    <p:sldId id="362" r:id="rId7"/>
    <p:sldId id="364" r:id="rId8"/>
    <p:sldId id="321" r:id="rId9"/>
    <p:sldId id="324" r:id="rId10"/>
    <p:sldId id="325" r:id="rId11"/>
    <p:sldId id="328" r:id="rId12"/>
    <p:sldId id="329" r:id="rId13"/>
    <p:sldId id="330" r:id="rId14"/>
    <p:sldId id="333" r:id="rId15"/>
    <p:sldId id="370" r:id="rId16"/>
    <p:sldId id="371" r:id="rId17"/>
    <p:sldId id="372" r:id="rId18"/>
    <p:sldId id="373" r:id="rId19"/>
    <p:sldId id="374" r:id="rId20"/>
    <p:sldId id="336" r:id="rId21"/>
    <p:sldId id="337" r:id="rId22"/>
    <p:sldId id="339" r:id="rId23"/>
    <p:sldId id="375" r:id="rId24"/>
    <p:sldId id="376" r:id="rId25"/>
    <p:sldId id="377" r:id="rId26"/>
    <p:sldId id="378" r:id="rId27"/>
    <p:sldId id="380" r:id="rId28"/>
    <p:sldId id="357" r:id="rId29"/>
    <p:sldId id="358" r:id="rId30"/>
    <p:sldId id="365" r:id="rId31"/>
    <p:sldId id="368" r:id="rId32"/>
    <p:sldId id="387" r:id="rId33"/>
    <p:sldId id="385" r:id="rId34"/>
    <p:sldId id="386" r:id="rId35"/>
    <p:sldId id="383" r:id="rId36"/>
    <p:sldId id="388" r:id="rId37"/>
    <p:sldId id="326" r:id="rId38"/>
    <p:sldId id="384" r:id="rId39"/>
    <p:sldId id="331" r:id="rId40"/>
    <p:sldId id="381"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AC4"/>
    <a:srgbClr val="214263"/>
    <a:srgbClr val="4F86BD"/>
    <a:srgbClr val="21EB80"/>
    <a:srgbClr val="0C458B"/>
    <a:srgbClr val="89CC4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2" autoAdjust="0"/>
    <p:restoredTop sz="94653" autoAdjust="0"/>
  </p:normalViewPr>
  <p:slideViewPr>
    <p:cSldViewPr snapToGrid="0" snapToObjects="1">
      <p:cViewPr>
        <p:scale>
          <a:sx n="87" d="100"/>
          <a:sy n="87" d="100"/>
        </p:scale>
        <p:origin x="-1476"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9" d="100"/>
        <a:sy n="49"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6D179C08-88DC-4A86-94A2-A1EDC4A50204}" type="datetimeFigureOut">
              <a:rPr lang="en-US"/>
              <a:pPr>
                <a:defRPr/>
              </a:pPr>
              <a:t>5/8/2013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405D0C57-0AC5-46D8-A8B1-8EE16B37800C}" type="slidenum">
              <a:rPr lang="en-US"/>
              <a:pPr>
                <a:defRPr/>
              </a:pPr>
              <a:t>‹#›</a:t>
            </a:fld>
            <a:endParaRPr lang="en-US"/>
          </a:p>
        </p:txBody>
      </p:sp>
    </p:spTree>
    <p:extLst>
      <p:ext uri="{BB962C8B-B14F-4D97-AF65-F5344CB8AC3E}">
        <p14:creationId xmlns="" xmlns:p14="http://schemas.microsoft.com/office/powerpoint/2010/main" val="21786560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54DA0C48-51DF-40E1-9882-A8096F71A1C2}" type="datetimeFigureOut">
              <a:rPr lang="en-US"/>
              <a:pPr>
                <a:defRPr/>
              </a:pPr>
              <a:t>5/8/2013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485EE4-F5ED-46EE-9CC8-D02925AE35A6}" type="slidenum">
              <a:rPr lang="en-US"/>
              <a:pPr>
                <a:defRPr/>
              </a:pPr>
              <a:t>‹#›</a:t>
            </a:fld>
            <a:endParaRPr lang="en-US"/>
          </a:p>
        </p:txBody>
      </p:sp>
    </p:spTree>
    <p:extLst>
      <p:ext uri="{BB962C8B-B14F-4D97-AF65-F5344CB8AC3E}">
        <p14:creationId xmlns="" xmlns:p14="http://schemas.microsoft.com/office/powerpoint/2010/main" val="283340586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257300" y="720725"/>
            <a:ext cx="4800600" cy="360045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31880" y="4560480"/>
            <a:ext cx="5851440" cy="4320360"/>
          </a:xfrm>
        </p:spPr>
        <p:txBody>
          <a:bodyPr/>
          <a:lstStyle/>
          <a:p>
            <a:pPr lvl="0"/>
            <a:r>
              <a:rPr lang="en-US"/>
              <a:t>Open Science Grid is a </a:t>
            </a:r>
            <a:r>
              <a:rPr lang="en-US" u="sng"/>
              <a:t>framework</a:t>
            </a:r>
            <a:r>
              <a:rPr lang="en-US"/>
              <a:t> for distributed resource sharing. One way of thinking of OSG can be a grid of grids, that is, your campus and regional grids come together into one national grid.</a:t>
            </a:r>
          </a:p>
          <a:p>
            <a:pPr lvl="0"/>
            <a:r>
              <a:rPr lang="en-US"/>
              <a:t>Also note that OSG is a consortium, and that OSG does not own any compute resources. Not that we are picky, but it is actually incorrect to call something a OSG resource. The correct way is to say for example, the UNM_HPC resource which is available using OSG.</a:t>
            </a:r>
          </a:p>
          <a:p>
            <a:pPr lvl="0"/>
            <a:r>
              <a:rPr lang="en-US"/>
              <a:t>OSG today has over 70 resources online.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A2B27F2-8762-40DA-93F8-2E4154282C43}" type="slidenum">
              <a:rPr lang="en-US" smtClean="0"/>
              <a:pPr/>
              <a:t>7</a:t>
            </a:fld>
            <a:endParaRPr lang="en-US"/>
          </a:p>
        </p:txBody>
      </p:sp>
    </p:spTree>
    <p:extLst>
      <p:ext uri="{BB962C8B-B14F-4D97-AF65-F5344CB8AC3E}">
        <p14:creationId xmlns="" xmlns:p14="http://schemas.microsoft.com/office/powerpoint/2010/main" val="4098885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MS PGothic" pitchFamily="34" charset="-128"/>
              </a:defRPr>
            </a:lvl1pPr>
            <a:lvl2pPr marL="742846" indent="-285709">
              <a:defRPr sz="2400">
                <a:solidFill>
                  <a:schemeClr val="tx1"/>
                </a:solidFill>
                <a:latin typeface="Arial" charset="0"/>
                <a:ea typeface="MS PGothic" pitchFamily="34" charset="-128"/>
              </a:defRPr>
            </a:lvl2pPr>
            <a:lvl3pPr marL="1142839" indent="-228568">
              <a:defRPr sz="2400">
                <a:solidFill>
                  <a:schemeClr val="tx1"/>
                </a:solidFill>
                <a:latin typeface="Arial" charset="0"/>
                <a:ea typeface="MS PGothic" pitchFamily="34" charset="-128"/>
              </a:defRPr>
            </a:lvl3pPr>
            <a:lvl4pPr marL="1599975" indent="-228568">
              <a:defRPr sz="2400">
                <a:solidFill>
                  <a:schemeClr val="tx1"/>
                </a:solidFill>
                <a:latin typeface="Arial" charset="0"/>
                <a:ea typeface="MS PGothic" pitchFamily="34" charset="-128"/>
              </a:defRPr>
            </a:lvl4pPr>
            <a:lvl5pPr marL="2057112" indent="-228568">
              <a:defRPr sz="2400">
                <a:solidFill>
                  <a:schemeClr val="tx1"/>
                </a:solidFill>
                <a:latin typeface="Arial" charset="0"/>
                <a:ea typeface="MS PGothic" pitchFamily="34" charset="-128"/>
              </a:defRPr>
            </a:lvl5pPr>
            <a:lvl6pPr marL="2514248" indent="-228568" algn="ctr" eaLnBrk="0" fontAlgn="base" hangingPunct="0">
              <a:spcBef>
                <a:spcPct val="0"/>
              </a:spcBef>
              <a:spcAft>
                <a:spcPct val="0"/>
              </a:spcAft>
              <a:defRPr sz="2400">
                <a:solidFill>
                  <a:schemeClr val="tx1"/>
                </a:solidFill>
                <a:latin typeface="Arial" charset="0"/>
                <a:ea typeface="MS PGothic" pitchFamily="34" charset="-128"/>
              </a:defRPr>
            </a:lvl6pPr>
            <a:lvl7pPr marL="2971384" indent="-228568" algn="ctr" eaLnBrk="0" fontAlgn="base" hangingPunct="0">
              <a:spcBef>
                <a:spcPct val="0"/>
              </a:spcBef>
              <a:spcAft>
                <a:spcPct val="0"/>
              </a:spcAft>
              <a:defRPr sz="2400">
                <a:solidFill>
                  <a:schemeClr val="tx1"/>
                </a:solidFill>
                <a:latin typeface="Arial" charset="0"/>
                <a:ea typeface="MS PGothic" pitchFamily="34" charset="-128"/>
              </a:defRPr>
            </a:lvl7pPr>
            <a:lvl8pPr marL="3428520" indent="-228568" algn="ctr" eaLnBrk="0" fontAlgn="base" hangingPunct="0">
              <a:spcBef>
                <a:spcPct val="0"/>
              </a:spcBef>
              <a:spcAft>
                <a:spcPct val="0"/>
              </a:spcAft>
              <a:defRPr sz="2400">
                <a:solidFill>
                  <a:schemeClr val="tx1"/>
                </a:solidFill>
                <a:latin typeface="Arial" charset="0"/>
                <a:ea typeface="MS PGothic" pitchFamily="34" charset="-128"/>
              </a:defRPr>
            </a:lvl8pPr>
            <a:lvl9pPr marL="3885655" indent="-228568" algn="ctr" eaLnBrk="0" fontAlgn="base" hangingPunct="0">
              <a:spcBef>
                <a:spcPct val="0"/>
              </a:spcBef>
              <a:spcAft>
                <a:spcPct val="0"/>
              </a:spcAft>
              <a:defRPr sz="2400">
                <a:solidFill>
                  <a:schemeClr val="tx1"/>
                </a:solidFill>
                <a:latin typeface="Arial" charset="0"/>
                <a:ea typeface="MS PGothic" pitchFamily="34" charset="-128"/>
              </a:defRPr>
            </a:lvl9pPr>
          </a:lstStyle>
          <a:p>
            <a:fld id="{F149B73F-8C3A-4138-BB57-D50B9DF24708}" type="slidenum">
              <a:rPr lang="en-US" sz="1200"/>
              <a:pPr/>
              <a:t>8</a:t>
            </a:fld>
            <a:endParaRPr lang="en-US" sz="1200"/>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smtClean="0"/>
              <a:t>MLS: Grid scheduler is used to setup an application-specific scheduler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2D6F21-81E4-4FB6-8DB8-96E1EE2AC4DE}" type="slidenum">
              <a:rPr lang="en-US" smtClean="0"/>
              <a:pPr/>
              <a:t>15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A716CD-C8F4-4A77-8378-B370047C4641}" type="slidenum">
              <a:rPr lang="en-US" smtClean="0"/>
              <a:pPr/>
              <a:t>30</a:t>
            </a:fld>
            <a:endParaRPr lang="en-US"/>
          </a:p>
        </p:txBody>
      </p:sp>
    </p:spTree>
    <p:extLst>
      <p:ext uri="{BB962C8B-B14F-4D97-AF65-F5344CB8AC3E}">
        <p14:creationId xmlns="" xmlns:p14="http://schemas.microsoft.com/office/powerpoint/2010/main" val="372565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74544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a:prstGeom prst="rect">
            <a:avLst/>
          </a:prstGeo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a:prstGeom prst="rect">
            <a:avLst/>
          </a:prstGeo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a:prstGeom prst="rect">
            <a:avLst/>
          </a:prstGeo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a:prstGeom prst="rect">
            <a:avLst/>
          </a:prstGeo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a:xfrm>
            <a:off x="352426" y="6543676"/>
            <a:ext cx="1466850" cy="247650"/>
          </a:xfrm>
          <a:prstGeom prst="rect">
            <a:avLst/>
          </a:prstGeom>
        </p:spPr>
        <p:txBody>
          <a:bodyPr/>
          <a:lstStyle/>
          <a:p>
            <a:fld id="{3A4B6D55-346A-4F4D-A6C8-1A0EF1EADDDA}" type="datetime1">
              <a:rPr lang="en-US" smtClean="0"/>
              <a:pPr/>
              <a:t>5/8/2013</a:t>
            </a:fld>
            <a:endParaRPr lang="en-US"/>
          </a:p>
        </p:txBody>
      </p:sp>
      <p:sp>
        <p:nvSpPr>
          <p:cNvPr id="24" name="Slide Number Placeholder 23"/>
          <p:cNvSpPr>
            <a:spLocks noGrp="1"/>
          </p:cNvSpPr>
          <p:nvPr>
            <p:ph type="sldNum" sz="quarter" idx="17"/>
          </p:nvPr>
        </p:nvSpPr>
        <p:spPr>
          <a:xfrm>
            <a:off x="27317" y="6553200"/>
            <a:ext cx="876300" cy="247650"/>
          </a:xfrm>
          <a:prstGeom prst="rect">
            <a:avLst/>
          </a:prstGeom>
        </p:spPr>
        <p:txBody>
          <a:bodyPr/>
          <a:lstStyle/>
          <a:p>
            <a:fld id="{B6F15528-21DE-4FAA-801E-634DDDAF4B2B}" type="slidenum">
              <a:rPr lang="en-US" smtClean="0"/>
              <a:pPr/>
              <a:t>‹#›</a:t>
            </a:fld>
            <a:endParaRPr lang="en-US"/>
          </a:p>
        </p:txBody>
      </p:sp>
      <p:sp>
        <p:nvSpPr>
          <p:cNvPr id="29" name="Footer Placeholder 28"/>
          <p:cNvSpPr>
            <a:spLocks noGrp="1"/>
          </p:cNvSpPr>
          <p:nvPr>
            <p:ph type="ftr" sz="quarter" idx="18"/>
          </p:nvPr>
        </p:nvSpPr>
        <p:spPr>
          <a:xfrm>
            <a:off x="1809749" y="6543676"/>
            <a:ext cx="4086225" cy="247650"/>
          </a:xfrm>
          <a:prstGeom prst="rect">
            <a:avLst/>
          </a:prstGeom>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p:cNvSpPr>
            <a:spLocks noGrp="1"/>
          </p:cNvSpPr>
          <p:nvPr>
            <p:ph type="sldNum" sz="quarter" idx="11"/>
          </p:nvPr>
        </p:nvSpPr>
        <p:spPr>
          <a:xfrm>
            <a:off x="27317" y="6553200"/>
            <a:ext cx="876300" cy="247650"/>
          </a:xfrm>
          <a:prstGeom prst="rect">
            <a:avLst/>
          </a:prstGeom>
        </p:spPr>
        <p:txBody>
          <a:bodyPr/>
          <a:lstStyle/>
          <a:p>
            <a:fld id="{B6F15528-21DE-4FAA-801E-634DDDAF4B2B}" type="slidenum">
              <a:rPr lang="en-US" smtClean="0"/>
              <a:pPr/>
              <a:t>‹#›</a:t>
            </a:fld>
            <a:endParaRPr lang="en-US"/>
          </a:p>
        </p:txBody>
      </p:sp>
      <p:sp>
        <p:nvSpPr>
          <p:cNvPr id="13" name="Footer Placeholder 12"/>
          <p:cNvSpPr>
            <a:spLocks noGrp="1"/>
          </p:cNvSpPr>
          <p:nvPr>
            <p:ph type="ftr" sz="quarter" idx="12"/>
          </p:nvPr>
        </p:nvSpPr>
        <p:spPr>
          <a:xfrm>
            <a:off x="1809749" y="6543676"/>
            <a:ext cx="4086225" cy="247650"/>
          </a:xfrm>
          <a:prstGeom prst="rect">
            <a:avLst/>
          </a:prstGeom>
        </p:spPr>
        <p:txBody>
          <a:bodyPr/>
          <a:lstStyle/>
          <a:p>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69784967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4080893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74700" y="1333500"/>
            <a:ext cx="3810000" cy="4686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37100" y="1333500"/>
            <a:ext cx="3810000" cy="46863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8724900" y="6400800"/>
            <a:ext cx="419100" cy="457200"/>
          </a:xfrm>
          <a:prstGeom prst="rect">
            <a:avLst/>
          </a:prstGeom>
        </p:spPr>
        <p:txBody>
          <a:bodyPr/>
          <a:lstStyle>
            <a:lvl1pPr>
              <a:defRPr/>
            </a:lvl1pPr>
          </a:lstStyle>
          <a:p>
            <a:fld id="{7A413096-3637-403C-8887-D089CD963801}" type="slidenum">
              <a:rPr lang="en-US"/>
              <a:pPr/>
              <a:t>‹#›</a:t>
            </a:fld>
            <a:endParaRPr lang="en-US"/>
          </a:p>
        </p:txBody>
      </p:sp>
    </p:spTree>
    <p:extLst>
      <p:ext uri="{BB962C8B-B14F-4D97-AF65-F5344CB8AC3E}">
        <p14:creationId xmlns="" xmlns:p14="http://schemas.microsoft.com/office/powerpoint/2010/main" val="111138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29263CB3-35DE-8142-A934-8D8CC4699110}"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515269"/>
            <a:ext cx="8229600" cy="4060296"/>
          </a:xfrm>
          <a:prstGeom prst="rect">
            <a:avLst/>
          </a:prstGeom>
        </p:spPr>
        <p:txBody>
          <a:bodyPr/>
          <a:lstStyle>
            <a:lvl1pPr>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2000" b="1">
                <a:solidFill>
                  <a:schemeClr val="bg1"/>
                </a:solidFill>
                <a:latin typeface="Arial" pitchFamily="34" charset="0"/>
                <a:cs typeface="Arial" pitchFamily="34" charset="0"/>
              </a:defRPr>
            </a:lvl2pPr>
            <a:lvl3pPr>
              <a:buFont typeface="Arial" pitchFamily="34" charset="0"/>
              <a:buChar char="•"/>
              <a:defRPr sz="1800" b="1">
                <a:solidFill>
                  <a:schemeClr val="bg1"/>
                </a:solidFill>
                <a:latin typeface="Arial" pitchFamily="34" charset="0"/>
                <a:cs typeface="Arial" pitchFamily="34" charset="0"/>
              </a:defRPr>
            </a:lvl3pPr>
            <a:lvl4pPr>
              <a:buFontTx/>
              <a:buNone/>
              <a:defRPr sz="1600" b="1">
                <a:solidFill>
                  <a:schemeClr val="bg1"/>
                </a:solidFill>
                <a:latin typeface="Arial" pitchFamily="34" charset="0"/>
                <a:cs typeface="Arial" pitchFamily="34" charset="0"/>
              </a:defRPr>
            </a:lvl4pPr>
            <a:lvl5pPr>
              <a:buFontTx/>
              <a:buNone/>
              <a:defRPr sz="1400" b="1">
                <a:solidFill>
                  <a:schemeClr val="bg1"/>
                </a:solidFill>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2"/>
          </p:nvPr>
        </p:nvSpPr>
        <p:spPr>
          <a:xfrm>
            <a:off x="457200" y="1126331"/>
            <a:ext cx="8229600" cy="388938"/>
          </a:xfrm>
          <a:prstGeom prst="rect">
            <a:avLst/>
          </a:prstGeom>
        </p:spPr>
        <p:txBody>
          <a:bodyPr/>
          <a:lstStyle>
            <a:lvl1pPr>
              <a:buNone/>
              <a:defRPr sz="2200" b="1">
                <a:solidFill>
                  <a:schemeClr val="bg1"/>
                </a:solidFill>
                <a:latin typeface="Arial" pitchFamily="34" charset="0"/>
                <a:cs typeface="Arial" pitchFamily="34" charset="0"/>
              </a:defRPr>
            </a:lvl1pPr>
            <a:lvl5pPr marL="0" algn="l">
              <a:buNone/>
              <a:defRPr b="1">
                <a:latin typeface="Arial" pitchFamily="34" charset="0"/>
                <a:cs typeface="Arial" pitchFamily="34" charset="0"/>
              </a:defRPr>
            </a:lvl5pPr>
          </a:lstStyle>
          <a:p>
            <a:pPr lvl="0"/>
            <a:r>
              <a:rPr lang="en-US" smtClean="0"/>
              <a:t>Click to edit Master text styles</a:t>
            </a:r>
          </a:p>
        </p:txBody>
      </p:sp>
    </p:spTree>
    <p:extLst>
      <p:ext uri="{BB962C8B-B14F-4D97-AF65-F5344CB8AC3E}">
        <p14:creationId xmlns="" xmlns:p14="http://schemas.microsoft.com/office/powerpoint/2010/main" val="3076450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186488"/>
            <a:ext cx="914400" cy="338137"/>
          </a:xfrm>
          <a:prstGeom prst="rect">
            <a:avLst/>
          </a:prstGeom>
          <a:noFill/>
          <a:ln w="9525">
            <a:noFill/>
            <a:miter lim="800000"/>
            <a:headEnd/>
            <a:tailEnd/>
          </a:ln>
        </p:spPr>
        <p:txBody>
          <a:bodyPr anchor="ct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a:defRPr/>
            </a:pPr>
            <a:fld id="{BF753598-6B00-2F45-BCEA-5133F83A3B42}" type="slidenum">
              <a:rPr lang="en-US" sz="1600" i="1" smtClean="0">
                <a:solidFill>
                  <a:schemeClr val="accent1"/>
                </a:solidFill>
              </a:rPr>
              <a:pPr algn="ctr">
                <a:defRPr/>
              </a:pPr>
              <a:t>‹#›</a:t>
            </a:fld>
            <a:endParaRPr lang="en-US" sz="1600" i="1" smtClean="0">
              <a:solidFill>
                <a:schemeClr val="accent1"/>
              </a:solidFill>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2930193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4" name="Rectangle 3"/>
          <p:cNvSpPr/>
          <p:nvPr userDrawn="1"/>
        </p:nvSpPr>
        <p:spPr>
          <a:xfrm>
            <a:off x="5934075" y="6127750"/>
            <a:ext cx="3043238" cy="57943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5" name="Picture 10" descr="isi.png"/>
          <p:cNvPicPr>
            <a:picLocks noChangeAspect="1"/>
          </p:cNvPicPr>
          <p:nvPr userDrawn="1"/>
        </p:nvPicPr>
        <p:blipFill>
          <a:blip r:embed="rId2">
            <a:lum bright="100000"/>
            <a:extLst>
              <a:ext uri="{28A0092B-C50C-407E-A947-70E740481C1C}">
                <a14:useLocalDpi xmlns="" xmlns:a14="http://schemas.microsoft.com/office/drawing/2010/main" val="0"/>
              </a:ext>
            </a:extLst>
          </a:blip>
          <a:srcRect/>
          <a:stretch>
            <a:fillRect/>
          </a:stretch>
        </p:blipFill>
        <p:spPr bwMode="auto">
          <a:xfrm>
            <a:off x="6400800" y="6400800"/>
            <a:ext cx="2473325"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226429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685800" y="1463040"/>
            <a:ext cx="7680960" cy="4724400"/>
          </a:xfrm>
          <a:prstGeom prst="rect">
            <a:avLst/>
          </a:prstGeom>
        </p:spPr>
        <p:txBody>
          <a:bodyPr>
            <a:normAutofit/>
          </a:bodyPr>
          <a:lstStyle>
            <a:lvl1pPr>
              <a:lnSpc>
                <a:spcPct val="150000"/>
              </a:lnSpc>
              <a:defRPr sz="2800"/>
            </a:lvl1pPr>
            <a:lvl2pPr>
              <a:lnSpc>
                <a:spcPct val="150000"/>
              </a:lnSpc>
              <a:defRPr sz="2400"/>
            </a:lvl2pPr>
            <a:lvl3pPr>
              <a:lnSpc>
                <a:spcPct val="150000"/>
              </a:lnSpc>
              <a:defRPr sz="2400"/>
            </a:lvl3pPr>
            <a:lvl4pPr>
              <a:lnSpc>
                <a:spcPct val="150000"/>
              </a:lnSpc>
              <a:defRPr sz="2400"/>
            </a:lvl4pPr>
            <a:lvl5pPr>
              <a:lnSpc>
                <a:spcPct val="150000"/>
              </a:lnSpc>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Slide Number Placeholder 18"/>
          <p:cNvSpPr>
            <a:spLocks noGrp="1"/>
          </p:cNvSpPr>
          <p:nvPr>
            <p:ph type="sldNum" sz="quarter" idx="15"/>
          </p:nvPr>
        </p:nvSpPr>
        <p:spPr>
          <a:xfrm>
            <a:off x="27317" y="6553200"/>
            <a:ext cx="876300" cy="247650"/>
          </a:xfrm>
          <a:prstGeom prst="rect">
            <a:avLst/>
          </a:prstGeom>
        </p:spPr>
        <p:txBody>
          <a:bodyPr/>
          <a:lstStyle/>
          <a:p>
            <a:fld id="{B6F15528-21DE-4FAA-801E-634DDDAF4B2B}" type="slidenum">
              <a:rPr lang="en-US" smtClean="0"/>
              <a:pPr/>
              <a:t>‹#›</a:t>
            </a:fld>
            <a:endParaRPr lang="en-US" dirty="0"/>
          </a:p>
        </p:txBody>
      </p:sp>
      <p:sp>
        <p:nvSpPr>
          <p:cNvPr id="21" name="Footer Placeholder 20"/>
          <p:cNvSpPr>
            <a:spLocks noGrp="1"/>
          </p:cNvSpPr>
          <p:nvPr>
            <p:ph type="ftr" sz="quarter" idx="16"/>
          </p:nvPr>
        </p:nvSpPr>
        <p:spPr>
          <a:xfrm>
            <a:off x="1809749" y="6543676"/>
            <a:ext cx="4086225" cy="247650"/>
          </a:xfrm>
          <a:prstGeom prst="rect">
            <a:avLst/>
          </a:prstGeom>
        </p:spPr>
        <p:txBody>
          <a:bodyPr/>
          <a:lstStyle/>
          <a:p>
            <a:endParaRPr lang="en-US"/>
          </a:p>
        </p:txBody>
      </p:sp>
      <p:sp>
        <p:nvSpPr>
          <p:cNvPr id="8" name="Title 7"/>
          <p:cNvSpPr>
            <a:spLocks noGrp="1"/>
          </p:cNvSpPr>
          <p:nvPr>
            <p:ph type="title"/>
          </p:nvPr>
        </p:nvSpPr>
        <p:spPr>
          <a:xfrm>
            <a:off x="152400" y="228600"/>
            <a:ext cx="7680960" cy="762000"/>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 xmlns:p14="http://schemas.microsoft.com/office/powerpoint/2010/main" val="329764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extBox 4"/>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9C86E70E-8D8D-4BB5-9D51-8D26A26A1174}"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1" baseline="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171575"/>
            <a:ext cx="8229600" cy="4403990"/>
          </a:xfrm>
          <a:prstGeom prst="rect">
            <a:avLst/>
          </a:prstGeom>
        </p:spPr>
        <p:txBody>
          <a:bodyPr>
            <a:normAutofit/>
          </a:bodyPr>
          <a:lstStyle>
            <a:lvl1pPr>
              <a:spcBef>
                <a:spcPts val="1200"/>
              </a:spcBef>
              <a:buFont typeface="Wingdings" pitchFamily="2" charset="2"/>
              <a:buChar char="§"/>
              <a:defRPr sz="2200" b="1" baseline="0">
                <a:solidFill>
                  <a:schemeClr val="bg1"/>
                </a:solidFill>
                <a:latin typeface="Arial" pitchFamily="34" charset="0"/>
                <a:cs typeface="Arial" pitchFamily="34" charset="0"/>
              </a:defRPr>
            </a:lvl1pPr>
            <a:lvl2pPr>
              <a:buFont typeface="Arial" pitchFamily="34" charset="0"/>
              <a:buChar char="–"/>
              <a:defRPr sz="1800" b="1">
                <a:solidFill>
                  <a:schemeClr val="bg1"/>
                </a:solidFill>
                <a:latin typeface="Arial" pitchFamily="34" charset="0"/>
                <a:cs typeface="Arial" pitchFamily="34" charset="0"/>
              </a:defRPr>
            </a:lvl2pPr>
            <a:lvl3pPr>
              <a:buFont typeface="Arial" pitchFamily="34" charset="0"/>
              <a:buChar char="•"/>
              <a:defRPr sz="1600" b="1">
                <a:solidFill>
                  <a:schemeClr val="bg1"/>
                </a:solidFill>
                <a:latin typeface="Arial" pitchFamily="34" charset="0"/>
                <a:cs typeface="Arial" pitchFamily="34" charset="0"/>
              </a:defRPr>
            </a:lvl3pPr>
            <a:lvl4pPr>
              <a:buFontTx/>
              <a:buNone/>
              <a:defRPr sz="1400" b="1">
                <a:solidFill>
                  <a:schemeClr val="bg1"/>
                </a:solidFill>
                <a:latin typeface="Arial" pitchFamily="34" charset="0"/>
                <a:cs typeface="Arial" pitchFamily="34" charset="0"/>
              </a:defRPr>
            </a:lvl4pPr>
            <a:lvl5pPr>
              <a:buFontTx/>
              <a:buNone/>
              <a:defRPr sz="1200" b="1">
                <a:solidFill>
                  <a:schemeClr val="bg1"/>
                </a:solidFill>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p:nvPr userDrawn="1"/>
        </p:nvSpPr>
        <p:spPr>
          <a:xfrm>
            <a:off x="0" y="944563"/>
            <a:ext cx="5353050" cy="84931"/>
          </a:xfrm>
          <a:prstGeom prst="rect">
            <a:avLst/>
          </a:prstGeom>
          <a:gradFill flip="none" rotWithShape="1">
            <a:gsLst>
              <a:gs pos="0">
                <a:schemeClr val="tx1"/>
              </a:gs>
              <a:gs pos="100000">
                <a:schemeClr val="accent1">
                  <a:tint val="50000"/>
                  <a:shade val="100000"/>
                  <a:satMod val="3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3933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Box 2"/>
          <p:cNvSpPr txBox="1"/>
          <p:nvPr userDrawn="1"/>
        </p:nvSpPr>
        <p:spPr bwMode="auto">
          <a:xfrm>
            <a:off x="4114800" y="6400800"/>
            <a:ext cx="914400" cy="338138"/>
          </a:xfrm>
          <a:prstGeom prst="rect">
            <a:avLst/>
          </a:prstGeom>
          <a:noFill/>
          <a:ln w="9525">
            <a:noFill/>
            <a:miter lim="800000"/>
            <a:headEnd/>
            <a:tailEnd/>
          </a:ln>
        </p:spPr>
        <p:txBody>
          <a:bodyPr anchor="ctr">
            <a:spAutoFit/>
          </a:bodyPr>
          <a:lstStyle/>
          <a:p>
            <a:pPr algn="ctr" eaLnBrk="0" hangingPunct="0">
              <a:defRPr/>
            </a:pPr>
            <a:fld id="{D3283F9F-EFE1-4865-A24C-1485B97DFD91}" type="slidenum">
              <a:rPr lang="en-US" sz="1600" i="1">
                <a:solidFill>
                  <a:schemeClr val="accent1"/>
                </a:solidFill>
                <a:latin typeface="Arial" pitchFamily="34" charset="0"/>
                <a:ea typeface="+mj-ea"/>
                <a:cs typeface="Arial" pitchFamily="34" charset="0"/>
              </a:rPr>
              <a:pPr algn="ctr" eaLnBrk="0" hangingPunct="0">
                <a:defRPr/>
              </a:pPr>
              <a:t>‹#›</a:t>
            </a:fld>
            <a:endParaRPr lang="en-US" sz="1600" i="1" dirty="0">
              <a:solidFill>
                <a:schemeClr val="accent1"/>
              </a:solidFill>
              <a:latin typeface="Arial" pitchFamily="34" charset="0"/>
              <a:ea typeface="+mj-ea"/>
              <a:cs typeface="Arial" pitchFamily="34" charset="0"/>
            </a:endParaRPr>
          </a:p>
        </p:txBody>
      </p:sp>
      <p:sp>
        <p:nvSpPr>
          <p:cNvPr id="2" name="Title 1"/>
          <p:cNvSpPr>
            <a:spLocks noGrp="1"/>
          </p:cNvSpPr>
          <p:nvPr>
            <p:ph type="title"/>
          </p:nvPr>
        </p:nvSpPr>
        <p:spPr/>
        <p:txBody>
          <a:bodyPr/>
          <a:lstStyle>
            <a:lvl1pPr>
              <a:defRPr sz="2600" baseline="0">
                <a:solidFill>
                  <a:schemeClr val="bg1"/>
                </a:solidFill>
              </a:defRPr>
            </a:lvl1pPr>
          </a:lstStyle>
          <a:p>
            <a:r>
              <a:rPr lang="en-US" smtClean="0"/>
              <a:t>Click to edit Master title style</a:t>
            </a:r>
            <a:endParaRPr lang="en-US" dirty="0"/>
          </a:p>
        </p:txBody>
      </p:sp>
    </p:spTree>
    <p:extLst>
      <p:ext uri="{BB962C8B-B14F-4D97-AF65-F5344CB8AC3E}">
        <p14:creationId xmlns="" xmlns:p14="http://schemas.microsoft.com/office/powerpoint/2010/main" val="1565670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ting slide">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1506538" y="3474720"/>
            <a:ext cx="5988050" cy="37725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p:txBody>
      </p:sp>
      <p:sp>
        <p:nvSpPr>
          <p:cNvPr id="6" name="Text Placeholder 6"/>
          <p:cNvSpPr>
            <a:spLocks noGrp="1"/>
          </p:cNvSpPr>
          <p:nvPr>
            <p:ph type="body" sz="quarter" idx="11"/>
          </p:nvPr>
        </p:nvSpPr>
        <p:spPr>
          <a:xfrm>
            <a:off x="1508760" y="3931920"/>
            <a:ext cx="5988050" cy="1496520"/>
          </a:xfrm>
          <a:prstGeom prst="rect">
            <a:avLst/>
          </a:prstGeom>
        </p:spPr>
        <p:txBody>
          <a:bodyPr/>
          <a:lstStyle>
            <a:lvl1pPr>
              <a:buNone/>
              <a:defRPr sz="2600" b="1">
                <a:solidFill>
                  <a:schemeClr val="bg1"/>
                </a:solidFill>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149106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2.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0" y="1588"/>
            <a:ext cx="9144000" cy="6856412"/>
          </a:xfrm>
          <a:prstGeom prst="rect">
            <a:avLst/>
          </a:prstGeom>
          <a:gradFill rotWithShape="1">
            <a:gsLst>
              <a:gs pos="0">
                <a:srgbClr val="518AC4"/>
              </a:gs>
              <a:gs pos="100000">
                <a:srgbClr val="214263"/>
              </a:gs>
            </a:gsLst>
            <a:lin ang="5400000"/>
          </a:gradFill>
          <a:ln>
            <a:noFill/>
          </a:ln>
          <a:effectLst>
            <a:outerShdw blurRad="63500" dist="23000" dir="5400000" rotWithShape="0">
              <a:srgbClr val="000000">
                <a:alpha val="34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lt1"/>
              </a:solidFill>
              <a:latin typeface="+mn-lt"/>
              <a:ea typeface="+mn-ea"/>
              <a:cs typeface="+mn-cs"/>
            </a:endParaRPr>
          </a:p>
        </p:txBody>
      </p:sp>
      <p:sp>
        <p:nvSpPr>
          <p:cNvPr id="1027"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	Click to edit Master title style</a:t>
            </a:r>
          </a:p>
        </p:txBody>
      </p:sp>
      <p:pic>
        <p:nvPicPr>
          <p:cNvPr id="1028" name="Picture 10" descr="isi.png"/>
          <p:cNvPicPr>
            <a:picLocks noChangeAspect="1"/>
          </p:cNvPicPr>
          <p:nvPr userDrawn="1"/>
        </p:nvPicPr>
        <p:blipFill>
          <a:blip r:embed="rId7">
            <a:lum bright="100000"/>
            <a:extLst>
              <a:ext uri="{28A0092B-C50C-407E-A947-70E740481C1C}">
                <a14:useLocalDpi xmlns="" xmlns:a14="http://schemas.microsoft.com/office/drawing/2010/main" val="0"/>
              </a:ext>
            </a:extLst>
          </a:blip>
          <a:srcRect/>
          <a:stretch>
            <a:fillRect/>
          </a:stretch>
        </p:blipFill>
        <p:spPr bwMode="auto">
          <a:xfrm>
            <a:off x="6400800" y="6419850"/>
            <a:ext cx="2473325" cy="214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29" name="Picture 9" descr="Formal_Viterbi_GoldOnCard_NoBG.eps"/>
          <p:cNvPicPr>
            <a:picLocks noChangeAspect="1"/>
          </p:cNvPicPr>
          <p:nvPr userDrawn="1"/>
        </p:nvPicPr>
        <p:blipFill>
          <a:blip r:embed="rId8">
            <a:extLst>
              <a:ext uri="{28A0092B-C50C-407E-A947-70E740481C1C}">
                <a14:useLocalDpi xmlns=""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flipV="1">
            <a:off x="0" y="6130925"/>
            <a:ext cx="9144000" cy="50800"/>
          </a:xfrm>
          <a:prstGeom prst="rect">
            <a:avLst/>
          </a:prstGeom>
          <a:solidFill>
            <a:schemeClr val="accent1"/>
          </a:solidFill>
          <a:ln>
            <a:noFill/>
          </a:ln>
          <a:effectLst>
            <a:outerShdw blurRad="63500" dist="20000" dir="5400000" rotWithShape="0">
              <a:srgbClr val="000000">
                <a:alpha val="37999"/>
              </a:srgbClr>
            </a:outerShdw>
          </a:effectLst>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fontAlgn="auto">
              <a:spcBef>
                <a:spcPts val="0"/>
              </a:spcBef>
              <a:spcAft>
                <a:spcPts val="0"/>
              </a:spcAft>
              <a:defRPr/>
            </a:pPr>
            <a:endParaRPr lang="en-US">
              <a:solidFill>
                <a:schemeClr val="dk1"/>
              </a:solidFill>
              <a:latin typeface="+mn-lt"/>
              <a:ea typeface="+mn-ea"/>
              <a:cs typeface="+mn-cs"/>
            </a:endParaRPr>
          </a:p>
        </p:txBody>
      </p:sp>
    </p:spTree>
    <p:extLst>
      <p:ext uri="{BB962C8B-B14F-4D97-AF65-F5344CB8AC3E}">
        <p14:creationId xmlns="" xmlns:p14="http://schemas.microsoft.com/office/powerpoint/2010/main" val="2402741898"/>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ＭＳ Ｐゴシック" charset="0"/>
          <a:cs typeface="Arial" pitchFamily="34" charset="0"/>
        </a:defRPr>
      </a:lvl1pPr>
      <a:lvl2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2pPr>
      <a:lvl3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3pPr>
      <a:lvl4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4pPr>
      <a:lvl5pPr algn="l" defTabSz="457200" rtl="0" eaLnBrk="0" fontAlgn="base" hangingPunct="0">
        <a:spcBef>
          <a:spcPct val="0"/>
        </a:spcBef>
        <a:spcAft>
          <a:spcPct val="0"/>
        </a:spcAft>
        <a:defRPr sz="2200" b="1">
          <a:solidFill>
            <a:schemeClr val="tx1"/>
          </a:solidFill>
          <a:latin typeface="Arial" charset="0"/>
          <a:ea typeface="ＭＳ Ｐゴシック"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1588"/>
            <a:ext cx="9144000" cy="6856412"/>
          </a:xfrm>
          <a:prstGeom prst="rect">
            <a:avLst/>
          </a:prstGeom>
          <a:solidFill>
            <a:schemeClr val="accent2"/>
          </a:solidFill>
          <a:ln>
            <a:noFill/>
          </a:ln>
        </p:spPr>
        <p:style>
          <a:lnRef idx="1">
            <a:schemeClr val="accent3"/>
          </a:lnRef>
          <a:fillRef idx="3">
            <a:schemeClr val="accent3"/>
          </a:fillRef>
          <a:effectRef idx="2">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051" name="Title Placeholder 1"/>
          <p:cNvSpPr>
            <a:spLocks noGrp="1"/>
          </p:cNvSpPr>
          <p:nvPr>
            <p:ph type="title"/>
          </p:nvPr>
        </p:nvSpPr>
        <p:spPr bwMode="auto">
          <a:xfrm>
            <a:off x="457200" y="274638"/>
            <a:ext cx="8229600" cy="727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	Click to edit Master title style</a:t>
            </a:r>
          </a:p>
        </p:txBody>
      </p:sp>
      <p:sp>
        <p:nvSpPr>
          <p:cNvPr id="12" name="Rectangle 11"/>
          <p:cNvSpPr/>
          <p:nvPr userDrawn="1"/>
        </p:nvSpPr>
        <p:spPr>
          <a:xfrm flipV="1">
            <a:off x="0" y="6221413"/>
            <a:ext cx="9144000" cy="639762"/>
          </a:xfrm>
          <a:prstGeom prst="rect">
            <a:avLst/>
          </a:prstGeom>
          <a:gradFill flip="none" rotWithShape="1">
            <a:gsLst>
              <a:gs pos="20000">
                <a:srgbClr val="518AC4"/>
              </a:gs>
              <a:gs pos="100000">
                <a:srgbClr val="214263"/>
              </a:gs>
            </a:gsLst>
            <a:lin ang="16200000" scaled="1"/>
            <a:tileRect/>
          </a:gradFill>
          <a:ln>
            <a:noFill/>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pic>
        <p:nvPicPr>
          <p:cNvPr id="2053" name="Picture 9" descr="Formal_Viterbi_GoldOnCard_NoBG.eps"/>
          <p:cNvPicPr>
            <a:picLocks noChangeAspect="1"/>
          </p:cNvPicPr>
          <p:nvPr userDrawn="1"/>
        </p:nvPicPr>
        <p:blipFill>
          <a:blip r:embed="rId11">
            <a:extLst>
              <a:ext uri="{28A0092B-C50C-407E-A947-70E740481C1C}">
                <a14:useLocalDpi xmlns="" xmlns:a14="http://schemas.microsoft.com/office/drawing/2010/main" val="0"/>
              </a:ext>
            </a:extLst>
          </a:blip>
          <a:srcRect/>
          <a:stretch>
            <a:fillRect/>
          </a:stretch>
        </p:blipFill>
        <p:spPr bwMode="auto">
          <a:xfrm>
            <a:off x="292100" y="6319838"/>
            <a:ext cx="1741488" cy="469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4" name="Picture 4" descr="pegasus_white_logo.png"/>
          <p:cNvPicPr>
            <a:picLocks noChangeAspect="1"/>
          </p:cNvPicPr>
          <p:nvPr userDrawn="1"/>
        </p:nvPicPr>
        <p:blipFill>
          <a:blip r:embed="rId12">
            <a:extLst>
              <a:ext uri="{28A0092B-C50C-407E-A947-70E740481C1C}">
                <a14:useLocalDpi xmlns="" xmlns:a14="http://schemas.microsoft.com/office/drawing/2010/main" val="0"/>
              </a:ext>
            </a:extLst>
          </a:blip>
          <a:srcRect r="3348" b="17139"/>
          <a:stretch>
            <a:fillRect/>
          </a:stretch>
        </p:blipFill>
        <p:spPr bwMode="auto">
          <a:xfrm>
            <a:off x="7962900" y="6219825"/>
            <a:ext cx="958850" cy="642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6" r:id="rId1"/>
    <p:sldLayoutId id="2147483781" r:id="rId2"/>
    <p:sldLayoutId id="2147483782" r:id="rId3"/>
    <p:sldLayoutId id="2147483777" r:id="rId4"/>
    <p:sldLayoutId id="2147483791" r:id="rId5"/>
    <p:sldLayoutId id="2147483793" r:id="rId6"/>
    <p:sldLayoutId id="2147483794" r:id="rId7"/>
    <p:sldLayoutId id="2147483795" r:id="rId8"/>
    <p:sldLayoutId id="2147483796" r:id="rId9"/>
  </p:sldLayoutIdLst>
  <p:hf hdr="0" ftr="0" dt="0"/>
  <p:txStyles>
    <p:titleStyle>
      <a:lvl1pPr algn="l" defTabSz="457200" rtl="0" eaLnBrk="0" fontAlgn="base" hangingPunct="0">
        <a:spcBef>
          <a:spcPct val="0"/>
        </a:spcBef>
        <a:spcAft>
          <a:spcPct val="0"/>
        </a:spcAft>
        <a:defRPr sz="2200" b="1" kern="1200">
          <a:solidFill>
            <a:schemeClr val="tx1"/>
          </a:solidFill>
          <a:latin typeface="Arial" pitchFamily="34" charset="0"/>
          <a:ea typeface="+mj-ea"/>
          <a:cs typeface="Arial" pitchFamily="34" charset="0"/>
        </a:defRPr>
      </a:lvl1pPr>
      <a:lvl2pPr algn="l" defTabSz="457200" rtl="0" eaLnBrk="0" fontAlgn="base" hangingPunct="0">
        <a:spcBef>
          <a:spcPct val="0"/>
        </a:spcBef>
        <a:spcAft>
          <a:spcPct val="0"/>
        </a:spcAft>
        <a:defRPr sz="2200" b="1">
          <a:solidFill>
            <a:schemeClr val="tx1"/>
          </a:solidFill>
          <a:latin typeface="Arial" charset="0"/>
          <a:cs typeface="Arial" charset="0"/>
        </a:defRPr>
      </a:lvl2pPr>
      <a:lvl3pPr algn="l" defTabSz="457200" rtl="0" eaLnBrk="0" fontAlgn="base" hangingPunct="0">
        <a:spcBef>
          <a:spcPct val="0"/>
        </a:spcBef>
        <a:spcAft>
          <a:spcPct val="0"/>
        </a:spcAft>
        <a:defRPr sz="2200" b="1">
          <a:solidFill>
            <a:schemeClr val="tx1"/>
          </a:solidFill>
          <a:latin typeface="Arial" charset="0"/>
          <a:cs typeface="Arial" charset="0"/>
        </a:defRPr>
      </a:lvl3pPr>
      <a:lvl4pPr algn="l" defTabSz="457200" rtl="0" eaLnBrk="0" fontAlgn="base" hangingPunct="0">
        <a:spcBef>
          <a:spcPct val="0"/>
        </a:spcBef>
        <a:spcAft>
          <a:spcPct val="0"/>
        </a:spcAft>
        <a:defRPr sz="2200" b="1">
          <a:solidFill>
            <a:schemeClr val="tx1"/>
          </a:solidFill>
          <a:latin typeface="Arial" charset="0"/>
          <a:cs typeface="Arial" charset="0"/>
        </a:defRPr>
      </a:lvl4pPr>
      <a:lvl5pPr algn="l" defTabSz="457200" rtl="0" eaLnBrk="0" fontAlgn="base" hangingPunct="0">
        <a:spcBef>
          <a:spcPct val="0"/>
        </a:spcBef>
        <a:spcAft>
          <a:spcPct val="0"/>
        </a:spcAft>
        <a:defRPr sz="2200" b="1">
          <a:solidFill>
            <a:schemeClr val="tx1"/>
          </a:solidFill>
          <a:latin typeface="Arial" charset="0"/>
          <a:cs typeface="Arial"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wmf"/><Relationship Id="rId7"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research.cs.wisc.edu/htcondor/index.htm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pPr algn="ctr"/>
            <a:r>
              <a:rPr lang="en-US" sz="2800" dirty="0" smtClean="0"/>
              <a:t>Resource provisioning for high</a:t>
            </a:r>
            <a:br>
              <a:rPr lang="en-US" sz="2800" dirty="0" smtClean="0"/>
            </a:br>
            <a:r>
              <a:rPr lang="en-US" sz="2800" dirty="0" smtClean="0"/>
              <a:t>throughput workloads on the national</a:t>
            </a:r>
            <a:br>
              <a:rPr lang="en-US" sz="2800" dirty="0" smtClean="0"/>
            </a:br>
            <a:r>
              <a:rPr lang="en-US" sz="2800" dirty="0" err="1" smtClean="0"/>
              <a:t>cyberinfrastructure</a:t>
            </a:r>
            <a:endParaRPr lang="en-US" sz="2800" dirty="0"/>
          </a:p>
        </p:txBody>
      </p:sp>
      <p:sp>
        <p:nvSpPr>
          <p:cNvPr id="6" name="Subtitle 5"/>
          <p:cNvSpPr>
            <a:spLocks noGrp="1"/>
          </p:cNvSpPr>
          <p:nvPr>
            <p:ph type="subTitle" idx="1"/>
          </p:nvPr>
        </p:nvSpPr>
        <p:spPr/>
        <p:txBody>
          <a:bodyPr/>
          <a:lstStyle/>
          <a:p>
            <a:r>
              <a:rPr lang="en-US" sz="2400" dirty="0" smtClean="0"/>
              <a:t>Mats Rynge</a:t>
            </a:r>
          </a:p>
          <a:p>
            <a:r>
              <a:rPr lang="en-US" sz="1800" dirty="0" smtClean="0"/>
              <a:t>USC Information Sciences Institute</a:t>
            </a:r>
            <a:endParaRPr lang="en-US" sz="1800" dirty="0"/>
          </a:p>
        </p:txBody>
      </p:sp>
      <p:pic>
        <p:nvPicPr>
          <p:cNvPr id="7" name="Picture 4" descr="pegasus_white_logo.png"/>
          <p:cNvPicPr>
            <a:picLocks noChangeAspect="1"/>
          </p:cNvPicPr>
          <p:nvPr/>
        </p:nvPicPr>
        <p:blipFill>
          <a:blip r:embed="rId2">
            <a:extLst>
              <a:ext uri="{28A0092B-C50C-407E-A947-70E740481C1C}">
                <a14:useLocalDpi xmlns="" xmlns:a14="http://schemas.microsoft.com/office/drawing/2010/main" val="0"/>
              </a:ext>
            </a:extLst>
          </a:blip>
          <a:srcRect/>
          <a:stretch>
            <a:fillRect/>
          </a:stretch>
        </p:blipFill>
        <p:spPr bwMode="auto">
          <a:xfrm>
            <a:off x="3657600" y="577850"/>
            <a:ext cx="1828800" cy="1430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103820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685800" y="1463040"/>
            <a:ext cx="7680960" cy="4724400"/>
          </a:xfrm>
          <a:prstGeom prst="rect">
            <a:avLst/>
          </a:prstGeom>
        </p:spPr>
        <p:txBody>
          <a:bodyPr/>
          <a:lstStyle/>
          <a:p>
            <a:pPr marL="457200" indent="-457200">
              <a:buFont typeface="Arial" pitchFamily="34" charset="0"/>
              <a:buChar char="•"/>
            </a:pPr>
            <a:r>
              <a:rPr lang="en-US" dirty="0" smtClean="0"/>
              <a:t>Corral was a standalone provisioning tool targeting HPC resources</a:t>
            </a:r>
          </a:p>
          <a:p>
            <a:pPr marL="457200" indent="-457200">
              <a:buFont typeface="Arial" pitchFamily="34" charset="0"/>
              <a:buChar char="•"/>
            </a:pPr>
            <a:r>
              <a:rPr lang="en-US" dirty="0" smtClean="0"/>
              <a:t>Developed by Pegasus Workflow Management System team</a:t>
            </a:r>
          </a:p>
          <a:p>
            <a:pPr marL="457200" indent="-457200">
              <a:buFont typeface="Arial" pitchFamily="34" charset="0"/>
              <a:buChar char="•"/>
            </a:pPr>
            <a:r>
              <a:rPr lang="en-US" dirty="0" smtClean="0"/>
              <a:t>Short jobs</a:t>
            </a:r>
          </a:p>
          <a:p>
            <a:pPr marL="457200" indent="-457200">
              <a:buFont typeface="Arial" pitchFamily="34" charset="0"/>
              <a:buChar char="•"/>
            </a:pPr>
            <a:r>
              <a:rPr lang="en-US" dirty="0" smtClean="0"/>
              <a:t>Mixed HPC/HTC workloads</a:t>
            </a:r>
          </a:p>
          <a:p>
            <a:pPr marL="457200" indent="-457200">
              <a:buFont typeface="Arial" pitchFamily="34" charset="0"/>
              <a:buChar char="•"/>
            </a:pPr>
            <a:r>
              <a:rPr lang="en-US" dirty="0"/>
              <a:t>R</a:t>
            </a:r>
            <a:r>
              <a:rPr lang="en-US" dirty="0" smtClean="0"/>
              <a:t>epurposed as a </a:t>
            </a:r>
            <a:r>
              <a:rPr lang="en-US" dirty="0" err="1" smtClean="0"/>
              <a:t>glideinWMS</a:t>
            </a:r>
            <a:r>
              <a:rPr lang="en-US" dirty="0" smtClean="0"/>
              <a:t> frontend</a:t>
            </a:r>
          </a:p>
          <a:p>
            <a:pPr marL="457200" indent="-457200">
              <a:buFont typeface="Arial" pitchFamily="34" charset="0"/>
              <a:buChar char="•"/>
            </a:pPr>
            <a:r>
              <a:rPr lang="en-US" dirty="0" smtClean="0"/>
              <a:t>Single user mode</a:t>
            </a:r>
          </a:p>
          <a:p>
            <a:pPr marL="457200" indent="-457200">
              <a:buFont typeface="Arial" pitchFamily="34" charset="0"/>
              <a:buChar char="•"/>
            </a:pPr>
            <a:endParaRPr lang="en-US" dirty="0"/>
          </a:p>
        </p:txBody>
      </p:sp>
      <p:sp>
        <p:nvSpPr>
          <p:cNvPr id="5" name="Slide Number Placeholder 4"/>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10</a:t>
            </a:fld>
            <a:endParaRPr lang="en-US"/>
          </a:p>
        </p:txBody>
      </p:sp>
      <p:sp>
        <p:nvSpPr>
          <p:cNvPr id="2" name="Title 1"/>
          <p:cNvSpPr>
            <a:spLocks noGrp="1"/>
          </p:cNvSpPr>
          <p:nvPr>
            <p:ph type="title"/>
          </p:nvPr>
        </p:nvSpPr>
        <p:spPr/>
        <p:txBody>
          <a:bodyPr>
            <a:normAutofit/>
          </a:bodyPr>
          <a:lstStyle/>
          <a:p>
            <a:r>
              <a:rPr lang="en-US" dirty="0" smtClean="0"/>
              <a:t>Corral - History</a:t>
            </a:r>
            <a:endParaRPr lang="en-US" dirty="0"/>
          </a:p>
        </p:txBody>
      </p:sp>
    </p:spTree>
    <p:extLst>
      <p:ext uri="{BB962C8B-B14F-4D97-AF65-F5344CB8AC3E}">
        <p14:creationId xmlns="" xmlns:p14="http://schemas.microsoft.com/office/powerpoint/2010/main" val="248866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a:ext>
            </a:extLst>
          </a:blip>
          <a:stretch>
            <a:fillRect/>
          </a:stretch>
        </p:blipFill>
        <p:spPr>
          <a:xfrm>
            <a:off x="302733" y="762000"/>
            <a:ext cx="8538535" cy="5105400"/>
          </a:xfrm>
          <a:prstGeom prst="rect">
            <a:avLst/>
          </a:prstGeom>
        </p:spPr>
      </p:pic>
    </p:spTree>
    <p:extLst>
      <p:ext uri="{BB962C8B-B14F-4D97-AF65-F5344CB8AC3E}">
        <p14:creationId xmlns="" xmlns:p14="http://schemas.microsoft.com/office/powerpoint/2010/main" val="3847560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glideinWMS Frontends</a:t>
            </a:r>
            <a:endParaRPr lang="en-US" dirty="0"/>
          </a:p>
        </p:txBody>
      </p:sp>
      <p:sp>
        <p:nvSpPr>
          <p:cNvPr id="5" name="Text Placeholder 4"/>
          <p:cNvSpPr>
            <a:spLocks noGrp="1"/>
          </p:cNvSpPr>
          <p:nvPr>
            <p:ph type="body" sz="half" idx="4294967295"/>
          </p:nvPr>
        </p:nvSpPr>
        <p:spPr>
          <a:xfrm>
            <a:off x="0" y="1463675"/>
            <a:ext cx="3886200" cy="509588"/>
          </a:xfrm>
          <a:prstGeom prst="rect">
            <a:avLst/>
          </a:prstGeom>
        </p:spPr>
        <p:txBody>
          <a:bodyPr/>
          <a:lstStyle/>
          <a:p>
            <a:pPr algn="r">
              <a:buNone/>
            </a:pPr>
            <a:r>
              <a:rPr lang="en-US" b="1" dirty="0" smtClean="0">
                <a:solidFill>
                  <a:srgbClr val="C00000"/>
                </a:solidFill>
              </a:rPr>
              <a:t>VO Frontend</a:t>
            </a:r>
            <a:endParaRPr lang="en-US" b="1" dirty="0">
              <a:solidFill>
                <a:srgbClr val="C00000"/>
              </a:solidFill>
            </a:endParaRPr>
          </a:p>
        </p:txBody>
      </p:sp>
      <p:sp>
        <p:nvSpPr>
          <p:cNvPr id="8" name="Text Placeholder 7"/>
          <p:cNvSpPr>
            <a:spLocks noGrp="1"/>
          </p:cNvSpPr>
          <p:nvPr>
            <p:ph type="body" sz="half" idx="4294967295"/>
          </p:nvPr>
        </p:nvSpPr>
        <p:spPr>
          <a:xfrm>
            <a:off x="5257800" y="1463675"/>
            <a:ext cx="3886200" cy="509588"/>
          </a:xfrm>
          <a:prstGeom prst="rect">
            <a:avLst/>
          </a:prstGeom>
        </p:spPr>
        <p:txBody>
          <a:bodyPr/>
          <a:lstStyle/>
          <a:p>
            <a:pPr>
              <a:buNone/>
            </a:pPr>
            <a:r>
              <a:rPr lang="en-US" b="1" dirty="0" smtClean="0">
                <a:solidFill>
                  <a:srgbClr val="C00000"/>
                </a:solidFill>
              </a:rPr>
              <a:t>Corral</a:t>
            </a:r>
            <a:endParaRPr lang="en-US" b="1" dirty="0">
              <a:solidFill>
                <a:srgbClr val="C00000"/>
              </a:solidFill>
            </a:endParaRPr>
          </a:p>
        </p:txBody>
      </p:sp>
      <p:sp>
        <p:nvSpPr>
          <p:cNvPr id="7" name="Content Placeholder 6"/>
          <p:cNvSpPr>
            <a:spLocks noGrp="1"/>
          </p:cNvSpPr>
          <p:nvPr>
            <p:ph sz="quarter" idx="4294967295"/>
          </p:nvPr>
        </p:nvSpPr>
        <p:spPr>
          <a:xfrm>
            <a:off x="5257800" y="2011363"/>
            <a:ext cx="3886200" cy="1265237"/>
          </a:xfrm>
          <a:prstGeom prst="rect">
            <a:avLst/>
          </a:prstGeom>
        </p:spPr>
        <p:txBody>
          <a:bodyPr>
            <a:normAutofit/>
          </a:bodyPr>
          <a:lstStyle/>
          <a:p>
            <a:pPr>
              <a:buNone/>
            </a:pPr>
            <a:r>
              <a:rPr lang="en-US" sz="1800" dirty="0" smtClean="0"/>
              <a:t>Individual users</a:t>
            </a:r>
          </a:p>
          <a:p>
            <a:pPr>
              <a:buNone/>
            </a:pPr>
            <a:r>
              <a:rPr lang="en-US" sz="1800" dirty="0" smtClean="0"/>
              <a:t>Personal certificates</a:t>
            </a:r>
          </a:p>
          <a:p>
            <a:pPr>
              <a:buNone/>
            </a:pPr>
            <a:r>
              <a:rPr lang="en-US" sz="1800" dirty="0" smtClean="0"/>
              <a:t>Glideins tied to user</a:t>
            </a:r>
            <a:endParaRPr lang="en-US" sz="1800" dirty="0"/>
          </a:p>
        </p:txBody>
      </p:sp>
      <p:sp>
        <p:nvSpPr>
          <p:cNvPr id="6" name="Content Placeholder 5"/>
          <p:cNvSpPr>
            <a:spLocks noGrp="1"/>
          </p:cNvSpPr>
          <p:nvPr>
            <p:ph sz="quarter" idx="4294967295"/>
          </p:nvPr>
        </p:nvSpPr>
        <p:spPr>
          <a:xfrm>
            <a:off x="0" y="2011363"/>
            <a:ext cx="3886200" cy="1341437"/>
          </a:xfrm>
          <a:prstGeom prst="rect">
            <a:avLst/>
          </a:prstGeom>
        </p:spPr>
        <p:txBody>
          <a:bodyPr>
            <a:normAutofit/>
          </a:bodyPr>
          <a:lstStyle/>
          <a:p>
            <a:pPr algn="r">
              <a:buNone/>
            </a:pPr>
            <a:r>
              <a:rPr lang="en-US" sz="1800" dirty="0" smtClean="0"/>
              <a:t>Concept of VOs</a:t>
            </a:r>
          </a:p>
          <a:p>
            <a:pPr algn="r">
              <a:buNone/>
            </a:pPr>
            <a:r>
              <a:rPr lang="en-US" sz="1800" dirty="0" smtClean="0"/>
              <a:t>Service certificates</a:t>
            </a:r>
          </a:p>
          <a:p>
            <a:pPr algn="r">
              <a:buNone/>
            </a:pPr>
            <a:r>
              <a:rPr lang="en-US" sz="1800" dirty="0" smtClean="0"/>
              <a:t>Glideins shared/reused between users</a:t>
            </a:r>
            <a:endParaRPr lang="en-US" sz="1800" dirty="0"/>
          </a:p>
        </p:txBody>
      </p:sp>
      <p:sp>
        <p:nvSpPr>
          <p:cNvPr id="3" name="Slide Number Placeholder 2"/>
          <p:cNvSpPr>
            <a:spLocks noGrp="1"/>
          </p:cNvSpPr>
          <p:nvPr>
            <p:ph type="sldNum" sz="quarter" idx="4294967295"/>
          </p:nvPr>
        </p:nvSpPr>
        <p:spPr>
          <a:xfrm>
            <a:off x="0" y="6553200"/>
            <a:ext cx="876300" cy="247650"/>
          </a:xfrm>
          <a:prstGeom prst="rect">
            <a:avLst/>
          </a:prstGeom>
        </p:spPr>
        <p:txBody>
          <a:bodyPr/>
          <a:lstStyle/>
          <a:p>
            <a:fld id="{B6F15528-21DE-4FAA-801E-634DDDAF4B2B}" type="slidenum">
              <a:rPr lang="en-US" smtClean="0"/>
              <a:pPr/>
              <a:t>12</a:t>
            </a:fld>
            <a:endParaRPr lang="en-US" dirty="0"/>
          </a:p>
        </p:txBody>
      </p:sp>
      <p:sp>
        <p:nvSpPr>
          <p:cNvPr id="9" name="TextBox 8"/>
          <p:cNvSpPr txBox="1"/>
          <p:nvPr/>
        </p:nvSpPr>
        <p:spPr>
          <a:xfrm>
            <a:off x="990600" y="4221247"/>
            <a:ext cx="7391400" cy="1384995"/>
          </a:xfrm>
          <a:prstGeom prst="rect">
            <a:avLst/>
          </a:prstGeom>
          <a:noFill/>
        </p:spPr>
        <p:txBody>
          <a:bodyPr wrap="square" rtlCol="0">
            <a:spAutoFit/>
          </a:bodyPr>
          <a:lstStyle/>
          <a:p>
            <a:r>
              <a:rPr lang="en-US" sz="2800" dirty="0" smtClean="0"/>
              <a:t>This flexibility allows Corral to acquire a mix of resources with different user/group mappings when running across infrastructures</a:t>
            </a:r>
            <a:endParaRPr lang="en-US" sz="2800" dirty="0"/>
          </a:p>
        </p:txBody>
      </p:sp>
    </p:spTree>
    <p:extLst>
      <p:ext uri="{BB962C8B-B14F-4D97-AF65-F5344CB8AC3E}">
        <p14:creationId xmlns="" xmlns:p14="http://schemas.microsoft.com/office/powerpoint/2010/main" val="17900256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685800" y="1463040"/>
            <a:ext cx="7680960" cy="4724400"/>
          </a:xfrm>
          <a:prstGeom prst="rect">
            <a:avLst/>
          </a:prstGeom>
        </p:spPr>
        <p:txBody>
          <a:bodyPr>
            <a:normAutofit/>
          </a:bodyPr>
          <a:lstStyle/>
          <a:p>
            <a:pPr marL="457200" indent="-457200">
              <a:buFont typeface="Arial" pitchFamily="34" charset="0"/>
              <a:buChar char="•"/>
            </a:pPr>
            <a:r>
              <a:rPr lang="en-US" dirty="0" smtClean="0"/>
              <a:t>Condor central manager</a:t>
            </a:r>
          </a:p>
          <a:p>
            <a:pPr marL="801688" lvl="2" indent="-457200"/>
            <a:r>
              <a:rPr lang="en-US" dirty="0" smtClean="0"/>
              <a:t>Collector – for the glideins to register to</a:t>
            </a:r>
          </a:p>
          <a:p>
            <a:pPr marL="801688" lvl="2" indent="-457200"/>
            <a:r>
              <a:rPr lang="en-US" dirty="0" err="1" smtClean="0"/>
              <a:t>Schedd</a:t>
            </a:r>
            <a:r>
              <a:rPr lang="en-US" dirty="0" smtClean="0"/>
              <a:t> – submit jobs</a:t>
            </a:r>
          </a:p>
          <a:p>
            <a:pPr marL="457200" indent="-457200">
              <a:buFont typeface="Arial" pitchFamily="34" charset="0"/>
              <a:buChar char="•"/>
            </a:pPr>
            <a:r>
              <a:rPr lang="en-US" dirty="0" smtClean="0"/>
              <a:t>X.509 security</a:t>
            </a:r>
          </a:p>
          <a:p>
            <a:pPr marL="457200" indent="-457200">
              <a:buFont typeface="Arial" pitchFamily="34" charset="0"/>
              <a:buChar char="•"/>
            </a:pPr>
            <a:r>
              <a:rPr lang="en-US" dirty="0" smtClean="0"/>
              <a:t>10 sub collectors</a:t>
            </a:r>
          </a:p>
          <a:p>
            <a:pPr marL="457200" indent="-457200">
              <a:buFont typeface="Arial" pitchFamily="34" charset="0"/>
              <a:buChar char="•"/>
            </a:pPr>
            <a:r>
              <a:rPr lang="en-US" dirty="0" smtClean="0"/>
              <a:t>From the users point of view:</a:t>
            </a:r>
            <a:endParaRPr lang="en-US" dirty="0">
              <a:solidFill>
                <a:srgbClr val="FFC000"/>
              </a:solidFill>
            </a:endParaRPr>
          </a:p>
        </p:txBody>
      </p:sp>
      <p:sp>
        <p:nvSpPr>
          <p:cNvPr id="3" name="Slide Number Placeholder 2"/>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13</a:t>
            </a:fld>
            <a:endParaRPr lang="en-US" dirty="0"/>
          </a:p>
        </p:txBody>
      </p:sp>
      <p:sp>
        <p:nvSpPr>
          <p:cNvPr id="5" name="Title 4"/>
          <p:cNvSpPr>
            <a:spLocks noGrp="1"/>
          </p:cNvSpPr>
          <p:nvPr>
            <p:ph type="title"/>
          </p:nvPr>
        </p:nvSpPr>
        <p:spPr/>
        <p:txBody>
          <a:bodyPr/>
          <a:lstStyle/>
          <a:p>
            <a:r>
              <a:rPr lang="en-US" dirty="0" smtClean="0"/>
              <a:t>Desktop Setup</a:t>
            </a:r>
            <a:endParaRPr lang="en-US" dirty="0"/>
          </a:p>
        </p:txBody>
      </p:sp>
      <p:sp>
        <p:nvSpPr>
          <p:cNvPr id="7" name="TextBox 6"/>
          <p:cNvSpPr txBox="1"/>
          <p:nvPr/>
        </p:nvSpPr>
        <p:spPr>
          <a:xfrm>
            <a:off x="2035629" y="4960203"/>
            <a:ext cx="6689652" cy="830997"/>
          </a:xfrm>
          <a:prstGeom prst="rect">
            <a:avLst/>
          </a:prstGeom>
          <a:noFill/>
        </p:spPr>
        <p:txBody>
          <a:bodyPr wrap="none" rtlCol="0">
            <a:spAutoFit/>
          </a:bodyPr>
          <a:lstStyle/>
          <a:p>
            <a:r>
              <a:rPr lang="en-US" sz="4800" b="1" dirty="0" smtClean="0">
                <a:solidFill>
                  <a:srgbClr val="C00000"/>
                </a:solidFill>
              </a:rPr>
              <a:t>Standard Condor pool</a:t>
            </a:r>
            <a:endParaRPr lang="en-US" sz="4800" b="1" dirty="0">
              <a:solidFill>
                <a:srgbClr val="C00000"/>
              </a:solidFill>
            </a:endParaRPr>
          </a:p>
        </p:txBody>
      </p:sp>
    </p:spTree>
    <p:extLst>
      <p:ext uri="{BB962C8B-B14F-4D97-AF65-F5344CB8AC3E}">
        <p14:creationId xmlns="" xmlns:p14="http://schemas.microsoft.com/office/powerpoint/2010/main" val="4288858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4790727-35D2-45B1-984A-7CB3301E7B64}" type="slidenum">
              <a:rPr lang="en-US" smtClean="0"/>
              <a:pPr/>
              <a:t>14</a:t>
            </a:fld>
            <a:endParaRPr lang="en-US" dirty="0"/>
          </a:p>
        </p:txBody>
      </p:sp>
      <p:pic>
        <p:nvPicPr>
          <p:cNvPr id="5" name="Picture 4" descr="284578main_kepler-transit-with-graph_wide_full.jpg"/>
          <p:cNvPicPr>
            <a:picLocks noChangeAspect="1"/>
          </p:cNvPicPr>
          <p:nvPr/>
        </p:nvPicPr>
        <p:blipFill>
          <a:blip r:embed="rId2"/>
          <a:stretch>
            <a:fillRect/>
          </a:stretch>
        </p:blipFill>
        <p:spPr>
          <a:xfrm>
            <a:off x="-1918994" y="-315309"/>
            <a:ext cx="13017180" cy="7322164"/>
          </a:xfrm>
          <a:prstGeom prst="rect">
            <a:avLst/>
          </a:prstGeom>
        </p:spPr>
      </p:pic>
      <p:sp>
        <p:nvSpPr>
          <p:cNvPr id="6" name="TextBox 5"/>
          <p:cNvSpPr txBox="1"/>
          <p:nvPr/>
        </p:nvSpPr>
        <p:spPr>
          <a:xfrm>
            <a:off x="8001000" y="6173324"/>
            <a:ext cx="1032655" cy="276999"/>
          </a:xfrm>
          <a:prstGeom prst="rect">
            <a:avLst/>
          </a:prstGeom>
          <a:noFill/>
        </p:spPr>
        <p:txBody>
          <a:bodyPr wrap="none" rtlCol="0">
            <a:spAutoFit/>
          </a:bodyPr>
          <a:lstStyle/>
          <a:p>
            <a:r>
              <a:rPr lang="en-US" sz="1200" dirty="0" smtClean="0">
                <a:solidFill>
                  <a:schemeClr val="bg1">
                    <a:lumMod val="75000"/>
                    <a:lumOff val="25000"/>
                  </a:schemeClr>
                </a:solidFill>
              </a:rPr>
              <a:t>Credit: NASA</a:t>
            </a:r>
            <a:endParaRPr lang="en-US" sz="1200" dirty="0">
              <a:solidFill>
                <a:schemeClr val="bg1">
                  <a:lumMod val="75000"/>
                  <a:lumOff val="25000"/>
                </a:schemeClr>
              </a:solidFill>
            </a:endParaRPr>
          </a:p>
        </p:txBody>
      </p:sp>
    </p:spTree>
    <p:extLst>
      <p:ext uri="{BB962C8B-B14F-4D97-AF65-F5344CB8AC3E}">
        <p14:creationId xmlns="" xmlns:p14="http://schemas.microsoft.com/office/powerpoint/2010/main" val="31235616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85800" y="1066800"/>
            <a:ext cx="7680960" cy="5120640"/>
          </a:xfrm>
          <a:prstGeom prst="rect">
            <a:avLst/>
          </a:prstGeom>
        </p:spPr>
        <p:txBody>
          <a:bodyPr>
            <a:normAutofit/>
          </a:bodyPr>
          <a:lstStyle/>
          <a:p>
            <a:pPr lvl="1"/>
            <a:r>
              <a:rPr lang="en-US" dirty="0" smtClean="0"/>
              <a:t>Dataset: </a:t>
            </a:r>
            <a:r>
              <a:rPr lang="en-US" dirty="0" smtClean="0"/>
              <a:t>~210,000 </a:t>
            </a:r>
            <a:r>
              <a:rPr lang="en-US" dirty="0" smtClean="0"/>
              <a:t>stars</a:t>
            </a:r>
          </a:p>
          <a:p>
            <a:pPr lvl="1"/>
            <a:r>
              <a:rPr lang="en-US" dirty="0" smtClean="0"/>
              <a:t>Calculates </a:t>
            </a:r>
            <a:r>
              <a:rPr lang="en-US" dirty="0"/>
              <a:t>the significance of different frequencies in time-series data to identify periodic signals.</a:t>
            </a:r>
          </a:p>
          <a:p>
            <a:pPr lvl="1"/>
            <a:r>
              <a:rPr lang="en-US" dirty="0"/>
              <a:t>Light curve -&gt; Periodogram -&gt; Event -&gt; Event database</a:t>
            </a:r>
          </a:p>
          <a:p>
            <a:pPr lvl="1"/>
            <a:r>
              <a:rPr lang="en-US" dirty="0" smtClean="0"/>
              <a:t>FFT</a:t>
            </a:r>
            <a:endParaRPr lang="en-US" dirty="0"/>
          </a:p>
          <a:p>
            <a:pPr lvl="1"/>
            <a:r>
              <a:rPr lang="en-US" dirty="0"/>
              <a:t>Three </a:t>
            </a:r>
            <a:r>
              <a:rPr lang="en-US" dirty="0" smtClean="0"/>
              <a:t>different</a:t>
            </a:r>
            <a:br>
              <a:rPr lang="en-US" dirty="0" smtClean="0"/>
            </a:br>
            <a:r>
              <a:rPr lang="en-US" dirty="0" smtClean="0"/>
              <a:t>algorithms</a:t>
            </a:r>
            <a:endParaRPr lang="en-US" dirty="0"/>
          </a:p>
        </p:txBody>
      </p:sp>
      <p:sp>
        <p:nvSpPr>
          <p:cNvPr id="5" name="Slide Number Placeholder 4"/>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15</a:t>
            </a:fld>
            <a:endParaRPr lang="en-US"/>
          </a:p>
        </p:txBody>
      </p:sp>
      <p:sp>
        <p:nvSpPr>
          <p:cNvPr id="2" name="Title 1"/>
          <p:cNvSpPr>
            <a:spLocks noGrp="1"/>
          </p:cNvSpPr>
          <p:nvPr>
            <p:ph type="title"/>
          </p:nvPr>
        </p:nvSpPr>
        <p:spPr/>
        <p:txBody>
          <a:bodyPr>
            <a:normAutofit/>
          </a:bodyPr>
          <a:lstStyle/>
          <a:p>
            <a:r>
              <a:rPr lang="en-US" dirty="0" smtClean="0"/>
              <a:t>Periodograms</a:t>
            </a:r>
            <a:endParaRPr lang="en-US" dirty="0"/>
          </a:p>
        </p:txBody>
      </p:sp>
      <p:pic>
        <p:nvPicPr>
          <p:cNvPr id="7" name="Picture 8" descr="hlsp_exo_kepler_phot_KPLR11853905_kep_v1.0_dtr_Kepler4b.tbl.out.jpg"/>
          <p:cNvPicPr>
            <a:picLocks noChangeAspect="1"/>
          </p:cNvPicPr>
          <p:nvPr/>
        </p:nvPicPr>
        <p:blipFill>
          <a:blip r:embed="rId3" cstate="print">
            <a:extLst>
              <a:ext uri="{28A0092B-C50C-407E-A947-70E740481C1C}">
                <a14:useLocalDpi xmlns="" xmlns:a14="http://schemas.microsoft.com/office/drawing/2010/main"/>
              </a:ext>
            </a:extLst>
          </a:blip>
          <a:srcRect/>
          <a:stretch>
            <a:fillRect/>
          </a:stretch>
        </p:blipFill>
        <p:spPr bwMode="auto">
          <a:xfrm>
            <a:off x="5234630" y="3711263"/>
            <a:ext cx="3541819" cy="2475319"/>
          </a:xfrm>
          <a:prstGeom prst="rect">
            <a:avLst/>
          </a:prstGeom>
          <a:noFill/>
          <a:ln w="9525">
            <a:noFill/>
            <a:miter lim="800000"/>
            <a:headEnd/>
            <a:tailEnd/>
          </a:ln>
        </p:spPr>
      </p:pic>
      <p:sp>
        <p:nvSpPr>
          <p:cNvPr id="10" name="Text Box 12"/>
          <p:cNvSpPr txBox="1">
            <a:spLocks noChangeArrowheads="1"/>
          </p:cNvSpPr>
          <p:nvPr/>
        </p:nvSpPr>
        <p:spPr bwMode="auto">
          <a:xfrm>
            <a:off x="1526052" y="5724917"/>
            <a:ext cx="3819727" cy="461665"/>
          </a:xfrm>
          <a:prstGeom prst="rect">
            <a:avLst/>
          </a:prstGeom>
          <a:noFill/>
          <a:ln w="9525">
            <a:noFill/>
            <a:miter lim="800000"/>
            <a:headEnd/>
            <a:tailEnd/>
          </a:ln>
        </p:spPr>
        <p:txBody>
          <a:bodyPr wrap="square">
            <a:spAutoFit/>
          </a:bodyPr>
          <a:lstStyle/>
          <a:p>
            <a:pPr algn="ctr"/>
            <a:r>
              <a:rPr lang="en-US" sz="1200" dirty="0">
                <a:latin typeface="Helvetica" charset="0"/>
              </a:rPr>
              <a:t>BLS </a:t>
            </a:r>
            <a:r>
              <a:rPr lang="en-US" sz="1200" dirty="0" err="1">
                <a:latin typeface="Helvetica" charset="0"/>
              </a:rPr>
              <a:t>periodogram</a:t>
            </a:r>
            <a:r>
              <a:rPr lang="en-US" sz="1200" dirty="0">
                <a:latin typeface="Helvetica" charset="0"/>
              </a:rPr>
              <a:t> for </a:t>
            </a:r>
            <a:r>
              <a:rPr lang="en-US" sz="1200" dirty="0" err="1">
                <a:latin typeface="Helvetica" charset="0"/>
              </a:rPr>
              <a:t>Kepler</a:t>
            </a:r>
            <a:r>
              <a:rPr lang="en-US" sz="1200" dirty="0">
                <a:latin typeface="Helvetica" charset="0"/>
              </a:rPr>
              <a:t> -4b, the smallest transiting </a:t>
            </a:r>
            <a:r>
              <a:rPr lang="en-US" sz="1200" dirty="0" err="1">
                <a:latin typeface="Helvetica" charset="0"/>
              </a:rPr>
              <a:t>exoplanet</a:t>
            </a:r>
            <a:r>
              <a:rPr lang="en-US" sz="1200" dirty="0">
                <a:latin typeface="Helvetica" charset="0"/>
              </a:rPr>
              <a:t> discovered by </a:t>
            </a:r>
            <a:r>
              <a:rPr lang="en-US" sz="1200" dirty="0" err="1">
                <a:latin typeface="Helvetica" charset="0"/>
              </a:rPr>
              <a:t>Kepler</a:t>
            </a:r>
            <a:r>
              <a:rPr lang="en-US" sz="1200" dirty="0">
                <a:latin typeface="Helvetica" charset="0"/>
              </a:rPr>
              <a:t> to date.</a:t>
            </a:r>
          </a:p>
        </p:txBody>
      </p:sp>
    </p:spTree>
    <p:extLst>
      <p:ext uri="{BB962C8B-B14F-4D97-AF65-F5344CB8AC3E}">
        <p14:creationId xmlns="" xmlns:p14="http://schemas.microsoft.com/office/powerpoint/2010/main" val="41544188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685800" y="1463040"/>
            <a:ext cx="8077200" cy="5090160"/>
          </a:xfrm>
          <a:prstGeom prst="rect">
            <a:avLst/>
          </a:prstGeom>
        </p:spPr>
        <p:txBody>
          <a:bodyPr>
            <a:normAutofit/>
          </a:bodyPr>
          <a:lstStyle/>
          <a:p>
            <a:pPr lvl="1"/>
            <a:r>
              <a:rPr lang="en-US" sz="2400" dirty="0" smtClean="0"/>
              <a:t>11 sub workflows, </a:t>
            </a:r>
            <a:r>
              <a:rPr lang="en-US" sz="2400" dirty="0"/>
              <a:t>~ 50000 tasks </a:t>
            </a:r>
            <a:r>
              <a:rPr lang="en-US" sz="2400" dirty="0" smtClean="0"/>
              <a:t>each</a:t>
            </a:r>
            <a:br>
              <a:rPr lang="en-US" sz="2400" dirty="0" smtClean="0"/>
            </a:br>
            <a:endParaRPr lang="en-US" sz="2400" dirty="0"/>
          </a:p>
          <a:p>
            <a:pPr lvl="1"/>
            <a:r>
              <a:rPr lang="en-US" sz="2400" dirty="0"/>
              <a:t>Wall time based job </a:t>
            </a:r>
            <a:r>
              <a:rPr lang="en-US" sz="2400" dirty="0" smtClean="0"/>
              <a:t>clustering</a:t>
            </a:r>
          </a:p>
          <a:p>
            <a:pPr lvl="2"/>
            <a:r>
              <a:rPr lang="en-US" sz="2400" dirty="0" smtClean="0"/>
              <a:t>Simple binning</a:t>
            </a:r>
            <a:endParaRPr lang="en-US" sz="2400" dirty="0"/>
          </a:p>
          <a:p>
            <a:pPr lvl="2"/>
            <a:r>
              <a:rPr lang="en-US" sz="2400" dirty="0" smtClean="0"/>
              <a:t>Target</a:t>
            </a:r>
            <a:r>
              <a:rPr lang="en-US" sz="2400" dirty="0"/>
              <a:t>: 1 </a:t>
            </a:r>
            <a:r>
              <a:rPr lang="en-US" sz="2400" dirty="0" smtClean="0"/>
              <a:t>hour</a:t>
            </a:r>
            <a:br>
              <a:rPr lang="en-US" sz="2400" dirty="0" smtClean="0"/>
            </a:br>
            <a:endParaRPr lang="en-US" sz="2400" dirty="0"/>
          </a:p>
          <a:p>
            <a:pPr lvl="1"/>
            <a:r>
              <a:rPr lang="en-US" sz="2400" dirty="0" smtClean="0"/>
              <a:t>~ </a:t>
            </a:r>
            <a:r>
              <a:rPr lang="en-US" sz="2400" dirty="0"/>
              <a:t>800 jobs per </a:t>
            </a:r>
            <a:r>
              <a:rPr lang="en-US" sz="2400" dirty="0" smtClean="0"/>
              <a:t>sub workflow</a:t>
            </a:r>
            <a:br>
              <a:rPr lang="en-US" sz="2400" dirty="0" smtClean="0"/>
            </a:br>
            <a:endParaRPr lang="en-US" sz="2400" dirty="0" smtClean="0"/>
          </a:p>
          <a:p>
            <a:pPr lvl="1"/>
            <a:r>
              <a:rPr lang="en-US" dirty="0" smtClean="0">
                <a:solidFill>
                  <a:srgbClr val="C00000"/>
                </a:solidFill>
              </a:rPr>
              <a:t>Execute across available resources:</a:t>
            </a:r>
            <a:br>
              <a:rPr lang="en-US" dirty="0" smtClean="0">
                <a:solidFill>
                  <a:srgbClr val="C00000"/>
                </a:solidFill>
              </a:rPr>
            </a:br>
            <a:r>
              <a:rPr lang="en-US" dirty="0" smtClean="0">
                <a:solidFill>
                  <a:srgbClr val="C00000"/>
                </a:solidFill>
              </a:rPr>
              <a:t>Local, Open Science Grid, </a:t>
            </a:r>
            <a:r>
              <a:rPr lang="en-US" dirty="0" err="1" smtClean="0">
                <a:solidFill>
                  <a:srgbClr val="C00000"/>
                </a:solidFill>
              </a:rPr>
              <a:t>TeraGrid</a:t>
            </a:r>
            <a:r>
              <a:rPr lang="en-US" sz="2400" dirty="0">
                <a:solidFill>
                  <a:srgbClr val="C00000"/>
                </a:solidFill>
              </a:rPr>
              <a:t/>
            </a:r>
            <a:br>
              <a:rPr lang="en-US" sz="2400" dirty="0">
                <a:solidFill>
                  <a:srgbClr val="C00000"/>
                </a:solidFill>
              </a:rPr>
            </a:br>
            <a:endParaRPr lang="en-US" sz="2400" dirty="0">
              <a:solidFill>
                <a:srgbClr val="C00000"/>
              </a:solidFill>
            </a:endParaRPr>
          </a:p>
        </p:txBody>
      </p:sp>
      <p:sp>
        <p:nvSpPr>
          <p:cNvPr id="5" name="Slide Number Placeholder 4"/>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16</a:t>
            </a:fld>
            <a:endParaRPr lang="en-US"/>
          </a:p>
        </p:txBody>
      </p:sp>
      <p:sp>
        <p:nvSpPr>
          <p:cNvPr id="2" name="Title 1"/>
          <p:cNvSpPr>
            <a:spLocks noGrp="1"/>
          </p:cNvSpPr>
          <p:nvPr>
            <p:ph type="title"/>
          </p:nvPr>
        </p:nvSpPr>
        <p:spPr/>
        <p:txBody>
          <a:bodyPr>
            <a:normAutofit/>
          </a:bodyPr>
          <a:lstStyle/>
          <a:p>
            <a:r>
              <a:rPr lang="en-US" dirty="0" smtClean="0"/>
              <a:t>Workflow Details</a:t>
            </a:r>
            <a:endParaRPr lang="en-US" dirty="0"/>
          </a:p>
        </p:txBody>
      </p:sp>
      <p:pic>
        <p:nvPicPr>
          <p:cNvPr id="4" name="Picture 7" descr="pegasusfront-black.png"/>
          <p:cNvPicPr>
            <a:picLocks noChangeAspect="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6963592" y="4191000"/>
            <a:ext cx="1799408" cy="1694306"/>
          </a:xfrm>
          <a:prstGeom prst="rect">
            <a:avLst/>
          </a:prstGeom>
          <a:noFill/>
          <a:ln w="9525">
            <a:noFill/>
            <a:miter lim="800000"/>
            <a:headEnd/>
            <a:tailEnd/>
          </a:ln>
          <a:effectLst>
            <a:glow rad="12700">
              <a:schemeClr val="accent1">
                <a:satMod val="175000"/>
                <a:alpha val="40000"/>
              </a:schemeClr>
            </a:glow>
          </a:effectLst>
        </p:spPr>
      </p:pic>
    </p:spTree>
    <p:extLst>
      <p:ext uri="{BB962C8B-B14F-4D97-AF65-F5344CB8AC3E}">
        <p14:creationId xmlns="" xmlns:p14="http://schemas.microsoft.com/office/powerpoint/2010/main" val="12300765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880" y="1752600"/>
            <a:ext cx="8522120" cy="3657600"/>
          </a:xfrm>
          <a:prstGeom prst="rect">
            <a:avLst/>
          </a:prstGeom>
        </p:spPr>
      </p:pic>
      <p:sp>
        <p:nvSpPr>
          <p:cNvPr id="3" name="Title 2"/>
          <p:cNvSpPr>
            <a:spLocks noGrp="1"/>
          </p:cNvSpPr>
          <p:nvPr>
            <p:ph type="title"/>
          </p:nvPr>
        </p:nvSpPr>
        <p:spPr/>
        <p:txBody>
          <a:bodyPr/>
          <a:lstStyle/>
          <a:p>
            <a:r>
              <a:rPr lang="en-US" dirty="0" smtClean="0"/>
              <a:t>Size of Condor Pool</a:t>
            </a:r>
            <a:endParaRPr lang="en-US" dirty="0"/>
          </a:p>
        </p:txBody>
      </p:sp>
    </p:spTree>
    <p:extLst>
      <p:ext uri="{BB962C8B-B14F-4D97-AF65-F5344CB8AC3E}">
        <p14:creationId xmlns="" xmlns:p14="http://schemas.microsoft.com/office/powerpoint/2010/main" val="813846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3851" y="685800"/>
            <a:ext cx="8711549" cy="5509466"/>
          </a:xfrm>
          <a:prstGeom prst="rect">
            <a:avLst/>
          </a:prstGeom>
        </p:spPr>
      </p:pic>
    </p:spTree>
    <p:extLst>
      <p:ext uri="{BB962C8B-B14F-4D97-AF65-F5344CB8AC3E}">
        <p14:creationId xmlns="" xmlns:p14="http://schemas.microsoft.com/office/powerpoint/2010/main" val="2141680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4294967295"/>
          </p:nvPr>
        </p:nvSpPr>
        <p:spPr>
          <a:xfrm>
            <a:off x="228600" y="1463040"/>
            <a:ext cx="4648200" cy="5013960"/>
          </a:xfrm>
          <a:prstGeom prst="rect">
            <a:avLst/>
          </a:prstGeom>
        </p:spPr>
        <p:txBody>
          <a:bodyPr>
            <a:normAutofit fontScale="92500" lnSpcReduction="10000"/>
          </a:bodyPr>
          <a:lstStyle/>
          <a:p>
            <a:r>
              <a:rPr lang="en-US" sz="2400" dirty="0">
                <a:solidFill>
                  <a:srgbClr val="C00000"/>
                </a:solidFill>
              </a:rPr>
              <a:t>Probabilistic seismic hazard analysis workflow</a:t>
            </a:r>
          </a:p>
          <a:p>
            <a:pPr lvl="1"/>
            <a:r>
              <a:rPr lang="en-US" sz="2000" dirty="0"/>
              <a:t>How hard will the ground shake in the future</a:t>
            </a:r>
            <a:r>
              <a:rPr lang="en-US" sz="2000" dirty="0" smtClean="0"/>
              <a:t>?</a:t>
            </a:r>
          </a:p>
          <a:p>
            <a:pPr lvl="1"/>
            <a:r>
              <a:rPr lang="en-US" sz="2000" dirty="0" smtClean="0"/>
              <a:t>Considers a set of possible large earthquakes</a:t>
            </a:r>
          </a:p>
          <a:p>
            <a:pPr lvl="1"/>
            <a:r>
              <a:rPr lang="en-US" sz="2000" dirty="0" smtClean="0"/>
              <a:t>415,000 earthquakes is typical</a:t>
            </a:r>
            <a:br>
              <a:rPr lang="en-US" sz="2000" dirty="0" smtClean="0"/>
            </a:br>
            <a:endParaRPr lang="en-US" sz="2000" dirty="0"/>
          </a:p>
          <a:p>
            <a:r>
              <a:rPr lang="en-US" sz="2400" dirty="0">
                <a:solidFill>
                  <a:srgbClr val="C00000"/>
                </a:solidFill>
              </a:rPr>
              <a:t>Uses Pegasus and </a:t>
            </a:r>
            <a:r>
              <a:rPr lang="en-US" sz="2400" dirty="0" err="1" smtClean="0">
                <a:solidFill>
                  <a:srgbClr val="C00000"/>
                </a:solidFill>
              </a:rPr>
              <a:t>HTCondor</a:t>
            </a:r>
            <a:r>
              <a:rPr lang="en-US" sz="2400" dirty="0" smtClean="0">
                <a:solidFill>
                  <a:srgbClr val="C00000"/>
                </a:solidFill>
              </a:rPr>
              <a:t> </a:t>
            </a:r>
            <a:r>
              <a:rPr lang="en-US" sz="2400" dirty="0" err="1" smtClean="0">
                <a:solidFill>
                  <a:srgbClr val="C00000"/>
                </a:solidFill>
              </a:rPr>
              <a:t>DAGMan</a:t>
            </a:r>
            <a:r>
              <a:rPr lang="en-US" sz="2400" dirty="0" smtClean="0">
                <a:solidFill>
                  <a:srgbClr val="C00000"/>
                </a:solidFill>
              </a:rPr>
              <a:t> </a:t>
            </a:r>
            <a:r>
              <a:rPr lang="en-US" sz="2400" dirty="0">
                <a:solidFill>
                  <a:srgbClr val="C00000"/>
                </a:solidFill>
              </a:rPr>
              <a:t>for workflow </a:t>
            </a:r>
            <a:r>
              <a:rPr lang="en-US" sz="2400" dirty="0" smtClean="0">
                <a:solidFill>
                  <a:srgbClr val="C00000"/>
                </a:solidFill>
              </a:rPr>
              <a:t>management</a:t>
            </a:r>
          </a:p>
          <a:p>
            <a:pPr lvl="1">
              <a:spcBef>
                <a:spcPts val="1200"/>
              </a:spcBef>
              <a:buClr>
                <a:schemeClr val="accent5"/>
              </a:buClr>
            </a:pPr>
            <a:r>
              <a:rPr lang="en-US" sz="2000" dirty="0" smtClean="0"/>
              <a:t>Hierarchal workflows</a:t>
            </a:r>
            <a:endParaRPr lang="en-US" sz="2000" dirty="0"/>
          </a:p>
          <a:p>
            <a:pPr lvl="1">
              <a:spcBef>
                <a:spcPts val="1200"/>
              </a:spcBef>
              <a:buClr>
                <a:schemeClr val="accent5"/>
              </a:buClr>
            </a:pPr>
            <a:r>
              <a:rPr lang="en-US" sz="2000" dirty="0" smtClean="0"/>
              <a:t>Small set of large parallel jobs</a:t>
            </a:r>
          </a:p>
          <a:p>
            <a:pPr lvl="1">
              <a:spcBef>
                <a:spcPts val="1200"/>
              </a:spcBef>
              <a:buClr>
                <a:schemeClr val="accent5"/>
              </a:buClr>
            </a:pPr>
            <a:r>
              <a:rPr lang="en-US" sz="2000" dirty="0" smtClean="0"/>
              <a:t>840,000 serial jobs, in 78 sub workflows</a:t>
            </a:r>
            <a:endParaRPr lang="en-US" sz="2000" dirty="0"/>
          </a:p>
          <a:p>
            <a:endParaRPr lang="en-US" dirty="0">
              <a:solidFill>
                <a:srgbClr val="FFC000"/>
              </a:solidFill>
            </a:endParaRPr>
          </a:p>
          <a:p>
            <a:endParaRPr lang="en-US" dirty="0"/>
          </a:p>
        </p:txBody>
      </p:sp>
      <p:sp>
        <p:nvSpPr>
          <p:cNvPr id="4" name="Title 3"/>
          <p:cNvSpPr>
            <a:spLocks noGrp="1"/>
          </p:cNvSpPr>
          <p:nvPr>
            <p:ph type="title"/>
          </p:nvPr>
        </p:nvSpPr>
        <p:spPr/>
        <p:txBody>
          <a:bodyPr/>
          <a:lstStyle/>
          <a:p>
            <a:r>
              <a:rPr lang="en-US" dirty="0" smtClean="0"/>
              <a:t>CyberShake</a:t>
            </a:r>
            <a:endParaRPr lang="en-US" dirty="0"/>
          </a:p>
        </p:txBody>
      </p:sp>
      <p:sp>
        <p:nvSpPr>
          <p:cNvPr id="6" name="Slide Number Placeholder 5"/>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19</a:t>
            </a:fld>
            <a:endParaRPr lang="en-US"/>
          </a:p>
        </p:txBody>
      </p:sp>
      <p:pic>
        <p:nvPicPr>
          <p:cNvPr id="8"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bwMode="auto">
          <a:xfrm>
            <a:off x="5140493" y="250795"/>
            <a:ext cx="3851107" cy="5893131"/>
          </a:xfrm>
          <a:prstGeom prst="rect">
            <a:avLst/>
          </a:prstGeom>
          <a:solidFill>
            <a:schemeClr val="tx1"/>
          </a:solidFill>
          <a:ln>
            <a:noFill/>
          </a:ln>
        </p:spPr>
      </p:pic>
    </p:spTree>
    <p:extLst>
      <p:ext uri="{BB962C8B-B14F-4D97-AF65-F5344CB8AC3E}">
        <p14:creationId xmlns="" xmlns:p14="http://schemas.microsoft.com/office/powerpoint/2010/main" val="943023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pPr>
              <a:tabLst>
                <a:tab pos="461963" algn="l"/>
                <a:tab pos="914400" algn="l"/>
                <a:tab pos="1376363" algn="l"/>
                <a:tab pos="1828800" algn="l"/>
                <a:tab pos="2290763" algn="l"/>
                <a:tab pos="2743200" algn="l"/>
                <a:tab pos="3205163" algn="l"/>
              </a:tabLst>
            </a:pPr>
            <a:r>
              <a:rPr lang="en-US" sz="2400" dirty="0" smtClean="0"/>
              <a:t>Workloads HTC / HPC</a:t>
            </a:r>
          </a:p>
          <a:p>
            <a:pPr>
              <a:tabLst>
                <a:tab pos="461963" algn="l"/>
                <a:tab pos="914400" algn="l"/>
                <a:tab pos="1376363" algn="l"/>
                <a:tab pos="1828800" algn="l"/>
                <a:tab pos="2290763" algn="l"/>
                <a:tab pos="2743200" algn="l"/>
                <a:tab pos="3205163" algn="l"/>
              </a:tabLst>
            </a:pPr>
            <a:r>
              <a:rPr lang="en-US" sz="2400" dirty="0" smtClean="0"/>
              <a:t>National </a:t>
            </a:r>
            <a:r>
              <a:rPr lang="en-US" sz="2400" dirty="0" err="1" smtClean="0"/>
              <a:t>cyberinfrastructures</a:t>
            </a:r>
            <a:endParaRPr lang="en-US" sz="2400" dirty="0" smtClean="0"/>
          </a:p>
          <a:p>
            <a:pPr>
              <a:tabLst>
                <a:tab pos="461963" algn="l"/>
                <a:tab pos="914400" algn="l"/>
                <a:tab pos="1376363" algn="l"/>
                <a:tab pos="1828800" algn="l"/>
                <a:tab pos="2290763" algn="l"/>
                <a:tab pos="2743200" algn="l"/>
                <a:tab pos="3205163" algn="l"/>
              </a:tabLst>
            </a:pPr>
            <a:r>
              <a:rPr lang="en-US" sz="2400" dirty="0" smtClean="0"/>
              <a:t>Corral and </a:t>
            </a:r>
            <a:r>
              <a:rPr lang="en-US" sz="2400" dirty="0" err="1" smtClean="0"/>
              <a:t>GlideinWMS</a:t>
            </a:r>
            <a:endParaRPr lang="en-US" sz="2400" dirty="0" smtClean="0"/>
          </a:p>
          <a:p>
            <a:pPr>
              <a:tabLst>
                <a:tab pos="461963" algn="l"/>
                <a:tab pos="914400" algn="l"/>
                <a:tab pos="1376363" algn="l"/>
                <a:tab pos="1828800" algn="l"/>
                <a:tab pos="2290763" algn="l"/>
                <a:tab pos="2743200" algn="l"/>
                <a:tab pos="3205163" algn="l"/>
              </a:tabLst>
            </a:pPr>
            <a:r>
              <a:rPr lang="en-US" sz="2400" dirty="0" smtClean="0"/>
              <a:t>Example applications</a:t>
            </a:r>
          </a:p>
          <a:p>
            <a:pPr lvl="1">
              <a:tabLst>
                <a:tab pos="461963" algn="l"/>
                <a:tab pos="914400" algn="l"/>
                <a:tab pos="1376363" algn="l"/>
                <a:tab pos="1828800" algn="l"/>
                <a:tab pos="2290763" algn="l"/>
                <a:tab pos="2743200" algn="l"/>
                <a:tab pos="3205163" algn="l"/>
              </a:tabLst>
            </a:pPr>
            <a:r>
              <a:rPr lang="en-US" sz="2000" dirty="0" smtClean="0"/>
              <a:t>NASA IPAC </a:t>
            </a:r>
            <a:r>
              <a:rPr lang="en-US" sz="2000" dirty="0" err="1" smtClean="0"/>
              <a:t>Kepler</a:t>
            </a:r>
            <a:endParaRPr lang="en-US" sz="2000" dirty="0" smtClean="0"/>
          </a:p>
          <a:p>
            <a:pPr lvl="1">
              <a:tabLst>
                <a:tab pos="461963" algn="l"/>
                <a:tab pos="914400" algn="l"/>
                <a:tab pos="1376363" algn="l"/>
                <a:tab pos="1828800" algn="l"/>
                <a:tab pos="2290763" algn="l"/>
                <a:tab pos="2743200" algn="l"/>
                <a:tab pos="3205163" algn="l"/>
              </a:tabLst>
            </a:pPr>
            <a:r>
              <a:rPr lang="en-US" sz="2000" dirty="0" smtClean="0"/>
              <a:t>SCEC</a:t>
            </a:r>
          </a:p>
          <a:p>
            <a:pPr>
              <a:tabLst>
                <a:tab pos="461963" algn="l"/>
                <a:tab pos="914400" algn="l"/>
                <a:tab pos="1376363" algn="l"/>
                <a:tab pos="1828800" algn="l"/>
                <a:tab pos="2290763" algn="l"/>
                <a:tab pos="2743200" algn="l"/>
                <a:tab pos="3205163" algn="l"/>
              </a:tabLst>
            </a:pPr>
            <a:r>
              <a:rPr lang="en-US" sz="2400" dirty="0" err="1" smtClean="0"/>
              <a:t>pegasus</a:t>
            </a:r>
            <a:r>
              <a:rPr lang="en-US" sz="2400" dirty="0" smtClean="0"/>
              <a:t>-</a:t>
            </a:r>
            <a:r>
              <a:rPr lang="en-US" sz="2400" dirty="0" err="1" smtClean="0"/>
              <a:t>mpi</a:t>
            </a:r>
            <a:r>
              <a:rPr lang="en-US" sz="2400" dirty="0" smtClean="0"/>
              <a:t>-cluster</a:t>
            </a:r>
          </a:p>
          <a:p>
            <a:pPr>
              <a:tabLst>
                <a:tab pos="461963" algn="l"/>
                <a:tab pos="914400" algn="l"/>
                <a:tab pos="1376363" algn="l"/>
                <a:tab pos="1828800" algn="l"/>
                <a:tab pos="2290763" algn="l"/>
                <a:tab pos="2743200" algn="l"/>
                <a:tab pos="3205163" algn="l"/>
              </a:tabLst>
            </a:pPr>
            <a:r>
              <a:rPr lang="en-US" sz="2400" dirty="0" smtClean="0"/>
              <a:t>OSG as an XSEDE service provider</a:t>
            </a:r>
          </a:p>
        </p:txBody>
      </p:sp>
      <p:sp>
        <p:nvSpPr>
          <p:cNvPr id="4" name="Slide Number Placeholder 3"/>
          <p:cNvSpPr>
            <a:spLocks noGrp="1"/>
          </p:cNvSpPr>
          <p:nvPr>
            <p:ph type="sldNum" sz="quarter" idx="4294967295"/>
          </p:nvPr>
        </p:nvSpPr>
        <p:spPr>
          <a:xfrm>
            <a:off x="0" y="6553200"/>
            <a:ext cx="876300" cy="247650"/>
          </a:xfrm>
          <a:prstGeom prst="rect">
            <a:avLst/>
          </a:prstGeom>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3383138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bwMode="auto">
          <a:xfrm>
            <a:off x="4484916" y="1719944"/>
            <a:ext cx="4653870" cy="5142793"/>
          </a:xfrm>
          <a:prstGeom prst="rect">
            <a:avLst/>
          </a:prstGeom>
          <a:noFill/>
          <a:ln>
            <a:noFill/>
          </a:ln>
          <a:effectLst/>
        </p:spPr>
      </p:pic>
      <p:sp>
        <p:nvSpPr>
          <p:cNvPr id="2" name="TextBox 1"/>
          <p:cNvSpPr txBox="1"/>
          <p:nvPr/>
        </p:nvSpPr>
        <p:spPr>
          <a:xfrm>
            <a:off x="4114800" y="122872"/>
            <a:ext cx="3853992" cy="1477328"/>
          </a:xfrm>
          <a:prstGeom prst="rect">
            <a:avLst/>
          </a:prstGeom>
          <a:noFill/>
        </p:spPr>
        <p:txBody>
          <a:bodyPr wrap="square" rtlCol="0">
            <a:spAutoFit/>
          </a:bodyPr>
          <a:lstStyle/>
          <a:p>
            <a:r>
              <a:rPr lang="en-US" dirty="0" smtClean="0"/>
              <a:t>Probabilistic Seismic Hazard Analysis (PSHA) curve. Estimates the probability that earthquake ground motions will exceed some intensity measure.</a:t>
            </a:r>
            <a:endParaRPr lang="en-US" dirty="0"/>
          </a:p>
        </p:txBody>
      </p:sp>
      <p:sp>
        <p:nvSpPr>
          <p:cNvPr id="5" name="TextBox 4"/>
          <p:cNvSpPr txBox="1"/>
          <p:nvPr/>
        </p:nvSpPr>
        <p:spPr>
          <a:xfrm>
            <a:off x="413208" y="4495800"/>
            <a:ext cx="3853992" cy="646331"/>
          </a:xfrm>
          <a:prstGeom prst="rect">
            <a:avLst/>
          </a:prstGeom>
          <a:noFill/>
        </p:spPr>
        <p:txBody>
          <a:bodyPr wrap="square" rtlCol="0">
            <a:spAutoFit/>
          </a:bodyPr>
          <a:lstStyle/>
          <a:p>
            <a:pPr algn="r"/>
            <a:r>
              <a:rPr lang="en-US" dirty="0" smtClean="0"/>
              <a:t>Set of PSHA curves interpolated creates hazard map for an area</a:t>
            </a:r>
            <a:endParaRPr lang="en-US" dirty="0"/>
          </a:p>
        </p:txBody>
      </p:sp>
      <p:pic>
        <p:nvPicPr>
          <p:cNvPr id="6" name="Picture 5"/>
          <p:cNvPicPr>
            <a:picLocks noChangeAspect="1"/>
          </p:cNvPicPr>
          <p:nvPr/>
        </p:nvPicPr>
        <p:blipFill>
          <a:blip r:embed="rId3">
            <a:extLst>
              <a:ext uri="{28A0092B-C50C-407E-A947-70E740481C1C}">
                <a14:useLocalDpi xmlns="" xmlns:a14="http://schemas.microsoft.com/office/drawing/2010/main"/>
              </a:ext>
            </a:extLst>
          </a:blip>
          <a:srcRect/>
          <a:stretch>
            <a:fillRect/>
          </a:stretch>
        </p:blipFill>
        <p:spPr bwMode="auto">
          <a:xfrm>
            <a:off x="0" y="0"/>
            <a:ext cx="4038600" cy="3271267"/>
          </a:xfrm>
          <a:prstGeom prst="rect">
            <a:avLst/>
          </a:prstGeom>
          <a:noFill/>
          <a:ln>
            <a:noFill/>
          </a:ln>
        </p:spPr>
      </p:pic>
    </p:spTree>
    <p:extLst>
      <p:ext uri="{BB962C8B-B14F-4D97-AF65-F5344CB8AC3E}">
        <p14:creationId xmlns="" xmlns:p14="http://schemas.microsoft.com/office/powerpoint/2010/main" val="40617308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182" y="1881018"/>
            <a:ext cx="8763000" cy="3090455"/>
          </a:xfrm>
          <a:prstGeom prst="rect">
            <a:avLst/>
          </a:prstGeom>
          <a:ln>
            <a:solidFill>
              <a:schemeClr val="bg1"/>
            </a:solidFill>
          </a:ln>
        </p:spPr>
      </p:pic>
      <p:sp>
        <p:nvSpPr>
          <p:cNvPr id="3" name="Title 2"/>
          <p:cNvSpPr>
            <a:spLocks noGrp="1"/>
          </p:cNvSpPr>
          <p:nvPr>
            <p:ph type="title"/>
          </p:nvPr>
        </p:nvSpPr>
        <p:spPr/>
        <p:txBody>
          <a:bodyPr/>
          <a:lstStyle/>
          <a:p>
            <a:r>
              <a:rPr lang="en-US" dirty="0" smtClean="0"/>
              <a:t>A mix of MPI and serial jobs</a:t>
            </a:r>
            <a:endParaRPr lang="en-US" dirty="0"/>
          </a:p>
        </p:txBody>
      </p:sp>
    </p:spTree>
    <p:extLst>
      <p:ext uri="{BB962C8B-B14F-4D97-AF65-F5344CB8AC3E}">
        <p14:creationId xmlns="" xmlns:p14="http://schemas.microsoft.com/office/powerpoint/2010/main" val="2942853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685800" y="1463040"/>
            <a:ext cx="7680960" cy="4724400"/>
          </a:xfrm>
          <a:prstGeom prst="rect">
            <a:avLst/>
          </a:prstGeom>
        </p:spPr>
        <p:txBody>
          <a:bodyPr/>
          <a:lstStyle/>
          <a:p>
            <a:pPr marL="457200" indent="-457200">
              <a:buFont typeface="Arial" pitchFamily="34" charset="0"/>
              <a:buChar char="•"/>
            </a:pPr>
            <a:r>
              <a:rPr lang="en-US" dirty="0" smtClean="0"/>
              <a:t>Cray XT System Environment / ALPS / </a:t>
            </a:r>
            <a:r>
              <a:rPr lang="en-US" dirty="0" err="1" smtClean="0"/>
              <a:t>aprun</a:t>
            </a:r>
            <a:endParaRPr lang="en-US" dirty="0" smtClean="0"/>
          </a:p>
          <a:p>
            <a:pPr marL="628650" lvl="1" indent="-457200"/>
            <a:r>
              <a:rPr lang="en-US" dirty="0" smtClean="0"/>
              <a:t>Login node</a:t>
            </a:r>
          </a:p>
          <a:p>
            <a:pPr marL="628650" lvl="1" indent="-457200"/>
            <a:r>
              <a:rPr lang="en-US" dirty="0" err="1" smtClean="0"/>
              <a:t>aprun</a:t>
            </a:r>
            <a:r>
              <a:rPr lang="en-US" dirty="0" smtClean="0"/>
              <a:t> node</a:t>
            </a:r>
          </a:p>
          <a:p>
            <a:pPr marL="628650" lvl="1" indent="-457200"/>
            <a:r>
              <a:rPr lang="en-US" dirty="0" smtClean="0"/>
              <a:t>Compute node</a:t>
            </a:r>
          </a:p>
        </p:txBody>
      </p:sp>
      <p:sp>
        <p:nvSpPr>
          <p:cNvPr id="4" name="Title 3"/>
          <p:cNvSpPr>
            <a:spLocks noGrp="1"/>
          </p:cNvSpPr>
          <p:nvPr>
            <p:ph type="title"/>
          </p:nvPr>
        </p:nvSpPr>
        <p:spPr/>
        <p:txBody>
          <a:bodyPr/>
          <a:lstStyle/>
          <a:p>
            <a:r>
              <a:rPr lang="en-US" dirty="0" smtClean="0"/>
              <a:t>Glideins on NICS Kraken?</a:t>
            </a:r>
            <a:endParaRPr lang="en-US" dirty="0"/>
          </a:p>
        </p:txBody>
      </p:sp>
      <p:pic>
        <p:nvPicPr>
          <p:cNvPr id="5" name="Picture 4"/>
          <p:cNvPicPr>
            <a:picLocks noChangeAspect="1"/>
          </p:cNvPicPr>
          <p:nvPr/>
        </p:nvPicPr>
        <p:blipFill>
          <a:blip r:embed="rId2" cstate="print">
            <a:extLst>
              <a:ext uri="{28A0092B-C50C-407E-A947-70E740481C1C}">
                <a14:useLocalDpi xmlns="" xmlns:a14="http://schemas.microsoft.com/office/drawing/2010/main"/>
              </a:ext>
            </a:extLst>
          </a:blip>
          <a:stretch>
            <a:fillRect/>
          </a:stretch>
        </p:blipFill>
        <p:spPr>
          <a:xfrm>
            <a:off x="4071343" y="3015344"/>
            <a:ext cx="4769925" cy="2852056"/>
          </a:xfrm>
          <a:prstGeom prst="rect">
            <a:avLst/>
          </a:prstGeom>
        </p:spPr>
      </p:pic>
      <p:sp>
        <p:nvSpPr>
          <p:cNvPr id="6" name="Minus 5"/>
          <p:cNvSpPr/>
          <p:nvPr/>
        </p:nvSpPr>
        <p:spPr>
          <a:xfrm rot="18471727">
            <a:off x="6870084" y="4249935"/>
            <a:ext cx="1926669" cy="664029"/>
          </a:xfrm>
          <a:prstGeom prst="mathMinus">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Minus 6"/>
          <p:cNvSpPr/>
          <p:nvPr/>
        </p:nvSpPr>
        <p:spPr>
          <a:xfrm rot="18471727">
            <a:off x="5366759" y="5214257"/>
            <a:ext cx="1926669" cy="664029"/>
          </a:xfrm>
          <a:prstGeom prst="mathMinus">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 xmlns:p14="http://schemas.microsoft.com/office/powerpoint/2010/main" val="24474707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685800" y="2133600"/>
            <a:ext cx="7680960" cy="4053840"/>
          </a:xfrm>
          <a:prstGeom prst="rect">
            <a:avLst/>
          </a:prstGeom>
        </p:spPr>
        <p:txBody>
          <a:bodyPr/>
          <a:lstStyle/>
          <a:p>
            <a:pPr marL="457200" indent="-457200">
              <a:buFont typeface="Arial" pitchFamily="34" charset="0"/>
              <a:buChar char="•"/>
            </a:pPr>
            <a:r>
              <a:rPr lang="en-US" dirty="0" smtClean="0"/>
              <a:t>Partition workflow into subgraphs</a:t>
            </a:r>
            <a:br>
              <a:rPr lang="en-US" dirty="0" smtClean="0"/>
            </a:br>
            <a:endParaRPr lang="en-US" dirty="0" smtClean="0"/>
          </a:p>
          <a:p>
            <a:pPr marL="457200" indent="-457200">
              <a:buFont typeface="Arial" pitchFamily="34" charset="0"/>
              <a:buChar char="•"/>
            </a:pPr>
            <a:r>
              <a:rPr lang="en-US" dirty="0" smtClean="0"/>
              <a:t>Execute partition as a self-contained MPI job</a:t>
            </a:r>
            <a:endParaRPr lang="en-US" dirty="0"/>
          </a:p>
        </p:txBody>
      </p:sp>
      <p:sp>
        <p:nvSpPr>
          <p:cNvPr id="4" name="Title 3"/>
          <p:cNvSpPr>
            <a:spLocks noGrp="1"/>
          </p:cNvSpPr>
          <p:nvPr>
            <p:ph type="title"/>
          </p:nvPr>
        </p:nvSpPr>
        <p:spPr/>
        <p:txBody>
          <a:bodyPr/>
          <a:lstStyle/>
          <a:p>
            <a:r>
              <a:rPr lang="en-US" dirty="0" smtClean="0"/>
              <a:t>Approach</a:t>
            </a:r>
            <a:endParaRPr lang="en-US" dirty="0"/>
          </a:p>
        </p:txBody>
      </p:sp>
    </p:spTree>
    <p:extLst>
      <p:ext uri="{BB962C8B-B14F-4D97-AF65-F5344CB8AC3E}">
        <p14:creationId xmlns="" xmlns:p14="http://schemas.microsoft.com/office/powerpoint/2010/main" val="896751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685800" y="1463040"/>
            <a:ext cx="7680960" cy="4724400"/>
          </a:xfrm>
          <a:prstGeom prst="rect">
            <a:avLst/>
          </a:prstGeom>
        </p:spPr>
        <p:txBody>
          <a:bodyPr>
            <a:normAutofit fontScale="92500" lnSpcReduction="20000"/>
          </a:bodyPr>
          <a:lstStyle/>
          <a:p>
            <a:pPr marL="457200" indent="-457200">
              <a:buFont typeface="Arial" pitchFamily="34" charset="0"/>
              <a:buChar char="•"/>
            </a:pPr>
            <a:r>
              <a:rPr lang="en-US" dirty="0" smtClean="0"/>
              <a:t>Master/worker paradigm</a:t>
            </a:r>
            <a:br>
              <a:rPr lang="en-US" dirty="0" smtClean="0"/>
            </a:br>
            <a:endParaRPr lang="en-US" dirty="0" smtClean="0"/>
          </a:p>
          <a:p>
            <a:pPr marL="457200" indent="-457200">
              <a:buFont typeface="Arial" pitchFamily="34" charset="0"/>
              <a:buChar char="•"/>
            </a:pPr>
            <a:r>
              <a:rPr lang="en-US" dirty="0" smtClean="0"/>
              <a:t>Master manages the subgraph tasks, handing out work to the workers</a:t>
            </a:r>
            <a:br>
              <a:rPr lang="en-US" dirty="0" smtClean="0"/>
            </a:br>
            <a:endParaRPr lang="en-US" dirty="0" smtClean="0"/>
          </a:p>
          <a:p>
            <a:pPr marL="457200" indent="-457200">
              <a:buFont typeface="Arial" pitchFamily="34" charset="0"/>
              <a:buChar char="•"/>
            </a:pPr>
            <a:r>
              <a:rPr lang="en-US" dirty="0" smtClean="0"/>
              <a:t>Efficient scheduling / handling of input/outputs</a:t>
            </a:r>
            <a:br>
              <a:rPr lang="en-US" dirty="0" smtClean="0"/>
            </a:br>
            <a:endParaRPr lang="en-US" dirty="0" smtClean="0"/>
          </a:p>
          <a:p>
            <a:pPr marL="457200" indent="-457200">
              <a:buFont typeface="Arial" pitchFamily="34" charset="0"/>
              <a:buChar char="•"/>
            </a:pPr>
            <a:r>
              <a:rPr lang="en-US" dirty="0" smtClean="0"/>
              <a:t>Subgraph described in a DAG-similar format</a:t>
            </a:r>
            <a:br>
              <a:rPr lang="en-US" dirty="0" smtClean="0"/>
            </a:br>
            <a:endParaRPr lang="en-US" dirty="0" smtClean="0"/>
          </a:p>
          <a:p>
            <a:pPr marL="457200" indent="-457200">
              <a:buFont typeface="Arial" pitchFamily="34" charset="0"/>
              <a:buChar char="•"/>
            </a:pPr>
            <a:r>
              <a:rPr lang="en-US" dirty="0" smtClean="0"/>
              <a:t>Failure management / rescue DAG</a:t>
            </a:r>
            <a:endParaRPr lang="en-US" dirty="0"/>
          </a:p>
        </p:txBody>
      </p:sp>
      <p:sp>
        <p:nvSpPr>
          <p:cNvPr id="3" name="Title 2"/>
          <p:cNvSpPr>
            <a:spLocks noGrp="1"/>
          </p:cNvSpPr>
          <p:nvPr>
            <p:ph type="title"/>
          </p:nvPr>
        </p:nvSpPr>
        <p:spPr/>
        <p:txBody>
          <a:bodyPr/>
          <a:lstStyle/>
          <a:p>
            <a:r>
              <a:rPr lang="en-US" dirty="0"/>
              <a:t>p</a:t>
            </a:r>
            <a:r>
              <a:rPr lang="en-US" dirty="0" smtClean="0"/>
              <a:t>egasus-</a:t>
            </a:r>
            <a:r>
              <a:rPr lang="en-US" dirty="0" err="1" smtClean="0"/>
              <a:t>mpi</a:t>
            </a:r>
            <a:r>
              <a:rPr lang="en-US" dirty="0" smtClean="0"/>
              <a:t>-cluster</a:t>
            </a:r>
            <a:endParaRPr lang="en-US" dirty="0"/>
          </a:p>
        </p:txBody>
      </p:sp>
    </p:spTree>
    <p:extLst>
      <p:ext uri="{BB962C8B-B14F-4D97-AF65-F5344CB8AC3E}">
        <p14:creationId xmlns="" xmlns:p14="http://schemas.microsoft.com/office/powerpoint/2010/main" val="12488480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https://lh6.googleusercontent.com/gFrOTMfVKp5bmPt9vOpNut8aOLMoOcjmx2TRbwxEJJeQi0Zh5Gafc86TPF2yW_WjfyHBoUsMPoX9GosWQcKZ876mnXFyZ5mnx4epfx0cWCdcK0hYztU"/>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1905000"/>
            <a:ext cx="6324600" cy="2362200"/>
          </a:xfrm>
          <a:prstGeom prst="rect">
            <a:avLst/>
          </a:prstGeom>
          <a:noFill/>
          <a:ln>
            <a:noFill/>
          </a:ln>
        </p:spPr>
      </p:pic>
    </p:spTree>
    <p:extLst>
      <p:ext uri="{BB962C8B-B14F-4D97-AF65-F5344CB8AC3E}">
        <p14:creationId xmlns="" xmlns:p14="http://schemas.microsoft.com/office/powerpoint/2010/main" val="23408997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0" y="6172200"/>
            <a:ext cx="9448800" cy="82731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p:nvPr/>
        </p:nvPicPr>
        <p:blipFill>
          <a:blip r:embed="rId2" cstate="print">
            <a:extLst>
              <a:ext uri="{28A0092B-C50C-407E-A947-70E740481C1C}">
                <a14:useLocalDpi xmlns="" xmlns:a14="http://schemas.microsoft.com/office/drawing/2010/main" val="0"/>
              </a:ext>
            </a:extLst>
          </a:blip>
          <a:stretch>
            <a:fillRect/>
          </a:stretch>
        </p:blipFill>
        <p:spPr bwMode="auto">
          <a:xfrm>
            <a:off x="457200" y="152400"/>
            <a:ext cx="8077200" cy="6553200"/>
          </a:xfrm>
          <a:prstGeom prst="rect">
            <a:avLst/>
          </a:prstGeom>
          <a:noFill/>
          <a:ln>
            <a:noFill/>
          </a:ln>
        </p:spPr>
      </p:pic>
    </p:spTree>
    <p:extLst>
      <p:ext uri="{BB962C8B-B14F-4D97-AF65-F5344CB8AC3E}">
        <p14:creationId xmlns="" xmlns:p14="http://schemas.microsoft.com/office/powerpoint/2010/main" val="25253523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0" y="6172200"/>
            <a:ext cx="9448800" cy="827314"/>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p:nvPr/>
        </p:nvPicPr>
        <p:blipFill>
          <a:blip r:embed="rId2" cstate="print">
            <a:extLst>
              <a:ext uri="{28A0092B-C50C-407E-A947-70E740481C1C}">
                <a14:useLocalDpi xmlns="" xmlns:a14="http://schemas.microsoft.com/office/drawing/2010/main" val="0"/>
              </a:ext>
            </a:extLst>
          </a:blip>
          <a:stretch>
            <a:fillRect/>
          </a:stretch>
        </p:blipFill>
        <p:spPr>
          <a:xfrm>
            <a:off x="110836" y="76200"/>
            <a:ext cx="8880764" cy="6705600"/>
          </a:xfrm>
          <a:prstGeom prst="rect">
            <a:avLst/>
          </a:prstGeom>
        </p:spPr>
      </p:pic>
    </p:spTree>
    <p:extLst>
      <p:ext uri="{BB962C8B-B14F-4D97-AF65-F5344CB8AC3E}">
        <p14:creationId xmlns="" xmlns:p14="http://schemas.microsoft.com/office/powerpoint/2010/main" val="3017787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PMC </a:t>
            </a:r>
            <a:r>
              <a:rPr lang="en-US" dirty="0" smtClean="0"/>
              <a:t>- Future </a:t>
            </a:r>
            <a:r>
              <a:rPr lang="en-US" dirty="0" smtClean="0"/>
              <a:t>Work</a:t>
            </a:r>
            <a:endParaRPr lang="en-US" dirty="0"/>
          </a:p>
        </p:txBody>
      </p:sp>
      <p:sp>
        <p:nvSpPr>
          <p:cNvPr id="3" name="Content Placeholder 2"/>
          <p:cNvSpPr>
            <a:spLocks noGrp="1"/>
          </p:cNvSpPr>
          <p:nvPr>
            <p:ph sz="quarter" idx="4294967295"/>
          </p:nvPr>
        </p:nvSpPr>
        <p:spPr>
          <a:xfrm>
            <a:off x="685800" y="1463040"/>
            <a:ext cx="7680960" cy="4724400"/>
          </a:xfrm>
          <a:prstGeom prst="rect">
            <a:avLst/>
          </a:prstGeom>
        </p:spPr>
        <p:txBody>
          <a:bodyPr>
            <a:normAutofit fontScale="85000" lnSpcReduction="10000"/>
          </a:bodyPr>
          <a:lstStyle/>
          <a:p>
            <a:pPr marL="457200" indent="-457200">
              <a:buFont typeface="Arial" pitchFamily="34" charset="0"/>
              <a:buChar char="•"/>
            </a:pPr>
            <a:r>
              <a:rPr lang="en-US" dirty="0" smtClean="0"/>
              <a:t>Demonstrated efficient execution of fine-grained workflows on petascale resources by partitioning workflow into MPI master/worker jobs</a:t>
            </a:r>
            <a:br>
              <a:rPr lang="en-US" dirty="0" smtClean="0"/>
            </a:br>
            <a:endParaRPr lang="en-US" dirty="0" smtClean="0"/>
          </a:p>
          <a:p>
            <a:pPr marL="457200" indent="-457200">
              <a:buFont typeface="Arial" pitchFamily="34" charset="0"/>
              <a:buChar char="•"/>
            </a:pPr>
            <a:r>
              <a:rPr lang="en-US" dirty="0"/>
              <a:t>S</a:t>
            </a:r>
            <a:r>
              <a:rPr lang="en-US" dirty="0" smtClean="0"/>
              <a:t>ize of partition?</a:t>
            </a:r>
            <a:br>
              <a:rPr lang="en-US" dirty="0" smtClean="0"/>
            </a:br>
            <a:endParaRPr lang="en-US" dirty="0" smtClean="0"/>
          </a:p>
          <a:p>
            <a:pPr marL="457200" indent="-457200">
              <a:buFont typeface="Arial" pitchFamily="34" charset="0"/>
              <a:buChar char="•"/>
            </a:pPr>
            <a:r>
              <a:rPr lang="en-US" dirty="0" smtClean="0"/>
              <a:t>Size of MPI job?</a:t>
            </a:r>
            <a:br>
              <a:rPr lang="en-US" dirty="0" smtClean="0"/>
            </a:br>
            <a:endParaRPr lang="en-US" dirty="0" smtClean="0"/>
          </a:p>
          <a:p>
            <a:pPr marL="457200" indent="-457200">
              <a:buFont typeface="Arial" pitchFamily="34" charset="0"/>
              <a:buChar char="•"/>
            </a:pPr>
            <a:r>
              <a:rPr lang="en-US" dirty="0" smtClean="0"/>
              <a:t>Handing tasks with mixed requirements?</a:t>
            </a:r>
          </a:p>
          <a:p>
            <a:pPr marL="628650" lvl="1" indent="-457200"/>
            <a:r>
              <a:rPr lang="en-US" dirty="0"/>
              <a:t>p</a:t>
            </a:r>
            <a:r>
              <a:rPr lang="en-US" dirty="0" smtClean="0"/>
              <a:t>egasus-</a:t>
            </a:r>
            <a:r>
              <a:rPr lang="en-US" dirty="0" err="1" smtClean="0"/>
              <a:t>mpi</a:t>
            </a:r>
            <a:r>
              <a:rPr lang="en-US" dirty="0" smtClean="0"/>
              <a:t>-cluster now considers memory to be a consumable resource</a:t>
            </a:r>
          </a:p>
          <a:p>
            <a:pPr marL="457200" indent="-457200">
              <a:buFont typeface="Arial" pitchFamily="34" charset="0"/>
              <a:buChar char="•"/>
            </a:pPr>
            <a:endParaRPr lang="en-US" dirty="0"/>
          </a:p>
        </p:txBody>
      </p:sp>
    </p:spTree>
    <p:extLst>
      <p:ext uri="{BB962C8B-B14F-4D97-AF65-F5344CB8AC3E}">
        <p14:creationId xmlns="" xmlns:p14="http://schemas.microsoft.com/office/powerpoint/2010/main" val="2197015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800" dirty="0" smtClean="0"/>
              <a:t>OSG is now an XSEDE service provider</a:t>
            </a:r>
            <a:endParaRPr lang="en-US" sz="2800" dirty="0"/>
          </a:p>
        </p:txBody>
      </p:sp>
      <p:sp>
        <p:nvSpPr>
          <p:cNvPr id="3" name="Content Placeholder 2"/>
          <p:cNvSpPr>
            <a:spLocks noGrp="1"/>
          </p:cNvSpPr>
          <p:nvPr>
            <p:ph idx="1"/>
          </p:nvPr>
        </p:nvSpPr>
        <p:spPr>
          <a:xfrm>
            <a:off x="457200" y="1317171"/>
            <a:ext cx="8229600" cy="4833257"/>
          </a:xfrm>
        </p:spPr>
        <p:txBody>
          <a:bodyPr>
            <a:normAutofit lnSpcReduction="10000"/>
          </a:bodyPr>
          <a:lstStyle/>
          <a:p>
            <a:pPr>
              <a:defRPr/>
            </a:pPr>
            <a:r>
              <a:rPr lang="en-US" dirty="0" smtClean="0"/>
              <a:t>HTC / HTPC </a:t>
            </a:r>
            <a:br>
              <a:rPr lang="en-US" dirty="0" smtClean="0"/>
            </a:br>
            <a:endParaRPr lang="en-US" dirty="0" smtClean="0"/>
          </a:p>
          <a:p>
            <a:pPr>
              <a:defRPr/>
            </a:pPr>
            <a:r>
              <a:rPr lang="en-US" dirty="0" smtClean="0"/>
              <a:t>Implemented as a login host with a dynamically sized Condor pool drawn from opportunistic cycles available at OSG sites</a:t>
            </a:r>
          </a:p>
          <a:p>
            <a:pPr lvl="1">
              <a:defRPr/>
            </a:pPr>
            <a:r>
              <a:rPr lang="en-US" dirty="0" smtClean="0"/>
              <a:t>(i.e. a GlideinWMS frontend)</a:t>
            </a:r>
            <a:br>
              <a:rPr lang="en-US" dirty="0" smtClean="0"/>
            </a:br>
            <a:endParaRPr lang="en-US" dirty="0" smtClean="0"/>
          </a:p>
          <a:p>
            <a:pPr>
              <a:defRPr/>
            </a:pPr>
            <a:r>
              <a:rPr lang="en-US" dirty="0" smtClean="0"/>
              <a:t>Currently contributing 2M SUs / quarter</a:t>
            </a:r>
            <a:br>
              <a:rPr lang="en-US" dirty="0" smtClean="0"/>
            </a:br>
            <a:endParaRPr lang="en-US" dirty="0" smtClean="0"/>
          </a:p>
          <a:p>
            <a:pPr>
              <a:defRPr/>
            </a:pPr>
            <a:r>
              <a:rPr lang="en-US" dirty="0" smtClean="0"/>
              <a:t>Challenges</a:t>
            </a:r>
          </a:p>
          <a:p>
            <a:pPr lvl="1"/>
            <a:r>
              <a:rPr lang="en-US" dirty="0" smtClean="0"/>
              <a:t>XSEDE is based on allocations / OSG on opportunistic use</a:t>
            </a:r>
          </a:p>
          <a:p>
            <a:pPr lvl="1"/>
            <a:r>
              <a:rPr lang="en-US" dirty="0" smtClean="0"/>
              <a:t>XSEDE has a central database with allocations and users / OSG has distributed VOs</a:t>
            </a:r>
          </a:p>
          <a:p>
            <a:pPr lvl="1"/>
            <a:r>
              <a:rPr lang="en-US" dirty="0" smtClean="0"/>
              <a:t>Collecting and aggregating usage data to both XSEDE and OSG</a:t>
            </a:r>
          </a:p>
          <a:p>
            <a:pPr>
              <a:defRPr/>
            </a:pPr>
            <a:endParaRPr lang="en-US" dirty="0" smtClean="0"/>
          </a:p>
        </p:txBody>
      </p:sp>
    </p:spTree>
    <p:extLst>
      <p:ext uri="{BB962C8B-B14F-4D97-AF65-F5344CB8AC3E}">
        <p14:creationId xmlns="" xmlns:p14="http://schemas.microsoft.com/office/powerpoint/2010/main" val="188711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bwMode="auto">
          <a:xfrm>
            <a:off x="315686" y="1570325"/>
            <a:ext cx="8545285" cy="3477875"/>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ctr" defTabSz="457200" rtl="0" eaLnBrk="0" fontAlgn="base" latinLnBrk="0" hangingPunct="0">
              <a:lnSpc>
                <a:spcPct val="100000"/>
              </a:lnSpc>
              <a:spcBef>
                <a:spcPct val="0"/>
              </a:spcBef>
              <a:spcAft>
                <a:spcPct val="0"/>
              </a:spcAft>
              <a:buClrTx/>
              <a:buSzTx/>
              <a:buFontTx/>
              <a:buNone/>
              <a:tabLst/>
            </a:pPr>
            <a:r>
              <a:rPr kumimoji="0" lang="en-US" sz="4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High</a:t>
            </a:r>
            <a:r>
              <a:rPr kumimoji="0" lang="en-US" sz="4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Throughput Computing</a:t>
            </a:r>
          </a:p>
          <a:p>
            <a:pPr marL="0" marR="0" indent="0" algn="ctr" defTabSz="4572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mj-ea"/>
                <a:cs typeface="Arial" pitchFamily="34" charset="0"/>
              </a:rPr>
              <a:t>Sustained computing over long periods of time. Usually</a:t>
            </a:r>
          </a:p>
          <a:p>
            <a:pPr marL="0" marR="0" indent="0" algn="ctr" defTabSz="4572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mj-ea"/>
                <a:cs typeface="Arial" pitchFamily="34" charset="0"/>
              </a:rPr>
              <a:t>serial codes, or low number of cores threaded/MPI.</a:t>
            </a:r>
            <a:r>
              <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a:r>
            <a:br>
              <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br>
            <a:endPar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endParaRPr>
          </a:p>
          <a:p>
            <a:pPr marL="0" marR="0" indent="0" algn="ctr" defTabSz="4572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mj-ea"/>
                <a:cs typeface="Arial" pitchFamily="34" charset="0"/>
              </a:rPr>
              <a:t>v</a:t>
            </a:r>
            <a:r>
              <a:rPr lang="en-US" sz="2000" b="1" baseline="0" dirty="0" smtClean="0">
                <a:latin typeface="Arial" pitchFamily="34" charset="0"/>
                <a:ea typeface="+mj-ea"/>
                <a:cs typeface="Arial" pitchFamily="34" charset="0"/>
              </a:rPr>
              <a:t>s.</a:t>
            </a:r>
          </a:p>
          <a:p>
            <a:pPr marL="0" marR="0" indent="0" algn="ctr" defTabSz="457200" rtl="0" eaLnBrk="0" fontAlgn="base" latinLnBrk="0" hangingPunct="0">
              <a:lnSpc>
                <a:spcPct val="100000"/>
              </a:lnSpc>
              <a:spcBef>
                <a:spcPct val="0"/>
              </a:spcBef>
              <a:spcAft>
                <a:spcPct val="0"/>
              </a:spcAft>
              <a:buClrTx/>
              <a:buSzTx/>
              <a:buFontTx/>
              <a:buNone/>
              <a:tabLst/>
            </a:pPr>
            <a:endParaRPr lang="en-US" sz="2000" b="1" baseline="0" dirty="0" smtClean="0">
              <a:latin typeface="Arial" pitchFamily="34" charset="0"/>
              <a:ea typeface="+mj-ea"/>
              <a:cs typeface="Arial" pitchFamily="34" charset="0"/>
            </a:endParaRPr>
          </a:p>
          <a:p>
            <a:pPr marL="0" marR="0" indent="0" algn="ctr" defTabSz="457200" rtl="0" eaLnBrk="0" fontAlgn="base" latinLnBrk="0" hangingPunct="0">
              <a:lnSpc>
                <a:spcPct val="100000"/>
              </a:lnSpc>
              <a:spcBef>
                <a:spcPct val="0"/>
              </a:spcBef>
              <a:spcAft>
                <a:spcPct val="0"/>
              </a:spcAft>
              <a:buClrTx/>
              <a:buSzTx/>
              <a:buFontTx/>
              <a:buNone/>
              <a:tabLst/>
            </a:pPr>
            <a:r>
              <a:rPr kumimoji="0" lang="en-US" sz="4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High Performance Computing</a:t>
            </a:r>
          </a:p>
          <a:p>
            <a:pPr marL="0" marR="0" indent="0" algn="ctr" defTabSz="457200" rtl="0" eaLnBrk="0" fontAlgn="base" latinLnBrk="0" hangingPunct="0">
              <a:lnSpc>
                <a:spcPct val="100000"/>
              </a:lnSpc>
              <a:spcBef>
                <a:spcPct val="0"/>
              </a:spcBef>
              <a:spcAft>
                <a:spcPct val="0"/>
              </a:spcAft>
              <a:buClrTx/>
              <a:buSzTx/>
              <a:buFontTx/>
              <a:buNone/>
              <a:tabLst/>
            </a:pPr>
            <a:r>
              <a:rPr lang="en-US" sz="2000" b="1" noProof="0" dirty="0" smtClean="0">
                <a:latin typeface="Arial" pitchFamily="34" charset="0"/>
                <a:ea typeface="+mj-ea"/>
                <a:cs typeface="Arial" pitchFamily="34" charset="0"/>
              </a:rPr>
              <a:t>Great performance over relative short periods of time.</a:t>
            </a:r>
          </a:p>
          <a:p>
            <a:pPr marL="0" marR="0" indent="0" algn="ctr" defTabSz="457200" rtl="0" eaLnBrk="0" fontAlgn="base" latinLnBrk="0" hangingPunct="0">
              <a:lnSpc>
                <a:spcPct val="100000"/>
              </a:lnSpc>
              <a:spcBef>
                <a:spcPct val="0"/>
              </a:spcBef>
              <a:spcAft>
                <a:spcPct val="0"/>
              </a:spcAft>
              <a:buClrTx/>
              <a:buSzTx/>
              <a:buFontTx/>
              <a:buNone/>
              <a:tabLst/>
            </a:pPr>
            <a:r>
              <a:rPr lang="en-US" sz="2000" b="1" noProof="0" dirty="0" smtClean="0">
                <a:latin typeface="Arial" pitchFamily="34" charset="0"/>
                <a:ea typeface="+mj-ea"/>
                <a:cs typeface="Arial" pitchFamily="34" charset="0"/>
              </a:rPr>
              <a:t>Large scale MPI.</a:t>
            </a:r>
            <a:endParaRPr kumimoji="0" lang="en-US"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bwMode="auto">
          <a:xfrm>
            <a:off x="5126182" y="1537665"/>
            <a:ext cx="0" cy="4641493"/>
          </a:xfrm>
          <a:prstGeom prst="line">
            <a:avLst/>
          </a:prstGeom>
          <a:ln>
            <a:prstDash val="dash"/>
          </a:ln>
          <a:extLst/>
        </p:spPr>
        <p:style>
          <a:lnRef idx="1">
            <a:schemeClr val="dk1"/>
          </a:lnRef>
          <a:fillRef idx="0">
            <a:schemeClr val="dk1"/>
          </a:fillRef>
          <a:effectRef idx="0">
            <a:schemeClr val="dk1"/>
          </a:effectRef>
          <a:fontRef idx="minor">
            <a:schemeClr val="tx1"/>
          </a:fontRef>
        </p:style>
      </p:cxnSp>
      <p:sp>
        <p:nvSpPr>
          <p:cNvPr id="20481" name="Title 1"/>
          <p:cNvSpPr>
            <a:spLocks noGrp="1"/>
          </p:cNvSpPr>
          <p:nvPr>
            <p:ph type="title"/>
          </p:nvPr>
        </p:nvSpPr>
        <p:spPr/>
        <p:txBody>
          <a:bodyPr/>
          <a:lstStyle/>
          <a:p>
            <a:pPr eaLnBrk="1" hangingPunct="1"/>
            <a:r>
              <a:rPr lang="en-US" dirty="0" smtClean="0"/>
              <a:t>OSG-XSEDE Interface</a:t>
            </a:r>
          </a:p>
        </p:txBody>
      </p:sp>
      <p:sp>
        <p:nvSpPr>
          <p:cNvPr id="20483" name="Slide Number Placeholder 3"/>
          <p:cNvSpPr>
            <a:spLocks noGrp="1"/>
          </p:cNvSpPr>
          <p:nvPr>
            <p:ph type="sldNum" sz="quarter" idx="4294967295"/>
          </p:nvPr>
        </p:nvSpPr>
        <p:spPr>
          <a:xfrm>
            <a:off x="8724900" y="6400800"/>
            <a:ext cx="419100" cy="457200"/>
          </a:xfrm>
          <a:prstGeom prst="rect">
            <a:avLst/>
          </a:prstGeom>
        </p:spPr>
        <p:txBody>
          <a:bodyPr/>
          <a:lstStyle/>
          <a:p>
            <a:pPr>
              <a:defRPr/>
            </a:pPr>
            <a:fld id="{5CABFA35-D396-42EC-8DDC-A9E5E78AC533}" type="slidenum">
              <a:rPr lang="en-US" smtClean="0">
                <a:cs typeface="ＭＳ Ｐゴシック"/>
              </a:rPr>
              <a:pPr>
                <a:defRPr/>
              </a:pPr>
              <a:t>30</a:t>
            </a:fld>
            <a:endParaRPr lang="en-US" dirty="0" smtClean="0">
              <a:cs typeface="ＭＳ Ｐゴシック"/>
            </a:endParaRPr>
          </a:p>
        </p:txBody>
      </p:sp>
      <p:grpSp>
        <p:nvGrpSpPr>
          <p:cNvPr id="2" name="Group 1"/>
          <p:cNvGrpSpPr/>
          <p:nvPr/>
        </p:nvGrpSpPr>
        <p:grpSpPr>
          <a:xfrm>
            <a:off x="1385363" y="1209609"/>
            <a:ext cx="6780445" cy="2521120"/>
            <a:chOff x="825371" y="1396850"/>
            <a:chExt cx="6780445" cy="2521120"/>
          </a:xfrm>
        </p:grpSpPr>
        <p:pic>
          <p:nvPicPr>
            <p:cNvPr id="1026" name="Picture 2" descr="C:\Users\cssehgal\AppData\Local\Microsoft\Windows\Temporary Internet Files\Content.IE5\DKI408OT\MC900090198[1].wmf"/>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25371" y="1495327"/>
              <a:ext cx="1358453" cy="1024314"/>
            </a:xfrm>
            <a:prstGeom prst="rect">
              <a:avLst/>
            </a:prstGeom>
            <a:noFill/>
            <a:extLst>
              <a:ext uri="{909E8E84-426E-40DD-AFC4-6F175D3DCCD1}">
                <a14:hiddenFill xmlns="" xmlns:a14="http://schemas.microsoft.com/office/drawing/2010/main">
                  <a:solidFill>
                    <a:srgbClr val="FFFFFF"/>
                  </a:solidFill>
                </a14:hiddenFill>
              </a:ext>
            </a:extLst>
          </p:spPr>
        </p:pic>
        <p:sp>
          <p:nvSpPr>
            <p:cNvPr id="5" name="Left-Right Arrow 4"/>
            <p:cNvSpPr/>
            <p:nvPr/>
          </p:nvSpPr>
          <p:spPr bwMode="auto">
            <a:xfrm>
              <a:off x="2745621" y="2575604"/>
              <a:ext cx="1326796" cy="272101"/>
            </a:xfrm>
            <a:prstGeom prst="leftRightArrow">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60066"/>
                </a:solidFill>
                <a:effectLst/>
                <a:latin typeface="Arial" charset="0"/>
              </a:endParaRPr>
            </a:p>
          </p:txBody>
        </p:sp>
        <p:pic>
          <p:nvPicPr>
            <p:cNvPr id="15" name="Picture 5" descr="C:\Users\Rynge\AppData\Local\Microsoft\Windows\Temporary Internet Files\Content.IE5\N9ACFSPY\MC900435242[1].pn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flipH="1">
              <a:off x="4072417" y="2209242"/>
              <a:ext cx="700628" cy="154305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 name="Group 15"/>
            <p:cNvGrpSpPr/>
            <p:nvPr/>
          </p:nvGrpSpPr>
          <p:grpSpPr>
            <a:xfrm>
              <a:off x="5474440" y="2998807"/>
              <a:ext cx="1371600" cy="919163"/>
              <a:chOff x="7180866" y="5720628"/>
              <a:chExt cx="1371600" cy="919163"/>
            </a:xfrm>
          </p:grpSpPr>
          <p:sp>
            <p:nvSpPr>
              <p:cNvPr id="17" name="Cloud"/>
              <p:cNvSpPr>
                <a:spLocks noChangeAspect="1" noEditPoints="1" noChangeArrowheads="1"/>
              </p:cNvSpPr>
              <p:nvPr/>
            </p:nvSpPr>
            <p:spPr bwMode="auto">
              <a:xfrm>
                <a:off x="7180866" y="5720628"/>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18"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498023" y="58587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19"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650423" y="60111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66666" y="5849215"/>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1"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02823" y="61635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2"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8063344" y="5982277"/>
                <a:ext cx="216243" cy="47625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4" name="Group 22"/>
            <p:cNvGrpSpPr/>
            <p:nvPr/>
          </p:nvGrpSpPr>
          <p:grpSpPr>
            <a:xfrm>
              <a:off x="5431657" y="1529937"/>
              <a:ext cx="1371600" cy="919163"/>
              <a:chOff x="7180866" y="5720628"/>
              <a:chExt cx="1371600" cy="919163"/>
            </a:xfrm>
          </p:grpSpPr>
          <p:sp>
            <p:nvSpPr>
              <p:cNvPr id="24" name="Cloud"/>
              <p:cNvSpPr>
                <a:spLocks noChangeAspect="1" noEditPoints="1" noChangeArrowheads="1"/>
              </p:cNvSpPr>
              <p:nvPr/>
            </p:nvSpPr>
            <p:spPr bwMode="auto">
              <a:xfrm>
                <a:off x="7180866" y="5720628"/>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5"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498023" y="58587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6"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650423" y="60111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7"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66666" y="5849215"/>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8"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02823" y="61635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29"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8063344" y="5982277"/>
                <a:ext cx="216243" cy="476250"/>
              </a:xfrm>
              <a:prstGeom prst="rect">
                <a:avLst/>
              </a:prstGeom>
              <a:noFill/>
              <a:extLst>
                <a:ext uri="{909E8E84-426E-40DD-AFC4-6F175D3DCCD1}">
                  <a14:hiddenFill xmlns="" xmlns:a14="http://schemas.microsoft.com/office/drawing/2010/main">
                    <a:solidFill>
                      <a:srgbClr val="FFFFFF"/>
                    </a:solidFill>
                  </a14:hiddenFill>
                </a:ext>
              </a:extLst>
            </p:spPr>
          </p:pic>
        </p:grpSp>
        <p:grpSp>
          <p:nvGrpSpPr>
            <p:cNvPr id="6" name="Group 29"/>
            <p:cNvGrpSpPr/>
            <p:nvPr/>
          </p:nvGrpSpPr>
          <p:grpSpPr>
            <a:xfrm>
              <a:off x="6168663" y="2242868"/>
              <a:ext cx="1371600" cy="919163"/>
              <a:chOff x="7180866" y="5720628"/>
              <a:chExt cx="1371600" cy="919163"/>
            </a:xfrm>
          </p:grpSpPr>
          <p:sp>
            <p:nvSpPr>
              <p:cNvPr id="31" name="Cloud"/>
              <p:cNvSpPr>
                <a:spLocks noChangeAspect="1" noEditPoints="1" noChangeArrowheads="1"/>
              </p:cNvSpPr>
              <p:nvPr/>
            </p:nvSpPr>
            <p:spPr bwMode="auto">
              <a:xfrm>
                <a:off x="7180866" y="5720628"/>
                <a:ext cx="1371600" cy="9191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32"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498023" y="58587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33"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650423" y="60111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34"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66666" y="5849215"/>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35"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7802823" y="6163541"/>
                <a:ext cx="216243" cy="476250"/>
              </a:xfrm>
              <a:prstGeom prst="rect">
                <a:avLst/>
              </a:prstGeom>
              <a:noFill/>
              <a:extLst>
                <a:ext uri="{909E8E84-426E-40DD-AFC4-6F175D3DCCD1}">
                  <a14:hiddenFill xmlns="" xmlns:a14="http://schemas.microsoft.com/office/drawing/2010/main">
                    <a:solidFill>
                      <a:srgbClr val="FFFFFF"/>
                    </a:solidFill>
                  </a14:hiddenFill>
                </a:ext>
              </a:extLst>
            </p:spPr>
          </p:pic>
          <p:pic>
            <p:nvPicPr>
              <p:cNvPr id="36" name="Picture 5" descr="C:\Users\Rynge\AppData\Local\Microsoft\Windows\Temporary Internet Files\Content.IE5\N9ACFSPY\MC900435242[1].png"/>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flipH="1">
                <a:off x="8063344" y="5982277"/>
                <a:ext cx="216243" cy="47625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37" name="TextBox 36"/>
            <p:cNvSpPr txBox="1"/>
            <p:nvPr/>
          </p:nvSpPr>
          <p:spPr>
            <a:xfrm>
              <a:off x="3462817" y="1621505"/>
              <a:ext cx="1957587" cy="566309"/>
            </a:xfrm>
            <a:prstGeom prst="rect">
              <a:avLst/>
            </a:prstGeom>
            <a:noFill/>
          </p:spPr>
          <p:txBody>
            <a:bodyPr wrap="none" rtlCol="0">
              <a:spAutoFit/>
            </a:bodyPr>
            <a:lstStyle/>
            <a:p>
              <a:pPr>
                <a:buNone/>
              </a:pPr>
              <a:r>
                <a:rPr lang="en-US" sz="1400" dirty="0" smtClean="0"/>
                <a:t>Login host</a:t>
              </a:r>
            </a:p>
            <a:p>
              <a:pPr>
                <a:buNone/>
              </a:pPr>
              <a:r>
                <a:rPr lang="en-US" sz="1400" dirty="0" smtClean="0"/>
                <a:t>osg-xsede.grid.iu.edu</a:t>
              </a:r>
              <a:endParaRPr lang="en-US" sz="1400" dirty="0"/>
            </a:p>
          </p:txBody>
        </p:sp>
        <p:sp>
          <p:nvSpPr>
            <p:cNvPr id="38" name="TextBox 37"/>
            <p:cNvSpPr txBox="1"/>
            <p:nvPr/>
          </p:nvSpPr>
          <p:spPr>
            <a:xfrm>
              <a:off x="6573161" y="1396850"/>
              <a:ext cx="1032655" cy="307777"/>
            </a:xfrm>
            <a:prstGeom prst="rect">
              <a:avLst/>
            </a:prstGeom>
            <a:noFill/>
          </p:spPr>
          <p:txBody>
            <a:bodyPr wrap="none" rtlCol="0">
              <a:spAutoFit/>
            </a:bodyPr>
            <a:lstStyle/>
            <a:p>
              <a:pPr>
                <a:buNone/>
              </a:pPr>
              <a:r>
                <a:rPr lang="en-US" sz="1400" dirty="0" smtClean="0"/>
                <a:t>OSG Sites</a:t>
              </a:r>
              <a:endParaRPr lang="en-US" sz="1400" dirty="0"/>
            </a:p>
          </p:txBody>
        </p:sp>
        <p:sp>
          <p:nvSpPr>
            <p:cNvPr id="39" name="Left-Right Arrow 38"/>
            <p:cNvSpPr/>
            <p:nvPr/>
          </p:nvSpPr>
          <p:spPr bwMode="auto">
            <a:xfrm rot="20693257">
              <a:off x="4885231" y="2278082"/>
              <a:ext cx="563823" cy="171018"/>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8" charset="0"/>
              </a:endParaRPr>
            </a:p>
          </p:txBody>
        </p:sp>
        <p:sp>
          <p:nvSpPr>
            <p:cNvPr id="40" name="Left-Right Arrow 39"/>
            <p:cNvSpPr/>
            <p:nvPr/>
          </p:nvSpPr>
          <p:spPr bwMode="auto">
            <a:xfrm>
              <a:off x="4867834" y="2616940"/>
              <a:ext cx="1076163" cy="154566"/>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8" charset="0"/>
              </a:endParaRPr>
            </a:p>
          </p:txBody>
        </p:sp>
        <p:sp>
          <p:nvSpPr>
            <p:cNvPr id="41" name="Left-Right Arrow 40"/>
            <p:cNvSpPr/>
            <p:nvPr/>
          </p:nvSpPr>
          <p:spPr bwMode="auto">
            <a:xfrm rot="941819">
              <a:off x="4867834" y="2924122"/>
              <a:ext cx="563823" cy="171018"/>
            </a:xfrm>
            <a:prstGeom prst="lef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108" charset="0"/>
              </a:endParaRPr>
            </a:p>
          </p:txBody>
        </p:sp>
        <p:pic>
          <p:nvPicPr>
            <p:cNvPr id="42" name="Picture 41"/>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825371" y="2584580"/>
              <a:ext cx="1427250" cy="1181100"/>
            </a:xfrm>
            <a:prstGeom prst="rect">
              <a:avLst/>
            </a:prstGeom>
          </p:spPr>
        </p:pic>
      </p:grpSp>
      <p:pic>
        <p:nvPicPr>
          <p:cNvPr id="44" name="Picture 6" descr="https://www.xsede.org/image/image_gallery?uuid=d39b3a54-95f9-48bf-9627-cb41f3a425ec&amp;groupId=10157&amp;t=1351616569002"/>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495961" y="5231660"/>
            <a:ext cx="1310660" cy="947498"/>
          </a:xfrm>
          <a:prstGeom prst="rect">
            <a:avLst/>
          </a:prstGeom>
          <a:noFill/>
          <a:extLst>
            <a:ext uri="{909E8E84-426E-40DD-AFC4-6F175D3DCCD1}">
              <a14:hiddenFill xmlns="" xmlns:a14="http://schemas.microsoft.com/office/drawing/2010/main">
                <a:solidFill>
                  <a:srgbClr val="FFFFFF"/>
                </a:solidFill>
              </a14:hiddenFill>
            </a:ext>
          </a:extLst>
        </p:spPr>
      </p:pic>
      <p:sp>
        <p:nvSpPr>
          <p:cNvPr id="45" name="Left-Right Arrow 44"/>
          <p:cNvSpPr/>
          <p:nvPr/>
        </p:nvSpPr>
        <p:spPr bwMode="auto">
          <a:xfrm rot="19187275">
            <a:off x="3045522" y="3612449"/>
            <a:ext cx="1664778" cy="272101"/>
          </a:xfrm>
          <a:prstGeom prst="leftRightArrow">
            <a:avLst/>
          </a:prstGeom>
          <a:noFill/>
          <a:ln w="19050"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rgbClr val="660066"/>
              </a:solidFill>
              <a:effectLst/>
              <a:latin typeface="Arial" charset="0"/>
            </a:endParaRPr>
          </a:p>
        </p:txBody>
      </p:sp>
      <p:sp>
        <p:nvSpPr>
          <p:cNvPr id="46" name="TextBox 45"/>
          <p:cNvSpPr txBox="1"/>
          <p:nvPr/>
        </p:nvSpPr>
        <p:spPr>
          <a:xfrm>
            <a:off x="2781767" y="4917803"/>
            <a:ext cx="941283" cy="824841"/>
          </a:xfrm>
          <a:prstGeom prst="rect">
            <a:avLst/>
          </a:prstGeom>
          <a:noFill/>
        </p:spPr>
        <p:txBody>
          <a:bodyPr wrap="none" rtlCol="0">
            <a:spAutoFit/>
          </a:bodyPr>
          <a:lstStyle/>
          <a:p>
            <a:pPr>
              <a:buNone/>
            </a:pPr>
            <a:r>
              <a:rPr lang="en-US" sz="1400" dirty="0" smtClean="0"/>
              <a:t>XSEDE</a:t>
            </a:r>
          </a:p>
          <a:p>
            <a:pPr>
              <a:buNone/>
            </a:pPr>
            <a:r>
              <a:rPr lang="en-US" sz="1400" dirty="0" smtClean="0"/>
              <a:t>Service</a:t>
            </a:r>
          </a:p>
          <a:p>
            <a:pPr>
              <a:buNone/>
            </a:pPr>
            <a:r>
              <a:rPr lang="en-US" sz="1400" dirty="0" smtClean="0"/>
              <a:t>Providers</a:t>
            </a:r>
            <a:endParaRPr lang="en-US" sz="1400" dirty="0"/>
          </a:p>
        </p:txBody>
      </p:sp>
      <p:pic>
        <p:nvPicPr>
          <p:cNvPr id="43" name="Picture 4" descr="https://www.xsede.org/image/image_gallery?uuid=e3e2336e-ccdf-41e5-af1e-f9abee7b9d93&amp;groupId=10157&amp;t=1340981292966"/>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1173344" y="4951693"/>
            <a:ext cx="1339362" cy="892908"/>
          </a:xfrm>
          <a:prstGeom prst="rect">
            <a:avLst/>
          </a:prstGeom>
          <a:noFill/>
          <a:extLst>
            <a:ext uri="{909E8E84-426E-40DD-AFC4-6F175D3DCCD1}">
              <a14:hiddenFill xmlns="" xmlns:a14="http://schemas.microsoft.com/office/drawing/2010/main">
                <a:solidFill>
                  <a:srgbClr val="FFFFFF"/>
                </a:solidFill>
              </a14:hiddenFill>
            </a:ext>
          </a:extLst>
        </p:spPr>
      </p:pic>
      <p:sp>
        <p:nvSpPr>
          <p:cNvPr id="47" name="TextBox 46"/>
          <p:cNvSpPr txBox="1"/>
          <p:nvPr/>
        </p:nvSpPr>
        <p:spPr bwMode="auto">
          <a:xfrm>
            <a:off x="642257" y="3862941"/>
            <a:ext cx="3658374" cy="707886"/>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457200" rtl="0" eaLnBrk="0" fontAlgn="base" latinLnBrk="0" hangingPunct="0">
              <a:lnSpc>
                <a:spcPct val="100000"/>
              </a:lnSpc>
              <a:spcBef>
                <a:spcPct val="0"/>
              </a:spcBef>
              <a:spcAft>
                <a:spcPct val="0"/>
              </a:spcAft>
              <a:buClrTx/>
              <a:buSzTx/>
              <a:buFontTx/>
              <a:buNone/>
              <a:tabLst/>
            </a:pPr>
            <a:r>
              <a:rPr kumimoji="0" lang="en-US"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Flocking / user</a:t>
            </a:r>
            <a:r>
              <a:rPr kumimoji="0" lang="en-US" sz="2000" b="1" i="0" u="none" strike="noStrike" kern="1200" cap="none" spc="0" normalizeH="0" noProof="0" dirty="0" smtClean="0">
                <a:ln>
                  <a:noFill/>
                </a:ln>
                <a:solidFill>
                  <a:schemeClr val="tx1"/>
                </a:solidFill>
                <a:effectLst/>
                <a:uLnTx/>
                <a:uFillTx/>
                <a:latin typeface="Arial" pitchFamily="34" charset="0"/>
                <a:ea typeface="+mj-ea"/>
                <a:cs typeface="Arial" pitchFamily="34" charset="0"/>
              </a:rPr>
              <a:t> submit hosts</a:t>
            </a:r>
          </a:p>
          <a:p>
            <a:pPr marL="0" marR="0" indent="0" algn="l" defTabSz="457200" rtl="0" eaLnBrk="0" fontAlgn="base" latinLnBrk="0" hangingPunct="0">
              <a:lnSpc>
                <a:spcPct val="100000"/>
              </a:lnSpc>
              <a:spcBef>
                <a:spcPct val="0"/>
              </a:spcBef>
              <a:spcAft>
                <a:spcPct val="0"/>
              </a:spcAft>
              <a:buClrTx/>
              <a:buSzTx/>
              <a:buFontTx/>
              <a:buNone/>
              <a:tabLst/>
            </a:pPr>
            <a:r>
              <a:rPr lang="en-US" sz="2000" b="1" dirty="0" smtClean="0">
                <a:latin typeface="Arial" pitchFamily="34" charset="0"/>
                <a:ea typeface="+mj-ea"/>
                <a:cs typeface="Arial" pitchFamily="34" charset="0"/>
              </a:rPr>
              <a:t>     </a:t>
            </a:r>
            <a:r>
              <a:rPr lang="en-US" sz="2000" b="1" dirty="0" smtClean="0">
                <a:solidFill>
                  <a:srgbClr val="C00000"/>
                </a:solidFill>
                <a:latin typeface="Arial" pitchFamily="34" charset="0"/>
                <a:ea typeface="+mj-ea"/>
                <a:cs typeface="Arial" pitchFamily="34" charset="0"/>
              </a:rPr>
              <a:t>workflow.isi.edu</a:t>
            </a:r>
            <a:endParaRPr lang="en-US" sz="2000" b="1" noProof="0" dirty="0" smtClean="0">
              <a:solidFill>
                <a:srgbClr val="C00000"/>
              </a:solidFill>
              <a:latin typeface="Arial" pitchFamily="34" charset="0"/>
              <a:ea typeface="+mj-ea"/>
              <a:cs typeface="Arial" pitchFamily="34" charset="0"/>
            </a:endParaRPr>
          </a:p>
        </p:txBody>
      </p:sp>
      <p:sp>
        <p:nvSpPr>
          <p:cNvPr id="49" name="TextBox 48"/>
          <p:cNvSpPr txBox="1"/>
          <p:nvPr/>
        </p:nvSpPr>
        <p:spPr>
          <a:xfrm>
            <a:off x="4713512" y="4125689"/>
            <a:ext cx="4354286" cy="2031325"/>
          </a:xfrm>
          <a:prstGeom prst="rect">
            <a:avLst/>
          </a:prstGeom>
          <a:solidFill>
            <a:schemeClr val="accent1"/>
          </a:solidFill>
        </p:spPr>
        <p:txBody>
          <a:bodyPr wrap="square" rtlCol="0">
            <a:spAutoFit/>
          </a:bodyPr>
          <a:lstStyle/>
          <a:p>
            <a:pPr>
              <a:buNone/>
            </a:pPr>
            <a:r>
              <a:rPr lang="en-US" sz="1800" dirty="0"/>
              <a:t>XSEDE users </a:t>
            </a:r>
            <a:r>
              <a:rPr lang="en-US" sz="1800" dirty="0" smtClean="0"/>
              <a:t>login </a:t>
            </a:r>
            <a:r>
              <a:rPr lang="en-US" sz="1800" dirty="0"/>
              <a:t>to the “OSG Virtual Cluster</a:t>
            </a:r>
            <a:r>
              <a:rPr lang="en-US" sz="1800" dirty="0" smtClean="0"/>
              <a:t>”, which </a:t>
            </a:r>
            <a:r>
              <a:rPr lang="en-US" sz="1800" dirty="0"/>
              <a:t>provides an abstraction layer to access the distributed OSG fabric. This interface allows XSEDE users to view the OSG as one resource where they submit their jobs, provide the </a:t>
            </a:r>
            <a:r>
              <a:rPr lang="en-US" sz="1800" dirty="0" smtClean="0"/>
              <a:t>inputs </a:t>
            </a:r>
            <a:r>
              <a:rPr lang="en-US" sz="1800" dirty="0"/>
              <a:t>and retrieve the outputs.  </a:t>
            </a:r>
          </a:p>
        </p:txBody>
      </p:sp>
    </p:spTree>
    <p:extLst>
      <p:ext uri="{BB962C8B-B14F-4D97-AF65-F5344CB8AC3E}">
        <p14:creationId xmlns="" xmlns:p14="http://schemas.microsoft.com/office/powerpoint/2010/main" val="8565721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OSG-XSEDE: Where do the resources come from?</a:t>
            </a:r>
            <a:endParaRPr lang="en-US" dirty="0"/>
          </a:p>
        </p:txBody>
      </p:sp>
      <p:pic>
        <p:nvPicPr>
          <p:cNvPr id="45058" name="Picture 2" descr="\\darkstar\asd2\rynge\osg-graphs\facility_success_cumulative_smry.png"/>
          <p:cNvPicPr>
            <a:picLocks noChangeAspect="1" noChangeArrowheads="1"/>
          </p:cNvPicPr>
          <p:nvPr/>
        </p:nvPicPr>
        <p:blipFill>
          <a:blip r:embed="rId2"/>
          <a:srcRect/>
          <a:stretch>
            <a:fillRect/>
          </a:stretch>
        </p:blipFill>
        <p:spPr bwMode="auto">
          <a:xfrm>
            <a:off x="881720" y="1175889"/>
            <a:ext cx="7620000" cy="47625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OSG-XSEDE Running jobs</a:t>
            </a:r>
            <a:endParaRPr lang="en-US" dirty="0"/>
          </a:p>
        </p:txBody>
      </p:sp>
      <p:pic>
        <p:nvPicPr>
          <p:cNvPr id="46082" name="Picture 2" descr="\\darkstar\asd2\rynge\osg-graphs\condor_31day.png"/>
          <p:cNvPicPr>
            <a:picLocks noChangeAspect="1" noChangeArrowheads="1"/>
          </p:cNvPicPr>
          <p:nvPr/>
        </p:nvPicPr>
        <p:blipFill>
          <a:blip r:embed="rId2"/>
          <a:srcRect/>
          <a:stretch>
            <a:fillRect/>
          </a:stretch>
        </p:blipFill>
        <p:spPr bwMode="auto">
          <a:xfrm>
            <a:off x="99114" y="1168849"/>
            <a:ext cx="8934842" cy="4785637"/>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OSG-XSEDE Running and pending jobs</a:t>
            </a:r>
            <a:endParaRPr lang="en-US" dirty="0"/>
          </a:p>
        </p:txBody>
      </p:sp>
      <p:pic>
        <p:nvPicPr>
          <p:cNvPr id="47106" name="Picture 2" descr="\\darkstar\asd2\rynge\osg-graphs\condor_31day_with_pending.png"/>
          <p:cNvPicPr>
            <a:picLocks noChangeAspect="1" noChangeArrowheads="1"/>
          </p:cNvPicPr>
          <p:nvPr/>
        </p:nvPicPr>
        <p:blipFill>
          <a:blip r:embed="rId2"/>
          <a:srcRect/>
          <a:stretch>
            <a:fillRect/>
          </a:stretch>
        </p:blipFill>
        <p:spPr bwMode="auto">
          <a:xfrm>
            <a:off x="229516" y="1125093"/>
            <a:ext cx="8664121" cy="497726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Looking forward</a:t>
            </a:r>
            <a:endParaRPr lang="en-US" dirty="0"/>
          </a:p>
        </p:txBody>
      </p:sp>
      <p:sp>
        <p:nvSpPr>
          <p:cNvPr id="3" name="Content Placeholder 2"/>
          <p:cNvSpPr>
            <a:spLocks noGrp="1"/>
          </p:cNvSpPr>
          <p:nvPr>
            <p:ph idx="1"/>
          </p:nvPr>
        </p:nvSpPr>
        <p:spPr/>
        <p:txBody>
          <a:bodyPr/>
          <a:lstStyle/>
          <a:p>
            <a:r>
              <a:rPr lang="en-US" dirty="0" err="1" smtClean="0"/>
              <a:t>GlideinWMS</a:t>
            </a:r>
            <a:endParaRPr lang="en-US" dirty="0" smtClean="0"/>
          </a:p>
          <a:p>
            <a:pPr lvl="1"/>
            <a:r>
              <a:rPr lang="en-US" dirty="0" smtClean="0"/>
              <a:t>3.1 release</a:t>
            </a:r>
          </a:p>
          <a:p>
            <a:pPr lvl="1"/>
            <a:r>
              <a:rPr lang="en-US" dirty="0" smtClean="0"/>
              <a:t>Clouds</a:t>
            </a:r>
            <a:br>
              <a:rPr lang="en-US" dirty="0" smtClean="0"/>
            </a:br>
            <a:endParaRPr lang="en-US" dirty="0" smtClean="0"/>
          </a:p>
          <a:p>
            <a:r>
              <a:rPr lang="en-US" dirty="0" smtClean="0"/>
              <a:t>Pegasus-</a:t>
            </a:r>
            <a:r>
              <a:rPr lang="en-US" dirty="0" err="1" smtClean="0"/>
              <a:t>mpi</a:t>
            </a:r>
            <a:r>
              <a:rPr lang="en-US" dirty="0" smtClean="0"/>
              <a:t>-cluster sizing advanced features</a:t>
            </a:r>
            <a:br>
              <a:rPr lang="en-US" dirty="0" smtClean="0"/>
            </a:br>
            <a:endParaRPr lang="en-US" dirty="0" smtClean="0"/>
          </a:p>
          <a:p>
            <a:r>
              <a:rPr lang="en-US" dirty="0" smtClean="0"/>
              <a:t>Continue to operate and evolve OSG-XSEDE</a:t>
            </a:r>
          </a:p>
        </p:txBody>
      </p:sp>
      <p:sp>
        <p:nvSpPr>
          <p:cNvPr id="4" name="TextBox 3"/>
          <p:cNvSpPr txBox="1"/>
          <p:nvPr/>
        </p:nvSpPr>
        <p:spPr bwMode="auto">
          <a:xfrm>
            <a:off x="3265717" y="4705295"/>
            <a:ext cx="5262979" cy="1200329"/>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457200" rtl="0" eaLnBrk="0" fontAlgn="base" latinLnBrk="0" hangingPunct="0">
              <a:lnSpc>
                <a:spcPct val="100000"/>
              </a:lnSpc>
              <a:spcBef>
                <a:spcPct val="0"/>
              </a:spcBef>
              <a:spcAft>
                <a:spcPct val="0"/>
              </a:spcAft>
              <a:buClrTx/>
              <a:buSzTx/>
              <a:buFontTx/>
              <a:buNone/>
              <a:tabLst/>
            </a:pPr>
            <a:r>
              <a:rPr kumimoji="0" lang="en-US" sz="7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Questions?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GlideinWMS</a:t>
            </a:r>
            <a:endParaRPr lang="en-US" dirty="0"/>
          </a:p>
        </p:txBody>
      </p:sp>
      <p:sp>
        <p:nvSpPr>
          <p:cNvPr id="3" name="Slide Number Placeholder 2"/>
          <p:cNvSpPr>
            <a:spLocks noGrp="1"/>
          </p:cNvSpPr>
          <p:nvPr>
            <p:ph type="sldNum" sz="quarter" idx="4294967295"/>
          </p:nvPr>
        </p:nvSpPr>
        <p:spPr>
          <a:xfrm>
            <a:off x="0" y="6553200"/>
            <a:ext cx="876300" cy="247650"/>
          </a:xfrm>
          <a:prstGeom prst="rect">
            <a:avLst/>
          </a:prstGeom>
        </p:spPr>
        <p:txBody>
          <a:bodyPr/>
          <a:lstStyle/>
          <a:p>
            <a:fld id="{B6F15528-21DE-4FAA-801E-634DDDAF4B2B}" type="slidenum">
              <a:rPr lang="en-US" smtClean="0"/>
              <a:pPr/>
              <a:t>36</a:t>
            </a:fld>
            <a:endParaRPr lang="en-US" dirty="0"/>
          </a:p>
        </p:txBody>
      </p:sp>
      <p:pic>
        <p:nvPicPr>
          <p:cNvPr id="5" name="Picture 3" descr="glideinWMS_at_a_glance_medium.png"/>
          <p:cNvPicPr>
            <a:picLocks noChangeAspect="1"/>
          </p:cNvPicPr>
          <p:nvPr/>
        </p:nvPicPr>
        <p:blipFill>
          <a:blip r:embed="rId2">
            <a:extLst>
              <a:ext uri="{28A0092B-C50C-407E-A947-70E740481C1C}">
                <a14:useLocalDpi xmlns="" xmlns:a14="http://schemas.microsoft.com/office/drawing/2010/main"/>
              </a:ext>
            </a:extLst>
          </a:blip>
          <a:srcRect/>
          <a:stretch>
            <a:fillRect/>
          </a:stretch>
        </p:blipFill>
        <p:spPr bwMode="auto">
          <a:xfrm>
            <a:off x="282635" y="838201"/>
            <a:ext cx="8110261" cy="47461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8585470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GlideinWMS</a:t>
            </a:r>
            <a:r>
              <a:rPr lang="en-US" dirty="0" smtClean="0"/>
              <a:t> groups and two-level matching</a:t>
            </a:r>
            <a:endParaRPr lang="en-US" dirty="0"/>
          </a:p>
        </p:txBody>
      </p:sp>
      <p:sp>
        <p:nvSpPr>
          <p:cNvPr id="4" name="Content Placeholder 3"/>
          <p:cNvSpPr>
            <a:spLocks noGrp="1"/>
          </p:cNvSpPr>
          <p:nvPr>
            <p:ph idx="1"/>
          </p:nvPr>
        </p:nvSpPr>
        <p:spPr>
          <a:xfrm>
            <a:off x="457200" y="1578429"/>
            <a:ext cx="8229600" cy="3997136"/>
          </a:xfrm>
        </p:spPr>
        <p:txBody>
          <a:bodyPr/>
          <a:lstStyle/>
          <a:p>
            <a:r>
              <a:rPr lang="en-US" dirty="0" smtClean="0"/>
              <a:t>First level to determine what type of </a:t>
            </a:r>
            <a:r>
              <a:rPr lang="en-US" dirty="0" err="1" smtClean="0"/>
              <a:t>glidein</a:t>
            </a:r>
            <a:r>
              <a:rPr lang="en-US" dirty="0" smtClean="0"/>
              <a:t> is needed</a:t>
            </a:r>
          </a:p>
          <a:p>
            <a:pPr lvl="1"/>
            <a:r>
              <a:rPr lang="en-US" dirty="0" smtClean="0"/>
              <a:t>Maps job to a group: main, large memory, long job, HTPC, …</a:t>
            </a:r>
          </a:p>
          <a:p>
            <a:pPr lvl="1"/>
            <a:endParaRPr lang="en-US" dirty="0" smtClean="0"/>
          </a:p>
          <a:p>
            <a:r>
              <a:rPr lang="en-US" dirty="0" smtClean="0"/>
              <a:t>Second level to match a job to a provisioned </a:t>
            </a:r>
            <a:r>
              <a:rPr lang="en-US" dirty="0" err="1" smtClean="0"/>
              <a:t>glidein</a:t>
            </a:r>
            <a:endParaRPr lang="en-US" dirty="0" smtClean="0"/>
          </a:p>
          <a:p>
            <a:pPr lvl="1"/>
            <a:r>
              <a:rPr lang="en-US" dirty="0" err="1" smtClean="0"/>
              <a:t>Startd</a:t>
            </a:r>
            <a:r>
              <a:rPr lang="en-US" dirty="0" smtClean="0"/>
              <a:t> limits jobs to a particular group</a:t>
            </a:r>
          </a:p>
          <a:p>
            <a:pPr lvl="1"/>
            <a:r>
              <a:rPr lang="en-US" dirty="0" smtClean="0"/>
              <a:t>User can use job requirements to limit within the group</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quarter" idx="4294967295"/>
          </p:nvPr>
        </p:nvSpPr>
        <p:spPr>
          <a:xfrm>
            <a:off x="685800" y="1463040"/>
            <a:ext cx="7680960" cy="4724400"/>
          </a:xfrm>
          <a:prstGeom prst="rect">
            <a:avLst/>
          </a:prstGeom>
        </p:spPr>
        <p:txBody>
          <a:bodyPr/>
          <a:lstStyle/>
          <a:p>
            <a:pPr marL="457200" indent="-457200">
              <a:buFont typeface="Arial" pitchFamily="34" charset="0"/>
              <a:buChar char="•"/>
            </a:pPr>
            <a:r>
              <a:rPr lang="en-US" dirty="0" smtClean="0"/>
              <a:t>Mapping demand from user job queue to a factory request to a single grid job requesting N slots</a:t>
            </a:r>
          </a:p>
          <a:p>
            <a:pPr marL="457200" indent="-457200">
              <a:buFont typeface="Arial" pitchFamily="34" charset="0"/>
              <a:buChar char="•"/>
            </a:pPr>
            <a:endParaRPr lang="en-US" dirty="0" smtClean="0"/>
          </a:p>
          <a:p>
            <a:pPr marL="457200" indent="-457200">
              <a:buFont typeface="Arial" pitchFamily="34" charset="0"/>
              <a:buChar char="•"/>
            </a:pPr>
            <a:r>
              <a:rPr lang="en-US" dirty="0" smtClean="0"/>
              <a:t>Efficiency – grow the pool quickly</a:t>
            </a:r>
            <a:br>
              <a:rPr lang="en-US" dirty="0" smtClean="0"/>
            </a:br>
            <a:endParaRPr lang="en-US" dirty="0" smtClean="0"/>
          </a:p>
          <a:p>
            <a:pPr marL="457200" indent="-457200">
              <a:buFont typeface="Arial" pitchFamily="34" charset="0"/>
              <a:buChar char="•"/>
            </a:pPr>
            <a:r>
              <a:rPr lang="en-US" dirty="0"/>
              <a:t>Q</a:t>
            </a:r>
            <a:r>
              <a:rPr lang="en-US" dirty="0" smtClean="0"/>
              <a:t>ueue limits – only allowed 7 jobs in the queue</a:t>
            </a:r>
            <a:endParaRPr lang="en-US" dirty="0"/>
          </a:p>
        </p:txBody>
      </p:sp>
      <p:sp>
        <p:nvSpPr>
          <p:cNvPr id="7" name="Slide Number Placeholder 6"/>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38</a:t>
            </a:fld>
            <a:endParaRPr lang="en-US"/>
          </a:p>
        </p:txBody>
      </p:sp>
      <p:sp>
        <p:nvSpPr>
          <p:cNvPr id="8" name="Title 7"/>
          <p:cNvSpPr>
            <a:spLocks noGrp="1"/>
          </p:cNvSpPr>
          <p:nvPr>
            <p:ph type="title"/>
          </p:nvPr>
        </p:nvSpPr>
        <p:spPr/>
        <p:txBody>
          <a:bodyPr/>
          <a:lstStyle/>
          <a:p>
            <a:r>
              <a:rPr lang="en-US" dirty="0" smtClean="0"/>
              <a:t>Multislot Requests</a:t>
            </a:r>
            <a:endParaRPr lang="en-US" dirty="0"/>
          </a:p>
        </p:txBody>
      </p:sp>
    </p:spTree>
    <p:extLst>
      <p:ext uri="{BB962C8B-B14F-4D97-AF65-F5344CB8AC3E}">
        <p14:creationId xmlns="" xmlns:p14="http://schemas.microsoft.com/office/powerpoint/2010/main" val="29344667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39</a:t>
            </a:fld>
            <a:endParaRPr lang="en-US" dirty="0"/>
          </a:p>
        </p:txBody>
      </p:sp>
      <p:sp>
        <p:nvSpPr>
          <p:cNvPr id="4" name="Title 3"/>
          <p:cNvSpPr>
            <a:spLocks noGrp="1"/>
          </p:cNvSpPr>
          <p:nvPr>
            <p:ph type="title"/>
          </p:nvPr>
        </p:nvSpPr>
        <p:spPr/>
        <p:txBody>
          <a:bodyPr>
            <a:noAutofit/>
          </a:bodyPr>
          <a:lstStyle/>
          <a:p>
            <a:r>
              <a:rPr lang="en-US" sz="2400" dirty="0" smtClean="0"/>
              <a:t>Periodogram Jobs Running on the Open Science Grid</a:t>
            </a:r>
            <a:endParaRPr lang="en-US" sz="2400" dirty="0"/>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295400"/>
            <a:ext cx="9144000" cy="4804618"/>
          </a:xfrm>
          <a:prstGeom prst="rect">
            <a:avLst/>
          </a:prstGeom>
        </p:spPr>
      </p:pic>
      <p:sp>
        <p:nvSpPr>
          <p:cNvPr id="6" name="TextBox 5"/>
          <p:cNvSpPr txBox="1"/>
          <p:nvPr/>
        </p:nvSpPr>
        <p:spPr>
          <a:xfrm>
            <a:off x="1828800" y="4572000"/>
            <a:ext cx="5638800" cy="584775"/>
          </a:xfrm>
          <a:prstGeom prst="rect">
            <a:avLst/>
          </a:prstGeom>
          <a:noFill/>
        </p:spPr>
        <p:txBody>
          <a:bodyPr wrap="square" rtlCol="0">
            <a:spAutoFit/>
          </a:bodyPr>
          <a:lstStyle/>
          <a:p>
            <a:r>
              <a:rPr lang="en-US" sz="3200" dirty="0" smtClean="0">
                <a:solidFill>
                  <a:schemeClr val="accent3"/>
                </a:solidFill>
              </a:rPr>
              <a:t>5.5 CPU years in 3 days</a:t>
            </a:r>
            <a:endParaRPr lang="en-US" sz="3200" dirty="0">
              <a:solidFill>
                <a:schemeClr val="accent3"/>
              </a:solidFill>
            </a:endParaRPr>
          </a:p>
        </p:txBody>
      </p:sp>
    </p:spTree>
    <p:extLst>
      <p:ext uri="{BB962C8B-B14F-4D97-AF65-F5344CB8AC3E}">
        <p14:creationId xmlns="" xmlns:p14="http://schemas.microsoft.com/office/powerpoint/2010/main" val="28235442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pPr eaLnBrk="1" hangingPunct="1"/>
            <a:r>
              <a:rPr lang="en-US" dirty="0" smtClean="0"/>
              <a:t>Why High Throughput Computing? </a:t>
            </a:r>
          </a:p>
        </p:txBody>
      </p:sp>
      <p:sp>
        <p:nvSpPr>
          <p:cNvPr id="39939" name="Rectangle 3"/>
          <p:cNvSpPr>
            <a:spLocks noGrp="1" noChangeArrowheads="1"/>
          </p:cNvSpPr>
          <p:nvPr>
            <p:ph type="body" idx="4294967295"/>
          </p:nvPr>
        </p:nvSpPr>
        <p:spPr>
          <a:xfrm>
            <a:off x="489852" y="1752600"/>
            <a:ext cx="7772400" cy="3738563"/>
          </a:xfrm>
          <a:prstGeom prst="rect">
            <a:avLst/>
          </a:prstGeom>
        </p:spPr>
        <p:txBody>
          <a:bodyPr/>
          <a:lstStyle/>
          <a:p>
            <a:pPr indent="-7938" algn="just" eaLnBrk="1" hangingPunct="1">
              <a:lnSpc>
                <a:spcPct val="90000"/>
              </a:lnSpc>
              <a:buFontTx/>
              <a:buNone/>
            </a:pPr>
            <a:r>
              <a:rPr lang="en-US" sz="2400" dirty="0" smtClean="0">
                <a:solidFill>
                  <a:schemeClr val="bg1"/>
                </a:solidFill>
              </a:rPr>
              <a:t>For many experimental scientists, scientific progress and quality of research are strongly linked to computing throughput. In other words, they are less concerned about instantaneous computing power. Instead, what matters to them is the amount of computing they can </a:t>
            </a:r>
            <a:r>
              <a:rPr lang="en-US" sz="2400" dirty="0" smtClean="0">
                <a:solidFill>
                  <a:srgbClr val="C00000"/>
                </a:solidFill>
              </a:rPr>
              <a:t>harness</a:t>
            </a:r>
            <a:r>
              <a:rPr lang="en-US" sz="2400" dirty="0" smtClean="0">
                <a:solidFill>
                  <a:schemeClr val="bg1"/>
                </a:solidFill>
              </a:rPr>
              <a:t> over a month or a year --- they measure computing power in units of scenarios per day, wind patterns per week, instructions sets per month, or crystal configurations per year. </a:t>
            </a:r>
            <a:endParaRPr lang="en-US" sz="4000" dirty="0" smtClean="0">
              <a:solidFill>
                <a:schemeClr val="bg1"/>
              </a:solidFill>
            </a:endParaRPr>
          </a:p>
          <a:p>
            <a:pPr indent="-7938" eaLnBrk="1" hangingPunct="1">
              <a:lnSpc>
                <a:spcPct val="90000"/>
              </a:lnSpc>
              <a:buFontTx/>
              <a:buNone/>
            </a:pPr>
            <a:endParaRPr lang="en-US" sz="2000" dirty="0" smtClean="0">
              <a:solidFill>
                <a:schemeClr val="bg1"/>
              </a:solidFill>
            </a:endParaRPr>
          </a:p>
        </p:txBody>
      </p:sp>
      <p:sp>
        <p:nvSpPr>
          <p:cNvPr id="4" name="TextBox 3"/>
          <p:cNvSpPr txBox="1"/>
          <p:nvPr/>
        </p:nvSpPr>
        <p:spPr>
          <a:xfrm>
            <a:off x="0" y="5889171"/>
            <a:ext cx="9144000" cy="307777"/>
          </a:xfrm>
          <a:prstGeom prst="rect">
            <a:avLst/>
          </a:prstGeom>
          <a:noFill/>
        </p:spPr>
        <p:txBody>
          <a:bodyPr wrap="square" rtlCol="0">
            <a:spAutoFit/>
          </a:bodyPr>
          <a:lstStyle/>
          <a:p>
            <a:pPr algn="ctr"/>
            <a:r>
              <a:rPr lang="en-US" sz="1400" dirty="0" smtClean="0">
                <a:solidFill>
                  <a:schemeClr val="tx1">
                    <a:lumMod val="50000"/>
                  </a:schemeClr>
                </a:solidFill>
              </a:rPr>
              <a:t>Slide credit: </a:t>
            </a:r>
            <a:r>
              <a:rPr lang="en-US" sz="1400" dirty="0" err="1" smtClean="0">
                <a:solidFill>
                  <a:schemeClr val="tx1">
                    <a:lumMod val="50000"/>
                  </a:schemeClr>
                </a:solidFill>
              </a:rPr>
              <a:t>Miron</a:t>
            </a:r>
            <a:r>
              <a:rPr lang="en-US" sz="1400" dirty="0" smtClean="0">
                <a:solidFill>
                  <a:schemeClr val="tx1">
                    <a:lumMod val="50000"/>
                  </a:schemeClr>
                </a:solidFill>
              </a:rPr>
              <a:t> </a:t>
            </a:r>
            <a:r>
              <a:rPr lang="en-US" sz="1400" dirty="0" err="1" smtClean="0">
                <a:solidFill>
                  <a:schemeClr val="tx1">
                    <a:lumMod val="50000"/>
                  </a:schemeClr>
                </a:solidFill>
              </a:rPr>
              <a:t>Livny</a:t>
            </a:r>
            <a:endParaRPr lang="en-US" sz="1400" dirty="0">
              <a:solidFill>
                <a:schemeClr val="tx1">
                  <a:lumMod val="50000"/>
                </a:schemeClr>
              </a:solidFill>
            </a:endParaRPr>
          </a:p>
        </p:txBody>
      </p:sp>
      <p:pic>
        <p:nvPicPr>
          <p:cNvPr id="45058" name="Picture 2" descr="HTCondor High Throughput Computing">
            <a:hlinkClick r:id="rId2"/>
          </p:cNvPr>
          <p:cNvPicPr>
            <a:picLocks noChangeAspect="1" noChangeArrowheads="1"/>
          </p:cNvPicPr>
          <p:nvPr/>
        </p:nvPicPr>
        <p:blipFill>
          <a:blip r:embed="rId3"/>
          <a:srcRect/>
          <a:stretch>
            <a:fillRect/>
          </a:stretch>
        </p:blipFill>
        <p:spPr bwMode="auto">
          <a:xfrm>
            <a:off x="3356468" y="4613502"/>
            <a:ext cx="4383729" cy="1047069"/>
          </a:xfrm>
          <a:prstGeom prst="rect">
            <a:avLst/>
          </a:prstGeom>
          <a:noFill/>
        </p:spPr>
      </p:pic>
    </p:spTree>
    <p:extLst>
      <p:ext uri="{BB962C8B-B14F-4D97-AF65-F5344CB8AC3E}">
        <p14:creationId xmlns="" xmlns:p14="http://schemas.microsoft.com/office/powerpoint/2010/main" val="36992949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a:xfrm>
            <a:off x="2320422" y="315011"/>
            <a:ext cx="4503156" cy="646331"/>
          </a:xfrm>
        </p:spPr>
        <p:txBody>
          <a:bodyPr wrap="none" lIns="91440" tIns="45720" rIns="91440" bIns="45720" anchorCtr="0">
            <a:spAutoFit/>
          </a:bodyPr>
          <a:lstStyle/>
          <a:p>
            <a:pPr lvl="0" algn="ctr"/>
            <a:r>
              <a:rPr lang="en-US" sz="3600" dirty="0">
                <a:latin typeface="Calibri" pitchFamily="34"/>
              </a:rPr>
              <a:t>The Open Science Grid</a:t>
            </a:r>
          </a:p>
        </p:txBody>
      </p:sp>
      <p:sp>
        <p:nvSpPr>
          <p:cNvPr id="3" name="Text Placeholder 2"/>
          <p:cNvSpPr txBox="1">
            <a:spLocks noGrp="1"/>
          </p:cNvSpPr>
          <p:nvPr>
            <p:ph type="body" idx="4294967295"/>
          </p:nvPr>
        </p:nvSpPr>
        <p:spPr>
          <a:xfrm>
            <a:off x="228606" y="1828800"/>
            <a:ext cx="3810000" cy="4090988"/>
          </a:xfrm>
          <a:prstGeom prst="rect">
            <a:avLst/>
          </a:prstGeom>
        </p:spPr>
        <p:txBody>
          <a:bodyPr wrap="square" lIns="91440" tIns="45720" rIns="91440" bIns="45720" anchor="t">
            <a:spAutoFit/>
          </a:bodyPr>
          <a:lstStyle>
            <a:defPPr marL="342720" marR="0" lvl="0" indent="-342720" algn="l" hangingPunct="0">
              <a:lnSpc>
                <a:spcPct val="100000"/>
              </a:lnSpc>
              <a:spcBef>
                <a:spcPts val="799"/>
              </a:spcBef>
              <a:spcAft>
                <a:spcPts val="0"/>
              </a:spcAft>
              <a:buClr>
                <a:srgbClr val="000000"/>
              </a:buClr>
              <a:buSzPct val="100000"/>
              <a:buFont typeface="Arial" pitchFamily="34"/>
              <a:buNone/>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baseline="0">
                <a:ln>
                  <a:noFill/>
                </a:ln>
                <a:solidFill>
                  <a:srgbClr val="000000"/>
                </a:solidFill>
                <a:latin typeface="Nimbus Sans L" pitchFamily="34"/>
                <a:ea typeface="Bitstream Vera Sans" pitchFamily="2"/>
                <a:cs typeface="Bitstream Vera Sans" pitchFamily="2"/>
              </a:defRPr>
            </a:defPPr>
            <a:lvl1pPr marL="342720" marR="0" lvl="0" indent="-342720" algn="l" hangingPunct="0">
              <a:lnSpc>
                <a:spcPct val="100000"/>
              </a:lnSpc>
              <a:spcBef>
                <a:spcPts val="799"/>
              </a:spcBef>
              <a:spcAft>
                <a:spcPts val="0"/>
              </a:spcAft>
              <a:buClr>
                <a:srgbClr val="000000"/>
              </a:buClr>
              <a:buSzPct val="100000"/>
              <a:buFont typeface="Arial" pitchFamily="34"/>
              <a:buChar char="•"/>
              <a:tabLst>
                <a:tab pos="914040" algn="l"/>
                <a:tab pos="1828439" algn="l"/>
                <a:tab pos="2742839" algn="l"/>
                <a:tab pos="3657239" algn="l"/>
                <a:tab pos="4571639" algn="l"/>
                <a:tab pos="5486040" algn="l"/>
                <a:tab pos="6400440" algn="l"/>
                <a:tab pos="7314840" algn="l"/>
                <a:tab pos="8229240" algn="l"/>
                <a:tab pos="9143640" algn="l"/>
                <a:tab pos="10058040" algn="l"/>
              </a:tabLst>
              <a:defRPr lang="en-US" sz="3200" b="0" i="0" u="none" strike="noStrike" baseline="0">
                <a:ln>
                  <a:noFill/>
                </a:ln>
                <a:solidFill>
                  <a:srgbClr val="000000"/>
                </a:solidFill>
                <a:latin typeface="Nimbus Sans L" pitchFamily="34"/>
                <a:ea typeface="Bitstream Vera Sans" pitchFamily="2"/>
                <a:cs typeface="Bitstream Vera Sans" pitchFamily="2"/>
              </a:defRPr>
            </a:lvl1pPr>
            <a:lvl2pPr marL="742680" marR="0" lvl="1" indent="-285480" algn="l" hangingPunct="0">
              <a:lnSpc>
                <a:spcPct val="100000"/>
              </a:lnSpc>
              <a:spcBef>
                <a:spcPts val="697"/>
              </a:spcBef>
              <a:spcAft>
                <a:spcPts val="0"/>
              </a:spcAft>
              <a:buClr>
                <a:srgbClr val="000000"/>
              </a:buClr>
              <a:buSzPct val="100000"/>
              <a:buFont typeface="Arial" pitchFamily="34"/>
              <a:buChar char="–"/>
              <a:tabLst>
                <a:tab pos="914040" algn="l"/>
                <a:tab pos="1828439" algn="l"/>
                <a:tab pos="2742840" algn="l"/>
                <a:tab pos="3657240" algn="l"/>
                <a:tab pos="4571639" algn="l"/>
                <a:tab pos="5486040" algn="l"/>
                <a:tab pos="6400440" algn="l"/>
                <a:tab pos="7314840" algn="l"/>
                <a:tab pos="8229240" algn="l"/>
                <a:tab pos="9143640" algn="l"/>
                <a:tab pos="10058040" algn="l"/>
              </a:tabLst>
              <a:defRPr lang="en-US" sz="2800" b="0" i="0" u="none" strike="noStrike" baseline="0">
                <a:ln>
                  <a:noFill/>
                </a:ln>
                <a:solidFill>
                  <a:srgbClr val="000000"/>
                </a:solidFill>
                <a:latin typeface="Nimbus Sans L" pitchFamily="34"/>
                <a:ea typeface="Bitstream Vera Sans" pitchFamily="2"/>
                <a:cs typeface="Bitstream Vera Sans" pitchFamily="2"/>
              </a:defRPr>
            </a:lvl2pPr>
            <a:lvl3pPr marL="1143000" marR="0" lvl="2" indent="-228600" algn="l" hangingPunct="0">
              <a:lnSpc>
                <a:spcPct val="100000"/>
              </a:lnSpc>
              <a:spcBef>
                <a:spcPts val="598"/>
              </a:spcBef>
              <a:spcAft>
                <a:spcPts val="0"/>
              </a:spcAft>
              <a:buClr>
                <a:srgbClr val="000000"/>
              </a:buClr>
              <a:buSzPct val="100000"/>
              <a:buFont typeface="Arial" pitchFamily="34"/>
              <a:buChar char="•"/>
              <a:tabLst>
                <a:tab pos="1828799" algn="l"/>
                <a:tab pos="2743200" algn="l"/>
                <a:tab pos="3657600" algn="l"/>
                <a:tab pos="4572000" algn="l"/>
                <a:tab pos="5486400" algn="l"/>
                <a:tab pos="6400800" algn="l"/>
                <a:tab pos="7315200" algn="l"/>
                <a:tab pos="8229600" algn="l"/>
                <a:tab pos="9143999" algn="l"/>
                <a:tab pos="10058399" algn="l"/>
              </a:tabLst>
              <a:defRPr lang="en-US" sz="2400" b="0" i="0" u="none" strike="noStrike" baseline="0">
                <a:ln>
                  <a:noFill/>
                </a:ln>
                <a:solidFill>
                  <a:srgbClr val="000000"/>
                </a:solidFill>
                <a:latin typeface="Nimbus Sans L" pitchFamily="34"/>
                <a:ea typeface="Bitstream Vera Sans" pitchFamily="2"/>
                <a:cs typeface="Bitstream Vera Sans" pitchFamily="2"/>
              </a:defRPr>
            </a:lvl3pPr>
            <a:lvl4pPr marL="1600199" marR="0" lvl="3" indent="-228600" algn="l" hangingPunct="0">
              <a:lnSpc>
                <a:spcPct val="100000"/>
              </a:lnSpc>
              <a:spcBef>
                <a:spcPts val="499"/>
              </a:spcBef>
              <a:spcAft>
                <a:spcPts val="0"/>
              </a:spcAft>
              <a:buClr>
                <a:srgbClr val="000000"/>
              </a:buClr>
              <a:buSzPct val="100000"/>
              <a:buFont typeface="Arial" pitchFamily="34"/>
              <a:buChar char="–"/>
              <a:tabLst>
                <a:tab pos="1828800" algn="l"/>
                <a:tab pos="2743200" algn="l"/>
                <a:tab pos="3657600" algn="l"/>
                <a:tab pos="4572000" algn="l"/>
                <a:tab pos="5486400" algn="l"/>
                <a:tab pos="6400800" algn="l"/>
                <a:tab pos="7315200" algn="l"/>
                <a:tab pos="8229600" algn="l"/>
                <a:tab pos="9143999" algn="l"/>
                <a:tab pos="10058400" algn="l"/>
              </a:tabLst>
              <a:defRPr lang="en-US" sz="2000" b="0" i="0" u="none" strike="noStrike" baseline="0">
                <a:ln>
                  <a:noFill/>
                </a:ln>
                <a:solidFill>
                  <a:srgbClr val="000000"/>
                </a:solidFill>
                <a:latin typeface="Nimbus Sans L" pitchFamily="34"/>
                <a:ea typeface="Bitstream Vera Sans" pitchFamily="2"/>
                <a:cs typeface="Bitstream Vera Sans" pitchFamily="2"/>
              </a:defRPr>
            </a:lvl4pPr>
            <a:lvl5pPr marL="2057400" marR="0" lvl="4"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5pPr>
            <a:lvl6pPr marL="2057400" marR="0" lvl="5"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6pPr>
            <a:lvl7pPr marL="2057400" marR="0" lvl="6"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7pPr>
            <a:lvl8pPr marL="2057400" marR="0" lvl="7" indent="-228600" algn="l" hangingPunct="0">
              <a:lnSpc>
                <a:spcPct val="100000"/>
              </a:lnSpc>
              <a:spcBef>
                <a:spcPts val="499"/>
              </a:spcBef>
              <a:spcAft>
                <a:spcPts val="0"/>
              </a:spcAft>
              <a:buClr>
                <a:srgbClr val="000000"/>
              </a:buClr>
              <a:buSzPct val="100000"/>
              <a:buFont typeface="Arial" pitchFamily="34"/>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8pPr>
            <a:lvl9pPr marL="1944000" marR="0" lvl="8" indent="-216000" algn="l" hangingPunct="0">
              <a:lnSpc>
                <a:spcPct val="100000"/>
              </a:lnSpc>
              <a:spcBef>
                <a:spcPts val="499"/>
              </a:spcBef>
              <a:spcAft>
                <a:spcPts val="0"/>
              </a:spcAft>
              <a:buSzPct val="45000"/>
              <a:buFont typeface="StarSymbol"/>
              <a:buChar char="●"/>
              <a:tabLst>
                <a:tab pos="2743199" algn="l"/>
                <a:tab pos="3657600" algn="l"/>
                <a:tab pos="4572000" algn="l"/>
                <a:tab pos="5486400" algn="l"/>
                <a:tab pos="6400800" algn="l"/>
                <a:tab pos="7315200" algn="l"/>
                <a:tab pos="8229600" algn="l"/>
                <a:tab pos="9144000" algn="l"/>
                <a:tab pos="10058399" algn="l"/>
              </a:tabLst>
              <a:defRPr lang="en-US" sz="2000" b="0" i="0" u="none" strike="noStrike" baseline="0">
                <a:ln>
                  <a:noFill/>
                </a:ln>
                <a:solidFill>
                  <a:srgbClr val="000000"/>
                </a:solidFill>
                <a:latin typeface="Nimbus Sans L" pitchFamily="34"/>
                <a:ea typeface="Bitstream Vera Sans" pitchFamily="2"/>
                <a:cs typeface="Bitstream Vera Sans" pitchFamily="2"/>
              </a:defRPr>
            </a:lvl9pPr>
          </a:lstStyle>
          <a:p>
            <a:pPr marL="0" lvl="0" indent="0">
              <a:lnSpc>
                <a:spcPct val="90000"/>
              </a:lnSpc>
              <a:spcBef>
                <a:spcPts val="400"/>
              </a:spcBef>
              <a:spcAft>
                <a:spcPts val="499"/>
              </a:spcAft>
              <a:buNone/>
            </a:pPr>
            <a:r>
              <a:rPr lang="en-US" sz="1600" dirty="0">
                <a:solidFill>
                  <a:schemeClr val="bg1"/>
                </a:solidFill>
              </a:rPr>
              <a:t>OSG is a consortium of software, service and resource providers and researchers, from universities, national laboratories and computing centers across the U.S., who together build and operate the OSG project. The project is funded by the NSF and DOE, and provides staff for managing various aspects of the OSG.</a:t>
            </a:r>
            <a:br>
              <a:rPr lang="en-US" sz="1600" dirty="0">
                <a:solidFill>
                  <a:schemeClr val="bg1"/>
                </a:solidFill>
              </a:rPr>
            </a:br>
            <a:endParaRPr lang="en-US" sz="1600" dirty="0">
              <a:solidFill>
                <a:schemeClr val="bg1"/>
              </a:solidFill>
            </a:endParaRPr>
          </a:p>
          <a:p>
            <a:pPr marL="0" lvl="0" indent="0">
              <a:lnSpc>
                <a:spcPct val="90000"/>
              </a:lnSpc>
              <a:spcBef>
                <a:spcPts val="400"/>
              </a:spcBef>
              <a:spcAft>
                <a:spcPts val="499"/>
              </a:spcAft>
              <a:buNone/>
            </a:pPr>
            <a:r>
              <a:rPr lang="en-US" sz="1600" dirty="0">
                <a:solidFill>
                  <a:schemeClr val="bg1"/>
                </a:solidFill>
              </a:rPr>
              <a:t>Brings petascale computing and storage resources into a uniform grid computing environment</a:t>
            </a:r>
            <a:br>
              <a:rPr lang="en-US" sz="1600" dirty="0">
                <a:solidFill>
                  <a:schemeClr val="bg1"/>
                </a:solidFill>
              </a:rPr>
            </a:br>
            <a:endParaRPr lang="en-US" sz="1600" dirty="0">
              <a:solidFill>
                <a:schemeClr val="bg1"/>
              </a:solidFill>
            </a:endParaRPr>
          </a:p>
          <a:p>
            <a:pPr marL="0" lvl="0" indent="0">
              <a:lnSpc>
                <a:spcPct val="90000"/>
              </a:lnSpc>
              <a:spcBef>
                <a:spcPts val="400"/>
              </a:spcBef>
              <a:buNone/>
            </a:pPr>
            <a:r>
              <a:rPr lang="en-US" sz="1600" dirty="0">
                <a:solidFill>
                  <a:schemeClr val="bg1"/>
                </a:solidFill>
              </a:rPr>
              <a:t>Integrates computing and storage resources from over </a:t>
            </a:r>
            <a:r>
              <a:rPr lang="en-US" sz="1600" dirty="0" smtClean="0">
                <a:solidFill>
                  <a:schemeClr val="bg1"/>
                </a:solidFill>
              </a:rPr>
              <a:t>100 sites </a:t>
            </a:r>
            <a:r>
              <a:rPr lang="en-US" sz="1600" dirty="0">
                <a:solidFill>
                  <a:schemeClr val="bg1"/>
                </a:solidFill>
              </a:rPr>
              <a:t>in the U.S. and beyond</a:t>
            </a:r>
          </a:p>
        </p:txBody>
      </p:sp>
      <p:sp>
        <p:nvSpPr>
          <p:cNvPr id="9" name="TextBox 9"/>
          <p:cNvSpPr/>
          <p:nvPr/>
        </p:nvSpPr>
        <p:spPr>
          <a:xfrm>
            <a:off x="925171" y="914400"/>
            <a:ext cx="7217338" cy="719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6800" rIns="90000" bIns="46800" anchor="t" anchorCtr="0" compatLnSpc="0">
            <a:spAutoFit/>
          </a:bodyPr>
          <a:lstStyle/>
          <a:p>
            <a:pPr marL="0" marR="0" lvl="0" indent="0" algn="ctr" rtl="0" hangingPunct="1">
              <a:lnSpc>
                <a:spcPct val="10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2000" b="1" i="0" u="none" strike="noStrike" baseline="0" dirty="0">
                <a:ln>
                  <a:noFill/>
                </a:ln>
                <a:solidFill>
                  <a:schemeClr val="bg1"/>
                </a:solidFill>
                <a:latin typeface="Arial" pitchFamily="34"/>
                <a:ea typeface="Arial" pitchFamily="34"/>
                <a:cs typeface="Arial" pitchFamily="34"/>
              </a:rPr>
              <a:t>A framework for large scale distributed resource sharing</a:t>
            </a:r>
          </a:p>
          <a:p>
            <a:pPr marL="0" marR="0" lvl="0" indent="0" algn="ctr" rtl="0" hangingPunct="1">
              <a:lnSpc>
                <a:spcPct val="100000"/>
              </a:lnSpc>
              <a:spcBef>
                <a:spcPts val="499"/>
              </a:spcBef>
              <a:spcAft>
                <a:spcPts val="0"/>
              </a:spcAft>
              <a:buNone/>
              <a:tabLst>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chemeClr val="bg1"/>
                </a:solidFill>
                <a:latin typeface="Arial" pitchFamily="34"/>
                <a:ea typeface="Arial" pitchFamily="34"/>
                <a:cs typeface="Arial" pitchFamily="34"/>
              </a:rPr>
              <a:t>addressing the technology, policy, and social requirements of sharing</a:t>
            </a:r>
          </a:p>
        </p:txBody>
      </p:sp>
      <p:pic>
        <p:nvPicPr>
          <p:cNvPr id="10" name="Content Placeholder 4" descr="Screen shot 2011-10-20 at 7.44.05 PM.png"/>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4382653" y="1828800"/>
            <a:ext cx="4391533" cy="2209800"/>
          </a:xfrm>
          <a:prstGeom prst="rect">
            <a:avLst/>
          </a:prstGeom>
          <a:effectLst>
            <a:outerShdw blurRad="50800" dist="38100" dir="2700000" algn="tl" rotWithShape="0">
              <a:schemeClr val="tx1">
                <a:alpha val="43000"/>
              </a:schemeClr>
            </a:outerShdw>
          </a:effectLst>
        </p:spPr>
      </p:pic>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419600" y="4357800"/>
            <a:ext cx="4379988" cy="1738200"/>
          </a:xfrm>
          <a:prstGeom prst="rect">
            <a:avLst/>
          </a:prstGeom>
        </p:spPr>
      </p:pic>
    </p:spTree>
    <p:extLst>
      <p:ext uri="{BB962C8B-B14F-4D97-AF65-F5344CB8AC3E}">
        <p14:creationId xmlns="" xmlns:p14="http://schemas.microsoft.com/office/powerpoint/2010/main" val="1399498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XSEDE</a:t>
            </a:r>
            <a:endParaRPr lang="en-US" dirty="0"/>
          </a:p>
        </p:txBody>
      </p:sp>
      <p:sp>
        <p:nvSpPr>
          <p:cNvPr id="9" name="Content Placeholder 8"/>
          <p:cNvSpPr>
            <a:spLocks noGrp="1"/>
          </p:cNvSpPr>
          <p:nvPr>
            <p:ph idx="1"/>
          </p:nvPr>
        </p:nvSpPr>
        <p:spPr>
          <a:xfrm>
            <a:off x="457200" y="1513113"/>
            <a:ext cx="4114800" cy="4062451"/>
          </a:xfrm>
        </p:spPr>
        <p:txBody>
          <a:bodyPr/>
          <a:lstStyle/>
          <a:p>
            <a:r>
              <a:rPr lang="en-US" dirty="0"/>
              <a:t>XSEDE supports 16 supercomputers and high-end visualization and data analysis </a:t>
            </a:r>
            <a:r>
              <a:rPr lang="en-US" dirty="0" smtClean="0"/>
              <a:t>resources</a:t>
            </a:r>
          </a:p>
          <a:p>
            <a:r>
              <a:rPr lang="en-US" dirty="0" smtClean="0"/>
              <a:t>Follow-on to TeraGrid</a:t>
            </a:r>
          </a:p>
          <a:p>
            <a:r>
              <a:rPr lang="en-US" dirty="0" smtClean="0"/>
              <a:t>17 institutions (NCSA, SDSC, TACC, PSU, NICS, …)</a:t>
            </a:r>
          </a:p>
          <a:p>
            <a:r>
              <a:rPr lang="en-US" dirty="0" smtClean="0"/>
              <a:t>120 FTE</a:t>
            </a:r>
          </a:p>
          <a:p>
            <a:r>
              <a:rPr lang="en-US" dirty="0" smtClean="0"/>
              <a:t>Funded by NSF OCI</a:t>
            </a:r>
            <a:endParaRPr lang="en-US" dirty="0"/>
          </a:p>
        </p:txBody>
      </p:sp>
      <p:sp>
        <p:nvSpPr>
          <p:cNvPr id="4" name="Slide Number Placeholder 3"/>
          <p:cNvSpPr>
            <a:spLocks noGrp="1"/>
          </p:cNvSpPr>
          <p:nvPr>
            <p:ph type="sldNum" sz="quarter" idx="4294967295"/>
          </p:nvPr>
        </p:nvSpPr>
        <p:spPr>
          <a:xfrm>
            <a:off x="8724900" y="6400800"/>
            <a:ext cx="419100" cy="457200"/>
          </a:xfrm>
          <a:prstGeom prst="rect">
            <a:avLst/>
          </a:prstGeom>
        </p:spPr>
        <p:txBody>
          <a:bodyPr/>
          <a:lstStyle/>
          <a:p>
            <a:fld id="{C63FFF6D-0A8C-4C25-9104-C64C107CEEAB}" type="slidenum">
              <a:rPr lang="en-US" smtClean="0"/>
              <a:pPr/>
              <a:t>6</a:t>
            </a:fld>
            <a:endParaRPr lang="en-US"/>
          </a:p>
        </p:txBody>
      </p:sp>
      <p:pic>
        <p:nvPicPr>
          <p:cNvPr id="1026" name="Picture 2" descr="https://www.xsede.org/image/image_gallery?uuid=c0ae4cfa-fa0e-4546-8b02-3305bf2a99cc&amp;groupId=10157&amp;t=133045027990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69321" y="1036032"/>
            <a:ext cx="4191866" cy="1587211"/>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s://www.xsede.org/image/image_gallery?uuid=e3e2336e-ccdf-41e5-af1e-f9abee7b9d93&amp;groupId=10157&amp;t=1340981292966"/>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385936" y="2716279"/>
            <a:ext cx="2258579" cy="1505719"/>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www.xsede.org/image/image_gallery?uuid=d39b3a54-95f9-48bf-9627-cb41f3a425ec&amp;groupId=10157&amp;t=1351616569002"/>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069321" y="4295889"/>
            <a:ext cx="2508192" cy="181321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66954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Bringing National Cyberinfrastructure Resources to the Scientist’s Desktop</a:t>
            </a:r>
            <a:endParaRPr lang="en-US" dirty="0"/>
          </a:p>
        </p:txBody>
      </p:sp>
      <p:sp>
        <p:nvSpPr>
          <p:cNvPr id="6" name="Content Placeholder 5"/>
          <p:cNvSpPr>
            <a:spLocks noGrp="1"/>
          </p:cNvSpPr>
          <p:nvPr>
            <p:ph idx="1"/>
          </p:nvPr>
        </p:nvSpPr>
        <p:spPr>
          <a:xfrm>
            <a:off x="4953000" y="2383965"/>
            <a:ext cx="3733800" cy="3191600"/>
          </a:xfrm>
        </p:spPr>
        <p:txBody>
          <a:bodyPr>
            <a:noAutofit/>
          </a:bodyPr>
          <a:lstStyle/>
          <a:p>
            <a:pPr>
              <a:spcBef>
                <a:spcPts val="2400"/>
              </a:spcBef>
              <a:buFont typeface="Arial" pitchFamily="34" charset="0"/>
              <a:buChar char="•"/>
            </a:pPr>
            <a:r>
              <a:rPr lang="en-US" sz="1600" b="0" dirty="0" smtClean="0"/>
              <a:t>Familiar environment</a:t>
            </a:r>
          </a:p>
          <a:p>
            <a:pPr>
              <a:spcBef>
                <a:spcPts val="2400"/>
              </a:spcBef>
              <a:buFont typeface="Arial" pitchFamily="34" charset="0"/>
              <a:buChar char="•"/>
            </a:pPr>
            <a:r>
              <a:rPr lang="en-US" sz="1600" b="0" dirty="0" smtClean="0"/>
              <a:t>Access to local data</a:t>
            </a:r>
          </a:p>
          <a:p>
            <a:pPr>
              <a:spcBef>
                <a:spcPts val="2400"/>
              </a:spcBef>
              <a:buFont typeface="Arial" pitchFamily="34" charset="0"/>
              <a:buChar char="•"/>
            </a:pPr>
            <a:r>
              <a:rPr lang="en-US" sz="1600" b="0" dirty="0" smtClean="0"/>
              <a:t>Output location?</a:t>
            </a:r>
          </a:p>
          <a:p>
            <a:pPr>
              <a:spcBef>
                <a:spcPts val="2400"/>
              </a:spcBef>
              <a:buFont typeface="Arial" pitchFamily="34" charset="0"/>
              <a:buChar char="•"/>
            </a:pPr>
            <a:r>
              <a:rPr lang="en-US" sz="1600" b="0" dirty="0" smtClean="0"/>
              <a:t>Flexibility</a:t>
            </a:r>
          </a:p>
          <a:p>
            <a:pPr>
              <a:spcBef>
                <a:spcPts val="2400"/>
              </a:spcBef>
              <a:buFont typeface="Arial" pitchFamily="34" charset="0"/>
              <a:buChar char="•"/>
            </a:pPr>
            <a:r>
              <a:rPr lang="en-US" sz="1600" b="0" dirty="0" smtClean="0"/>
              <a:t>Running across multiple infrastructures protects the scientist from downtimes, technical site problems, allocation issues, and resource availability</a:t>
            </a:r>
            <a:endParaRPr lang="en-US" sz="1600" b="0" dirty="0"/>
          </a:p>
        </p:txBody>
      </p:sp>
      <p:sp>
        <p:nvSpPr>
          <p:cNvPr id="5" name="Text Placeholder 4"/>
          <p:cNvSpPr>
            <a:spLocks noGrp="1"/>
          </p:cNvSpPr>
          <p:nvPr>
            <p:ph type="body" sz="half" idx="4294967295"/>
          </p:nvPr>
        </p:nvSpPr>
        <p:spPr>
          <a:xfrm>
            <a:off x="5116282" y="1513107"/>
            <a:ext cx="2645229" cy="870858"/>
          </a:xfrm>
          <a:prstGeom prst="rect">
            <a:avLst/>
          </a:prstGeom>
        </p:spPr>
        <p:txBody>
          <a:bodyPr/>
          <a:lstStyle/>
          <a:p>
            <a:pPr>
              <a:buNone/>
            </a:pPr>
            <a:r>
              <a:rPr lang="en-US" sz="2400" b="1" dirty="0" smtClean="0">
                <a:solidFill>
                  <a:schemeClr val="bg1"/>
                </a:solidFill>
              </a:rPr>
              <a:t>Desktop anchored Virtual Resource</a:t>
            </a:r>
            <a:endParaRPr lang="en-US" sz="2400" b="1" dirty="0">
              <a:solidFill>
                <a:schemeClr val="bg1"/>
              </a:solidFill>
            </a:endParaRPr>
          </a:p>
        </p:txBody>
      </p:sp>
      <p:sp>
        <p:nvSpPr>
          <p:cNvPr id="8" name="Text Placeholder 7"/>
          <p:cNvSpPr>
            <a:spLocks noGrp="1"/>
          </p:cNvSpPr>
          <p:nvPr>
            <p:ph type="body" sz="half" idx="4294967295"/>
          </p:nvPr>
        </p:nvSpPr>
        <p:spPr>
          <a:xfrm>
            <a:off x="337466" y="1589310"/>
            <a:ext cx="3886200" cy="509588"/>
          </a:xfrm>
          <a:prstGeom prst="rect">
            <a:avLst/>
          </a:prstGeom>
        </p:spPr>
        <p:txBody>
          <a:bodyPr/>
          <a:lstStyle/>
          <a:p>
            <a:pPr>
              <a:buNone/>
            </a:pPr>
            <a:r>
              <a:rPr lang="en-US" sz="2400" b="1" dirty="0" smtClean="0">
                <a:solidFill>
                  <a:schemeClr val="bg1"/>
                </a:solidFill>
              </a:rPr>
              <a:t>Traditional HPC/HTC</a:t>
            </a:r>
            <a:endParaRPr lang="en-US" sz="2400" b="1" dirty="0">
              <a:solidFill>
                <a:schemeClr val="bg1"/>
              </a:solidFill>
            </a:endParaRPr>
          </a:p>
        </p:txBody>
      </p:sp>
      <p:sp>
        <p:nvSpPr>
          <p:cNvPr id="7" name="Content Placeholder 6"/>
          <p:cNvSpPr>
            <a:spLocks noGrp="1"/>
          </p:cNvSpPr>
          <p:nvPr>
            <p:ph sz="quarter" idx="4294967295"/>
          </p:nvPr>
        </p:nvSpPr>
        <p:spPr>
          <a:xfrm>
            <a:off x="337466" y="2383965"/>
            <a:ext cx="3886200" cy="3900267"/>
          </a:xfrm>
          <a:prstGeom prst="rect">
            <a:avLst/>
          </a:prstGeom>
        </p:spPr>
        <p:txBody>
          <a:bodyPr>
            <a:normAutofit/>
          </a:bodyPr>
          <a:lstStyle/>
          <a:p>
            <a:pPr>
              <a:spcBef>
                <a:spcPts val="2400"/>
              </a:spcBef>
            </a:pPr>
            <a:r>
              <a:rPr lang="en-US" sz="1600" dirty="0">
                <a:latin typeface="Arial" pitchFamily="34" charset="0"/>
                <a:cs typeface="Arial" pitchFamily="34" charset="0"/>
              </a:rPr>
              <a:t>s</a:t>
            </a:r>
            <a:r>
              <a:rPr lang="en-US" sz="1600" dirty="0" smtClean="0">
                <a:latin typeface="Arial" pitchFamily="34" charset="0"/>
                <a:cs typeface="Arial" pitchFamily="34" charset="0"/>
              </a:rPr>
              <a:t>sh/</a:t>
            </a:r>
            <a:r>
              <a:rPr lang="en-US" sz="1600" dirty="0" err="1" smtClean="0">
                <a:latin typeface="Arial" pitchFamily="34" charset="0"/>
                <a:cs typeface="Arial" pitchFamily="34" charset="0"/>
              </a:rPr>
              <a:t>scp</a:t>
            </a:r>
            <a:r>
              <a:rPr lang="en-US" sz="1600" dirty="0" smtClean="0">
                <a:latin typeface="Arial" pitchFamily="34" charset="0"/>
                <a:cs typeface="Arial" pitchFamily="34" charset="0"/>
              </a:rPr>
              <a:t> access</a:t>
            </a:r>
          </a:p>
          <a:p>
            <a:pPr>
              <a:spcBef>
                <a:spcPts val="2400"/>
              </a:spcBef>
            </a:pPr>
            <a:r>
              <a:rPr lang="en-US" sz="1600" dirty="0" smtClean="0">
                <a:latin typeface="Arial" pitchFamily="34" charset="0"/>
                <a:cs typeface="Arial" pitchFamily="34" charset="0"/>
              </a:rPr>
              <a:t>Grid interfaces?</a:t>
            </a:r>
          </a:p>
          <a:p>
            <a:pPr>
              <a:spcBef>
                <a:spcPts val="2400"/>
              </a:spcBef>
            </a:pPr>
            <a:r>
              <a:rPr lang="en-US" sz="1600" dirty="0" smtClean="0">
                <a:latin typeface="Arial" pitchFamily="34" charset="0"/>
                <a:cs typeface="Arial" pitchFamily="34" charset="0"/>
              </a:rPr>
              <a:t>Copy data / log in to head node / set up environment / submit jobs</a:t>
            </a:r>
          </a:p>
          <a:p>
            <a:pPr>
              <a:spcBef>
                <a:spcPts val="2400"/>
              </a:spcBef>
            </a:pPr>
            <a:r>
              <a:rPr lang="en-US" sz="1600" dirty="0" smtClean="0">
                <a:latin typeface="Arial" pitchFamily="34" charset="0"/>
                <a:cs typeface="Arial" pitchFamily="34" charset="0"/>
              </a:rPr>
              <a:t>Using more than one resource? Repeat.</a:t>
            </a:r>
          </a:p>
        </p:txBody>
      </p:sp>
      <p:sp>
        <p:nvSpPr>
          <p:cNvPr id="3" name="Slide Number Placeholder 2"/>
          <p:cNvSpPr>
            <a:spLocks noGrp="1"/>
          </p:cNvSpPr>
          <p:nvPr>
            <p:ph type="sldNum" sz="quarter" idx="4294967295"/>
          </p:nvPr>
        </p:nvSpPr>
        <p:spPr>
          <a:xfrm>
            <a:off x="0" y="6553200"/>
            <a:ext cx="876300" cy="247650"/>
          </a:xfrm>
          <a:prstGeom prst="rect">
            <a:avLst/>
          </a:prstGeom>
        </p:spPr>
        <p:txBody>
          <a:bodyPr/>
          <a:lstStyle/>
          <a:p>
            <a:fld id="{B6F15528-21DE-4FAA-801E-634DDDAF4B2B}" type="slidenum">
              <a:rPr lang="en-US" smtClean="0"/>
              <a:pPr/>
              <a:t>7</a:t>
            </a:fld>
            <a:endParaRPr lang="en-US" dirty="0"/>
          </a:p>
        </p:txBody>
      </p:sp>
    </p:spTree>
    <p:extLst>
      <p:ext uri="{BB962C8B-B14F-4D97-AF65-F5344CB8AC3E}">
        <p14:creationId xmlns="" xmlns:p14="http://schemas.microsoft.com/office/powerpoint/2010/main" val="2518432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sz="quarter" idx="4294967295"/>
          </p:nvPr>
        </p:nvSpPr>
        <p:spPr>
          <a:xfrm>
            <a:off x="1082040" y="4572000"/>
            <a:ext cx="7680960" cy="1600200"/>
          </a:xfrm>
          <a:prstGeom prst="rect">
            <a:avLst/>
          </a:prstGeom>
        </p:spPr>
        <p:txBody>
          <a:bodyPr anchor="ctr">
            <a:normAutofit/>
          </a:bodyPr>
          <a:lstStyle/>
          <a:p>
            <a:pPr eaLnBrk="1" hangingPunct="1"/>
            <a:r>
              <a:rPr lang="en-US" sz="2400" dirty="0" smtClean="0"/>
              <a:t>Overlay </a:t>
            </a:r>
            <a:r>
              <a:rPr lang="en-US" sz="2400" dirty="0"/>
              <a:t>a personal cluster on top of grid </a:t>
            </a:r>
            <a:r>
              <a:rPr lang="en-US" sz="2400" dirty="0" smtClean="0"/>
              <a:t>resources</a:t>
            </a:r>
            <a:endParaRPr lang="en-US" sz="2400" dirty="0"/>
          </a:p>
          <a:p>
            <a:pPr eaLnBrk="1" hangingPunct="1"/>
            <a:r>
              <a:rPr lang="en-US" sz="2400" dirty="0" smtClean="0"/>
              <a:t>Condor based pilots:</a:t>
            </a:r>
            <a:endParaRPr lang="en-US" sz="2400" dirty="0"/>
          </a:p>
        </p:txBody>
      </p:sp>
      <p:sp>
        <p:nvSpPr>
          <p:cNvPr id="18434" name="Rectangle 3"/>
          <p:cNvSpPr>
            <a:spLocks noGrp="1" noChangeArrowheads="1"/>
          </p:cNvSpPr>
          <p:nvPr>
            <p:ph type="title"/>
          </p:nvPr>
        </p:nvSpPr>
        <p:spPr/>
        <p:txBody>
          <a:bodyPr/>
          <a:lstStyle/>
          <a:p>
            <a:pPr eaLnBrk="1" hangingPunct="1"/>
            <a:r>
              <a:rPr lang="en-US" smtClean="0"/>
              <a:t>Pilot Jobs</a:t>
            </a:r>
          </a:p>
        </p:txBody>
      </p:sp>
      <p:sp>
        <p:nvSpPr>
          <p:cNvPr id="2" name="Slide Number Placeholder 1"/>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8</a:t>
            </a:fld>
            <a:endParaRPr lang="en-US"/>
          </a:p>
        </p:txBody>
      </p:sp>
      <p:sp>
        <p:nvSpPr>
          <p:cNvPr id="3" name="TextBox 2"/>
          <p:cNvSpPr txBox="1"/>
          <p:nvPr/>
        </p:nvSpPr>
        <p:spPr>
          <a:xfrm>
            <a:off x="4321629" y="5236029"/>
            <a:ext cx="3962400" cy="1107996"/>
          </a:xfrm>
          <a:prstGeom prst="rect">
            <a:avLst/>
          </a:prstGeom>
          <a:noFill/>
        </p:spPr>
        <p:txBody>
          <a:bodyPr wrap="square" rtlCol="0">
            <a:spAutoFit/>
          </a:bodyPr>
          <a:lstStyle/>
          <a:p>
            <a:r>
              <a:rPr lang="en-US" sz="6600" b="1" dirty="0" smtClean="0">
                <a:solidFill>
                  <a:srgbClr val="FFC000"/>
                </a:solidFill>
              </a:rPr>
              <a:t>Glideins</a:t>
            </a:r>
            <a:endParaRPr lang="en-US" sz="6600" b="1" dirty="0">
              <a:solidFill>
                <a:srgbClr val="FFC000"/>
              </a:solidFill>
            </a:endParaRPr>
          </a:p>
        </p:txBody>
      </p:sp>
      <p:pic>
        <p:nvPicPr>
          <p:cNvPr id="6" name="Picture 10" descr="mls"/>
          <p:cNvPicPr>
            <a:picLocks noChangeAspect="1" noChangeArrowheads="1"/>
          </p:cNvPicPr>
          <p:nvPr/>
        </p:nvPicPr>
        <p:blipFill>
          <a:blip r:embed="rId3">
            <a:extLst>
              <a:ext uri="{28A0092B-C50C-407E-A947-70E740481C1C}">
                <a14:useLocalDpi xmlns="" xmlns:a14="http://schemas.microsoft.com/office/drawing/2010/main"/>
              </a:ext>
            </a:extLst>
          </a:blip>
          <a:srcRect/>
          <a:stretch>
            <a:fillRect/>
          </a:stretch>
        </p:blipFill>
        <p:spPr bwMode="auto">
          <a:xfrm>
            <a:off x="990600" y="1311880"/>
            <a:ext cx="7086600" cy="31839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5254262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294967295"/>
          </p:nvPr>
        </p:nvSpPr>
        <p:spPr>
          <a:xfrm>
            <a:off x="685800" y="1219200"/>
            <a:ext cx="7680960" cy="4724400"/>
          </a:xfrm>
          <a:prstGeom prst="rect">
            <a:avLst/>
          </a:prstGeom>
        </p:spPr>
        <p:txBody>
          <a:bodyPr>
            <a:normAutofit/>
          </a:bodyPr>
          <a:lstStyle/>
          <a:p>
            <a:pPr marL="457200" indent="-457200">
              <a:buFont typeface="Arial" pitchFamily="34" charset="0"/>
              <a:buChar char="•"/>
            </a:pPr>
            <a:r>
              <a:rPr lang="en-US" dirty="0" smtClean="0"/>
              <a:t>Developed to meet the needs for the CMS (Compact Muon Solenoid) experiment at the LHC (Large Hadron Collider)</a:t>
            </a:r>
          </a:p>
          <a:p>
            <a:pPr marL="457200" indent="-457200">
              <a:buFont typeface="Arial" pitchFamily="34" charset="0"/>
              <a:buChar char="•"/>
            </a:pPr>
            <a:r>
              <a:rPr lang="en-US" dirty="0" smtClean="0">
                <a:solidFill>
                  <a:srgbClr val="FFC000"/>
                </a:solidFill>
              </a:rPr>
              <a:t>Frontend</a:t>
            </a:r>
            <a:r>
              <a:rPr lang="en-US" dirty="0" smtClean="0"/>
              <a:t> watches job queue for demand</a:t>
            </a:r>
          </a:p>
          <a:p>
            <a:pPr marL="457200" indent="-457200">
              <a:buFont typeface="Arial" pitchFamily="34" charset="0"/>
              <a:buChar char="•"/>
            </a:pPr>
            <a:r>
              <a:rPr lang="en-US" dirty="0" smtClean="0">
                <a:solidFill>
                  <a:srgbClr val="FFC000"/>
                </a:solidFill>
              </a:rPr>
              <a:t>Factory</a:t>
            </a:r>
            <a:r>
              <a:rPr lang="en-US" dirty="0" smtClean="0"/>
              <a:t> uses grid interface to submit jobs (Condor </a:t>
            </a:r>
            <a:r>
              <a:rPr lang="en-US" dirty="0" err="1" smtClean="0"/>
              <a:t>startds</a:t>
            </a:r>
            <a:r>
              <a:rPr lang="en-US" dirty="0" smtClean="0"/>
              <a:t>)</a:t>
            </a:r>
            <a:endParaRPr lang="en-US" dirty="0" smtClean="0">
              <a:solidFill>
                <a:srgbClr val="FFC000"/>
              </a:solidFill>
            </a:endParaRPr>
          </a:p>
          <a:p>
            <a:pPr marL="457200" indent="-457200">
              <a:buFont typeface="Arial" pitchFamily="34" charset="0"/>
              <a:buChar char="•"/>
            </a:pPr>
            <a:r>
              <a:rPr lang="en-US" dirty="0" smtClean="0"/>
              <a:t>&gt;100,000 concurrent jobs in production</a:t>
            </a:r>
            <a:endParaRPr lang="en-US" dirty="0"/>
          </a:p>
        </p:txBody>
      </p:sp>
      <p:sp>
        <p:nvSpPr>
          <p:cNvPr id="3" name="Slide Number Placeholder 2"/>
          <p:cNvSpPr>
            <a:spLocks noGrp="1"/>
          </p:cNvSpPr>
          <p:nvPr>
            <p:ph type="sldNum" sz="quarter" idx="4294967295"/>
          </p:nvPr>
        </p:nvSpPr>
        <p:spPr>
          <a:xfrm>
            <a:off x="27317" y="6553200"/>
            <a:ext cx="876300" cy="247650"/>
          </a:xfrm>
          <a:prstGeom prst="rect">
            <a:avLst/>
          </a:prstGeom>
        </p:spPr>
        <p:txBody>
          <a:bodyPr/>
          <a:lstStyle/>
          <a:p>
            <a:fld id="{B6F15528-21DE-4FAA-801E-634DDDAF4B2B}" type="slidenum">
              <a:rPr lang="en-US" smtClean="0"/>
              <a:pPr/>
              <a:t>9</a:t>
            </a:fld>
            <a:endParaRPr lang="en-US" dirty="0"/>
          </a:p>
        </p:txBody>
      </p:sp>
      <p:sp>
        <p:nvSpPr>
          <p:cNvPr id="5" name="Title 4"/>
          <p:cNvSpPr>
            <a:spLocks noGrp="1"/>
          </p:cNvSpPr>
          <p:nvPr>
            <p:ph type="title"/>
          </p:nvPr>
        </p:nvSpPr>
        <p:spPr/>
        <p:txBody>
          <a:bodyPr/>
          <a:lstStyle/>
          <a:p>
            <a:r>
              <a:rPr lang="en-US" dirty="0" smtClean="0"/>
              <a:t>GlideinWMS Overview</a:t>
            </a:r>
            <a:endParaRPr lang="en-US" dirty="0"/>
          </a:p>
        </p:txBody>
      </p:sp>
    </p:spTree>
    <p:extLst>
      <p:ext uri="{BB962C8B-B14F-4D97-AF65-F5344CB8AC3E}">
        <p14:creationId xmlns="" xmlns:p14="http://schemas.microsoft.com/office/powerpoint/2010/main" val="2266809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6">
      <a:dk1>
        <a:srgbClr val="FFFFFF"/>
      </a:dk1>
      <a:lt1>
        <a:sysClr val="window" lastClr="FFFFFF"/>
      </a:lt1>
      <a:dk2>
        <a:srgbClr val="04617B"/>
      </a:dk2>
      <a:lt2>
        <a:srgbClr val="DBF5F9"/>
      </a:lt2>
      <a:accent1>
        <a:srgbClr val="FFFFFF"/>
      </a:accent1>
      <a:accent2>
        <a:srgbClr val="4D83BB"/>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2.xml><?xml version="1.0" encoding="utf-8"?>
<a:theme xmlns:a="http://schemas.openxmlformats.org/drawingml/2006/main" name="1_Office Theme">
  <a:themeElements>
    <a:clrScheme name="Custom 8">
      <a:dk1>
        <a:srgbClr val="36628F"/>
      </a:dk1>
      <a:lt1>
        <a:srgbClr val="36628F"/>
      </a:lt1>
      <a:dk2>
        <a:srgbClr val="36628F"/>
      </a:dk2>
      <a:lt2>
        <a:srgbClr val="36628F"/>
      </a:lt2>
      <a:accent1>
        <a:srgbClr val="FFFFFF"/>
      </a:accent1>
      <a:accent2>
        <a:srgbClr val="FFFFFF"/>
      </a:accent2>
      <a:accent3>
        <a:srgbClr val="FFFFFF"/>
      </a:accent3>
      <a:accent4>
        <a:srgbClr val="F2F2F2"/>
      </a:accent4>
      <a:accent5>
        <a:srgbClr val="D8D8D8"/>
      </a:accent5>
      <a:accent6>
        <a:srgbClr val="BFBFBF"/>
      </a:accent6>
      <a:hlink>
        <a:srgbClr val="FFCC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Tx/>
          <a:buSzTx/>
          <a:buFontTx/>
          <a:buNone/>
          <a:tabLst/>
          <a:defRPr kumimoji="0" sz="20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6806</TotalTime>
  <Words>1009</Words>
  <Application>Microsoft Office PowerPoint</Application>
  <PresentationFormat>On-screen Show (4:3)</PresentationFormat>
  <Paragraphs>197</Paragraphs>
  <Slides>39</Slides>
  <Notes>6</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Office Theme</vt:lpstr>
      <vt:lpstr>1_Office Theme</vt:lpstr>
      <vt:lpstr>Resource provisioning for high throughput workloads on the national cyberinfrastructure</vt:lpstr>
      <vt:lpstr>Outline</vt:lpstr>
      <vt:lpstr>Slide 3</vt:lpstr>
      <vt:lpstr>Why High Throughput Computing? </vt:lpstr>
      <vt:lpstr>The Open Science Grid</vt:lpstr>
      <vt:lpstr>XSEDE</vt:lpstr>
      <vt:lpstr>Bringing National Cyberinfrastructure Resources to the Scientist’s Desktop</vt:lpstr>
      <vt:lpstr>Pilot Jobs</vt:lpstr>
      <vt:lpstr>GlideinWMS Overview</vt:lpstr>
      <vt:lpstr>Corral - History</vt:lpstr>
      <vt:lpstr>Slide 11</vt:lpstr>
      <vt:lpstr>glideinWMS Frontends</vt:lpstr>
      <vt:lpstr>Desktop Setup</vt:lpstr>
      <vt:lpstr>Slide 14</vt:lpstr>
      <vt:lpstr>Periodograms</vt:lpstr>
      <vt:lpstr>Workflow Details</vt:lpstr>
      <vt:lpstr>Size of Condor Pool</vt:lpstr>
      <vt:lpstr>Slide 18</vt:lpstr>
      <vt:lpstr>CyberShake</vt:lpstr>
      <vt:lpstr>Slide 20</vt:lpstr>
      <vt:lpstr>A mix of MPI and serial jobs</vt:lpstr>
      <vt:lpstr>Glideins on NICS Kraken?</vt:lpstr>
      <vt:lpstr>Approach</vt:lpstr>
      <vt:lpstr>pegasus-mpi-cluster</vt:lpstr>
      <vt:lpstr>Slide 25</vt:lpstr>
      <vt:lpstr>Slide 26</vt:lpstr>
      <vt:lpstr>Slide 27</vt:lpstr>
      <vt:lpstr>PMC - Future Work</vt:lpstr>
      <vt:lpstr>OSG is now an XSEDE service provider</vt:lpstr>
      <vt:lpstr>OSG-XSEDE Interface</vt:lpstr>
      <vt:lpstr>OSG-XSEDE: Where do the resources come from?</vt:lpstr>
      <vt:lpstr>OSG-XSEDE Running jobs</vt:lpstr>
      <vt:lpstr>OSG-XSEDE Running and pending jobs</vt:lpstr>
      <vt:lpstr>Looking forward</vt:lpstr>
      <vt:lpstr>Slide 35</vt:lpstr>
      <vt:lpstr>GlideinWMS</vt:lpstr>
      <vt:lpstr>GlideinWMS groups and two-level matching</vt:lpstr>
      <vt:lpstr>Multislot Requests</vt:lpstr>
      <vt:lpstr>Periodogram Jobs Running on the Open Science Grid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uscadmin</dc:creator>
  <cp:lastModifiedBy>Mats Rynge</cp:lastModifiedBy>
  <cp:revision>293</cp:revision>
  <dcterms:created xsi:type="dcterms:W3CDTF">2011-12-09T23:05:54Z</dcterms:created>
  <dcterms:modified xsi:type="dcterms:W3CDTF">2013-05-08T21:50:00Z</dcterms:modified>
</cp:coreProperties>
</file>