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1"/>
  </p:notesMasterIdLst>
  <p:handoutMasterIdLst>
    <p:handoutMasterId r:id="rId12"/>
  </p:handoutMasterIdLst>
  <p:sldIdLst>
    <p:sldId id="284" r:id="rId3"/>
    <p:sldId id="292" r:id="rId4"/>
    <p:sldId id="295" r:id="rId5"/>
    <p:sldId id="286" r:id="rId6"/>
    <p:sldId id="293" r:id="rId7"/>
    <p:sldId id="287" r:id="rId8"/>
    <p:sldId id="290" r:id="rId9"/>
    <p:sldId id="29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76" autoAdjust="0"/>
  </p:normalViewPr>
  <p:slideViewPr>
    <p:cSldViewPr snapToGrid="0" snapToObjects="1">
      <p:cViewPr>
        <p:scale>
          <a:sx n="80" d="100"/>
          <a:sy n="80" d="100"/>
        </p:scale>
        <p:origin x="-1182" y="-1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ntage.ipac.caltech.edu/" TargetMode="External"/><Relationship Id="rId2" Type="http://schemas.openxmlformats.org/officeDocument/2006/relationships/hyperlink" Target="http://pegasus.isi.edu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ws.amaz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Producing a Multiwavelength Galactic Plane Atlas Using Montage, Pegasus and</a:t>
            </a:r>
            <a:br>
              <a:rPr lang="en-US" sz="2800" dirty="0" smtClean="0"/>
            </a:br>
            <a:r>
              <a:rPr lang="en-US" sz="2800" dirty="0" smtClean="0"/>
              <a:t>Amazon Web Services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Mats Rynge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Gideon Juve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Jamie Kinney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John Good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Bruce Berriman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, Ann Merrihew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Ewa Deelman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r>
              <a:rPr lang="en-US" sz="1800" baseline="30000" dirty="0"/>
              <a:t>1</a:t>
            </a:r>
            <a:r>
              <a:rPr lang="en-US" sz="1800" dirty="0" smtClean="0"/>
              <a:t>USC Information Sciences Institute</a:t>
            </a:r>
          </a:p>
          <a:p>
            <a:r>
              <a:rPr lang="en-US" sz="1800" baseline="30000" dirty="0"/>
              <a:t>2</a:t>
            </a:r>
            <a:r>
              <a:rPr lang="en-US" sz="1800" dirty="0" smtClean="0"/>
              <a:t>Amazon Web Services</a:t>
            </a:r>
          </a:p>
          <a:p>
            <a:r>
              <a:rPr lang="en-US" sz="1800" baseline="30000" dirty="0" smtClean="0"/>
              <a:t>3</a:t>
            </a:r>
            <a:r>
              <a:rPr lang="en-US" sz="1800" dirty="0" smtClean="0"/>
              <a:t>Infrared Processing and Analysis Center, Caltech</a:t>
            </a:r>
            <a:endParaRPr lang="en-US" sz="18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499754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 descr="http://rockstart.com/accelerator/files/2012/11/Amazon-AW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30" y="717207"/>
            <a:ext cx="2468880" cy="9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\\FENRIR\rynge\mont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3" y="614336"/>
            <a:ext cx="2655252" cy="12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709309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Multiwavelength </a:t>
            </a:r>
            <a:r>
              <a:rPr lang="en-US" b="0" dirty="0"/>
              <a:t>image atlas of the </a:t>
            </a:r>
            <a:r>
              <a:rPr lang="en-US" b="0" dirty="0" smtClean="0"/>
              <a:t>Galactic Plane, with coverage of 360° </a:t>
            </a:r>
            <a:r>
              <a:rPr lang="en-US" b="0" dirty="0"/>
              <a:t>along the galactic plane and ±</a:t>
            </a:r>
            <a:r>
              <a:rPr lang="en-US" b="0" dirty="0" smtClean="0"/>
              <a:t>20° </a:t>
            </a:r>
            <a:r>
              <a:rPr lang="en-US" b="0" dirty="0"/>
              <a:t>on </a:t>
            </a:r>
            <a:r>
              <a:rPr lang="en-US" b="0" dirty="0" smtClean="0"/>
              <a:t>either side</a:t>
            </a:r>
          </a:p>
          <a:p>
            <a:r>
              <a:rPr lang="en-US" b="0" dirty="0" smtClean="0"/>
              <a:t>16 different</a:t>
            </a:r>
            <a:r>
              <a:rPr lang="en-US" b="0" dirty="0"/>
              <a:t> </a:t>
            </a:r>
            <a:r>
              <a:rPr lang="en-US" b="0" dirty="0" smtClean="0"/>
              <a:t>wavelengths </a:t>
            </a:r>
            <a:r>
              <a:rPr lang="en-US" b="0" dirty="0"/>
              <a:t>from 1 µ</a:t>
            </a:r>
            <a:r>
              <a:rPr lang="en-US" b="0" dirty="0" smtClean="0"/>
              <a:t>m </a:t>
            </a:r>
            <a:r>
              <a:rPr lang="en-US" b="0" dirty="0"/>
              <a:t>to 24 </a:t>
            </a:r>
            <a:r>
              <a:rPr lang="en-US" b="0" dirty="0" smtClean="0"/>
              <a:t>µm</a:t>
            </a:r>
          </a:p>
          <a:p>
            <a:r>
              <a:rPr lang="en-US" b="0" dirty="0"/>
              <a:t>Each output image is </a:t>
            </a:r>
            <a:r>
              <a:rPr lang="en-US" b="0" dirty="0" smtClean="0"/>
              <a:t>5° </a:t>
            </a:r>
            <a:r>
              <a:rPr lang="en-US" b="0" dirty="0"/>
              <a:t>by </a:t>
            </a:r>
            <a:r>
              <a:rPr lang="en-US" b="0" dirty="0" smtClean="0"/>
              <a:t>5° </a:t>
            </a:r>
            <a:r>
              <a:rPr lang="en-US" b="0" dirty="0"/>
              <a:t>in size, and have an overlap of </a:t>
            </a:r>
            <a:r>
              <a:rPr lang="en-US" b="0" dirty="0" smtClean="0"/>
              <a:t>1° </a:t>
            </a:r>
            <a:r>
              <a:rPr lang="en-US" b="0" dirty="0"/>
              <a:t>with </a:t>
            </a:r>
            <a:r>
              <a:rPr lang="en-US" b="0" dirty="0" smtClean="0"/>
              <a:t>neighboring tiles</a:t>
            </a:r>
          </a:p>
          <a:p>
            <a:r>
              <a:rPr lang="en-US" b="0" dirty="0"/>
              <a:t>P</a:t>
            </a:r>
            <a:r>
              <a:rPr lang="en-US" b="0" dirty="0" smtClean="0"/>
              <a:t>rocessed </a:t>
            </a:r>
            <a:r>
              <a:rPr lang="en-US" b="0" dirty="0"/>
              <a:t>so that they appear to have been </a:t>
            </a:r>
            <a:r>
              <a:rPr lang="en-US" b="0" dirty="0" smtClean="0"/>
              <a:t>measured with </a:t>
            </a:r>
            <a:r>
              <a:rPr lang="en-US" b="0" dirty="0"/>
              <a:t>a single instrument observing all 16 wavelengths </a:t>
            </a:r>
            <a:r>
              <a:rPr lang="en-US" b="0" dirty="0" smtClean="0"/>
              <a:t>- </a:t>
            </a:r>
            <a:r>
              <a:rPr lang="en-US" b="0" dirty="0"/>
              <a:t>Cartesian projection</a:t>
            </a:r>
            <a:endParaRPr lang="en-US" b="0" dirty="0" smtClean="0"/>
          </a:p>
          <a:p>
            <a:r>
              <a:rPr lang="en-US" b="0" dirty="0"/>
              <a:t>When complete, the data will </a:t>
            </a:r>
            <a:r>
              <a:rPr lang="en-US" b="0" dirty="0" smtClean="0"/>
              <a:t>be released </a:t>
            </a:r>
            <a:r>
              <a:rPr lang="en-US" b="0" dirty="0"/>
              <a:t>to the community via an </a:t>
            </a:r>
            <a:r>
              <a:rPr lang="en-US" b="0" dirty="0" smtClean="0"/>
              <a:t>API</a:t>
            </a:r>
            <a:endParaRPr lang="en-US" dirty="0"/>
          </a:p>
        </p:txBody>
      </p:sp>
      <p:pic>
        <p:nvPicPr>
          <p:cNvPr id="33795" name="Picture 3" descr="C:\Users\Rynge\Desktop\ADASS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71" y="4054966"/>
            <a:ext cx="6579639" cy="18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C:\Users\Rynge\Desktop\ADASS\shrunken___00000__0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8" y="4551362"/>
            <a:ext cx="1382306" cy="13823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ynge\Desktop\ADASS\shrunken___00000__0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2" y="4406050"/>
            <a:ext cx="1382306" cy="13823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ynge\Desktop\ADASS\shrunken___00000__0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5" y="4249999"/>
            <a:ext cx="1382306" cy="13823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ynge\Desktop\ADASS\shrunken___00000__0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1" y="4083533"/>
            <a:ext cx="1382306" cy="13823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Montage Image Mosaic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1266092"/>
            <a:ext cx="6448201" cy="485335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Toolkit written in ANSI-C for creating and managing image mosaics in FITS format</a:t>
            </a:r>
            <a:r>
              <a:rPr lang="en-US" b="0" dirty="0" smtClean="0"/>
              <a:t>.</a:t>
            </a:r>
            <a:br>
              <a:rPr lang="en-US" b="0" dirty="0" smtClean="0"/>
            </a:br>
            <a:endParaRPr lang="en-US" b="0" dirty="0"/>
          </a:p>
          <a:p>
            <a:r>
              <a:rPr lang="en-US" b="0" dirty="0"/>
              <a:t>Portable and scalable – runs on desktops, grids and cloud computing platforms under *nix platforms</a:t>
            </a:r>
            <a:r>
              <a:rPr lang="en-US" b="0" dirty="0" smtClean="0"/>
              <a:t>.</a:t>
            </a:r>
            <a:br>
              <a:rPr lang="en-US" b="0" dirty="0" smtClean="0"/>
            </a:br>
            <a:endParaRPr lang="en-US" b="0" dirty="0"/>
          </a:p>
          <a:p>
            <a:r>
              <a:rPr lang="en-US" b="0" dirty="0"/>
              <a:t>Code available through </a:t>
            </a:r>
            <a:r>
              <a:rPr lang="en-US" b="0" dirty="0" err="1"/>
              <a:t>clickwrap</a:t>
            </a:r>
            <a:r>
              <a:rPr lang="en-US" b="0" dirty="0"/>
              <a:t> license at Caltech</a:t>
            </a:r>
            <a:r>
              <a:rPr lang="en-US" b="0" dirty="0" smtClean="0"/>
              <a:t>.</a:t>
            </a:r>
            <a:br>
              <a:rPr lang="en-US" b="0" dirty="0" smtClean="0"/>
            </a:br>
            <a:r>
              <a:rPr lang="en-US" b="0" dirty="0" smtClean="0"/>
              <a:t> </a:t>
            </a:r>
            <a:endParaRPr lang="en-US" b="0" dirty="0"/>
          </a:p>
          <a:p>
            <a:r>
              <a:rPr lang="en-US" b="0" dirty="0"/>
              <a:t>Widely adopted by astronomy and IT communities: used on desktops, integrated into processing pipelines, used in </a:t>
            </a:r>
            <a:r>
              <a:rPr lang="en-US" b="0" dirty="0" smtClean="0"/>
              <a:t>development cyber-infrastructure</a:t>
            </a:r>
            <a:endParaRPr lang="en-US" b="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624F86F-BAB7-4EAE-871A-188D7BDB0DFC}" type="slidenum">
              <a:rPr lang="en-US" altLang="en-US" sz="1200">
                <a:solidFill>
                  <a:srgbClr val="595959"/>
                </a:solidFill>
                <a:latin typeface="Century Gothic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595959"/>
              </a:solidFill>
              <a:latin typeface="Century Gothic" pitchFamily="34" charset="0"/>
            </a:endParaRPr>
          </a:p>
        </p:txBody>
      </p:sp>
      <p:pic>
        <p:nvPicPr>
          <p:cNvPr id="15364" name="Picture 4" descr="mosaic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89" y="1047433"/>
            <a:ext cx="1398954" cy="42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wfc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47" y="5355857"/>
            <a:ext cx="223043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Pegasus Workflow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25" y="1235034"/>
            <a:ext cx="4690759" cy="482473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Builds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on top of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HTCondor and DAGMan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endParaRPr lang="en-US" dirty="0" smtClean="0"/>
          </a:p>
          <a:p>
            <a:r>
              <a:rPr lang="en-US" sz="2500" dirty="0" smtClean="0"/>
              <a:t>Abstract </a:t>
            </a:r>
            <a:r>
              <a:rPr lang="en-US" sz="2500" dirty="0"/>
              <a:t>Workflows - Pegasus input workflow description</a:t>
            </a:r>
          </a:p>
          <a:p>
            <a:pPr lvl="1"/>
            <a:r>
              <a:rPr lang="en-US" dirty="0"/>
              <a:t>Workflow “high-level language”</a:t>
            </a:r>
          </a:p>
          <a:p>
            <a:pPr lvl="1"/>
            <a:r>
              <a:rPr lang="en-US" dirty="0"/>
              <a:t>Only identifies the computation, </a:t>
            </a:r>
            <a:r>
              <a:rPr lang="en-US" dirty="0" smtClean="0"/>
              <a:t>devoid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resource descriptions, devoid of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locations</a:t>
            </a:r>
            <a:br>
              <a:rPr lang="en-US" dirty="0" smtClean="0"/>
            </a:br>
            <a:endParaRPr lang="en-US" dirty="0"/>
          </a:p>
          <a:p>
            <a:r>
              <a:rPr lang="en-US" sz="2500" dirty="0" smtClean="0"/>
              <a:t>Pegasus is a </a:t>
            </a:r>
            <a:r>
              <a:rPr lang="en-US" sz="2500" dirty="0"/>
              <a:t> w</a:t>
            </a:r>
            <a:r>
              <a:rPr lang="en-US" sz="2500" dirty="0" smtClean="0"/>
              <a:t>orkflow planner/mapper (“compiler”)</a:t>
            </a:r>
            <a:endParaRPr lang="en-US" sz="2500" dirty="0"/>
          </a:p>
          <a:p>
            <a:pPr lvl="1"/>
            <a:r>
              <a:rPr lang="en-US" dirty="0" smtClean="0"/>
              <a:t>Transforms </a:t>
            </a:r>
            <a:r>
              <a:rPr lang="en-US" dirty="0"/>
              <a:t>the workflow for performance </a:t>
            </a:r>
            <a:r>
              <a:rPr lang="en-US" dirty="0" smtClean="0"/>
              <a:t>and reliability</a:t>
            </a:r>
            <a:endParaRPr lang="en-US" dirty="0"/>
          </a:p>
          <a:p>
            <a:pPr lvl="1"/>
            <a:r>
              <a:rPr lang="en-US" dirty="0"/>
              <a:t>Automatically locates physical locations for </a:t>
            </a:r>
            <a:r>
              <a:rPr lang="en-US" dirty="0" smtClean="0"/>
              <a:t>both workflow components </a:t>
            </a:r>
            <a:r>
              <a:rPr lang="en-US" dirty="0"/>
              <a:t>and data</a:t>
            </a:r>
          </a:p>
          <a:p>
            <a:pPr lvl="1"/>
            <a:r>
              <a:rPr lang="en-US" dirty="0" smtClean="0"/>
              <a:t>Collects runtime provenance</a:t>
            </a:r>
          </a:p>
        </p:txBody>
      </p:sp>
      <p:pic>
        <p:nvPicPr>
          <p:cNvPr id="5" name="Picture 2" descr="C:\Users\Rynge\Desktop\ADASS\mont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4" y="1103193"/>
            <a:ext cx="3923536" cy="48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Galactic Plane Workflow</a:t>
            </a:r>
            <a:endParaRPr lang="en-US" dirty="0"/>
          </a:p>
        </p:txBody>
      </p:sp>
      <p:pic>
        <p:nvPicPr>
          <p:cNvPr id="33794" name="Picture 2" descr="C:\Users\Rynge\Desktop\ADASS\galactic_plane_v3_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1" y="1143000"/>
            <a:ext cx="8695330" cy="49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5581806" y="44927"/>
            <a:ext cx="356219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16 hierarchal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workflows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Each one with </a:t>
            </a:r>
            <a:r>
              <a:rPr lang="en-US" sz="1600" b="1" baseline="0" dirty="0" smtClean="0">
                <a:latin typeface="Arial" pitchFamily="34" charset="0"/>
                <a:ea typeface="+mj-ea"/>
                <a:cs typeface="Arial" pitchFamily="34" charset="0"/>
              </a:rPr>
              <a:t>1,001</a:t>
            </a: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ea typeface="+mj-ea"/>
                <a:cs typeface="Arial" pitchFamily="34" charset="0"/>
              </a:rPr>
              <a:t>subworkflows</a:t>
            </a:r>
            <a:endParaRPr lang="en-US" sz="16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Over 10M input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files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 smtClean="0">
                <a:latin typeface="Arial" pitchFamily="34" charset="0"/>
                <a:ea typeface="+mj-ea"/>
                <a:cs typeface="Arial" pitchFamily="34" charset="0"/>
              </a:rPr>
              <a:t>45</a:t>
            </a: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 TB output dataset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4710" y="628649"/>
            <a:ext cx="2910840" cy="73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07381"/>
              </p:ext>
            </p:extLst>
          </p:nvPr>
        </p:nvGraphicFramePr>
        <p:xfrm>
          <a:off x="689125" y="212784"/>
          <a:ext cx="7753127" cy="593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Visio" r:id="rId3" imgW="9757648" imgH="7473791" progId="Visio.Drawing.11">
                  <p:embed/>
                </p:oleObj>
              </mc:Choice>
              <mc:Fallback>
                <p:oleObj name="Visio" r:id="rId3" imgW="9757648" imgH="74737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25" y="212784"/>
                        <a:ext cx="7753127" cy="593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5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28833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Amazon Web Services contributed the computations and storage</a:t>
            </a:r>
          </a:p>
          <a:p>
            <a:r>
              <a:rPr lang="en-US" dirty="0" smtClean="0"/>
              <a:t>hi1.4xlarge instance (the one we used)</a:t>
            </a:r>
          </a:p>
          <a:p>
            <a:pPr lvl="1"/>
            <a:r>
              <a:rPr lang="en-US" dirty="0" smtClean="0"/>
              <a:t>Memory optimized, with 2 </a:t>
            </a:r>
            <a:r>
              <a:rPr lang="en-US" dirty="0"/>
              <a:t>x SSD ephemeral </a:t>
            </a:r>
            <a:r>
              <a:rPr lang="en-US" dirty="0" smtClean="0"/>
              <a:t>drives</a:t>
            </a:r>
          </a:p>
          <a:p>
            <a:pPr lvl="1"/>
            <a:r>
              <a:rPr lang="en-US" dirty="0" smtClean="0"/>
              <a:t>318,000 core hours</a:t>
            </a:r>
          </a:p>
          <a:p>
            <a:pPr lvl="1"/>
            <a:r>
              <a:rPr lang="en-US" dirty="0" smtClean="0"/>
              <a:t>Spot instance price: $5,950</a:t>
            </a:r>
          </a:p>
          <a:p>
            <a:r>
              <a:rPr lang="en-US" dirty="0" smtClean="0"/>
              <a:t>cc2.8xlarge instance (benchmarked)</a:t>
            </a:r>
          </a:p>
          <a:p>
            <a:pPr lvl="1"/>
            <a:r>
              <a:rPr lang="en-US" dirty="0" smtClean="0"/>
              <a:t>Compute cluster optimized, with 4 </a:t>
            </a:r>
            <a:r>
              <a:rPr lang="en-US" dirty="0"/>
              <a:t>ephemeral </a:t>
            </a:r>
            <a:r>
              <a:rPr lang="en-US" dirty="0" smtClean="0"/>
              <a:t>drives (2 used)</a:t>
            </a:r>
          </a:p>
          <a:p>
            <a:pPr lvl="1"/>
            <a:r>
              <a:rPr lang="en-US" dirty="0" smtClean="0"/>
              <a:t>274,000 core hours</a:t>
            </a:r>
          </a:p>
          <a:p>
            <a:pPr lvl="1"/>
            <a:r>
              <a:rPr lang="en-US" dirty="0" smtClean="0"/>
              <a:t>Spot instance price: $2,200</a:t>
            </a:r>
            <a:endParaRPr lang="en-US" dirty="0"/>
          </a:p>
        </p:txBody>
      </p:sp>
      <p:pic>
        <p:nvPicPr>
          <p:cNvPr id="4" name="Picture 3" descr="C:\Users\Rynge\Desktop\ADASS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39" y="4054966"/>
            <a:ext cx="7369850" cy="21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i="1" dirty="0" smtClean="0"/>
              <a:t>rynge@isi.edu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Pegasus - </a:t>
            </a:r>
            <a:r>
              <a:rPr lang="en-US" dirty="0" smtClean="0">
                <a:hlinkClick r:id="rId2"/>
              </a:rPr>
              <a:t>http://pegasus.isi.edu/</a:t>
            </a:r>
            <a:endParaRPr lang="en-US" dirty="0" smtClean="0"/>
          </a:p>
          <a:p>
            <a:pPr lvl="1"/>
            <a:r>
              <a:rPr lang="en-US" dirty="0" smtClean="0"/>
              <a:t>NSF funded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Documentation, tutorial, and support available on website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Montage - </a:t>
            </a:r>
            <a:r>
              <a:rPr lang="en-US" dirty="0">
                <a:hlinkClick r:id="rId3"/>
              </a:rPr>
              <a:t>http://montage.ipac.caltech.edu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Amazon Web Services - </a:t>
            </a:r>
            <a:r>
              <a:rPr lang="en-US" dirty="0">
                <a:hlinkClick r:id="rId4"/>
              </a:rPr>
              <a:t>http://aws.amazon.com/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6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268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Visio</vt:lpstr>
      <vt:lpstr>Producing a Multiwavelength Galactic Plane Atlas Using Montage, Pegasus and Amazon Web Services</vt:lpstr>
      <vt:lpstr>Science Goal</vt:lpstr>
      <vt:lpstr>The Montage Image Mosaic Engine</vt:lpstr>
      <vt:lpstr>Pegasus Workflow Management System</vt:lpstr>
      <vt:lpstr>Galactic Plane Workflow</vt:lpstr>
      <vt:lpstr>System Overview</vt:lpstr>
      <vt:lpstr>Numbers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Mats Rynge</cp:lastModifiedBy>
  <cp:revision>281</cp:revision>
  <dcterms:created xsi:type="dcterms:W3CDTF">2011-12-09T23:05:54Z</dcterms:created>
  <dcterms:modified xsi:type="dcterms:W3CDTF">2013-10-02T03:55:04Z</dcterms:modified>
</cp:coreProperties>
</file>