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8"/>
  </p:notesMasterIdLst>
  <p:handoutMasterIdLst>
    <p:handoutMasterId r:id="rId9"/>
  </p:handoutMasterIdLst>
  <p:sldIdLst>
    <p:sldId id="284" r:id="rId3"/>
    <p:sldId id="301" r:id="rId4"/>
    <p:sldId id="303" r:id="rId5"/>
    <p:sldId id="302" r:id="rId6"/>
    <p:sldId id="297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43C1C"/>
    <a:srgbClr val="FADABF"/>
    <a:srgbClr val="D3FAD3"/>
    <a:srgbClr val="E4FAC1"/>
    <a:srgbClr val="8BC967"/>
    <a:srgbClr val="E27739"/>
    <a:srgbClr val="649BCC"/>
    <a:srgbClr val="4982CC"/>
    <a:srgbClr val="CCB92F"/>
    <a:srgbClr val="487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9063" autoAdjust="0"/>
  </p:normalViewPr>
  <p:slideViewPr>
    <p:cSldViewPr snapToGrid="0" snapToObjects="1">
      <p:cViewPr varScale="1">
        <p:scale>
          <a:sx n="126" d="100"/>
          <a:sy n="126" d="100"/>
        </p:scale>
        <p:origin x="-1944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7/14/14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us.isi.edu/publications/xsede-reproducibility" TargetMode="External"/><Relationship Id="rId4" Type="http://schemas.openxmlformats.org/officeDocument/2006/relationships/hyperlink" Target="http://pegasus.isi.edu/precip" TargetMode="External"/><Relationship Id="rId5" Type="http://schemas.openxmlformats.org/officeDocument/2006/relationships/hyperlink" Target="http://purl.org/net/wicus" TargetMode="External"/><Relationship Id="rId6" Type="http://schemas.openxmlformats.org/officeDocument/2006/relationships/hyperlink" Target="http://pegasus.isi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8751" y="1862317"/>
            <a:ext cx="8778874" cy="1470025"/>
          </a:xfrm>
        </p:spPr>
        <p:txBody>
          <a:bodyPr/>
          <a:lstStyle/>
          <a:p>
            <a:pPr algn="ctr"/>
            <a:r>
              <a:rPr lang="en-US" sz="2800" dirty="0" smtClean="0"/>
              <a:t>Leveraging Semantics to Improve Reproducibility</a:t>
            </a:r>
            <a:br>
              <a:rPr lang="en-US" sz="2800" dirty="0" smtClean="0"/>
            </a:br>
            <a:r>
              <a:rPr lang="en-US" sz="2800" dirty="0" smtClean="0"/>
              <a:t>in Scientific Workflows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5625" y="3373233"/>
            <a:ext cx="7889875" cy="84455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Idafen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Santana-Perez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Rafael Ferreira da Silva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Mats Rynge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Deelman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María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S. Pérez-Hernández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Oscar Corcho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499754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4417" y="5607073"/>
            <a:ext cx="69044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Ontology Engineering Group, Universidad </a:t>
            </a:r>
            <a:r>
              <a:rPr lang="en-US" sz="1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Politécnica</a:t>
            </a:r>
            <a: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Madrid, Madrid, Spain</a:t>
            </a:r>
          </a:p>
          <a:p>
            <a:r>
              <a:rPr lang="en-US" sz="13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University of Southern California, Information Sciences Institute, Marina Del Rey, CA, USA</a:t>
            </a:r>
            <a:endParaRPr lang="en-US" sz="1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555625" y="4436407"/>
            <a:ext cx="7889875" cy="844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reproducibility@XSEDE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workshop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5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July 14</a:t>
            </a:r>
            <a:r>
              <a:rPr lang="en-US" sz="15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 </a:t>
            </a: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2014</a:t>
            </a:r>
            <a:r>
              <a:rPr lang="en-US" sz="15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Atlanta, GA</a:t>
            </a:r>
            <a:endParaRPr lang="en-US" sz="1500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kflow-montag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9489" b="11176"/>
          <a:stretch/>
        </p:blipFill>
        <p:spPr>
          <a:xfrm>
            <a:off x="7065247" y="1525862"/>
            <a:ext cx="2179543" cy="251880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6173" y="1171575"/>
            <a:ext cx="8229600" cy="478047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Scientific workflows are a useful representation for managing the execution of large-scale computations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743C1C"/>
                </a:solidFill>
              </a:rPr>
              <a:t>Facilitates the creation and management of the computation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743C1C"/>
                </a:solidFill>
              </a:rPr>
              <a:t>Provenance is captured at runtime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Are </a:t>
            </a:r>
            <a:r>
              <a:rPr lang="en-US" sz="2000" b="0" i="1" dirty="0" smtClean="0">
                <a:solidFill>
                  <a:schemeClr val="tx1"/>
                </a:solidFill>
              </a:rPr>
              <a:t>data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b="0" i="1" dirty="0" smtClean="0">
                <a:solidFill>
                  <a:schemeClr val="tx1"/>
                </a:solidFill>
              </a:rPr>
              <a:t>code</a:t>
            </a:r>
            <a:r>
              <a:rPr lang="en-US" sz="2000" b="0" dirty="0" smtClean="0">
                <a:solidFill>
                  <a:schemeClr val="tx1"/>
                </a:solidFill>
              </a:rPr>
              <a:t>, and the </a:t>
            </a:r>
            <a:r>
              <a:rPr lang="en-US" sz="2000" b="0" i="1" dirty="0" smtClean="0">
                <a:solidFill>
                  <a:schemeClr val="tx1"/>
                </a:solidFill>
              </a:rPr>
              <a:t>workflow description</a:t>
            </a:r>
            <a:r>
              <a:rPr lang="en-US" sz="2000" b="0" dirty="0" smtClean="0">
                <a:solidFill>
                  <a:schemeClr val="tx1"/>
                </a:solidFill>
              </a:rPr>
              <a:t> enough to 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achieve reproducibility?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743C1C"/>
                </a:solidFill>
              </a:rPr>
              <a:t>What about the underlying infrastructure?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Two approaches for conserving the environment of an experiment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rgbClr val="743C1C"/>
                </a:solidFill>
              </a:rPr>
              <a:t>Physical conservation</a:t>
            </a:r>
            <a:r>
              <a:rPr lang="en-US" b="0" dirty="0" smtClean="0">
                <a:solidFill>
                  <a:srgbClr val="743C1C"/>
                </a:solidFill>
              </a:rPr>
              <a:t>: the real object is conserved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rgbClr val="743C1C"/>
                </a:solidFill>
              </a:rPr>
              <a:t>Logical conservation</a:t>
            </a:r>
            <a:r>
              <a:rPr lang="en-US" b="0" dirty="0" smtClean="0">
                <a:solidFill>
                  <a:srgbClr val="743C1C"/>
                </a:solidFill>
              </a:rPr>
              <a:t>: the object description is conserved 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Modeling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We propose a logical-oriented approach to conserve computational environments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 capabilities of the resources are </a:t>
            </a:r>
            <a:r>
              <a:rPr lang="en-US" b="0" u="sng" dirty="0" smtClean="0">
                <a:solidFill>
                  <a:srgbClr val="800000"/>
                </a:solidFill>
              </a:rPr>
              <a:t>semantically</a:t>
            </a:r>
            <a:r>
              <a:rPr lang="en-US" b="0" dirty="0" smtClean="0">
                <a:solidFill>
                  <a:srgbClr val="800000"/>
                </a:solidFill>
              </a:rPr>
              <a:t> described</a:t>
            </a: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We propose </a:t>
            </a:r>
            <a:r>
              <a:rPr lang="en-US" sz="2000" b="0" u="sng" dirty="0">
                <a:solidFill>
                  <a:schemeClr val="tx1"/>
                </a:solidFill>
              </a:rPr>
              <a:t>semantic models</a:t>
            </a:r>
            <a:r>
              <a:rPr lang="en-US" sz="2000" b="0" dirty="0">
                <a:solidFill>
                  <a:schemeClr val="tx1"/>
                </a:solidFill>
              </a:rPr>
              <a:t> for describing the main domains of a computational infrastructure and how it is related to the workflow:</a:t>
            </a:r>
            <a:endParaRPr lang="en-US" sz="2000" b="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wicusr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3" y="3648731"/>
            <a:ext cx="7423491" cy="2022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284272" y="5818980"/>
            <a:ext cx="271416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Overview of</a:t>
            </a:r>
            <a:r>
              <a:rPr kumimoji="0" lang="en-US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the Ontology Network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3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 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1575"/>
            <a:ext cx="5126462" cy="44039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Experiment Setup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284A6B"/>
                </a:solidFill>
              </a:rPr>
              <a:t>Montage</a:t>
            </a:r>
            <a:r>
              <a:rPr lang="en-US" b="0" dirty="0" smtClean="0">
                <a:solidFill>
                  <a:srgbClr val="800000"/>
                </a:solidFill>
              </a:rPr>
              <a:t> Workflow (Astronomy)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284A6B"/>
                </a:solidFill>
              </a:rPr>
              <a:t>Pegasus</a:t>
            </a:r>
            <a:r>
              <a:rPr lang="en-US" b="0" dirty="0" smtClean="0">
                <a:solidFill>
                  <a:srgbClr val="800000"/>
                </a:solidFill>
              </a:rPr>
              <a:t> Workflow Management System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Workflow execution on </a:t>
            </a:r>
            <a:r>
              <a:rPr lang="en-US" dirty="0" err="1" smtClean="0">
                <a:solidFill>
                  <a:srgbClr val="284A6B"/>
                </a:solidFill>
              </a:rPr>
              <a:t>FutureGrid</a:t>
            </a:r>
            <a:endParaRPr lang="en-US" dirty="0" smtClean="0">
              <a:solidFill>
                <a:srgbClr val="284A6B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000" b="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Semantic Analysis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Annotations generated using </a:t>
            </a:r>
            <a:r>
              <a:rPr lang="en-US" dirty="0" smtClean="0">
                <a:solidFill>
                  <a:srgbClr val="284A6B"/>
                </a:solidFill>
              </a:rPr>
              <a:t>WICUS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Infrastructure specification translated as a </a:t>
            </a:r>
            <a:r>
              <a:rPr lang="en-US" dirty="0" smtClean="0">
                <a:solidFill>
                  <a:srgbClr val="284A6B"/>
                </a:solidFill>
              </a:rPr>
              <a:t>PRECIP</a:t>
            </a:r>
            <a:r>
              <a:rPr lang="en-US" b="0" dirty="0" smtClean="0">
                <a:solidFill>
                  <a:srgbClr val="800000"/>
                </a:solidFill>
              </a:rPr>
              <a:t> script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02270" y="5698793"/>
            <a:ext cx="304775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Overview of the reproducibility process</a:t>
            </a:r>
            <a:br>
              <a:rPr kumimoji="0" 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 scientific</a:t>
            </a:r>
            <a:r>
              <a:rPr kumimoji="0" lang="en-US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workflows</a:t>
            </a:r>
            <a:endParaRPr kumimoji="0" lang="en-US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70" y="1128119"/>
            <a:ext cx="2929285" cy="45497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9766366" y="5170904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8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792052"/>
            <a:ext cx="9144000" cy="147002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Leveraging Semantics to Improve </a:t>
            </a:r>
            <a:r>
              <a:rPr lang="en-US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Reproducibility in </a:t>
            </a:r>
            <a:r>
              <a:rPr lang="en-US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Scientific Workflows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270295"/>
            <a:ext cx="6400800" cy="7557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en-US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53550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371600" y="4789623"/>
            <a:ext cx="6213405" cy="16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Research Object 	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/>
              </a:rPr>
              <a:t>http://pegasus.isi.edu/publications/xsede-reproducibility</a:t>
            </a:r>
            <a:endParaRPr lang="en-US" sz="2000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US" sz="20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PRECIP					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/>
              </a:rPr>
              <a:t>http:</a:t>
            </a:r>
            <a:r>
              <a:rPr lang="en-US" sz="2000" baseline="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/>
              </a:rPr>
              <a:t>//pegasus.isi.edu/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/>
              </a:rPr>
              <a:t>precip</a:t>
            </a:r>
            <a:endParaRPr lang="en-US" sz="2000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0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WICUS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				</a:t>
            </a:r>
            <a:r>
              <a:rPr lang="en-US" sz="2000" baseline="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aseline="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/>
              </a:rPr>
              <a:t>http://purl.org/net/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/>
              </a:rPr>
              <a:t>wicus</a:t>
            </a:r>
            <a:endParaRPr lang="en-US" sz="2000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0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Pegasus WMS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			</a:t>
            </a:r>
            <a:r>
              <a:rPr lang="en-US" sz="20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/>
              </a:rPr>
              <a:t>http://pegasus.isi.edu</a:t>
            </a:r>
            <a:endParaRPr lang="en-US" sz="2000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sz="2000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184235" y="3182240"/>
            <a:ext cx="8726164" cy="106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baseline="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rafsilva@isi.edu</a:t>
            </a:r>
            <a:endParaRPr lang="en-US" sz="2500" i="1" baseline="30000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endParaRPr lang="en-US" sz="2500" i="1" baseline="30000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algn="ctr"/>
            <a:r>
              <a:rPr lang="en-US" sz="1500" i="1" dirty="0" smtClean="0"/>
              <a:t>“Semantic </a:t>
            </a:r>
            <a:r>
              <a:rPr lang="en-US" sz="1500" i="1" dirty="0"/>
              <a:t>annotations combined with scripting functionality is a strong approach for attaining reproducibility of computational </a:t>
            </a:r>
            <a:r>
              <a:rPr lang="en-US" sz="1500" i="1" dirty="0" smtClean="0"/>
              <a:t>environments.”</a:t>
            </a:r>
            <a:endParaRPr lang="en-US" sz="1500" i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207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Leveraging Semantics to Improve Reproducibility in Scientific Workflows</vt:lpstr>
      <vt:lpstr>Introduction</vt:lpstr>
      <vt:lpstr>Semantic Modeling</vt:lpstr>
      <vt:lpstr>Reproducibility Process</vt:lpstr>
      <vt:lpstr>Leveraging Semantics to Improve Reproducibility in Scientific Workflows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Rafael Ferreira da Silva</cp:lastModifiedBy>
  <cp:revision>360</cp:revision>
  <cp:lastPrinted>2013-11-17T16:01:26Z</cp:lastPrinted>
  <dcterms:created xsi:type="dcterms:W3CDTF">2013-11-17T15:43:00Z</dcterms:created>
  <dcterms:modified xsi:type="dcterms:W3CDTF">2014-07-14T14:50:00Z</dcterms:modified>
</cp:coreProperties>
</file>