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5"/>
  </p:notesMasterIdLst>
  <p:handoutMasterIdLst>
    <p:handoutMasterId r:id="rId16"/>
  </p:handoutMasterIdLst>
  <p:sldIdLst>
    <p:sldId id="284" r:id="rId3"/>
    <p:sldId id="301" r:id="rId4"/>
    <p:sldId id="329" r:id="rId5"/>
    <p:sldId id="328" r:id="rId6"/>
    <p:sldId id="305" r:id="rId7"/>
    <p:sldId id="330" r:id="rId8"/>
    <p:sldId id="333" r:id="rId9"/>
    <p:sldId id="334" r:id="rId10"/>
    <p:sldId id="335" r:id="rId11"/>
    <p:sldId id="297" r:id="rId12"/>
    <p:sldId id="331" r:id="rId13"/>
    <p:sldId id="33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48FAA"/>
    <a:srgbClr val="743C1C"/>
    <a:srgbClr val="FADABF"/>
    <a:srgbClr val="D3FAD3"/>
    <a:srgbClr val="E4FAC1"/>
    <a:srgbClr val="8BC967"/>
    <a:srgbClr val="E27739"/>
    <a:srgbClr val="649BCC"/>
    <a:srgbClr val="4982CC"/>
    <a:srgbClr val="CCB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9063" autoAdjust="0"/>
  </p:normalViewPr>
  <p:slideViewPr>
    <p:cSldViewPr snapToGrid="0" snapToObjects="1">
      <p:cViewPr varScale="1">
        <p:scale>
          <a:sx n="126" d="100"/>
          <a:sy n="126" d="100"/>
        </p:scale>
        <p:origin x="-1944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38100">
                    <a:schemeClr val="accent4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762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pattFill prst="lgGrid">
            <a:fgClr>
              <a:srgbClr val="748FAA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91000"/>
                </a:schemeClr>
              </a:gs>
              <a:gs pos="100000">
                <a:schemeClr val="accent2">
                  <a:lumMod val="75000"/>
                  <a:alpha val="91000"/>
                </a:schemeClr>
              </a:gs>
              <a:gs pos="50000">
                <a:schemeClr val="accent2">
                  <a:lumMod val="60000"/>
                  <a:lumOff val="40000"/>
                  <a:alpha val="91000"/>
                </a:schemeClr>
              </a:gs>
            </a:gsLst>
            <a:lin ang="108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accent2">
              <a:lumMod val="75000"/>
            </a:schemeClr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0" y="1589"/>
            <a:ext cx="9144000" cy="442912"/>
          </a:xfrm>
          <a:prstGeom prst="rect">
            <a:avLst/>
          </a:prstGeom>
          <a:pattFill prst="lgGrid">
            <a:fgClr>
              <a:schemeClr val="bg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1000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0000"/>
                  <a:lumOff val="60000"/>
                  <a:alpha val="91000"/>
                </a:schemeClr>
              </a:gs>
              <a:gs pos="51000">
                <a:schemeClr val="accent1">
                  <a:alpha val="91000"/>
                </a:scheme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	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8751" y="1977769"/>
            <a:ext cx="8778874" cy="1470025"/>
          </a:xfrm>
        </p:spPr>
        <p:txBody>
          <a:bodyPr/>
          <a:lstStyle/>
          <a:p>
            <a:pPr algn="ctr"/>
            <a:r>
              <a:rPr lang="en-US" sz="2400" dirty="0"/>
              <a:t>A Unified Approach for Modeling and </a:t>
            </a:r>
            <a:r>
              <a:rPr lang="en-US" sz="2400" dirty="0" smtClean="0"/>
              <a:t>Optimization of </a:t>
            </a:r>
            <a:r>
              <a:rPr lang="en-US" sz="2400" dirty="0"/>
              <a:t>Energy, </a:t>
            </a:r>
            <a:r>
              <a:rPr lang="en-US" sz="2400" dirty="0" err="1"/>
              <a:t>Makespan</a:t>
            </a:r>
            <a:r>
              <a:rPr lang="en-US" sz="2400" dirty="0"/>
              <a:t> and Reliability for Scientific Workflows on Large-Scale Computing Infrastructures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8825" y="3950493"/>
            <a:ext cx="8009308" cy="118058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Rafael Ferreira da Silva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Thomas Fahringer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Juan J. Durillo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Deelman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Workshop on </a:t>
            </a:r>
            <a:r>
              <a:rPr lang="en-US" sz="2000" baseline="30000" dirty="0" smtClean="0">
                <a:solidFill>
                  <a:schemeClr val="accent2">
                    <a:lumMod val="75000"/>
                  </a:schemeClr>
                </a:solidFill>
              </a:rPr>
              <a:t>Modeling 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&amp; Simulation of Systems and Applications</a:t>
            </a:r>
            <a:b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August 13-14, </a:t>
            </a:r>
            <a:r>
              <a:rPr lang="en-US" sz="2000" baseline="30000" dirty="0" smtClean="0">
                <a:solidFill>
                  <a:schemeClr val="accent2">
                    <a:lumMod val="75000"/>
                  </a:schemeClr>
                </a:solidFill>
              </a:rPr>
              <a:t>2014, University 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of Washington, Seattle, Washington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32990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8562" y="5594245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University of Southern California, Information Sciences Institute, Marina Del Rey, CA, USA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University of Innsbruck,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Technikerstrasse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21a, Innsbruck,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Austria</a:t>
            </a: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74800"/>
            <a:ext cx="9144000" cy="1470025"/>
          </a:xfrm>
        </p:spPr>
        <p:txBody>
          <a:bodyPr/>
          <a:lstStyle/>
          <a:p>
            <a:pPr algn="ctr"/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Unified Approach for Modeling and Optimization of </a:t>
            </a: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Energy</a:t>
            </a: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b="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Makespan</a:t>
            </a: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Reliability for Scientific Workflows </a:t>
            </a: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Large-Scale Computing Infrastructures</a:t>
            </a:r>
            <a:endParaRPr lang="en-US" sz="25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383039"/>
            <a:ext cx="6400800" cy="6576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20162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445566" y="4775462"/>
            <a:ext cx="2122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i="1" baseline="3000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rafsilva@isi.edu</a:t>
            </a:r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http://</a:t>
            </a:r>
            <a:r>
              <a:rPr lang="en-US" sz="2500" i="1" baseline="3000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pegasus.isi.edu</a:t>
            </a:r>
            <a:endParaRPr lang="en-US" sz="2500" i="1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Mono-Objective 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5"/>
            <a:ext cx="8229601" cy="44039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Single optimization goal to improve workflow executions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e.g., </a:t>
            </a:r>
            <a:r>
              <a:rPr lang="en-US" b="0" dirty="0" err="1" smtClean="0">
                <a:solidFill>
                  <a:srgbClr val="800000"/>
                </a:solidFill>
              </a:rPr>
              <a:t>makespan</a:t>
            </a:r>
            <a:r>
              <a:rPr lang="en-US" b="0" dirty="0" smtClean="0">
                <a:solidFill>
                  <a:srgbClr val="800000"/>
                </a:solidFill>
              </a:rPr>
              <a:t>, cost,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55" y="2790109"/>
            <a:ext cx="5116384" cy="16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5"/>
            <a:ext cx="8229601" cy="44039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The improvement of one optimization criteria may imply in the deterioration of another criteria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There is no single solution that is optimal with respect to all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8" y="3070045"/>
            <a:ext cx="3588964" cy="1907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35" y="3070045"/>
            <a:ext cx="3515429" cy="190703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56654" y="3809818"/>
            <a:ext cx="898043" cy="35917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947410" y="4235717"/>
            <a:ext cx="13122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743C1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Determine the</a:t>
            </a:r>
            <a:b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743C1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743C1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Pareto</a:t>
            </a:r>
            <a:r>
              <a:rPr kumimoji="0" lang="en-US" sz="1400" b="1" i="0" u="sng" strike="noStrike" kern="1200" cap="none" spc="0" normalizeH="0" noProof="0" dirty="0" smtClean="0">
                <a:ln>
                  <a:noFill/>
                </a:ln>
                <a:solidFill>
                  <a:srgbClr val="743C1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Front</a:t>
            </a:r>
            <a:endParaRPr kumimoji="0" lang="en-US" sz="1400" b="1" i="0" u="sng" strike="noStrike" kern="1200" cap="none" spc="0" normalizeH="0" baseline="0" noProof="0" dirty="0" smtClean="0">
              <a:ln>
                <a:noFill/>
              </a:ln>
              <a:solidFill>
                <a:srgbClr val="743C1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229601" cy="4906506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Scientific workflows are often used to manage large-scale computations on HPC and HTC platforms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Several studies have been conducted to optimize workflow scheduling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However, most </a:t>
            </a:r>
            <a:r>
              <a:rPr lang="en-US" b="0" dirty="0">
                <a:solidFill>
                  <a:srgbClr val="800000"/>
                </a:solidFill>
              </a:rPr>
              <a:t>existing optimization techniques are limited to single or two objectives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Research in </a:t>
            </a:r>
            <a:r>
              <a:rPr lang="en-US" b="0" u="sng" dirty="0" smtClean="0">
                <a:solidFill>
                  <a:schemeClr val="tx1"/>
                </a:solidFill>
              </a:rPr>
              <a:t>green computing</a:t>
            </a:r>
            <a:r>
              <a:rPr lang="en-US" b="0" dirty="0" smtClean="0">
                <a:solidFill>
                  <a:schemeClr val="tx1"/>
                </a:solidFill>
              </a:rPr>
              <a:t> often address cooling and energy usage reduction in large data-centers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There </a:t>
            </a:r>
            <a:r>
              <a:rPr lang="en-US" b="0" dirty="0">
                <a:solidFill>
                  <a:srgbClr val="800000"/>
                </a:solidFill>
              </a:rPr>
              <a:t>are few studies on </a:t>
            </a:r>
            <a:r>
              <a:rPr lang="en-US" b="0" u="sng" dirty="0">
                <a:solidFill>
                  <a:srgbClr val="800000"/>
                </a:solidFill>
              </a:rPr>
              <a:t>how resources are </a:t>
            </a:r>
            <a:r>
              <a:rPr lang="en-US" b="0" u="sng" dirty="0" smtClean="0">
                <a:solidFill>
                  <a:srgbClr val="800000"/>
                </a:solidFill>
              </a:rPr>
              <a:t>used</a:t>
            </a:r>
            <a:r>
              <a:rPr lang="en-US" b="0" dirty="0" smtClean="0">
                <a:solidFill>
                  <a:srgbClr val="800000"/>
                </a:solidFill>
              </a:rPr>
              <a:t> by applications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Green </a:t>
            </a:r>
            <a:r>
              <a:rPr lang="en-US" b="0" dirty="0">
                <a:solidFill>
                  <a:schemeClr val="tx1"/>
                </a:solidFill>
              </a:rPr>
              <a:t>computing </a:t>
            </a:r>
            <a:r>
              <a:rPr lang="en-US" b="0" dirty="0" smtClean="0">
                <a:solidFill>
                  <a:schemeClr val="tx1"/>
                </a:solidFill>
              </a:rPr>
              <a:t>in scientific workflows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Studies are limited to </a:t>
            </a:r>
            <a:r>
              <a:rPr lang="en-US" b="0" dirty="0">
                <a:solidFill>
                  <a:srgbClr val="800000"/>
                </a:solidFill>
              </a:rPr>
              <a:t>the measurement of energy usage according to resource </a:t>
            </a:r>
            <a:r>
              <a:rPr lang="en-US" b="0" dirty="0" smtClean="0">
                <a:solidFill>
                  <a:srgbClr val="800000"/>
                </a:solidFill>
              </a:rPr>
              <a:t>utilization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 energy consumption model is simplistic (e.g., homogeneous execution nodes)</a:t>
            </a: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5"/>
            <a:ext cx="8229601" cy="44039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Development of an </a:t>
            </a:r>
            <a:r>
              <a:rPr lang="en-US" b="0" u="sng" dirty="0" smtClean="0">
                <a:solidFill>
                  <a:schemeClr val="tx1"/>
                </a:solidFill>
              </a:rPr>
              <a:t>energy consumption model</a:t>
            </a:r>
            <a:r>
              <a:rPr lang="en-US" b="0" dirty="0" smtClean="0">
                <a:solidFill>
                  <a:schemeClr val="tx1"/>
                </a:solidFill>
              </a:rPr>
              <a:t> to address real large-scale infrastructure conditions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e.g., heterogeneity, resource availability, external loads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743C1C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Validation of the model in a </a:t>
            </a:r>
            <a:r>
              <a:rPr lang="en-US" b="0" u="sng" dirty="0" smtClean="0">
                <a:solidFill>
                  <a:srgbClr val="800000"/>
                </a:solidFill>
              </a:rPr>
              <a:t>fully instrumented platform</a:t>
            </a:r>
            <a:r>
              <a:rPr lang="en-US" b="0" dirty="0" smtClean="0">
                <a:solidFill>
                  <a:srgbClr val="800000"/>
                </a:solidFill>
              </a:rPr>
              <a:t> able to measure the actual temperature and energy consumed by computing, networking, and storage systems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Development of a </a:t>
            </a:r>
            <a:r>
              <a:rPr lang="en-US" b="0" u="sng" dirty="0" smtClean="0">
                <a:solidFill>
                  <a:schemeClr val="tx1"/>
                </a:solidFill>
              </a:rPr>
              <a:t>multi-objective optimization</a:t>
            </a:r>
            <a:r>
              <a:rPr lang="en-US" b="0" dirty="0" smtClean="0">
                <a:solidFill>
                  <a:schemeClr val="tx1"/>
                </a:solidFill>
              </a:rPr>
              <a:t> approach to explore workflow execution tradeoffs</a:t>
            </a:r>
          </a:p>
        </p:txBody>
      </p:sp>
    </p:spTree>
    <p:extLst>
      <p:ext uri="{BB962C8B-B14F-4D97-AF65-F5344CB8AC3E}">
        <p14:creationId xmlns:p14="http://schemas.microsoft.com/office/powerpoint/2010/main" val="226612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flow-genom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3"/>
          <a:stretch/>
        </p:blipFill>
        <p:spPr>
          <a:xfrm>
            <a:off x="5516189" y="3091279"/>
            <a:ext cx="1721141" cy="282228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Model: Scientific Workflows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5"/>
            <a:ext cx="5277445" cy="44039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Directed Acyclic Graph (DAG)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Nodes denote 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Edges denote task dependencies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Tasks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Command-line programs that read one or more input files and produce one or more output files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rgbClr val="800000"/>
                </a:solidFill>
              </a:rPr>
              <a:t>Compute-intensive</a:t>
            </a:r>
            <a:r>
              <a:rPr lang="en-US" b="0" dirty="0" smtClean="0">
                <a:solidFill>
                  <a:srgbClr val="800000"/>
                </a:solidFill>
              </a:rPr>
              <a:t> or </a:t>
            </a:r>
            <a:r>
              <a:rPr lang="en-US" b="0" u="sng" dirty="0">
                <a:solidFill>
                  <a:srgbClr val="800000"/>
                </a:solidFill>
              </a:rPr>
              <a:t>d</a:t>
            </a:r>
            <a:r>
              <a:rPr lang="en-US" b="0" u="sng" dirty="0" smtClean="0">
                <a:solidFill>
                  <a:srgbClr val="800000"/>
                </a:solidFill>
              </a:rPr>
              <a:t>ata-intensive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Data dependencies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Result of output files from one program becoming input files for another program</a:t>
            </a:r>
            <a:endParaRPr lang="en-US" b="0" dirty="0">
              <a:solidFill>
                <a:srgbClr val="800000"/>
              </a:solidFill>
            </a:endParaRPr>
          </a:p>
        </p:txBody>
      </p:sp>
      <p:pic>
        <p:nvPicPr>
          <p:cNvPr id="6" name="Image 5" descr="workflow-mont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14" r="10610" b="10682"/>
          <a:stretch>
            <a:fillRect/>
          </a:stretch>
        </p:blipFill>
        <p:spPr>
          <a:xfrm>
            <a:off x="6351102" y="1227967"/>
            <a:ext cx="2557757" cy="306930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05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Model: Distributed Infrastructure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8400"/>
            <a:ext cx="8204200" cy="29082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100" b="0" dirty="0" smtClean="0"/>
              <a:t>Infrastructure as a Service (</a:t>
            </a:r>
            <a:r>
              <a:rPr lang="en-US" sz="2100" b="0" dirty="0" err="1" smtClean="0"/>
              <a:t>IaaS</a:t>
            </a:r>
            <a:r>
              <a:rPr lang="en-US" sz="2100" b="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800000"/>
                </a:solidFill>
              </a:rPr>
              <a:t>Data and task computations are stored/performed in the infrastructure</a:t>
            </a:r>
          </a:p>
        </p:txBody>
      </p:sp>
      <p:pic>
        <p:nvPicPr>
          <p:cNvPr id="4" name="Picture 3" descr="environm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4" y="2665818"/>
            <a:ext cx="4466689" cy="2577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401085" y="2835197"/>
            <a:ext cx="35338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l-GR" sz="1400" b="1" dirty="0" smtClean="0">
                <a:latin typeface="Arial"/>
                <a:cs typeface="Arial"/>
              </a:rPr>
              <a:t>1:</a:t>
            </a:r>
            <a:r>
              <a:rPr lang="el-GR" sz="1400" b="1" i="1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800000"/>
                </a:solidFill>
                <a:latin typeface="Arial"/>
                <a:cs typeface="Arial"/>
              </a:rPr>
              <a:t>Application setup: provision of a set of parameters and input files uploading</a:t>
            </a:r>
          </a:p>
          <a:p>
            <a:endParaRPr lang="en-US" sz="14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2: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800000"/>
                </a:solidFill>
                <a:latin typeface="Arial"/>
                <a:cs typeface="Arial"/>
              </a:rPr>
              <a:t>Workflow task scheduling</a:t>
            </a:r>
          </a:p>
          <a:p>
            <a:endParaRPr lang="en-US" sz="14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Arial"/>
                <a:cs typeface="Arial"/>
              </a:rPr>
              <a:t>Output data is stored on the storage server</a:t>
            </a:r>
          </a:p>
          <a:p>
            <a:endParaRPr lang="en-US" sz="14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4</a:t>
            </a:r>
            <a:r>
              <a:rPr lang="en-US" sz="1400" b="1" i="1" dirty="0" smtClean="0">
                <a:latin typeface="Arial"/>
                <a:cs typeface="Arial"/>
              </a:rPr>
              <a:t>: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800000"/>
                </a:solidFill>
                <a:latin typeface="Arial"/>
                <a:cs typeface="Arial"/>
              </a:rPr>
              <a:t>Output data required by the user is downloaded from the storage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and Reliability 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5"/>
            <a:ext cx="8229601" cy="44039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At Workflow Level </a:t>
            </a:r>
            <a:r>
              <a:rPr lang="en-US" sz="1800" b="0" dirty="0" smtClean="0">
                <a:solidFill>
                  <a:schemeClr val="tx1"/>
                </a:solidFill>
              </a:rPr>
              <a:t>(Our Expertise)</a:t>
            </a:r>
            <a:endParaRPr lang="en-US" sz="1800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Collect and summarize performance metrics for workflow applications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e.g., </a:t>
            </a:r>
            <a:r>
              <a:rPr lang="en-US" b="0" i="1" dirty="0" smtClean="0">
                <a:solidFill>
                  <a:srgbClr val="800000"/>
                </a:solidFill>
              </a:rPr>
              <a:t>process I/O, runtime, memory usage, CPU utilization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Profile data is used to build distributions of workflow applications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At Infrastructure Level </a:t>
            </a:r>
            <a:r>
              <a:rPr lang="en-US" sz="1800" b="0" dirty="0" smtClean="0">
                <a:solidFill>
                  <a:schemeClr val="tx1"/>
                </a:solidFill>
              </a:rPr>
              <a:t>(Looking for a Partner)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Collect </a:t>
            </a:r>
            <a:r>
              <a:rPr lang="en-US" b="0" dirty="0">
                <a:solidFill>
                  <a:srgbClr val="800000"/>
                </a:solidFill>
              </a:rPr>
              <a:t>t</a:t>
            </a:r>
            <a:r>
              <a:rPr lang="en-US" b="0" dirty="0" smtClean="0">
                <a:solidFill>
                  <a:srgbClr val="800000"/>
                </a:solidFill>
              </a:rPr>
              <a:t>emperature and energy consumption from execution nodes, storage servers, and network systems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rgbClr val="800000"/>
                </a:solidFill>
              </a:rPr>
              <a:t>Requires</a:t>
            </a:r>
            <a:r>
              <a:rPr lang="en-US" b="0" dirty="0" smtClean="0">
                <a:solidFill>
                  <a:srgbClr val="800000"/>
                </a:solidFill>
              </a:rPr>
              <a:t> a fully instrumented platform</a:t>
            </a:r>
          </a:p>
        </p:txBody>
      </p:sp>
    </p:spTree>
    <p:extLst>
      <p:ext uri="{BB962C8B-B14F-4D97-AF65-F5344CB8AC3E}">
        <p14:creationId xmlns:p14="http://schemas.microsoft.com/office/powerpoint/2010/main" val="346845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229601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u="sng" dirty="0" smtClean="0">
                <a:solidFill>
                  <a:schemeClr val="tx1"/>
                </a:solidFill>
              </a:rPr>
              <a:t>Goal</a:t>
            </a:r>
            <a:r>
              <a:rPr lang="en-US" b="0" dirty="0" smtClean="0">
                <a:solidFill>
                  <a:schemeClr val="tx1"/>
                </a:solidFill>
              </a:rPr>
              <a:t>: Multi-objective optimization of energy consumption, </a:t>
            </a:r>
            <a:r>
              <a:rPr lang="en-US" b="0" dirty="0" err="1" smtClean="0">
                <a:solidFill>
                  <a:schemeClr val="tx1"/>
                </a:solidFill>
              </a:rPr>
              <a:t>makespan</a:t>
            </a:r>
            <a:r>
              <a:rPr lang="en-US" b="0" dirty="0" smtClean="0">
                <a:solidFill>
                  <a:schemeClr val="tx1"/>
                </a:solidFill>
              </a:rPr>
              <a:t>, and reliability for scientific workflows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549360" y="5773060"/>
            <a:ext cx="3018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Multi-objective optimization process</a:t>
            </a:r>
            <a:endParaRPr kumimoji="0" lang="en-US" sz="14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 descr="energy-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32" y="2788687"/>
            <a:ext cx="4277068" cy="2876652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57200" y="2155051"/>
            <a:ext cx="4586220" cy="382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Monitoring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Workflow profile data has been collected as part of the </a:t>
            </a:r>
            <a:r>
              <a:rPr lang="en-US" b="0" u="sng" dirty="0" smtClean="0">
                <a:solidFill>
                  <a:srgbClr val="800000"/>
                </a:solidFill>
              </a:rPr>
              <a:t>DOE </a:t>
            </a:r>
            <a:r>
              <a:rPr lang="en-US" b="0" u="sng" dirty="0" err="1" smtClean="0">
                <a:solidFill>
                  <a:srgbClr val="800000"/>
                </a:solidFill>
              </a:rPr>
              <a:t>dV</a:t>
            </a:r>
            <a:r>
              <a:rPr lang="en-US" b="0" u="sng" dirty="0" smtClean="0">
                <a:solidFill>
                  <a:srgbClr val="800000"/>
                </a:solidFill>
              </a:rPr>
              <a:t>/</a:t>
            </a:r>
            <a:r>
              <a:rPr lang="en-US" b="0" u="sng" dirty="0" err="1" smtClean="0">
                <a:solidFill>
                  <a:srgbClr val="800000"/>
                </a:solidFill>
              </a:rPr>
              <a:t>dt</a:t>
            </a:r>
            <a:r>
              <a:rPr lang="en-US" b="0" u="sng" dirty="0" smtClean="0">
                <a:solidFill>
                  <a:srgbClr val="800000"/>
                </a:solidFill>
              </a:rPr>
              <a:t> project</a:t>
            </a:r>
            <a:r>
              <a:rPr lang="en-US" b="0" dirty="0" smtClean="0">
                <a:solidFill>
                  <a:srgbClr val="800000"/>
                </a:solidFill>
              </a:rPr>
              <a:t> </a:t>
            </a:r>
            <a:r>
              <a:rPr lang="en-US" sz="1500" b="0" dirty="0" smtClean="0">
                <a:solidFill>
                  <a:srgbClr val="800000"/>
                </a:solidFill>
              </a:rPr>
              <a:t>(ER26110)</a:t>
            </a:r>
            <a:endParaRPr lang="en-US" sz="1500" b="0" u="sng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Temperature and energy consumption monitoring requires access to a fully instrumented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7119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305801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Multi-Objective Optimization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The improvement of one optimization criteria may imply in the deterioration of another </a:t>
            </a:r>
            <a:r>
              <a:rPr lang="en-US" b="0" dirty="0" smtClean="0">
                <a:solidFill>
                  <a:srgbClr val="800000"/>
                </a:solidFill>
              </a:rPr>
              <a:t>criteria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Development of heuristics to </a:t>
            </a:r>
            <a:r>
              <a:rPr lang="en-US" b="0" dirty="0">
                <a:solidFill>
                  <a:srgbClr val="800000"/>
                </a:solidFill>
              </a:rPr>
              <a:t>r</a:t>
            </a:r>
            <a:r>
              <a:rPr lang="en-US" b="0" dirty="0" smtClean="0">
                <a:solidFill>
                  <a:srgbClr val="800000"/>
                </a:solidFill>
              </a:rPr>
              <a:t>educe the large-search space of workflow executions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Modeling </a:t>
            </a:r>
            <a:r>
              <a:rPr lang="en-US" sz="2000" b="0" dirty="0" smtClean="0">
                <a:solidFill>
                  <a:schemeClr val="tx1"/>
                </a:solidFill>
              </a:rPr>
              <a:t>(Dynamic Optimization)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Models will be </a:t>
            </a:r>
            <a:r>
              <a:rPr lang="en-US" b="0" dirty="0">
                <a:solidFill>
                  <a:srgbClr val="800000"/>
                </a:solidFill>
              </a:rPr>
              <a:t>constantly updated based on the profiling data collected during the workflow </a:t>
            </a:r>
            <a:r>
              <a:rPr lang="en-US" b="0" dirty="0" smtClean="0">
                <a:solidFill>
                  <a:srgbClr val="800000"/>
                </a:solidFill>
              </a:rPr>
              <a:t>execution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Workflow Execution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Conducted with the </a:t>
            </a:r>
            <a:r>
              <a:rPr lang="en-US" b="0" dirty="0">
                <a:solidFill>
                  <a:srgbClr val="800000"/>
                </a:solidFill>
              </a:rPr>
              <a:t>Pegasus WMS </a:t>
            </a:r>
            <a:r>
              <a:rPr lang="en-US" sz="1500" b="0" dirty="0">
                <a:solidFill>
                  <a:srgbClr val="800000"/>
                </a:solidFill>
              </a:rPr>
              <a:t>(OCI SI2-SSI </a:t>
            </a:r>
            <a:r>
              <a:rPr lang="en-US" sz="1500" b="0" dirty="0" smtClean="0">
                <a:solidFill>
                  <a:srgbClr val="800000"/>
                </a:solidFill>
              </a:rPr>
              <a:t>#1148515)</a:t>
            </a:r>
            <a:endParaRPr lang="en-US" sz="1500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6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305801" cy="492442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Major Contribution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Multi-objective optimization of energy consumption, </a:t>
            </a:r>
            <a:r>
              <a:rPr lang="en-US" b="0" dirty="0" err="1" smtClean="0">
                <a:solidFill>
                  <a:srgbClr val="800000"/>
                </a:solidFill>
              </a:rPr>
              <a:t>makespan</a:t>
            </a:r>
            <a:r>
              <a:rPr lang="en-US" b="0" dirty="0" smtClean="0">
                <a:solidFill>
                  <a:srgbClr val="800000"/>
                </a:solidFill>
              </a:rPr>
              <a:t>, and reliability for scientific workflows on large-scale computing infrastructures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Gaps in Current Research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There is no energy-aware profiling of scientific workflow applications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Research is focused on the optimization of a single or two objectives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Strong assumptions are made (e.g., homogeneous environments)</a:t>
            </a: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Synergistic Projects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err="1">
                <a:solidFill>
                  <a:srgbClr val="800000"/>
                </a:solidFill>
              </a:rPr>
              <a:t>dV</a:t>
            </a:r>
            <a:r>
              <a:rPr lang="en-US" b="0" dirty="0">
                <a:solidFill>
                  <a:srgbClr val="800000"/>
                </a:solidFill>
              </a:rPr>
              <a:t>/</a:t>
            </a:r>
            <a:r>
              <a:rPr lang="en-US" b="0" dirty="0" err="1">
                <a:solidFill>
                  <a:srgbClr val="800000"/>
                </a:solidFill>
              </a:rPr>
              <a:t>dT</a:t>
            </a:r>
            <a:r>
              <a:rPr lang="en-US" b="0" dirty="0">
                <a:solidFill>
                  <a:srgbClr val="800000"/>
                </a:solidFill>
              </a:rPr>
              <a:t>: Accelerating the Rate of Progress Towards Extreme Scale Collaborative </a:t>
            </a:r>
            <a:r>
              <a:rPr lang="en-US" b="0" dirty="0" smtClean="0">
                <a:solidFill>
                  <a:srgbClr val="800000"/>
                </a:solidFill>
              </a:rPr>
              <a:t>Science </a:t>
            </a:r>
            <a:r>
              <a:rPr lang="en-US" sz="1500" b="0" dirty="0" smtClean="0">
                <a:solidFill>
                  <a:srgbClr val="800000"/>
                </a:solidFill>
              </a:rPr>
              <a:t>(DOE ER26110</a:t>
            </a:r>
            <a:r>
              <a:rPr lang="en-US" sz="1500" b="0" dirty="0">
                <a:solidFill>
                  <a:srgbClr val="800000"/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Pegasus </a:t>
            </a:r>
            <a:r>
              <a:rPr lang="en-US" b="0" dirty="0">
                <a:solidFill>
                  <a:srgbClr val="800000"/>
                </a:solidFill>
              </a:rPr>
              <a:t>WMS </a:t>
            </a:r>
            <a:r>
              <a:rPr lang="en-US" sz="1500" b="0" dirty="0">
                <a:solidFill>
                  <a:srgbClr val="800000"/>
                </a:solidFill>
              </a:rPr>
              <a:t>(OCI SI2-SSI </a:t>
            </a:r>
            <a:r>
              <a:rPr lang="en-US" sz="1500" b="0" dirty="0" smtClean="0">
                <a:solidFill>
                  <a:srgbClr val="800000"/>
                </a:solidFill>
              </a:rPr>
              <a:t>#1148515)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dirty="0">
                <a:solidFill>
                  <a:srgbClr val="800000"/>
                </a:solidFill>
              </a:rPr>
              <a:t>DOE Sustained Performance, Energy and Resilience (SUPER) </a:t>
            </a:r>
            <a:r>
              <a:rPr lang="en-US" sz="1600" b="0" dirty="0" smtClean="0">
                <a:solidFill>
                  <a:srgbClr val="800000"/>
                </a:solidFill>
              </a:rPr>
              <a:t>project</a:t>
            </a:r>
            <a:endParaRPr lang="en-US" sz="1500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5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727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A Unified Approach for Modeling and Optimization of Energy, Makespan and Reliability for Scientific Workflows on Large-Scale Computing Infrastructures</vt:lpstr>
      <vt:lpstr>Introduction</vt:lpstr>
      <vt:lpstr>Research Goals</vt:lpstr>
      <vt:lpstr>Application Model: Scientific Workflows</vt:lpstr>
      <vt:lpstr>System Model: Distributed Infrastructure</vt:lpstr>
      <vt:lpstr>Runtime and Reliability Models</vt:lpstr>
      <vt:lpstr>Research Dimensions</vt:lpstr>
      <vt:lpstr>Research Dimensions</vt:lpstr>
      <vt:lpstr>Discussions</vt:lpstr>
      <vt:lpstr>A Unified Approach for Modeling and Optimization of  Energy, Makespan and Reliability for Scientific Workflows  on Large-Scale Computing Infrastructures</vt:lpstr>
      <vt:lpstr>Mono-Objective Optimization</vt:lpstr>
      <vt:lpstr>Multi-Objective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Rafael Ferreira da Silva</cp:lastModifiedBy>
  <cp:revision>401</cp:revision>
  <cp:lastPrinted>2014-08-25T18:21:57Z</cp:lastPrinted>
  <dcterms:created xsi:type="dcterms:W3CDTF">2013-11-17T15:43:00Z</dcterms:created>
  <dcterms:modified xsi:type="dcterms:W3CDTF">2014-08-25T18:21:58Z</dcterms:modified>
</cp:coreProperties>
</file>