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5" r:id="rId1"/>
    <p:sldMasterId id="2147483737" r:id="rId2"/>
  </p:sldMasterIdLst>
  <p:notesMasterIdLst>
    <p:notesMasterId r:id="rId14"/>
  </p:notesMasterIdLst>
  <p:handoutMasterIdLst>
    <p:handoutMasterId r:id="rId15"/>
  </p:handoutMasterIdLst>
  <p:sldIdLst>
    <p:sldId id="284" r:id="rId3"/>
    <p:sldId id="301" r:id="rId4"/>
    <p:sldId id="338" r:id="rId5"/>
    <p:sldId id="339" r:id="rId6"/>
    <p:sldId id="340" r:id="rId7"/>
    <p:sldId id="341" r:id="rId8"/>
    <p:sldId id="337" r:id="rId9"/>
    <p:sldId id="336" r:id="rId10"/>
    <p:sldId id="334" r:id="rId11"/>
    <p:sldId id="335" r:id="rId12"/>
    <p:sldId id="297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F2D5"/>
    <a:srgbClr val="748FAA"/>
    <a:srgbClr val="743C1C"/>
    <a:srgbClr val="FADABF"/>
    <a:srgbClr val="D3FAD3"/>
    <a:srgbClr val="E4FAC1"/>
    <a:srgbClr val="8BC967"/>
    <a:srgbClr val="E27739"/>
    <a:srgbClr val="649BCC"/>
    <a:srgbClr val="498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8872" autoAdjust="0"/>
  </p:normalViewPr>
  <p:slideViewPr>
    <p:cSldViewPr snapToGrid="0" snapToObjects="1">
      <p:cViewPr varScale="1">
        <p:scale>
          <a:sx n="113" d="100"/>
          <a:sy n="113" d="100"/>
        </p:scale>
        <p:origin x="-104" y="-63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2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0" d="100"/>
        <a:sy n="2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179C08-88DC-4A86-94A2-A1EDC4A50204}" type="datetimeFigureOut">
              <a:rPr lang="en-US"/>
              <a:pPr>
                <a:defRPr/>
              </a:pPr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5D0C57-0AC5-46D8-A8B1-8EE16B378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560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DA0C48-51DF-40E1-9882-A8096F71A1C2}" type="datetimeFigureOut">
              <a:rPr lang="en-US"/>
              <a:pPr>
                <a:defRPr/>
              </a:pPr>
              <a:t>12/9/14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485EE4-F5ED-46EE-9CC8-D02925AE3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58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glow rad="38100">
                    <a:schemeClr val="accent4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7628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29263CB3-35DE-8142-A934-8D8CC4699110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45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BF753598-6B00-2F45-BCEA-5133F83A3B42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9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934075" y="6127750"/>
            <a:ext cx="3043238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isi.png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0080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429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9C86E70E-8D8D-4BB5-9D51-8D26A26A1174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403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200"/>
              </a:spcBef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408978" y="6549592"/>
            <a:ext cx="542056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FFDC3C2F-A094-413C-B07C-2C0839FE72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D3283F9F-EFE1-4865-A24C-1485B97DFD91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408978" y="6549592"/>
            <a:ext cx="542056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FFDC3C2F-A094-413C-B07C-2C0839FE72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7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106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microsoft.com/office/2007/relationships/hdphoto" Target="../media/hdphoto1.wdp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6" Type="http://schemas.openxmlformats.org/officeDocument/2006/relationships/image" Target="../media/image1.png"/><Relationship Id="rId7" Type="http://schemas.microsoft.com/office/2007/relationships/hdphoto" Target="../media/hdphoto1.wdp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1588"/>
            <a:ext cx="9144000" cy="6213474"/>
          </a:xfrm>
          <a:prstGeom prst="rect">
            <a:avLst/>
          </a:prstGeom>
          <a:pattFill prst="lgGrid">
            <a:fgClr>
              <a:srgbClr val="748FAA"/>
            </a:fgClr>
            <a:bgClr>
              <a:schemeClr val="accent2">
                <a:lumMod val="75000"/>
              </a:schemeClr>
            </a:bgClr>
          </a:patt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1588"/>
            <a:ext cx="9144000" cy="62134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alpha val="91000"/>
                </a:schemeClr>
              </a:gs>
              <a:gs pos="100000">
                <a:schemeClr val="accent2">
                  <a:lumMod val="75000"/>
                  <a:alpha val="91000"/>
                </a:schemeClr>
              </a:gs>
              <a:gs pos="50000">
                <a:schemeClr val="accent2">
                  <a:lumMod val="60000"/>
                  <a:lumOff val="40000"/>
                  <a:alpha val="91000"/>
                </a:schemeClr>
              </a:gs>
            </a:gsLst>
            <a:lin ang="10800000" scaled="0"/>
            <a:tileRect/>
          </a:grad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	Click to edit Master title style</a:t>
            </a:r>
          </a:p>
        </p:txBody>
      </p:sp>
      <p:pic>
        <p:nvPicPr>
          <p:cNvPr id="7" name="Picture 4" descr="pegasus_white_logo.png"/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48" b="17139"/>
          <a:stretch>
            <a:fillRect/>
          </a:stretch>
        </p:blipFill>
        <p:spPr bwMode="auto">
          <a:xfrm>
            <a:off x="8185150" y="6215062"/>
            <a:ext cx="9588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formal_viterbi_card_black_on_white.jpg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3152" r="10833" b="24104"/>
          <a:stretch/>
        </p:blipFill>
        <p:spPr>
          <a:xfrm>
            <a:off x="43657" y="6308246"/>
            <a:ext cx="1741488" cy="53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accent2">
              <a:lumMod val="75000"/>
            </a:schemeClr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88"/>
            <a:ext cx="9144000" cy="685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4" name="Picture 4" descr="pegasus_white_logo.png"/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48" b="17139"/>
          <a:stretch>
            <a:fillRect/>
          </a:stretch>
        </p:blipFill>
        <p:spPr bwMode="auto">
          <a:xfrm>
            <a:off x="8185150" y="6215062"/>
            <a:ext cx="9588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formal_viterbi_card_black_on_white.jpg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3152" r="10833" b="24104"/>
          <a:stretch/>
        </p:blipFill>
        <p:spPr>
          <a:xfrm>
            <a:off x="43657" y="6308246"/>
            <a:ext cx="1741488" cy="531612"/>
          </a:xfrm>
          <a:prstGeom prst="rect">
            <a:avLst/>
          </a:prstGeom>
        </p:spPr>
      </p:pic>
      <p:sp>
        <p:nvSpPr>
          <p:cNvPr id="23" name="Rectangle 22"/>
          <p:cNvSpPr>
            <a:spLocks noChangeArrowheads="1"/>
          </p:cNvSpPr>
          <p:nvPr userDrawn="1"/>
        </p:nvSpPr>
        <p:spPr bwMode="auto">
          <a:xfrm>
            <a:off x="0" y="1589"/>
            <a:ext cx="9144000" cy="442912"/>
          </a:xfrm>
          <a:prstGeom prst="rect">
            <a:avLst/>
          </a:prstGeom>
          <a:pattFill prst="lgGrid">
            <a:fgClr>
              <a:schemeClr val="bg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10001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40000"/>
                  <a:lumOff val="60000"/>
                  <a:alpha val="91000"/>
                </a:schemeClr>
              </a:gs>
              <a:gs pos="51000">
                <a:schemeClr val="accent1">
                  <a:alpha val="91000"/>
                </a:schemeClr>
              </a:gs>
            </a:gsLst>
            <a:lin ang="5400000" scaled="0"/>
            <a:tileRect/>
          </a:gradFill>
          <a:ln>
            <a:noFill/>
          </a:ln>
          <a:effectLst/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	Click to edit Master title style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408978" y="6549592"/>
            <a:ext cx="542056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FFDC3C2F-A094-413C-B07C-2C0839FE72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1" r:id="rId2"/>
    <p:sldLayoutId id="2147483782" r:id="rId3"/>
    <p:sldLayoutId id="2147483777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642-55224-3_24" TargetMode="External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x.doi.org/10.1016/j.future.2013.01.00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8751" y="1977769"/>
            <a:ext cx="8778874" cy="1470025"/>
          </a:xfrm>
        </p:spPr>
        <p:txBody>
          <a:bodyPr/>
          <a:lstStyle/>
          <a:p>
            <a:pPr algn="ctr"/>
            <a:r>
              <a:rPr lang="en-US" sz="2400" dirty="0"/>
              <a:t>Experiments with Complex Scientific Applications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</a:t>
            </a:r>
            <a:r>
              <a:rPr lang="en-US" sz="2400" dirty="0"/>
              <a:t>Hybrid Cloud Infrastructures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8825" y="3750473"/>
            <a:ext cx="8009308" cy="118058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Maciej</a:t>
            </a:r>
            <a:r>
              <a:rPr lang="en-US" sz="2000" dirty="0">
                <a:solidFill>
                  <a:schemeClr val="bg1"/>
                </a:solidFill>
              </a:rPr>
              <a:t> Malawski</a:t>
            </a:r>
            <a:r>
              <a:rPr lang="en-US" sz="2000" baseline="30000" dirty="0">
                <a:solidFill>
                  <a:schemeClr val="bg1"/>
                </a:solidFill>
              </a:rPr>
              <a:t>1,2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Piotr</a:t>
            </a:r>
            <a:r>
              <a:rPr lang="en-US" sz="2000" dirty="0">
                <a:solidFill>
                  <a:schemeClr val="bg1"/>
                </a:solidFill>
              </a:rPr>
              <a:t> Nowakowski</a:t>
            </a:r>
            <a:r>
              <a:rPr lang="en-US" sz="2000" baseline="30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, Tomasz Gubała</a:t>
            </a:r>
            <a:r>
              <a:rPr lang="en-US" sz="2000" baseline="30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Marek</a:t>
            </a:r>
            <a:r>
              <a:rPr lang="en-US" sz="2000" dirty="0">
                <a:solidFill>
                  <a:schemeClr val="bg1"/>
                </a:solidFill>
              </a:rPr>
              <a:t> Kasztelnik</a:t>
            </a:r>
            <a:r>
              <a:rPr lang="en-US" sz="2000" baseline="30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, Marian Bubak</a:t>
            </a:r>
            <a:r>
              <a:rPr lang="en-US" sz="2000" baseline="30000" dirty="0">
                <a:solidFill>
                  <a:schemeClr val="bg1"/>
                </a:solidFill>
              </a:rPr>
              <a:t>1,2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u="sng" dirty="0">
                <a:solidFill>
                  <a:schemeClr val="bg1"/>
                </a:solidFill>
              </a:rPr>
              <a:t>Rafael Ferreira da Silva</a:t>
            </a:r>
            <a:r>
              <a:rPr lang="en-US" sz="2000" baseline="30000" dirty="0">
                <a:solidFill>
                  <a:schemeClr val="bg1"/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Ewa</a:t>
            </a:r>
            <a:r>
              <a:rPr lang="en-US" sz="2000" dirty="0">
                <a:solidFill>
                  <a:schemeClr val="bg1"/>
                </a:solidFill>
              </a:rPr>
              <a:t> Deelman</a:t>
            </a:r>
            <a:r>
              <a:rPr lang="en-US" sz="2000" baseline="30000" dirty="0">
                <a:solidFill>
                  <a:schemeClr val="bg1"/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Jarek</a:t>
            </a:r>
            <a:r>
              <a:rPr lang="en-US" sz="2000" dirty="0">
                <a:solidFill>
                  <a:schemeClr val="bg1"/>
                </a:solidFill>
              </a:rPr>
              <a:t> Nabrzyski</a:t>
            </a:r>
            <a:r>
              <a:rPr lang="en-US" sz="2000" baseline="30000" dirty="0">
                <a:solidFill>
                  <a:schemeClr val="bg1"/>
                </a:solidFill>
              </a:rPr>
              <a:t>4</a:t>
            </a:r>
          </a:p>
          <a:p>
            <a:endParaRPr lang="en-US" sz="200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aseline="30000" dirty="0" err="1">
                <a:solidFill>
                  <a:schemeClr val="accent2">
                    <a:lumMod val="75000"/>
                  </a:schemeClr>
                </a:solidFill>
              </a:rPr>
              <a:t>NSFCloud</a:t>
            </a:r>
            <a:r>
              <a:rPr lang="en-US" sz="2000" baseline="30000" dirty="0">
                <a:solidFill>
                  <a:schemeClr val="accent2">
                    <a:lumMod val="75000"/>
                  </a:schemeClr>
                </a:solidFill>
              </a:rPr>
              <a:t> Workshop on </a:t>
            </a:r>
            <a:r>
              <a:rPr lang="en-US" sz="2000" baseline="30000" dirty="0" smtClean="0">
                <a:solidFill>
                  <a:schemeClr val="accent2">
                    <a:lumMod val="75000"/>
                  </a:schemeClr>
                </a:solidFill>
              </a:rPr>
              <a:t>Experimental </a:t>
            </a:r>
            <a:r>
              <a:rPr lang="en-US" sz="2000" baseline="30000" dirty="0">
                <a:solidFill>
                  <a:schemeClr val="accent2">
                    <a:lumMod val="75000"/>
                  </a:schemeClr>
                </a:solidFill>
              </a:rPr>
              <a:t>Support for Cloud Computing </a:t>
            </a:r>
            <a:br>
              <a:rPr lang="en-US" sz="2000" baseline="30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aseline="30000" dirty="0" smtClean="0">
                <a:solidFill>
                  <a:schemeClr val="accent2">
                    <a:lumMod val="75000"/>
                  </a:schemeClr>
                </a:solidFill>
              </a:rPr>
              <a:t>December 11-12, 2014</a:t>
            </a:r>
            <a:r>
              <a:rPr lang="en-US" sz="2000" baseline="30000" dirty="0">
                <a:solidFill>
                  <a:schemeClr val="accent2">
                    <a:lumMod val="75000"/>
                  </a:schemeClr>
                </a:solidFill>
              </a:rPr>
              <a:t>, Arlington, VA</a:t>
            </a:r>
          </a:p>
        </p:txBody>
      </p:sp>
      <p:pic>
        <p:nvPicPr>
          <p:cNvPr id="7" name="Picture 4" descr="pegasus_whit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190" y="332990"/>
            <a:ext cx="1531620" cy="119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88562" y="5204206"/>
            <a:ext cx="64427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AGH University of Science and Technology</a:t>
            </a:r>
            <a:r>
              <a:rPr lang="en-US" sz="1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US" sz="1200" baseline="30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 </a:t>
            </a:r>
            <a:r>
              <a:rPr lang="en-US" sz="1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ACC </a:t>
            </a:r>
            <a:r>
              <a:rPr lang="en-US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Cyfronet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AGH, </a:t>
            </a:r>
            <a:r>
              <a:rPr lang="en-US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ul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Nawojki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11, 30-950 </a:t>
            </a:r>
            <a:r>
              <a:rPr lang="en-US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Kraków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Poland</a:t>
            </a:r>
          </a:p>
          <a:p>
            <a:r>
              <a:rPr lang="en-US" sz="1200" baseline="30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Department of Computer Science, al. </a:t>
            </a:r>
            <a:r>
              <a:rPr lang="en-US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Mickiewicza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30, 30-095 </a:t>
            </a:r>
            <a:r>
              <a:rPr lang="en-US" sz="12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Kraków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Poland</a:t>
            </a:r>
          </a:p>
          <a:p>
            <a:r>
              <a:rPr lang="en-US" sz="1200" baseline="30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1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University of Southern California, Information Sciences Institute, Marina Del Rey, CA, </a:t>
            </a:r>
            <a:r>
              <a:rPr lang="en-US" sz="1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USA</a:t>
            </a:r>
          </a:p>
          <a:p>
            <a:r>
              <a:rPr lang="en-US" sz="1200" baseline="30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4</a:t>
            </a:r>
            <a:r>
              <a:rPr lang="en-US" sz="1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Center for Research Computing, University of Notre Dame, IN, </a:t>
            </a:r>
            <a:r>
              <a:rPr lang="en-US" sz="1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USA</a:t>
            </a:r>
            <a:endParaRPr lang="en-US" sz="1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2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Experiment:</a:t>
            </a:r>
            <a:r>
              <a:rPr lang="en-US" b="0" dirty="0" smtClean="0"/>
              <a:t> </a:t>
            </a:r>
            <a:r>
              <a:rPr lang="en-US" b="0" dirty="0"/>
              <a:t>Interoperation of </a:t>
            </a:r>
            <a:r>
              <a:rPr lang="en-US" b="0" dirty="0" smtClean="0"/>
              <a:t>Cloud </a:t>
            </a:r>
            <a:r>
              <a:rPr lang="en-US" b="0" dirty="0" err="1" smtClean="0"/>
              <a:t>Testbed</a:t>
            </a:r>
            <a:r>
              <a:rPr lang="en-US" b="0" dirty="0" smtClean="0"/>
              <a:t> </a:t>
            </a:r>
            <a:r>
              <a:rPr lang="en-US" b="0" dirty="0"/>
              <a:t>of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PL</a:t>
            </a:r>
            <a:r>
              <a:rPr lang="en-US" b="0" dirty="0"/>
              <a:t>-Grid </a:t>
            </a:r>
            <a:r>
              <a:rPr lang="en-US" b="0" dirty="0" smtClean="0"/>
              <a:t>Infrastructure </a:t>
            </a:r>
            <a:r>
              <a:rPr lang="en-US" b="0" dirty="0"/>
              <a:t>with </a:t>
            </a:r>
            <a:r>
              <a:rPr lang="en-US" b="0" dirty="0" err="1"/>
              <a:t>NSFCloud</a:t>
            </a:r>
            <a:endParaRPr lang="fr-FR" b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8305801" cy="48061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PL-Grid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One </a:t>
            </a:r>
            <a:r>
              <a:rPr lang="en-US" b="0" dirty="0">
                <a:solidFill>
                  <a:srgbClr val="800000"/>
                </a:solidFill>
              </a:rPr>
              <a:t>of the largest national grid infrastructures in Europe (2500+ users, 500+ teams)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Cloud </a:t>
            </a:r>
            <a:r>
              <a:rPr lang="en-US" b="0" dirty="0" err="1">
                <a:solidFill>
                  <a:srgbClr val="800000"/>
                </a:solidFill>
              </a:rPr>
              <a:t>testbed</a:t>
            </a:r>
            <a:r>
              <a:rPr lang="en-US" b="0" dirty="0">
                <a:solidFill>
                  <a:srgbClr val="800000"/>
                </a:solidFill>
              </a:rPr>
              <a:t> based on </a:t>
            </a:r>
            <a:r>
              <a:rPr lang="en-US" b="0" dirty="0" err="1">
                <a:solidFill>
                  <a:srgbClr val="800000"/>
                </a:solidFill>
              </a:rPr>
              <a:t>OpenNebula</a:t>
            </a:r>
            <a:r>
              <a:rPr lang="en-US" b="0" dirty="0">
                <a:solidFill>
                  <a:srgbClr val="800000"/>
                </a:solidFill>
              </a:rPr>
              <a:t> and </a:t>
            </a:r>
            <a:r>
              <a:rPr lang="en-US" b="0" dirty="0" err="1">
                <a:solidFill>
                  <a:srgbClr val="800000"/>
                </a:solidFill>
              </a:rPr>
              <a:t>OpenStack</a:t>
            </a:r>
            <a:endParaRPr lang="en-US" b="0" dirty="0" smtClean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Goals</a:t>
            </a:r>
            <a:endParaRPr lang="en-US" sz="2000" b="0" dirty="0" smtClean="0">
              <a:solidFill>
                <a:schemeClr val="tx1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Possibility to run </a:t>
            </a:r>
            <a:r>
              <a:rPr lang="en-US" b="0" u="sng" dirty="0">
                <a:solidFill>
                  <a:srgbClr val="800000"/>
                </a:solidFill>
              </a:rPr>
              <a:t>transatlantic and global-scale </a:t>
            </a:r>
            <a:r>
              <a:rPr lang="en-US" b="0" u="sng" dirty="0" smtClean="0">
                <a:solidFill>
                  <a:srgbClr val="800000"/>
                </a:solidFill>
              </a:rPr>
              <a:t>experiments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Evaluation </a:t>
            </a:r>
            <a:r>
              <a:rPr lang="en-US" b="0" dirty="0">
                <a:solidFill>
                  <a:srgbClr val="800000"/>
                </a:solidFill>
              </a:rPr>
              <a:t>of impact of </a:t>
            </a:r>
            <a:r>
              <a:rPr lang="en-US" b="0" u="sng" dirty="0">
                <a:solidFill>
                  <a:srgbClr val="800000"/>
                </a:solidFill>
              </a:rPr>
              <a:t>wide-area and high-latency networks</a:t>
            </a:r>
            <a:endParaRPr lang="en-US" b="0" u="sng" dirty="0" smtClean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rgbClr val="8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http://upload.wikimedia.org/wikipedia/commons/thumb/7/70/United_States_%28orthographic_projection%29.svg/541px-United_States_%28orthographic_projection%29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016" y="4930948"/>
            <a:ext cx="1268925" cy="126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upload.wikimedia.org/wikipedia/commons/thumb/c/c6/Europe_%28orthographic_projection%29.svg/541px-Europe_%28orthographic_projection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352" y="4919143"/>
            <a:ext cx="1268926" cy="126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rved Down Arrow 6"/>
          <p:cNvSpPr/>
          <p:nvPr/>
        </p:nvSpPr>
        <p:spPr>
          <a:xfrm>
            <a:off x="3495112" y="4841373"/>
            <a:ext cx="2314468" cy="532632"/>
          </a:xfrm>
          <a:prstGeom prst="curved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flipH="1" flipV="1">
            <a:off x="3399074" y="5788655"/>
            <a:ext cx="2393395" cy="584211"/>
          </a:xfrm>
          <a:prstGeom prst="curved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2" descr="http://www.plgrid.pl/images/logos/logo_infra.png"/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34" y="852588"/>
            <a:ext cx="8572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339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574800"/>
            <a:ext cx="9144000" cy="1470025"/>
          </a:xfrm>
        </p:spPr>
        <p:txBody>
          <a:bodyPr/>
          <a:lstStyle/>
          <a:p>
            <a:pPr algn="ctr"/>
            <a:r>
              <a:rPr lang="en-US" sz="24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Experiments with Complex Scientific Applications </a:t>
            </a:r>
            <a:br>
              <a:rPr lang="en-US" sz="24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sz="2400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on Hybrid Cloud Infrastructures</a:t>
            </a:r>
            <a:endParaRPr lang="en-US" sz="2500" b="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164222"/>
            <a:ext cx="6400800" cy="65768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you.</a:t>
            </a:r>
          </a:p>
        </p:txBody>
      </p:sp>
      <p:pic>
        <p:nvPicPr>
          <p:cNvPr id="7" name="Picture 4" descr="pegasus_whit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190" y="320162"/>
            <a:ext cx="1531620" cy="119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549744" y="4345298"/>
            <a:ext cx="5913832" cy="1118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i="1" baseline="30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/>
            </a:r>
            <a:br>
              <a:rPr lang="en-US" sz="2500" i="1" baseline="30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</a:br>
            <a:r>
              <a:rPr lang="en-US" sz="2500" i="1" baseline="300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DICE Team at AGH: </a:t>
            </a:r>
            <a:r>
              <a:rPr lang="en-US" sz="2500" i="1" baseline="30000" dirty="0">
                <a:solidFill>
                  <a:srgbClr val="D9D9D9"/>
                </a:solidFill>
                <a:latin typeface="Calibri"/>
                <a:cs typeface="Calibri"/>
              </a:rPr>
              <a:t>http://</a:t>
            </a:r>
            <a:r>
              <a:rPr lang="en-US" sz="2500" i="1" baseline="30000" dirty="0" smtClean="0">
                <a:solidFill>
                  <a:srgbClr val="D9D9D9"/>
                </a:solidFill>
                <a:latin typeface="Calibri"/>
                <a:cs typeface="Calibri"/>
              </a:rPr>
              <a:t>dice.cyfronet.pl</a:t>
            </a:r>
          </a:p>
          <a:p>
            <a:pPr algn="ctr"/>
            <a:r>
              <a:rPr lang="en-US" sz="2500" i="1" baseline="30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Center </a:t>
            </a:r>
            <a:r>
              <a:rPr lang="en-US" sz="2500" i="1" baseline="300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for Research Computing at Notre Dame: </a:t>
            </a:r>
            <a:r>
              <a:rPr lang="en-US" sz="2500" i="1" baseline="30000" dirty="0">
                <a:solidFill>
                  <a:srgbClr val="D9D9D9"/>
                </a:solidFill>
                <a:latin typeface="Calibri"/>
                <a:cs typeface="Calibri"/>
              </a:rPr>
              <a:t>https://</a:t>
            </a:r>
            <a:r>
              <a:rPr lang="en-US" sz="2500" i="1" baseline="30000" dirty="0" smtClean="0">
                <a:solidFill>
                  <a:srgbClr val="D9D9D9"/>
                </a:solidFill>
                <a:latin typeface="Calibri"/>
                <a:cs typeface="Calibri"/>
              </a:rPr>
              <a:t>crc.nd.edu</a:t>
            </a:r>
          </a:p>
          <a:p>
            <a:pPr algn="ctr"/>
            <a:r>
              <a:rPr lang="en-US" sz="2500" i="1" baseline="30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Pegasus </a:t>
            </a:r>
            <a:r>
              <a:rPr lang="en-US" sz="2500" i="1" baseline="300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Team at USC: </a:t>
            </a:r>
            <a:r>
              <a:rPr lang="en-US" sz="2500" i="1" baseline="30000" dirty="0">
                <a:solidFill>
                  <a:srgbClr val="D9D9D9"/>
                </a:solidFill>
                <a:latin typeface="Calibri"/>
                <a:cs typeface="Calibri"/>
              </a:rPr>
              <a:t>http://</a:t>
            </a:r>
            <a:r>
              <a:rPr lang="en-US" sz="2500" i="1" baseline="30000" dirty="0" smtClean="0">
                <a:solidFill>
                  <a:srgbClr val="D9D9D9"/>
                </a:solidFill>
                <a:latin typeface="Calibri"/>
                <a:cs typeface="Calibri"/>
              </a:rPr>
              <a:t>pegasus.isi.edu</a:t>
            </a:r>
            <a:endParaRPr lang="en-US" sz="2500" i="1" dirty="0" smtClean="0">
              <a:solidFill>
                <a:srgbClr val="D9D9D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82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Challenges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8229601" cy="49065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chemeClr val="tx1"/>
                </a:solidFill>
              </a:rPr>
              <a:t>Execution of complex scientific applications on clouds: workflows and their </a:t>
            </a:r>
            <a:r>
              <a:rPr lang="en-US" b="0" dirty="0" smtClean="0">
                <a:solidFill>
                  <a:schemeClr val="tx1"/>
                </a:solidFill>
              </a:rPr>
              <a:t>ensembles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Pegasus </a:t>
            </a:r>
            <a:r>
              <a:rPr lang="en-US" b="0" dirty="0" smtClean="0">
                <a:solidFill>
                  <a:srgbClr val="800000"/>
                </a:solidFill>
              </a:rPr>
              <a:t>Workflow Management System </a:t>
            </a:r>
            <a:r>
              <a:rPr lang="en-US" sz="1200" b="0" dirty="0">
                <a:solidFill>
                  <a:srgbClr val="800000"/>
                </a:solidFill>
              </a:rPr>
              <a:t>(OCI SI2-SSI #1148515)</a:t>
            </a:r>
            <a:endParaRPr lang="en-US" sz="1200" b="0" dirty="0" smtClean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err="1">
                <a:solidFill>
                  <a:srgbClr val="800000"/>
                </a:solidFill>
              </a:rPr>
              <a:t>HyperFlow</a:t>
            </a:r>
            <a:r>
              <a:rPr lang="en-US" b="0" dirty="0">
                <a:solidFill>
                  <a:srgbClr val="800000"/>
                </a:solidFill>
              </a:rPr>
              <a:t> </a:t>
            </a:r>
            <a:r>
              <a:rPr lang="en-US" b="0" dirty="0" smtClean="0">
                <a:solidFill>
                  <a:srgbClr val="800000"/>
                </a:solidFill>
              </a:rPr>
              <a:t>Workflow Engine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Platform </a:t>
            </a:r>
            <a:r>
              <a:rPr lang="en-US" b="0" dirty="0">
                <a:solidFill>
                  <a:schemeClr val="tx1"/>
                </a:solidFill>
              </a:rPr>
              <a:t>for deployment and sharing of scientific applications on hybrid </a:t>
            </a:r>
            <a:r>
              <a:rPr lang="en-US" b="0" dirty="0" smtClean="0">
                <a:solidFill>
                  <a:schemeClr val="tx1"/>
                </a:solidFill>
              </a:rPr>
              <a:t>clouds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Atmosphere Framework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rgbClr val="8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chemeClr val="tx1"/>
                </a:solidFill>
              </a:rPr>
              <a:t>Algorithms for scheduling, provisioning and cost optimization:</a:t>
            </a:r>
            <a:endParaRPr lang="en-US" b="0" dirty="0" smtClean="0">
              <a:solidFill>
                <a:schemeClr val="tx1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Dynamic and </a:t>
            </a:r>
            <a:r>
              <a:rPr lang="en-US" b="0" dirty="0" smtClean="0">
                <a:solidFill>
                  <a:srgbClr val="800000"/>
                </a:solidFill>
              </a:rPr>
              <a:t>Static Algorithms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Mathematical Programming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Cloud Workflow Simulator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rostokąt zaokrąglony 550"/>
          <p:cNvSpPr/>
          <p:nvPr/>
        </p:nvSpPr>
        <p:spPr bwMode="auto">
          <a:xfrm>
            <a:off x="208312" y="2597858"/>
            <a:ext cx="3654425" cy="3622889"/>
          </a:xfrm>
          <a:prstGeom prst="roundRect">
            <a:avLst>
              <a:gd name="adj" fmla="val 3637"/>
            </a:avLst>
          </a:prstGeom>
          <a:solidFill>
            <a:srgbClr val="FFFF00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9" rIns="82936" bIns="4146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Research: </a:t>
            </a:r>
            <a:r>
              <a:rPr lang="en-US" sz="2400" b="0" dirty="0" smtClean="0"/>
              <a:t>The Atmosphere Framework</a:t>
            </a:r>
            <a:endParaRPr lang="en-US" sz="24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61" name="TextBox 260"/>
          <p:cNvSpPr txBox="1"/>
          <p:nvPr/>
        </p:nvSpPr>
        <p:spPr bwMode="auto">
          <a:xfrm>
            <a:off x="457200" y="755804"/>
            <a:ext cx="66011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>
                <a:solidFill>
                  <a:srgbClr val="6C6C6C"/>
                </a:solidFill>
                <a:latin typeface="Arial" pitchFamily="34" charset="0"/>
                <a:ea typeface="+mj-ea"/>
                <a:cs typeface="Arial" pitchFamily="34" charset="0"/>
              </a:rPr>
              <a:t>Hybrid cloud as a means of provisioning computing power for virtual experiments</a:t>
            </a:r>
            <a:endParaRPr kumimoji="0" lang="en-US" sz="1400" i="0" u="none" strike="noStrike" kern="1200" cap="none" spc="0" normalizeH="0" baseline="0" smtClean="0">
              <a:ln>
                <a:noFill/>
              </a:ln>
              <a:solidFill>
                <a:srgbClr val="6C6C6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63" name="Prostokąt zaokrąglony 552"/>
          <p:cNvSpPr/>
          <p:nvPr/>
        </p:nvSpPr>
        <p:spPr bwMode="auto">
          <a:xfrm>
            <a:off x="196533" y="1072783"/>
            <a:ext cx="3671261" cy="1448648"/>
          </a:xfrm>
          <a:prstGeom prst="roundRect">
            <a:avLst>
              <a:gd name="adj" fmla="val 846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9" rIns="82936" bIns="4146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4" name="Prostokąt zaokrąglony 553"/>
          <p:cNvSpPr/>
          <p:nvPr/>
        </p:nvSpPr>
        <p:spPr bwMode="auto">
          <a:xfrm>
            <a:off x="286660" y="1679492"/>
            <a:ext cx="3419531" cy="770045"/>
          </a:xfrm>
          <a:prstGeom prst="roundRect">
            <a:avLst>
              <a:gd name="adj" fmla="val 10172"/>
            </a:avLst>
          </a:prstGeom>
          <a:solidFill>
            <a:schemeClr val="accent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5" name="pole tekstowe 291"/>
          <p:cNvSpPr txBox="1">
            <a:spLocks noChangeArrowheads="1"/>
          </p:cNvSpPr>
          <p:nvPr/>
        </p:nvSpPr>
        <p:spPr bwMode="auto">
          <a:xfrm>
            <a:off x="337234" y="1656442"/>
            <a:ext cx="3216557" cy="27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en-US" sz="1200" smtClean="0">
                <a:latin typeface="Calibri" pitchFamily="34" charset="0"/>
              </a:rPr>
              <a:t>Cloud Management Portlets</a:t>
            </a:r>
            <a:endParaRPr lang="en-US" sz="1200">
              <a:latin typeface="Calibri" pitchFamily="34" charset="0"/>
            </a:endParaRPr>
          </a:p>
        </p:txBody>
      </p:sp>
      <p:grpSp>
        <p:nvGrpSpPr>
          <p:cNvPr id="266" name="Grupa 224"/>
          <p:cNvGrpSpPr/>
          <p:nvPr/>
        </p:nvGrpSpPr>
        <p:grpSpPr>
          <a:xfrm>
            <a:off x="295864" y="1132019"/>
            <a:ext cx="2780989" cy="490788"/>
            <a:chOff x="8459751" y="1701305"/>
            <a:chExt cx="2780989" cy="490788"/>
          </a:xfrm>
        </p:grpSpPr>
        <p:grpSp>
          <p:nvGrpSpPr>
            <p:cNvPr id="268" name="Grupa 289"/>
            <p:cNvGrpSpPr>
              <a:grpSpLocks/>
            </p:cNvGrpSpPr>
            <p:nvPr/>
          </p:nvGrpSpPr>
          <p:grpSpPr bwMode="auto">
            <a:xfrm>
              <a:off x="8459751" y="1701305"/>
              <a:ext cx="2780989" cy="490788"/>
              <a:chOff x="2392910" y="1901012"/>
              <a:chExt cx="3963223" cy="541780"/>
            </a:xfrm>
          </p:grpSpPr>
          <p:sp>
            <p:nvSpPr>
              <p:cNvPr id="270" name="Prostokąt zaokrąglony 559"/>
              <p:cNvSpPr/>
              <p:nvPr/>
            </p:nvSpPr>
            <p:spPr bwMode="auto">
              <a:xfrm>
                <a:off x="2392910" y="1901012"/>
                <a:ext cx="3963223" cy="541780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1" name="pole tekstowe 291"/>
              <p:cNvSpPr txBox="1">
                <a:spLocks noChangeArrowheads="1"/>
              </p:cNvSpPr>
              <p:nvPr/>
            </p:nvSpPr>
            <p:spPr bwMode="auto">
              <a:xfrm>
                <a:off x="3015847" y="1923817"/>
                <a:ext cx="2876760" cy="5096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smtClean="0">
                    <a:latin typeface="Calibri" pitchFamily="34" charset="0"/>
                  </a:rPr>
                  <a:t>GUI host </a:t>
                </a:r>
                <a:r>
                  <a:rPr lang="en-US" sz="1200" smtClean="0">
                    <a:solidFill>
                      <a:srgbClr val="6C6C6C"/>
                    </a:solidFill>
                    <a:latin typeface="Calibri" pitchFamily="34" charset="0"/>
                  </a:rPr>
                  <a:t>(provisions end-user features and access options)</a:t>
                </a:r>
              </a:p>
            </p:txBody>
          </p:sp>
        </p:grpSp>
        <p:pic>
          <p:nvPicPr>
            <p:cNvPr id="269" name="Obraz 118" descr="1368547005_server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21024" y="1750034"/>
              <a:ext cx="365719" cy="36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7" name="pole tekstowe 291"/>
          <p:cNvSpPr txBox="1">
            <a:spLocks noChangeArrowheads="1"/>
          </p:cNvSpPr>
          <p:nvPr/>
        </p:nvSpPr>
        <p:spPr bwMode="auto">
          <a:xfrm>
            <a:off x="210459" y="1872466"/>
            <a:ext cx="3495732" cy="57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en-US" sz="1050" smtClean="0">
                <a:solidFill>
                  <a:srgbClr val="6C6C6C"/>
                </a:solidFill>
                <a:latin typeface="Calibri" pitchFamily="34" charset="0"/>
              </a:rPr>
              <a:t>Provide GUI elements which enable service developers and end users to interact with the Atmosphere platform and create/deploy services on the available cloud resources</a:t>
            </a:r>
            <a:endParaRPr lang="en-US" sz="1050">
              <a:solidFill>
                <a:srgbClr val="6C6C6C"/>
              </a:solidFill>
              <a:latin typeface="Calibri" pitchFamily="34" charset="0"/>
            </a:endParaRPr>
          </a:p>
        </p:txBody>
      </p:sp>
      <p:pic>
        <p:nvPicPr>
          <p:cNvPr id="272" name="Obraz 561" descr="vph-shar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969" y="1144493"/>
            <a:ext cx="647625" cy="459908"/>
          </a:xfrm>
          <a:prstGeom prst="rect">
            <a:avLst/>
          </a:prstGeom>
        </p:spPr>
      </p:pic>
      <p:sp>
        <p:nvSpPr>
          <p:cNvPr id="311" name="Prostokąt zaokrąglony 565"/>
          <p:cNvSpPr/>
          <p:nvPr/>
        </p:nvSpPr>
        <p:spPr bwMode="auto">
          <a:xfrm>
            <a:off x="1737312" y="2661683"/>
            <a:ext cx="1980391" cy="490789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2" name="pole tekstowe 291"/>
          <p:cNvSpPr txBox="1">
            <a:spLocks noChangeArrowheads="1"/>
          </p:cNvSpPr>
          <p:nvPr/>
        </p:nvSpPr>
        <p:spPr bwMode="auto">
          <a:xfrm>
            <a:off x="2207089" y="2675329"/>
            <a:ext cx="13561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smtClean="0">
                <a:latin typeface="Calibri" pitchFamily="34" charset="0"/>
              </a:rPr>
              <a:t>Atmosphere Core Services Host</a:t>
            </a:r>
          </a:p>
        </p:txBody>
      </p:sp>
      <p:pic>
        <p:nvPicPr>
          <p:cNvPr id="310" name="Obraz 118" descr="1368547005_serv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8585" y="2711849"/>
            <a:ext cx="365719" cy="36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" name="Prostokąt zaokrąglony 585"/>
          <p:cNvSpPr/>
          <p:nvPr/>
        </p:nvSpPr>
        <p:spPr bwMode="auto">
          <a:xfrm>
            <a:off x="298173" y="4519157"/>
            <a:ext cx="3419530" cy="1621403"/>
          </a:xfrm>
          <a:prstGeom prst="roundRect">
            <a:avLst>
              <a:gd name="adj" fmla="val 8566"/>
            </a:avLst>
          </a:prstGeom>
          <a:solidFill>
            <a:srgbClr val="FFFFFF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05" name="Obraz 198" descr="admi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3677" y="4852081"/>
            <a:ext cx="295219" cy="39084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307" name="Obraz 200" descr="admin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151" y="4855998"/>
            <a:ext cx="298850" cy="383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308" name="pole tekstowe 291"/>
          <p:cNvSpPr txBox="1">
            <a:spLocks noChangeArrowheads="1"/>
          </p:cNvSpPr>
          <p:nvPr/>
        </p:nvSpPr>
        <p:spPr bwMode="auto">
          <a:xfrm>
            <a:off x="374373" y="5171330"/>
            <a:ext cx="1208311" cy="27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en-US" sz="1200" smtClean="0">
                <a:solidFill>
                  <a:srgbClr val="6C6C6C"/>
                </a:solidFill>
                <a:latin typeface="Calibri" pitchFamily="34" charset="0"/>
              </a:rPr>
              <a:t>user accounts</a:t>
            </a:r>
          </a:p>
        </p:txBody>
      </p:sp>
      <p:sp>
        <p:nvSpPr>
          <p:cNvPr id="299" name="pole tekstowe 291"/>
          <p:cNvSpPr txBox="1">
            <a:spLocks noChangeArrowheads="1"/>
          </p:cNvSpPr>
          <p:nvPr/>
        </p:nvSpPr>
        <p:spPr bwMode="auto">
          <a:xfrm>
            <a:off x="251593" y="4528956"/>
            <a:ext cx="1951580" cy="27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en-US" sz="1200" smtClean="0">
                <a:latin typeface="Calibri" pitchFamily="34" charset="0"/>
              </a:rPr>
              <a:t>Atmosphere Registry (AIR)</a:t>
            </a:r>
            <a:endParaRPr lang="en-US" sz="1200">
              <a:latin typeface="Calibri" pitchFamily="34" charset="0"/>
            </a:endParaRPr>
          </a:p>
        </p:txBody>
      </p:sp>
      <p:pic>
        <p:nvPicPr>
          <p:cNvPr id="302" name="Obraz 594" descr="server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4831" y="5475925"/>
            <a:ext cx="433290" cy="43329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03" name="Obraz 595" descr="server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4321" y="5475925"/>
            <a:ext cx="433290" cy="4332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4" name="pole tekstowe 291"/>
          <p:cNvSpPr txBox="1">
            <a:spLocks noChangeArrowheads="1"/>
          </p:cNvSpPr>
          <p:nvPr/>
        </p:nvSpPr>
        <p:spPr bwMode="auto">
          <a:xfrm>
            <a:off x="296698" y="5841105"/>
            <a:ext cx="1445849" cy="27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en-US" sz="1200" smtClean="0">
                <a:solidFill>
                  <a:srgbClr val="6C6C6C"/>
                </a:solidFill>
                <a:latin typeface="Calibri" pitchFamily="34" charset="0"/>
              </a:rPr>
              <a:t>available cloud sites</a:t>
            </a:r>
          </a:p>
        </p:txBody>
      </p:sp>
      <p:pic>
        <p:nvPicPr>
          <p:cNvPr id="291" name="Obraz 573" descr="1399565533_01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54212" y="4834559"/>
            <a:ext cx="494134" cy="494134"/>
          </a:xfrm>
          <a:prstGeom prst="rect">
            <a:avLst/>
          </a:prstGeom>
        </p:spPr>
      </p:pic>
      <p:pic>
        <p:nvPicPr>
          <p:cNvPr id="292" name="Obraz 574" descr="1399565533_01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0678" y="4834559"/>
            <a:ext cx="494134" cy="494134"/>
          </a:xfrm>
          <a:prstGeom prst="rect">
            <a:avLst/>
          </a:prstGeom>
        </p:spPr>
      </p:pic>
      <p:pic>
        <p:nvPicPr>
          <p:cNvPr id="293" name="Obraz 575" descr="1399565533_01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60078" y="4834559"/>
            <a:ext cx="494134" cy="494134"/>
          </a:xfrm>
          <a:prstGeom prst="rect">
            <a:avLst/>
          </a:prstGeom>
        </p:spPr>
      </p:pic>
      <p:pic>
        <p:nvPicPr>
          <p:cNvPr id="294" name="Obraz 576" descr="1399565533_01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60078" y="5328693"/>
            <a:ext cx="494134" cy="494134"/>
          </a:xfrm>
          <a:prstGeom prst="rect">
            <a:avLst/>
          </a:prstGeom>
        </p:spPr>
      </p:pic>
      <p:pic>
        <p:nvPicPr>
          <p:cNvPr id="295" name="Obraz 577" descr="1399565533_01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54212" y="5328693"/>
            <a:ext cx="494134" cy="494134"/>
          </a:xfrm>
          <a:prstGeom prst="rect">
            <a:avLst/>
          </a:prstGeom>
        </p:spPr>
      </p:pic>
      <p:pic>
        <p:nvPicPr>
          <p:cNvPr id="296" name="Obraz 578" descr="1399565533_01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50678" y="5328693"/>
            <a:ext cx="494134" cy="494134"/>
          </a:xfrm>
          <a:prstGeom prst="rect">
            <a:avLst/>
          </a:prstGeom>
        </p:spPr>
      </p:pic>
      <p:sp>
        <p:nvSpPr>
          <p:cNvPr id="287" name="pole tekstowe 291"/>
          <p:cNvSpPr txBox="1">
            <a:spLocks noChangeArrowheads="1"/>
          </p:cNvSpPr>
          <p:nvPr/>
        </p:nvSpPr>
        <p:spPr bwMode="auto">
          <a:xfrm>
            <a:off x="1931972" y="5841105"/>
            <a:ext cx="1713872" cy="27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en-US" sz="1200" smtClean="0">
                <a:solidFill>
                  <a:srgbClr val="6C6C6C"/>
                </a:solidFill>
                <a:latin typeface="Calibri" pitchFamily="34" charset="0"/>
              </a:rPr>
              <a:t>services and templates</a:t>
            </a:r>
            <a:endParaRPr lang="en-US" sz="1200">
              <a:solidFill>
                <a:srgbClr val="6C6C6C"/>
              </a:solidFill>
              <a:latin typeface="Calibri" pitchFamily="34" charset="0"/>
            </a:endParaRPr>
          </a:p>
        </p:txBody>
      </p:sp>
      <p:sp>
        <p:nvSpPr>
          <p:cNvPr id="279" name="Prostokąt zaokrąglony 599"/>
          <p:cNvSpPr/>
          <p:nvPr/>
        </p:nvSpPr>
        <p:spPr bwMode="auto">
          <a:xfrm>
            <a:off x="298173" y="3195517"/>
            <a:ext cx="3419531" cy="1280651"/>
          </a:xfrm>
          <a:prstGeom prst="roundRect">
            <a:avLst>
              <a:gd name="adj" fmla="val 10319"/>
            </a:avLst>
          </a:prstGeom>
          <a:solidFill>
            <a:srgbClr val="FFFF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0" name="pole tekstowe 291"/>
          <p:cNvSpPr txBox="1">
            <a:spLocks noChangeArrowheads="1"/>
          </p:cNvSpPr>
          <p:nvPr/>
        </p:nvSpPr>
        <p:spPr bwMode="auto">
          <a:xfrm>
            <a:off x="1212573" y="3158710"/>
            <a:ext cx="1567132" cy="27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en-US" sz="1200" smtClean="0">
                <a:latin typeface="Calibri" pitchFamily="34" charset="0"/>
              </a:rPr>
              <a:t>Atmosphere Core</a:t>
            </a:r>
            <a:endParaRPr lang="en-US" sz="1200">
              <a:latin typeface="Calibri" pitchFamily="34" charset="0"/>
            </a:endParaRPr>
          </a:p>
        </p:txBody>
      </p:sp>
      <p:grpSp>
        <p:nvGrpSpPr>
          <p:cNvPr id="281" name="Grupa 144"/>
          <p:cNvGrpSpPr>
            <a:grpSpLocks/>
          </p:cNvGrpSpPr>
          <p:nvPr/>
        </p:nvGrpSpPr>
        <p:grpSpPr bwMode="auto">
          <a:xfrm>
            <a:off x="454021" y="2834308"/>
            <a:ext cx="185639" cy="366593"/>
            <a:chOff x="2987824" y="3465003"/>
            <a:chExt cx="71709" cy="178557"/>
          </a:xfrm>
        </p:grpSpPr>
        <p:cxnSp>
          <p:nvCxnSpPr>
            <p:cNvPr id="284" name="Łącznik prosty 602"/>
            <p:cNvCxnSpPr/>
            <p:nvPr/>
          </p:nvCxnSpPr>
          <p:spPr>
            <a:xfrm>
              <a:off x="3025261" y="3536127"/>
              <a:ext cx="0" cy="107433"/>
            </a:xfrm>
            <a:prstGeom prst="line">
              <a:avLst/>
            </a:prstGeom>
            <a:ln w="12700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Elipsa 603"/>
            <p:cNvSpPr/>
            <p:nvPr/>
          </p:nvSpPr>
          <p:spPr>
            <a:xfrm>
              <a:off x="2987824" y="3465003"/>
              <a:ext cx="71709" cy="72009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82" name="pole tekstowe 291"/>
          <p:cNvSpPr txBox="1">
            <a:spLocks noChangeArrowheads="1"/>
          </p:cNvSpPr>
          <p:nvPr/>
        </p:nvSpPr>
        <p:spPr bwMode="auto">
          <a:xfrm>
            <a:off x="526773" y="2729007"/>
            <a:ext cx="1244886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algn="ctr"/>
            <a:r>
              <a:rPr lang="en-US" sz="1000" smtClean="0">
                <a:latin typeface="Calibri" pitchFamily="34" charset="0"/>
              </a:rPr>
              <a:t>Secure RESTful API</a:t>
            </a:r>
          </a:p>
          <a:p>
            <a:pPr algn="ctr"/>
            <a:r>
              <a:rPr lang="en-US" sz="1000" smtClean="0">
                <a:latin typeface="Calibri" pitchFamily="34" charset="0"/>
              </a:rPr>
              <a:t>(Cloud Facade)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283" name="pole tekstowe 291"/>
          <p:cNvSpPr txBox="1">
            <a:spLocks noChangeArrowheads="1"/>
          </p:cNvSpPr>
          <p:nvPr/>
        </p:nvSpPr>
        <p:spPr bwMode="auto">
          <a:xfrm>
            <a:off x="298173" y="3389990"/>
            <a:ext cx="3325088" cy="106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marL="85725" indent="-85725">
              <a:buFont typeface="Arial" pitchFamily="34" charset="0"/>
              <a:buChar char="•"/>
            </a:pPr>
            <a:r>
              <a:rPr lang="en-US" sz="1050" smtClean="0">
                <a:solidFill>
                  <a:srgbClr val="6C6C6C"/>
                </a:solidFill>
                <a:latin typeface="Calibri" pitchFamily="34" charset="0"/>
              </a:rPr>
              <a:t>Authentication and authorization logic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en-US" sz="1050" smtClean="0">
                <a:solidFill>
                  <a:srgbClr val="6C6C6C"/>
                </a:solidFill>
                <a:latin typeface="Calibri" pitchFamily="34" charset="0"/>
              </a:rPr>
              <a:t>Communication with underlying computational clouds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en-US" sz="1050" smtClean="0">
                <a:solidFill>
                  <a:srgbClr val="6C6C6C"/>
                </a:solidFill>
                <a:latin typeface="Calibri" pitchFamily="34" charset="0"/>
              </a:rPr>
              <a:t>Launching and monitoring service instances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en-US" sz="1050" smtClean="0">
                <a:solidFill>
                  <a:srgbClr val="6C6C6C"/>
                </a:solidFill>
                <a:latin typeface="Calibri" pitchFamily="34" charset="0"/>
              </a:rPr>
              <a:t>Creating new service templates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en-US" sz="1050" smtClean="0">
                <a:solidFill>
                  <a:srgbClr val="6C6C6C"/>
                </a:solidFill>
                <a:latin typeface="Calibri" pitchFamily="34" charset="0"/>
              </a:rPr>
              <a:t>Billing and accounting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en-US" sz="1050" smtClean="0">
                <a:solidFill>
                  <a:srgbClr val="6C6C6C"/>
                </a:solidFill>
                <a:latin typeface="Calibri" pitchFamily="34" charset="0"/>
              </a:rPr>
              <a:t>Logging and administrative services</a:t>
            </a:r>
            <a:endParaRPr lang="en-US" sz="1050">
              <a:solidFill>
                <a:srgbClr val="6C6C6C"/>
              </a:solidFill>
              <a:latin typeface="Calibri" pitchFamily="34" charset="0"/>
            </a:endParaRPr>
          </a:p>
        </p:txBody>
      </p:sp>
      <p:cxnSp>
        <p:nvCxnSpPr>
          <p:cNvPr id="273" name="Łącznik prosty 605"/>
          <p:cNvCxnSpPr/>
          <p:nvPr/>
        </p:nvCxnSpPr>
        <p:spPr bwMode="auto">
          <a:xfrm>
            <a:off x="550937" y="2449537"/>
            <a:ext cx="0" cy="379085"/>
          </a:xfrm>
          <a:prstGeom prst="line">
            <a:avLst/>
          </a:prstGeom>
          <a:ln w="12700">
            <a:solidFill>
              <a:srgbClr val="385D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Prostokąt zaokrąglony 383"/>
          <p:cNvSpPr/>
          <p:nvPr/>
        </p:nvSpPr>
        <p:spPr bwMode="auto">
          <a:xfrm>
            <a:off x="4644000" y="1054058"/>
            <a:ext cx="4289252" cy="1657792"/>
          </a:xfrm>
          <a:prstGeom prst="roundRect">
            <a:avLst>
              <a:gd name="adj" fmla="val 8332"/>
            </a:avLst>
          </a:prstGeom>
          <a:solidFill>
            <a:srgbClr val="385D8A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7" name="Grupa 58"/>
          <p:cNvGrpSpPr>
            <a:grpSpLocks/>
          </p:cNvGrpSpPr>
          <p:nvPr/>
        </p:nvGrpSpPr>
        <p:grpSpPr bwMode="auto">
          <a:xfrm>
            <a:off x="5508000" y="1126066"/>
            <a:ext cx="683478" cy="764720"/>
            <a:chOff x="6498287" y="4563036"/>
            <a:chExt cx="683554" cy="764724"/>
          </a:xfrm>
        </p:grpSpPr>
        <p:sp>
          <p:nvSpPr>
            <p:cNvPr id="318" name="Prostokąt zaokrąglony 421"/>
            <p:cNvSpPr/>
            <p:nvPr/>
          </p:nvSpPr>
          <p:spPr>
            <a:xfrm>
              <a:off x="6587577" y="4563036"/>
              <a:ext cx="505497" cy="764724"/>
            </a:xfrm>
            <a:prstGeom prst="roundRect">
              <a:avLst>
                <a:gd name="adj" fmla="val 11018"/>
              </a:avLst>
            </a:prstGeom>
            <a:solidFill>
              <a:srgbClr val="FFFF00">
                <a:alpha val="5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>
                <a:solidFill>
                  <a:srgbClr val="6C6C6C"/>
                </a:solidFill>
              </a:endParaRPr>
            </a:p>
          </p:txBody>
        </p:sp>
        <p:pic>
          <p:nvPicPr>
            <p:cNvPr id="319" name="Obraz 86" descr="1368547005_server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60232" y="4581128"/>
              <a:ext cx="365760" cy="365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0" name="pole tekstowe 303"/>
            <p:cNvSpPr txBox="1">
              <a:spLocks noChangeArrowheads="1"/>
            </p:cNvSpPr>
            <p:nvPr/>
          </p:nvSpPr>
          <p:spPr bwMode="auto">
            <a:xfrm>
              <a:off x="6498287" y="4897204"/>
              <a:ext cx="683554" cy="391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945" tIns="41473" rIns="82945" bIns="41473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6C6C6C"/>
                  </a:solidFill>
                  <a:latin typeface="Calibri" pitchFamily="34" charset="0"/>
                </a:rPr>
                <a:t>Worker Node</a:t>
              </a:r>
              <a:endParaRPr lang="en-US" sz="1000" dirty="0">
                <a:solidFill>
                  <a:srgbClr val="6C6C6C"/>
                </a:solidFill>
                <a:latin typeface="Calibri" pitchFamily="34" charset="0"/>
              </a:endParaRPr>
            </a:p>
          </p:txBody>
        </p:sp>
      </p:grpSp>
      <p:grpSp>
        <p:nvGrpSpPr>
          <p:cNvPr id="321" name="Grupa 59"/>
          <p:cNvGrpSpPr>
            <a:grpSpLocks/>
          </p:cNvGrpSpPr>
          <p:nvPr/>
        </p:nvGrpSpPr>
        <p:grpSpPr bwMode="auto">
          <a:xfrm>
            <a:off x="6048146" y="1126066"/>
            <a:ext cx="683478" cy="764720"/>
            <a:chOff x="6498287" y="4563036"/>
            <a:chExt cx="683554" cy="764724"/>
          </a:xfrm>
        </p:grpSpPr>
        <p:sp>
          <p:nvSpPr>
            <p:cNvPr id="322" name="Prostokąt zaokrąglony 418"/>
            <p:cNvSpPr/>
            <p:nvPr/>
          </p:nvSpPr>
          <p:spPr>
            <a:xfrm>
              <a:off x="6587432" y="4563036"/>
              <a:ext cx="505496" cy="764724"/>
            </a:xfrm>
            <a:prstGeom prst="roundRect">
              <a:avLst>
                <a:gd name="adj" fmla="val 11018"/>
              </a:avLst>
            </a:prstGeom>
            <a:solidFill>
              <a:srgbClr val="FFFF00">
                <a:alpha val="5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>
                <a:solidFill>
                  <a:srgbClr val="6C6C6C"/>
                </a:solidFill>
              </a:endParaRPr>
            </a:p>
          </p:txBody>
        </p:sp>
        <p:pic>
          <p:nvPicPr>
            <p:cNvPr id="323" name="Obraz 61" descr="1368547005_server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60232" y="4581128"/>
              <a:ext cx="365760" cy="365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4" name="pole tekstowe 303"/>
            <p:cNvSpPr txBox="1">
              <a:spLocks noChangeArrowheads="1"/>
            </p:cNvSpPr>
            <p:nvPr/>
          </p:nvSpPr>
          <p:spPr bwMode="auto">
            <a:xfrm>
              <a:off x="6498287" y="4897204"/>
              <a:ext cx="683554" cy="391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945" tIns="41473" rIns="82945" bIns="41473">
              <a:spAutoFit/>
            </a:bodyPr>
            <a:lstStyle/>
            <a:p>
              <a:pPr algn="ctr"/>
              <a:r>
                <a:rPr lang="en-US" sz="1000" smtClean="0">
                  <a:solidFill>
                    <a:srgbClr val="6C6C6C"/>
                  </a:solidFill>
                  <a:latin typeface="Calibri" pitchFamily="34" charset="0"/>
                </a:rPr>
                <a:t>Worker Node</a:t>
              </a:r>
              <a:endParaRPr lang="en-US" sz="1000">
                <a:solidFill>
                  <a:srgbClr val="6C6C6C"/>
                </a:solidFill>
                <a:latin typeface="Calibri" pitchFamily="34" charset="0"/>
              </a:endParaRPr>
            </a:p>
          </p:txBody>
        </p:sp>
      </p:grpSp>
      <p:grpSp>
        <p:nvGrpSpPr>
          <p:cNvPr id="325" name="Grupa 63"/>
          <p:cNvGrpSpPr>
            <a:grpSpLocks/>
          </p:cNvGrpSpPr>
          <p:nvPr/>
        </p:nvGrpSpPr>
        <p:grpSpPr bwMode="auto">
          <a:xfrm>
            <a:off x="6588000" y="1127505"/>
            <a:ext cx="683478" cy="764721"/>
            <a:chOff x="6498287" y="4563344"/>
            <a:chExt cx="683554" cy="764725"/>
          </a:xfrm>
        </p:grpSpPr>
        <p:sp>
          <p:nvSpPr>
            <p:cNvPr id="326" name="Prostokąt zaokrąglony 415"/>
            <p:cNvSpPr/>
            <p:nvPr/>
          </p:nvSpPr>
          <p:spPr>
            <a:xfrm>
              <a:off x="6587577" y="4563344"/>
              <a:ext cx="505497" cy="764725"/>
            </a:xfrm>
            <a:prstGeom prst="roundRect">
              <a:avLst>
                <a:gd name="adj" fmla="val 11018"/>
              </a:avLst>
            </a:prstGeom>
            <a:solidFill>
              <a:srgbClr val="FFFF00">
                <a:alpha val="5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>
                <a:solidFill>
                  <a:srgbClr val="6C6C6C"/>
                </a:solidFill>
              </a:endParaRPr>
            </a:p>
          </p:txBody>
        </p:sp>
        <p:pic>
          <p:nvPicPr>
            <p:cNvPr id="327" name="Obraz 65" descr="1368547005_server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60232" y="4581128"/>
              <a:ext cx="365760" cy="365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8" name="pole tekstowe 303"/>
            <p:cNvSpPr txBox="1">
              <a:spLocks noChangeArrowheads="1"/>
            </p:cNvSpPr>
            <p:nvPr/>
          </p:nvSpPr>
          <p:spPr bwMode="auto">
            <a:xfrm>
              <a:off x="6498287" y="4897204"/>
              <a:ext cx="683554" cy="391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945" tIns="41473" rIns="82945" bIns="41473">
              <a:spAutoFit/>
            </a:bodyPr>
            <a:lstStyle/>
            <a:p>
              <a:pPr algn="ctr"/>
              <a:r>
                <a:rPr lang="en-US" sz="1000" smtClean="0">
                  <a:solidFill>
                    <a:srgbClr val="6C6C6C"/>
                  </a:solidFill>
                  <a:latin typeface="Calibri" pitchFamily="34" charset="0"/>
                </a:rPr>
                <a:t>Worker Node</a:t>
              </a:r>
              <a:endParaRPr lang="en-US" sz="1000">
                <a:solidFill>
                  <a:srgbClr val="6C6C6C"/>
                </a:solidFill>
                <a:latin typeface="Calibri" pitchFamily="34" charset="0"/>
              </a:endParaRPr>
            </a:p>
          </p:txBody>
        </p:sp>
      </p:grpSp>
      <p:sp>
        <p:nvSpPr>
          <p:cNvPr id="349" name="Prostokąt zaokrąglony 386"/>
          <p:cNvSpPr/>
          <p:nvPr/>
        </p:nvSpPr>
        <p:spPr bwMode="auto">
          <a:xfrm>
            <a:off x="4805280" y="1126066"/>
            <a:ext cx="504000" cy="764720"/>
          </a:xfrm>
          <a:prstGeom prst="roundRect">
            <a:avLst>
              <a:gd name="adj" fmla="val 11018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50" name="Obraz 118" descr="1368547005_serv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7927" y="1144158"/>
            <a:ext cx="365719" cy="36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1" name="pole tekstowe 303"/>
          <p:cNvSpPr txBox="1">
            <a:spLocks noChangeArrowheads="1"/>
          </p:cNvSpPr>
          <p:nvPr/>
        </p:nvSpPr>
        <p:spPr bwMode="auto">
          <a:xfrm>
            <a:off x="4716000" y="1460232"/>
            <a:ext cx="683478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algn="ctr"/>
            <a:r>
              <a:rPr lang="en-US" sz="1000" smtClean="0">
                <a:solidFill>
                  <a:srgbClr val="6C6C6C"/>
                </a:solidFill>
                <a:latin typeface="Calibri" pitchFamily="34" charset="0"/>
              </a:rPr>
              <a:t>Head Node</a:t>
            </a:r>
            <a:endParaRPr lang="en-US" sz="1000">
              <a:solidFill>
                <a:srgbClr val="6C6C6C"/>
              </a:solidFill>
              <a:latin typeface="Calibri" pitchFamily="34" charset="0"/>
            </a:endParaRPr>
          </a:p>
        </p:txBody>
      </p:sp>
      <p:pic>
        <p:nvPicPr>
          <p:cNvPr id="352" name="Obraz 124" descr="1368547602_onebit_14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7927" y="2056444"/>
            <a:ext cx="365719" cy="36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3" name="pole tekstowe 303"/>
          <p:cNvSpPr txBox="1">
            <a:spLocks noChangeArrowheads="1"/>
          </p:cNvSpPr>
          <p:nvPr/>
        </p:nvSpPr>
        <p:spPr bwMode="auto">
          <a:xfrm>
            <a:off x="4572000" y="2359933"/>
            <a:ext cx="979861" cy="23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algn="ctr"/>
            <a:r>
              <a:rPr lang="en-US" sz="1000" smtClean="0">
                <a:solidFill>
                  <a:srgbClr val="6C6C6C"/>
                </a:solidFill>
                <a:latin typeface="Calibri" pitchFamily="34" charset="0"/>
              </a:rPr>
              <a:t>Image store</a:t>
            </a:r>
            <a:endParaRPr lang="en-US" sz="1000">
              <a:solidFill>
                <a:srgbClr val="6C6C6C"/>
              </a:solidFill>
              <a:latin typeface="Calibri" pitchFamily="34" charset="0"/>
            </a:endParaRPr>
          </a:p>
        </p:txBody>
      </p:sp>
      <p:sp>
        <p:nvSpPr>
          <p:cNvPr id="354" name="Nawias klamrowy otwierający 391"/>
          <p:cNvSpPr/>
          <p:nvPr/>
        </p:nvSpPr>
        <p:spPr bwMode="auto">
          <a:xfrm>
            <a:off x="5400000" y="1144788"/>
            <a:ext cx="151199" cy="738883"/>
          </a:xfrm>
          <a:prstGeom prst="leftBrace">
            <a:avLst>
              <a:gd name="adj1" fmla="val 8333"/>
              <a:gd name="adj2" fmla="val 12130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5" name="pole tekstowe 303"/>
          <p:cNvSpPr txBox="1">
            <a:spLocks noChangeArrowheads="1"/>
          </p:cNvSpPr>
          <p:nvPr/>
        </p:nvSpPr>
        <p:spPr bwMode="auto">
          <a:xfrm>
            <a:off x="5966429" y="2452585"/>
            <a:ext cx="2931392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algn="r"/>
            <a:r>
              <a:rPr lang="en-US" sz="1100" smtClean="0">
                <a:latin typeface="Calibri" pitchFamily="34" charset="0"/>
              </a:rPr>
              <a:t>OpenStack cloud site at ACC CYFRONET AGH</a:t>
            </a:r>
            <a:endParaRPr lang="en-US" sz="1100">
              <a:latin typeface="Calibri" pitchFamily="34" charset="0"/>
            </a:endParaRPr>
          </a:p>
        </p:txBody>
      </p:sp>
      <p:pic>
        <p:nvPicPr>
          <p:cNvPr id="367" name="Obraz 312" descr="cpu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08290" y="1137075"/>
            <a:ext cx="263548" cy="263548"/>
          </a:xfrm>
          <a:prstGeom prst="rect">
            <a:avLst/>
          </a:prstGeom>
        </p:spPr>
      </p:pic>
      <p:sp>
        <p:nvSpPr>
          <p:cNvPr id="368" name="pole tekstowe 303"/>
          <p:cNvSpPr txBox="1">
            <a:spLocks noChangeArrowheads="1"/>
          </p:cNvSpPr>
          <p:nvPr/>
        </p:nvSpPr>
        <p:spPr bwMode="auto">
          <a:xfrm>
            <a:off x="7619807" y="1136014"/>
            <a:ext cx="1108948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r>
              <a:rPr lang="en-US" sz="1100" smtClean="0">
                <a:solidFill>
                  <a:srgbClr val="6C6C6C"/>
                </a:solidFill>
                <a:latin typeface="Calibri" pitchFamily="34" charset="0"/>
              </a:rPr>
              <a:t>96 CPU cores</a:t>
            </a:r>
            <a:endParaRPr lang="en-US" sz="1100">
              <a:solidFill>
                <a:srgbClr val="6C6C6C"/>
              </a:solidFill>
              <a:latin typeface="Calibri" pitchFamily="34" charset="0"/>
            </a:endParaRPr>
          </a:p>
        </p:txBody>
      </p:sp>
      <p:pic>
        <p:nvPicPr>
          <p:cNvPr id="365" name="Obraz 310" descr="ram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25168" y="1428034"/>
            <a:ext cx="251458" cy="251458"/>
          </a:xfrm>
          <a:prstGeom prst="rect">
            <a:avLst/>
          </a:prstGeom>
        </p:spPr>
      </p:pic>
      <p:sp>
        <p:nvSpPr>
          <p:cNvPr id="366" name="pole tekstowe 303"/>
          <p:cNvSpPr txBox="1">
            <a:spLocks noChangeArrowheads="1"/>
          </p:cNvSpPr>
          <p:nvPr/>
        </p:nvSpPr>
        <p:spPr bwMode="auto">
          <a:xfrm>
            <a:off x="7619807" y="1424555"/>
            <a:ext cx="1175562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r>
              <a:rPr lang="en-US" sz="1100" smtClean="0">
                <a:solidFill>
                  <a:srgbClr val="6C6C6C"/>
                </a:solidFill>
                <a:latin typeface="Calibri" pitchFamily="34" charset="0"/>
              </a:rPr>
              <a:t>184 GB RAM</a:t>
            </a:r>
            <a:endParaRPr lang="en-US" sz="1100">
              <a:solidFill>
                <a:srgbClr val="6C6C6C"/>
              </a:solidFill>
              <a:latin typeface="Calibri" pitchFamily="34" charset="0"/>
            </a:endParaRPr>
          </a:p>
        </p:txBody>
      </p:sp>
      <p:sp>
        <p:nvSpPr>
          <p:cNvPr id="363" name="pole tekstowe 303"/>
          <p:cNvSpPr txBox="1">
            <a:spLocks noChangeArrowheads="1"/>
          </p:cNvSpPr>
          <p:nvPr/>
        </p:nvSpPr>
        <p:spPr bwMode="auto">
          <a:xfrm>
            <a:off x="7619807" y="1745949"/>
            <a:ext cx="1111590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r>
              <a:rPr lang="en-US" sz="1100" smtClean="0">
                <a:solidFill>
                  <a:srgbClr val="6C6C6C"/>
                </a:solidFill>
                <a:latin typeface="Calibri" pitchFamily="34" charset="0"/>
              </a:rPr>
              <a:t>4 TB storage</a:t>
            </a:r>
            <a:endParaRPr lang="en-US" sz="1100">
              <a:solidFill>
                <a:srgbClr val="6C6C6C"/>
              </a:solidFill>
              <a:latin typeface="Calibri" pitchFamily="34" charset="0"/>
            </a:endParaRPr>
          </a:p>
        </p:txBody>
      </p:sp>
      <p:pic>
        <p:nvPicPr>
          <p:cNvPr id="364" name="Obraz 320" descr="hdd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43493" y="1774219"/>
            <a:ext cx="233133" cy="233133"/>
          </a:xfrm>
          <a:prstGeom prst="rect">
            <a:avLst/>
          </a:prstGeom>
        </p:spPr>
      </p:pic>
      <p:sp>
        <p:nvSpPr>
          <p:cNvPr id="361" name="pole tekstowe 303"/>
          <p:cNvSpPr txBox="1">
            <a:spLocks noChangeArrowheads="1"/>
          </p:cNvSpPr>
          <p:nvPr/>
        </p:nvSpPr>
        <p:spPr bwMode="auto">
          <a:xfrm>
            <a:off x="7619807" y="2101846"/>
            <a:ext cx="1249629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r>
              <a:rPr lang="en-US" sz="1100" smtClean="0">
                <a:solidFill>
                  <a:srgbClr val="6C6C6C"/>
                </a:solidFill>
                <a:latin typeface="Calibri" pitchFamily="34" charset="0"/>
              </a:rPr>
              <a:t>private IP space</a:t>
            </a:r>
            <a:endParaRPr lang="en-US" sz="1100">
              <a:solidFill>
                <a:srgbClr val="6C6C6C"/>
              </a:solidFill>
              <a:latin typeface="Calibri" pitchFamily="34" charset="0"/>
            </a:endParaRPr>
          </a:p>
        </p:txBody>
      </p:sp>
      <p:pic>
        <p:nvPicPr>
          <p:cNvPr id="362" name="Obraz 324" descr="hd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43493" y="2128529"/>
            <a:ext cx="233133" cy="233133"/>
          </a:xfrm>
          <a:prstGeom prst="rect">
            <a:avLst/>
          </a:prstGeom>
        </p:spPr>
      </p:pic>
      <p:sp>
        <p:nvSpPr>
          <p:cNvPr id="369" name="Prostokąt zaokrąglony 175"/>
          <p:cNvSpPr/>
          <p:nvPr/>
        </p:nvSpPr>
        <p:spPr bwMode="auto">
          <a:xfrm>
            <a:off x="4644000" y="2768576"/>
            <a:ext cx="4289252" cy="1683233"/>
          </a:xfrm>
          <a:prstGeom prst="roundRect">
            <a:avLst>
              <a:gd name="adj" fmla="val 8332"/>
            </a:avLst>
          </a:prstGeom>
          <a:solidFill>
            <a:srgbClr val="E5F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1" name="Prostokąt zaokrąglony 234"/>
          <p:cNvSpPr/>
          <p:nvPr/>
        </p:nvSpPr>
        <p:spPr bwMode="auto">
          <a:xfrm>
            <a:off x="5569668" y="2840585"/>
            <a:ext cx="1829275" cy="475391"/>
          </a:xfrm>
          <a:prstGeom prst="roundRect">
            <a:avLst>
              <a:gd name="adj" fmla="val 6523"/>
            </a:avLst>
          </a:prstGeom>
          <a:solidFill>
            <a:srgbClr val="FFFF00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solidFill>
                <a:srgbClr val="6C6C6C"/>
              </a:solidFill>
            </a:endParaRPr>
          </a:p>
        </p:txBody>
      </p:sp>
      <p:pic>
        <p:nvPicPr>
          <p:cNvPr id="372" name="Obraz 86" descr="1368547005_serv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3912" y="2879432"/>
            <a:ext cx="365719" cy="36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3" name="pole tekstowe 303"/>
          <p:cNvSpPr txBox="1">
            <a:spLocks noChangeArrowheads="1"/>
          </p:cNvSpPr>
          <p:nvPr/>
        </p:nvSpPr>
        <p:spPr bwMode="auto">
          <a:xfrm>
            <a:off x="5915991" y="2879761"/>
            <a:ext cx="1600200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r>
              <a:rPr lang="en-US" sz="1000" smtClean="0">
                <a:solidFill>
                  <a:srgbClr val="6C6C6C"/>
                </a:solidFill>
                <a:latin typeface="Calibri" pitchFamily="34" charset="0"/>
              </a:rPr>
              <a:t>Worker node w/large resource pool (“fat node”)</a:t>
            </a:r>
            <a:endParaRPr lang="en-US" sz="1000">
              <a:solidFill>
                <a:srgbClr val="6C6C6C"/>
              </a:solidFill>
              <a:latin typeface="Calibri" pitchFamily="34" charset="0"/>
            </a:endParaRPr>
          </a:p>
        </p:txBody>
      </p:sp>
      <p:sp>
        <p:nvSpPr>
          <p:cNvPr id="374" name="Prostokąt zaokrąglony 190"/>
          <p:cNvSpPr/>
          <p:nvPr/>
        </p:nvSpPr>
        <p:spPr bwMode="auto">
          <a:xfrm>
            <a:off x="4805280" y="2840585"/>
            <a:ext cx="504000" cy="764720"/>
          </a:xfrm>
          <a:prstGeom prst="roundRect">
            <a:avLst>
              <a:gd name="adj" fmla="val 11018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5" name="Obraz 118" descr="1368547005_serv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7927" y="2858677"/>
            <a:ext cx="365719" cy="36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6" name="pole tekstowe 303"/>
          <p:cNvSpPr txBox="1">
            <a:spLocks noChangeArrowheads="1"/>
          </p:cNvSpPr>
          <p:nvPr/>
        </p:nvSpPr>
        <p:spPr bwMode="auto">
          <a:xfrm>
            <a:off x="4716000" y="3174751"/>
            <a:ext cx="683478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algn="ctr"/>
            <a:r>
              <a:rPr lang="en-US" sz="1000" smtClean="0">
                <a:solidFill>
                  <a:srgbClr val="6C6C6C"/>
                </a:solidFill>
                <a:latin typeface="Calibri" pitchFamily="34" charset="0"/>
              </a:rPr>
              <a:t>Head Node</a:t>
            </a:r>
            <a:endParaRPr lang="en-US" sz="1000">
              <a:solidFill>
                <a:srgbClr val="6C6C6C"/>
              </a:solidFill>
              <a:latin typeface="Calibri" pitchFamily="34" charset="0"/>
            </a:endParaRPr>
          </a:p>
        </p:txBody>
      </p:sp>
      <p:pic>
        <p:nvPicPr>
          <p:cNvPr id="377" name="Obraz 124" descr="1368547602_onebit_14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7927" y="3770963"/>
            <a:ext cx="365719" cy="36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" name="pole tekstowe 303"/>
          <p:cNvSpPr txBox="1">
            <a:spLocks noChangeArrowheads="1"/>
          </p:cNvSpPr>
          <p:nvPr/>
        </p:nvSpPr>
        <p:spPr bwMode="auto">
          <a:xfrm>
            <a:off x="4572000" y="4074452"/>
            <a:ext cx="979861" cy="23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algn="ctr"/>
            <a:r>
              <a:rPr lang="en-US" sz="1000" dirty="0" smtClean="0">
                <a:solidFill>
                  <a:srgbClr val="6C6C6C"/>
                </a:solidFill>
                <a:latin typeface="Calibri" pitchFamily="34" charset="0"/>
              </a:rPr>
              <a:t>Image store</a:t>
            </a:r>
            <a:endParaRPr lang="en-US" sz="1000" dirty="0">
              <a:solidFill>
                <a:srgbClr val="6C6C6C"/>
              </a:solidFill>
              <a:latin typeface="Calibri" pitchFamily="34" charset="0"/>
            </a:endParaRPr>
          </a:p>
        </p:txBody>
      </p:sp>
      <p:sp>
        <p:nvSpPr>
          <p:cNvPr id="379" name="Nawias klamrowy otwierający 195"/>
          <p:cNvSpPr/>
          <p:nvPr/>
        </p:nvSpPr>
        <p:spPr bwMode="auto">
          <a:xfrm>
            <a:off x="5381594" y="2859306"/>
            <a:ext cx="151199" cy="999115"/>
          </a:xfrm>
          <a:prstGeom prst="leftBrace">
            <a:avLst>
              <a:gd name="adj1" fmla="val 8333"/>
              <a:gd name="adj2" fmla="val 12130"/>
            </a:avLst>
          </a:prstGeom>
          <a:ln>
            <a:solidFill>
              <a:srgbClr val="366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0" name="pole tekstowe 303"/>
          <p:cNvSpPr txBox="1">
            <a:spLocks noChangeArrowheads="1"/>
          </p:cNvSpPr>
          <p:nvPr/>
        </p:nvSpPr>
        <p:spPr bwMode="auto">
          <a:xfrm>
            <a:off x="5938044" y="4199527"/>
            <a:ext cx="2931392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algn="r"/>
            <a:r>
              <a:rPr lang="en-US" sz="1100" smtClean="0">
                <a:latin typeface="Calibri" pitchFamily="34" charset="0"/>
              </a:rPr>
              <a:t>VPH-Share cloud site at UNIVIE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401" name="Prostokąt zaokrąglony 234"/>
          <p:cNvSpPr/>
          <p:nvPr/>
        </p:nvSpPr>
        <p:spPr bwMode="auto">
          <a:xfrm>
            <a:off x="5564112" y="3370362"/>
            <a:ext cx="1829275" cy="475391"/>
          </a:xfrm>
          <a:prstGeom prst="roundRect">
            <a:avLst>
              <a:gd name="adj" fmla="val 6523"/>
            </a:avLst>
          </a:prstGeom>
          <a:solidFill>
            <a:srgbClr val="FFFF00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solidFill>
                <a:srgbClr val="6C6C6C"/>
              </a:solidFill>
            </a:endParaRPr>
          </a:p>
        </p:txBody>
      </p:sp>
      <p:pic>
        <p:nvPicPr>
          <p:cNvPr id="402" name="Obraz 86" descr="1368547005_serv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8356" y="3409209"/>
            <a:ext cx="365719" cy="36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3" name="pole tekstowe 303"/>
          <p:cNvSpPr txBox="1">
            <a:spLocks noChangeArrowheads="1"/>
          </p:cNvSpPr>
          <p:nvPr/>
        </p:nvSpPr>
        <p:spPr bwMode="auto">
          <a:xfrm>
            <a:off x="5910435" y="3409538"/>
            <a:ext cx="1600200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r>
              <a:rPr lang="en-US" sz="1000" smtClean="0">
                <a:solidFill>
                  <a:srgbClr val="6C6C6C"/>
                </a:solidFill>
                <a:latin typeface="Calibri" pitchFamily="34" charset="0"/>
              </a:rPr>
              <a:t>Worker node w/large resource pool (“fat node”)</a:t>
            </a:r>
            <a:endParaRPr lang="en-US" sz="1000">
              <a:solidFill>
                <a:srgbClr val="6C6C6C"/>
              </a:solidFill>
              <a:latin typeface="Calibri" pitchFamily="34" charset="0"/>
            </a:endParaRPr>
          </a:p>
        </p:txBody>
      </p:sp>
      <p:pic>
        <p:nvPicPr>
          <p:cNvPr id="404" name="Obraz 312" descr="cpu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46173" y="2842282"/>
            <a:ext cx="263548" cy="263548"/>
          </a:xfrm>
          <a:prstGeom prst="rect">
            <a:avLst/>
          </a:prstGeom>
        </p:spPr>
      </p:pic>
      <p:sp>
        <p:nvSpPr>
          <p:cNvPr id="405" name="pole tekstowe 303"/>
          <p:cNvSpPr txBox="1">
            <a:spLocks noChangeArrowheads="1"/>
          </p:cNvSpPr>
          <p:nvPr/>
        </p:nvSpPr>
        <p:spPr bwMode="auto">
          <a:xfrm>
            <a:off x="7757690" y="2841221"/>
            <a:ext cx="1108948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r>
              <a:rPr lang="en-US" sz="1100" smtClean="0">
                <a:solidFill>
                  <a:srgbClr val="6C6C6C"/>
                </a:solidFill>
                <a:latin typeface="Calibri" pitchFamily="34" charset="0"/>
              </a:rPr>
              <a:t>128 CPU cores</a:t>
            </a:r>
            <a:endParaRPr lang="en-US" sz="1100">
              <a:solidFill>
                <a:srgbClr val="6C6C6C"/>
              </a:solidFill>
              <a:latin typeface="Calibri" pitchFamily="34" charset="0"/>
            </a:endParaRPr>
          </a:p>
        </p:txBody>
      </p:sp>
      <p:pic>
        <p:nvPicPr>
          <p:cNvPr id="406" name="Obraz 310" descr="ram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63051" y="3133241"/>
            <a:ext cx="251458" cy="251458"/>
          </a:xfrm>
          <a:prstGeom prst="rect">
            <a:avLst/>
          </a:prstGeom>
        </p:spPr>
      </p:pic>
      <p:sp>
        <p:nvSpPr>
          <p:cNvPr id="407" name="pole tekstowe 303"/>
          <p:cNvSpPr txBox="1">
            <a:spLocks noChangeArrowheads="1"/>
          </p:cNvSpPr>
          <p:nvPr/>
        </p:nvSpPr>
        <p:spPr bwMode="auto">
          <a:xfrm>
            <a:off x="7757690" y="3129762"/>
            <a:ext cx="1175562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r>
              <a:rPr lang="en-US" sz="1100" smtClean="0">
                <a:solidFill>
                  <a:srgbClr val="6C6C6C"/>
                </a:solidFill>
                <a:latin typeface="Calibri" pitchFamily="34" charset="0"/>
              </a:rPr>
              <a:t>256 GB RAM</a:t>
            </a:r>
            <a:endParaRPr lang="en-US" sz="1100">
              <a:solidFill>
                <a:srgbClr val="6C6C6C"/>
              </a:solidFill>
              <a:latin typeface="Calibri" pitchFamily="34" charset="0"/>
            </a:endParaRPr>
          </a:p>
        </p:txBody>
      </p:sp>
      <p:sp>
        <p:nvSpPr>
          <p:cNvPr id="408" name="pole tekstowe 303"/>
          <p:cNvSpPr txBox="1">
            <a:spLocks noChangeArrowheads="1"/>
          </p:cNvSpPr>
          <p:nvPr/>
        </p:nvSpPr>
        <p:spPr bwMode="auto">
          <a:xfrm>
            <a:off x="7757690" y="3451156"/>
            <a:ext cx="1111590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r>
              <a:rPr lang="en-US" sz="1100" smtClean="0">
                <a:solidFill>
                  <a:srgbClr val="6C6C6C"/>
                </a:solidFill>
                <a:latin typeface="Calibri" pitchFamily="34" charset="0"/>
              </a:rPr>
              <a:t>4 TB storage</a:t>
            </a:r>
            <a:endParaRPr lang="en-US" sz="1100">
              <a:solidFill>
                <a:srgbClr val="6C6C6C"/>
              </a:solidFill>
              <a:latin typeface="Calibri" pitchFamily="34" charset="0"/>
            </a:endParaRPr>
          </a:p>
        </p:txBody>
      </p:sp>
      <p:pic>
        <p:nvPicPr>
          <p:cNvPr id="409" name="Obraz 320" descr="hdd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81376" y="3479426"/>
            <a:ext cx="233133" cy="233133"/>
          </a:xfrm>
          <a:prstGeom prst="rect">
            <a:avLst/>
          </a:prstGeom>
        </p:spPr>
      </p:pic>
      <p:sp>
        <p:nvSpPr>
          <p:cNvPr id="410" name="pole tekstowe 303"/>
          <p:cNvSpPr txBox="1">
            <a:spLocks noChangeArrowheads="1"/>
          </p:cNvSpPr>
          <p:nvPr/>
        </p:nvSpPr>
        <p:spPr bwMode="auto">
          <a:xfrm>
            <a:off x="7757690" y="3807053"/>
            <a:ext cx="1249629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r>
              <a:rPr lang="en-US" sz="1100" dirty="0" smtClean="0">
                <a:solidFill>
                  <a:srgbClr val="6C6C6C"/>
                </a:solidFill>
                <a:latin typeface="Calibri" pitchFamily="34" charset="0"/>
              </a:rPr>
              <a:t>private IP space</a:t>
            </a:r>
            <a:endParaRPr lang="en-US" sz="1100" dirty="0">
              <a:solidFill>
                <a:srgbClr val="6C6C6C"/>
              </a:solidFill>
              <a:latin typeface="Calibri" pitchFamily="34" charset="0"/>
            </a:endParaRPr>
          </a:p>
        </p:txBody>
      </p:sp>
      <p:pic>
        <p:nvPicPr>
          <p:cNvPr id="411" name="Obraz 324" descr="hd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81376" y="3833736"/>
            <a:ext cx="233133" cy="233133"/>
          </a:xfrm>
          <a:prstGeom prst="rect">
            <a:avLst/>
          </a:prstGeom>
        </p:spPr>
      </p:pic>
      <p:sp>
        <p:nvSpPr>
          <p:cNvPr id="412" name="Prostokąt zaokrąglony 240"/>
          <p:cNvSpPr/>
          <p:nvPr/>
        </p:nvSpPr>
        <p:spPr bwMode="auto">
          <a:xfrm>
            <a:off x="4644000" y="4512932"/>
            <a:ext cx="4289252" cy="1707816"/>
          </a:xfrm>
          <a:prstGeom prst="roundRect">
            <a:avLst>
              <a:gd name="adj" fmla="val 8332"/>
            </a:avLst>
          </a:prstGeom>
          <a:solidFill>
            <a:srgbClr val="8E44AD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3" name="Prostokąt zaokrąglony 250"/>
          <p:cNvSpPr/>
          <p:nvPr/>
        </p:nvSpPr>
        <p:spPr bwMode="auto">
          <a:xfrm>
            <a:off x="4805280" y="4584940"/>
            <a:ext cx="504000" cy="764720"/>
          </a:xfrm>
          <a:prstGeom prst="roundRect">
            <a:avLst>
              <a:gd name="adj" fmla="val 11018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4" name="Obraz 118" descr="1368547005_serv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7927" y="4603032"/>
            <a:ext cx="365719" cy="36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5" name="pole tekstowe 303"/>
          <p:cNvSpPr txBox="1">
            <a:spLocks noChangeArrowheads="1"/>
          </p:cNvSpPr>
          <p:nvPr/>
        </p:nvSpPr>
        <p:spPr bwMode="auto">
          <a:xfrm>
            <a:off x="4716000" y="4919106"/>
            <a:ext cx="683478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algn="ctr"/>
            <a:r>
              <a:rPr lang="en-US" sz="1000" smtClean="0">
                <a:solidFill>
                  <a:srgbClr val="6C6C6C"/>
                </a:solidFill>
                <a:latin typeface="Calibri" pitchFamily="34" charset="0"/>
              </a:rPr>
              <a:t>API</a:t>
            </a:r>
          </a:p>
          <a:p>
            <a:pPr algn="ctr"/>
            <a:r>
              <a:rPr lang="en-US" sz="1000" smtClean="0">
                <a:solidFill>
                  <a:srgbClr val="6C6C6C"/>
                </a:solidFill>
                <a:latin typeface="Calibri" pitchFamily="34" charset="0"/>
              </a:rPr>
              <a:t>host</a:t>
            </a:r>
          </a:p>
        </p:txBody>
      </p:sp>
      <p:pic>
        <p:nvPicPr>
          <p:cNvPr id="416" name="Obraz 124" descr="1368547602_onebit_14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7927" y="5515318"/>
            <a:ext cx="365719" cy="36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7" name="pole tekstowe 303"/>
          <p:cNvSpPr txBox="1">
            <a:spLocks noChangeArrowheads="1"/>
          </p:cNvSpPr>
          <p:nvPr/>
        </p:nvSpPr>
        <p:spPr bwMode="auto">
          <a:xfrm>
            <a:off x="4572000" y="5818807"/>
            <a:ext cx="979861" cy="23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algn="ctr"/>
            <a:r>
              <a:rPr lang="en-US" sz="1000" smtClean="0">
                <a:solidFill>
                  <a:srgbClr val="6C6C6C"/>
                </a:solidFill>
                <a:latin typeface="Calibri" pitchFamily="34" charset="0"/>
              </a:rPr>
              <a:t>Image store</a:t>
            </a:r>
            <a:endParaRPr lang="en-US" sz="1000">
              <a:solidFill>
                <a:srgbClr val="6C6C6C"/>
              </a:solidFill>
              <a:latin typeface="Calibri" pitchFamily="34" charset="0"/>
            </a:endParaRPr>
          </a:p>
        </p:txBody>
      </p:sp>
      <p:sp>
        <p:nvSpPr>
          <p:cNvPr id="418" name="pole tekstowe 303"/>
          <p:cNvSpPr txBox="1">
            <a:spLocks noChangeArrowheads="1"/>
          </p:cNvSpPr>
          <p:nvPr/>
        </p:nvSpPr>
        <p:spPr bwMode="auto">
          <a:xfrm>
            <a:off x="4878850" y="5948267"/>
            <a:ext cx="4015397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algn="r"/>
            <a:r>
              <a:rPr lang="en-US" sz="1100" dirty="0" smtClean="0">
                <a:latin typeface="Calibri" pitchFamily="34" charset="0"/>
              </a:rPr>
              <a:t>Amazon Elastic Compute Cloud (EC2) – European availability zone</a:t>
            </a:r>
            <a:endParaRPr lang="en-US" sz="1100" dirty="0">
              <a:latin typeface="Calibri" pitchFamily="34" charset="0"/>
            </a:endParaRPr>
          </a:p>
        </p:txBody>
      </p:sp>
      <p:sp>
        <p:nvSpPr>
          <p:cNvPr id="466" name="Elipsa 446"/>
          <p:cNvSpPr/>
          <p:nvPr/>
        </p:nvSpPr>
        <p:spPr>
          <a:xfrm>
            <a:off x="7466412" y="5075787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Elipsa 447"/>
          <p:cNvSpPr/>
          <p:nvPr/>
        </p:nvSpPr>
        <p:spPr>
          <a:xfrm>
            <a:off x="7466412" y="5191068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Elipsa 448"/>
          <p:cNvSpPr/>
          <p:nvPr/>
        </p:nvSpPr>
        <p:spPr>
          <a:xfrm>
            <a:off x="7466412" y="5312987"/>
            <a:ext cx="45719" cy="4571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Nawias klamrowy otwierający 450"/>
          <p:cNvSpPr/>
          <p:nvPr/>
        </p:nvSpPr>
        <p:spPr bwMode="auto">
          <a:xfrm>
            <a:off x="5399478" y="4596984"/>
            <a:ext cx="151199" cy="1357386"/>
          </a:xfrm>
          <a:prstGeom prst="leftBrace">
            <a:avLst>
              <a:gd name="adj1" fmla="val 8333"/>
              <a:gd name="adj2" fmla="val 12130"/>
            </a:avLst>
          </a:prstGeom>
          <a:ln>
            <a:solidFill>
              <a:srgbClr val="366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27" name="Grupa 634"/>
          <p:cNvGrpSpPr/>
          <p:nvPr/>
        </p:nvGrpSpPr>
        <p:grpSpPr>
          <a:xfrm>
            <a:off x="3706191" y="1909274"/>
            <a:ext cx="937810" cy="3340590"/>
            <a:chOff x="3800532" y="1065459"/>
            <a:chExt cx="1000069" cy="4089625"/>
          </a:xfrm>
        </p:grpSpPr>
        <p:cxnSp>
          <p:nvCxnSpPr>
            <p:cNvPr id="528" name="Łącznik prosty 610"/>
            <p:cNvCxnSpPr/>
            <p:nvPr/>
          </p:nvCxnSpPr>
          <p:spPr bwMode="auto">
            <a:xfrm flipV="1">
              <a:off x="4267200" y="1066800"/>
              <a:ext cx="0" cy="4088284"/>
            </a:xfrm>
            <a:prstGeom prst="line">
              <a:avLst/>
            </a:prstGeom>
            <a:ln w="12700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Łącznik prosty 619"/>
            <p:cNvCxnSpPr/>
            <p:nvPr/>
          </p:nvCxnSpPr>
          <p:spPr bwMode="auto">
            <a:xfrm flipH="1" flipV="1">
              <a:off x="4267200" y="1065459"/>
              <a:ext cx="533400" cy="1341"/>
            </a:xfrm>
            <a:prstGeom prst="line">
              <a:avLst/>
            </a:prstGeom>
            <a:ln w="12700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Łącznik prosty 621"/>
            <p:cNvCxnSpPr/>
            <p:nvPr/>
          </p:nvCxnSpPr>
          <p:spPr bwMode="auto">
            <a:xfrm flipH="1">
              <a:off x="4267200" y="3048000"/>
              <a:ext cx="533401" cy="0"/>
            </a:xfrm>
            <a:prstGeom prst="line">
              <a:avLst/>
            </a:prstGeom>
            <a:ln w="12700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Łącznik prosty 622"/>
            <p:cNvCxnSpPr/>
            <p:nvPr/>
          </p:nvCxnSpPr>
          <p:spPr bwMode="auto">
            <a:xfrm flipH="1">
              <a:off x="4267200" y="5155084"/>
              <a:ext cx="533401" cy="0"/>
            </a:xfrm>
            <a:prstGeom prst="line">
              <a:avLst/>
            </a:prstGeom>
            <a:ln w="12700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Łącznik prosty 623"/>
            <p:cNvCxnSpPr/>
            <p:nvPr/>
          </p:nvCxnSpPr>
          <p:spPr bwMode="auto">
            <a:xfrm flipH="1">
              <a:off x="3800532" y="3733800"/>
              <a:ext cx="466668" cy="0"/>
            </a:xfrm>
            <a:prstGeom prst="line">
              <a:avLst/>
            </a:prstGeom>
            <a:ln w="12700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3" name="Obraz 312" descr="cpu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36259" y="4614235"/>
            <a:ext cx="263548" cy="263548"/>
          </a:xfrm>
          <a:prstGeom prst="rect">
            <a:avLst/>
          </a:prstGeom>
        </p:spPr>
      </p:pic>
      <p:sp>
        <p:nvSpPr>
          <p:cNvPr id="534" name="pole tekstowe 303"/>
          <p:cNvSpPr txBox="1">
            <a:spLocks noChangeArrowheads="1"/>
          </p:cNvSpPr>
          <p:nvPr/>
        </p:nvSpPr>
        <p:spPr bwMode="auto">
          <a:xfrm>
            <a:off x="7947776" y="4530356"/>
            <a:ext cx="912014" cy="109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r>
              <a:rPr lang="en-US" sz="1100" dirty="0" smtClean="0">
                <a:solidFill>
                  <a:srgbClr val="6C6C6C"/>
                </a:solidFill>
                <a:latin typeface="Calibri" pitchFamily="34" charset="0"/>
              </a:rPr>
              <a:t>Massive (functionally limitless)</a:t>
            </a:r>
          </a:p>
          <a:p>
            <a:r>
              <a:rPr lang="en-US" sz="1100" dirty="0">
                <a:solidFill>
                  <a:srgbClr val="6C6C6C"/>
                </a:solidFill>
                <a:latin typeface="Calibri" pitchFamily="34" charset="0"/>
              </a:rPr>
              <a:t>h</a:t>
            </a:r>
            <a:r>
              <a:rPr lang="en-US" sz="1100" dirty="0" smtClean="0">
                <a:solidFill>
                  <a:srgbClr val="6C6C6C"/>
                </a:solidFill>
                <a:latin typeface="Calibri" pitchFamily="34" charset="0"/>
              </a:rPr>
              <a:t>ardware</a:t>
            </a:r>
          </a:p>
          <a:p>
            <a:r>
              <a:rPr lang="en-US" sz="1100" dirty="0" smtClean="0">
                <a:solidFill>
                  <a:srgbClr val="6C6C6C"/>
                </a:solidFill>
                <a:latin typeface="Calibri" pitchFamily="34" charset="0"/>
              </a:rPr>
              <a:t>resource</a:t>
            </a:r>
          </a:p>
          <a:p>
            <a:r>
              <a:rPr lang="en-US" sz="1100" dirty="0" smtClean="0">
                <a:solidFill>
                  <a:srgbClr val="6C6C6C"/>
                </a:solidFill>
                <a:latin typeface="Calibri" pitchFamily="34" charset="0"/>
              </a:rPr>
              <a:t>pool</a:t>
            </a:r>
            <a:endParaRPr lang="en-US" sz="1100" dirty="0">
              <a:solidFill>
                <a:srgbClr val="6C6C6C"/>
              </a:solidFill>
              <a:latin typeface="Calibri" pitchFamily="34" charset="0"/>
            </a:endParaRPr>
          </a:p>
        </p:txBody>
      </p:sp>
      <p:pic>
        <p:nvPicPr>
          <p:cNvPr id="535" name="Obraz 310" descr="ram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53137" y="4905194"/>
            <a:ext cx="251458" cy="251458"/>
          </a:xfrm>
          <a:prstGeom prst="rect">
            <a:avLst/>
          </a:prstGeom>
        </p:spPr>
      </p:pic>
      <p:pic>
        <p:nvPicPr>
          <p:cNvPr id="538" name="Obraz 320" descr="hdd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71462" y="5251379"/>
            <a:ext cx="233133" cy="233133"/>
          </a:xfrm>
          <a:prstGeom prst="rect">
            <a:avLst/>
          </a:prstGeom>
        </p:spPr>
      </p:pic>
      <p:sp>
        <p:nvSpPr>
          <p:cNvPr id="539" name="pole tekstowe 303"/>
          <p:cNvSpPr txBox="1">
            <a:spLocks noChangeArrowheads="1"/>
          </p:cNvSpPr>
          <p:nvPr/>
        </p:nvSpPr>
        <p:spPr bwMode="auto">
          <a:xfrm>
            <a:off x="7947777" y="5579006"/>
            <a:ext cx="1059542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r>
              <a:rPr lang="en-US" sz="1100" dirty="0" smtClean="0">
                <a:solidFill>
                  <a:srgbClr val="6C6C6C"/>
                </a:solidFill>
                <a:latin typeface="Calibri" pitchFamily="34" charset="0"/>
              </a:rPr>
              <a:t>public IP space</a:t>
            </a:r>
            <a:endParaRPr lang="en-US" sz="1100" dirty="0">
              <a:solidFill>
                <a:srgbClr val="6C6C6C"/>
              </a:solidFill>
              <a:latin typeface="Calibri" pitchFamily="34" charset="0"/>
            </a:endParaRPr>
          </a:p>
        </p:txBody>
      </p:sp>
      <p:pic>
        <p:nvPicPr>
          <p:cNvPr id="540" name="Obraz 324" descr="hd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71462" y="5605689"/>
            <a:ext cx="233133" cy="233133"/>
          </a:xfrm>
          <a:prstGeom prst="rect">
            <a:avLst/>
          </a:prstGeom>
        </p:spPr>
      </p:pic>
      <p:grpSp>
        <p:nvGrpSpPr>
          <p:cNvPr id="566" name="Group 565"/>
          <p:cNvGrpSpPr/>
          <p:nvPr/>
        </p:nvGrpSpPr>
        <p:grpSpPr>
          <a:xfrm>
            <a:off x="5508000" y="4583946"/>
            <a:ext cx="1710570" cy="704397"/>
            <a:chOff x="5508000" y="4639158"/>
            <a:chExt cx="1710570" cy="704397"/>
          </a:xfrm>
        </p:grpSpPr>
        <p:sp>
          <p:nvSpPr>
            <p:cNvPr id="463" name="Prostokąt zaokrąglony 304"/>
            <p:cNvSpPr/>
            <p:nvPr/>
          </p:nvSpPr>
          <p:spPr bwMode="auto">
            <a:xfrm>
              <a:off x="5597280" y="4640152"/>
              <a:ext cx="505441" cy="666439"/>
            </a:xfrm>
            <a:prstGeom prst="roundRect">
              <a:avLst>
                <a:gd name="adj" fmla="val 11018"/>
              </a:avLst>
            </a:prstGeom>
            <a:solidFill>
              <a:srgbClr val="FFFF00">
                <a:alpha val="5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6C6C6C"/>
                </a:solidFill>
              </a:endParaRPr>
            </a:p>
          </p:txBody>
        </p:sp>
        <p:pic>
          <p:nvPicPr>
            <p:cNvPr id="464" name="Obraz 86" descr="1368547005_server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69927" y="4639158"/>
              <a:ext cx="365719" cy="370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5" name="pole tekstowe 303"/>
            <p:cNvSpPr txBox="1">
              <a:spLocks noChangeArrowheads="1"/>
            </p:cNvSpPr>
            <p:nvPr/>
          </p:nvSpPr>
          <p:spPr bwMode="auto">
            <a:xfrm>
              <a:off x="5508000" y="4947391"/>
              <a:ext cx="683478" cy="396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945" tIns="41473" rIns="82945" bIns="41473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6C6C6C"/>
                  </a:solidFill>
                  <a:latin typeface="Calibri" pitchFamily="34" charset="0"/>
                </a:rPr>
                <a:t>Worker Node</a:t>
              </a:r>
              <a:endParaRPr lang="en-US" sz="1000" dirty="0">
                <a:solidFill>
                  <a:srgbClr val="6C6C6C"/>
                </a:solidFill>
                <a:latin typeface="Calibri" pitchFamily="34" charset="0"/>
              </a:endParaRPr>
            </a:p>
          </p:txBody>
        </p:sp>
        <p:sp>
          <p:nvSpPr>
            <p:cNvPr id="461" name="Prostokąt zaokrąglony 344"/>
            <p:cNvSpPr/>
            <p:nvPr/>
          </p:nvSpPr>
          <p:spPr bwMode="auto">
            <a:xfrm>
              <a:off x="6171840" y="4641591"/>
              <a:ext cx="505440" cy="291404"/>
            </a:xfrm>
            <a:prstGeom prst="roundRect">
              <a:avLst>
                <a:gd name="adj" fmla="val 11018"/>
              </a:avLst>
            </a:prstGeom>
            <a:solidFill>
              <a:srgbClr val="FFFF00">
                <a:alpha val="5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6C6C6C"/>
                </a:solidFill>
              </a:endParaRPr>
            </a:p>
          </p:txBody>
        </p:sp>
        <p:pic>
          <p:nvPicPr>
            <p:cNvPr id="462" name="Obraz 86" descr="1368547005_server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00275" y="4657156"/>
              <a:ext cx="255527" cy="255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1" name="Prostokąt zaokrąglony 344"/>
            <p:cNvSpPr/>
            <p:nvPr/>
          </p:nvSpPr>
          <p:spPr bwMode="auto">
            <a:xfrm>
              <a:off x="6171840" y="5012449"/>
              <a:ext cx="505440" cy="291404"/>
            </a:xfrm>
            <a:prstGeom prst="roundRect">
              <a:avLst>
                <a:gd name="adj" fmla="val 11018"/>
              </a:avLst>
            </a:prstGeom>
            <a:solidFill>
              <a:srgbClr val="FFFF00">
                <a:alpha val="5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6C6C6C"/>
                </a:solidFill>
              </a:endParaRPr>
            </a:p>
          </p:txBody>
        </p:sp>
        <p:pic>
          <p:nvPicPr>
            <p:cNvPr id="542" name="Obraz 86" descr="1368547005_server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00275" y="5028014"/>
              <a:ext cx="255527" cy="255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4" name="Prostokąt zaokrąglony 344"/>
            <p:cNvSpPr/>
            <p:nvPr/>
          </p:nvSpPr>
          <p:spPr bwMode="auto">
            <a:xfrm>
              <a:off x="6731624" y="4641591"/>
              <a:ext cx="204579" cy="117947"/>
            </a:xfrm>
            <a:prstGeom prst="roundRect">
              <a:avLst>
                <a:gd name="adj" fmla="val 11018"/>
              </a:avLst>
            </a:prstGeom>
            <a:solidFill>
              <a:srgbClr val="FFFF00">
                <a:alpha val="5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6C6C6C"/>
                </a:solidFill>
              </a:endParaRPr>
            </a:p>
          </p:txBody>
        </p:sp>
        <p:pic>
          <p:nvPicPr>
            <p:cNvPr id="545" name="Obraz 86" descr="1368547005_server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89157" y="4648010"/>
              <a:ext cx="103426" cy="103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8" name="Prostokąt zaokrąglony 344"/>
            <p:cNvSpPr/>
            <p:nvPr/>
          </p:nvSpPr>
          <p:spPr bwMode="auto">
            <a:xfrm>
              <a:off x="6732357" y="4806879"/>
              <a:ext cx="204579" cy="117947"/>
            </a:xfrm>
            <a:prstGeom prst="roundRect">
              <a:avLst>
                <a:gd name="adj" fmla="val 11018"/>
              </a:avLst>
            </a:prstGeom>
            <a:solidFill>
              <a:srgbClr val="FFFF00">
                <a:alpha val="5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6C6C6C"/>
                </a:solidFill>
              </a:endParaRPr>
            </a:p>
          </p:txBody>
        </p:sp>
        <p:pic>
          <p:nvPicPr>
            <p:cNvPr id="549" name="Obraz 86" descr="1368547005_server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89890" y="4813298"/>
              <a:ext cx="103426" cy="103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" name="Prostokąt zaokrąglony 344"/>
            <p:cNvSpPr/>
            <p:nvPr/>
          </p:nvSpPr>
          <p:spPr bwMode="auto">
            <a:xfrm>
              <a:off x="7013258" y="4639158"/>
              <a:ext cx="204579" cy="117947"/>
            </a:xfrm>
            <a:prstGeom prst="roundRect">
              <a:avLst>
                <a:gd name="adj" fmla="val 11018"/>
              </a:avLst>
            </a:prstGeom>
            <a:solidFill>
              <a:srgbClr val="FFFF00">
                <a:alpha val="5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6C6C6C"/>
                </a:solidFill>
              </a:endParaRPr>
            </a:p>
          </p:txBody>
        </p:sp>
        <p:pic>
          <p:nvPicPr>
            <p:cNvPr id="554" name="Obraz 86" descr="1368547005_server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70791" y="4645577"/>
              <a:ext cx="103426" cy="103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5" name="Prostokąt zaokrąglony 344"/>
            <p:cNvSpPr/>
            <p:nvPr/>
          </p:nvSpPr>
          <p:spPr bwMode="auto">
            <a:xfrm>
              <a:off x="7013991" y="4804446"/>
              <a:ext cx="204579" cy="117947"/>
            </a:xfrm>
            <a:prstGeom prst="roundRect">
              <a:avLst>
                <a:gd name="adj" fmla="val 11018"/>
              </a:avLst>
            </a:prstGeom>
            <a:solidFill>
              <a:srgbClr val="FFFF00">
                <a:alpha val="5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6C6C6C"/>
                </a:solidFill>
              </a:endParaRPr>
            </a:p>
          </p:txBody>
        </p:sp>
        <p:pic>
          <p:nvPicPr>
            <p:cNvPr id="556" name="Obraz 86" descr="1368547005_server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71524" y="4810865"/>
              <a:ext cx="103426" cy="103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65" name="Group 564"/>
            <p:cNvGrpSpPr/>
            <p:nvPr/>
          </p:nvGrpSpPr>
          <p:grpSpPr>
            <a:xfrm>
              <a:off x="6727573" y="5012406"/>
              <a:ext cx="486946" cy="285668"/>
              <a:chOff x="6718370" y="4994002"/>
              <a:chExt cx="486946" cy="285668"/>
            </a:xfrm>
          </p:grpSpPr>
          <p:sp>
            <p:nvSpPr>
              <p:cNvPr id="557" name="Prostokąt zaokrąglony 344"/>
              <p:cNvSpPr/>
              <p:nvPr/>
            </p:nvSpPr>
            <p:spPr bwMode="auto">
              <a:xfrm>
                <a:off x="6718370" y="4996435"/>
                <a:ext cx="204579" cy="117947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6C6C6C"/>
                  </a:solidFill>
                </a:endParaRPr>
              </a:p>
            </p:txBody>
          </p:sp>
          <p:pic>
            <p:nvPicPr>
              <p:cNvPr id="558" name="Obraz 86" descr="1368547005_server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75903" y="5002854"/>
                <a:ext cx="103426" cy="103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9" name="Prostokąt zaokrąglony 344"/>
              <p:cNvSpPr/>
              <p:nvPr/>
            </p:nvSpPr>
            <p:spPr bwMode="auto">
              <a:xfrm>
                <a:off x="6719103" y="5161723"/>
                <a:ext cx="204579" cy="117947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6C6C6C"/>
                  </a:solidFill>
                </a:endParaRPr>
              </a:p>
            </p:txBody>
          </p:sp>
          <p:pic>
            <p:nvPicPr>
              <p:cNvPr id="560" name="Obraz 86" descr="1368547005_server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76636" y="5168142"/>
                <a:ext cx="103426" cy="103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1" name="Prostokąt zaokrąglony 344"/>
              <p:cNvSpPr/>
              <p:nvPr/>
            </p:nvSpPr>
            <p:spPr bwMode="auto">
              <a:xfrm>
                <a:off x="7000004" y="4994002"/>
                <a:ext cx="204579" cy="117947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6C6C6C"/>
                  </a:solidFill>
                </a:endParaRPr>
              </a:p>
            </p:txBody>
          </p:sp>
          <p:pic>
            <p:nvPicPr>
              <p:cNvPr id="562" name="Obraz 86" descr="1368547005_server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057537" y="5000421"/>
                <a:ext cx="103426" cy="103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3" name="Prostokąt zaokrąglony 344"/>
              <p:cNvSpPr/>
              <p:nvPr/>
            </p:nvSpPr>
            <p:spPr bwMode="auto">
              <a:xfrm>
                <a:off x="7000737" y="5159290"/>
                <a:ext cx="204579" cy="117947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6C6C6C"/>
                  </a:solidFill>
                </a:endParaRPr>
              </a:p>
            </p:txBody>
          </p:sp>
          <p:pic>
            <p:nvPicPr>
              <p:cNvPr id="564" name="Obraz 86" descr="1368547005_server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058270" y="5165709"/>
                <a:ext cx="103426" cy="103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567" name="Group 566"/>
          <p:cNvGrpSpPr/>
          <p:nvPr/>
        </p:nvGrpSpPr>
        <p:grpSpPr>
          <a:xfrm>
            <a:off x="5503949" y="5295453"/>
            <a:ext cx="1710570" cy="704397"/>
            <a:chOff x="5508000" y="4639158"/>
            <a:chExt cx="1710570" cy="704397"/>
          </a:xfrm>
        </p:grpSpPr>
        <p:sp>
          <p:nvSpPr>
            <p:cNvPr id="568" name="Prostokąt zaokrąglony 304"/>
            <p:cNvSpPr/>
            <p:nvPr/>
          </p:nvSpPr>
          <p:spPr bwMode="auto">
            <a:xfrm>
              <a:off x="5597280" y="4640152"/>
              <a:ext cx="505441" cy="666439"/>
            </a:xfrm>
            <a:prstGeom prst="roundRect">
              <a:avLst>
                <a:gd name="adj" fmla="val 11018"/>
              </a:avLst>
            </a:prstGeom>
            <a:solidFill>
              <a:srgbClr val="FFFF00">
                <a:alpha val="5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6C6C6C"/>
                </a:solidFill>
              </a:endParaRPr>
            </a:p>
          </p:txBody>
        </p:sp>
        <p:pic>
          <p:nvPicPr>
            <p:cNvPr id="569" name="Obraz 86" descr="1368547005_server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69927" y="4639158"/>
              <a:ext cx="365719" cy="370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0" name="pole tekstowe 303"/>
            <p:cNvSpPr txBox="1">
              <a:spLocks noChangeArrowheads="1"/>
            </p:cNvSpPr>
            <p:nvPr/>
          </p:nvSpPr>
          <p:spPr bwMode="auto">
            <a:xfrm>
              <a:off x="5508000" y="4947391"/>
              <a:ext cx="683478" cy="396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945" tIns="41473" rIns="82945" bIns="41473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6C6C6C"/>
                  </a:solidFill>
                  <a:latin typeface="Calibri" pitchFamily="34" charset="0"/>
                </a:rPr>
                <a:t>Worker Node</a:t>
              </a:r>
              <a:endParaRPr lang="en-US" sz="1000" dirty="0">
                <a:solidFill>
                  <a:srgbClr val="6C6C6C"/>
                </a:solidFill>
                <a:latin typeface="Calibri" pitchFamily="34" charset="0"/>
              </a:endParaRPr>
            </a:p>
          </p:txBody>
        </p:sp>
        <p:sp>
          <p:nvSpPr>
            <p:cNvPr id="571" name="Prostokąt zaokrąglony 344"/>
            <p:cNvSpPr/>
            <p:nvPr/>
          </p:nvSpPr>
          <p:spPr bwMode="auto">
            <a:xfrm>
              <a:off x="6171840" y="4641591"/>
              <a:ext cx="505440" cy="291404"/>
            </a:xfrm>
            <a:prstGeom prst="roundRect">
              <a:avLst>
                <a:gd name="adj" fmla="val 11018"/>
              </a:avLst>
            </a:prstGeom>
            <a:solidFill>
              <a:srgbClr val="FFFF00">
                <a:alpha val="5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6C6C6C"/>
                </a:solidFill>
              </a:endParaRPr>
            </a:p>
          </p:txBody>
        </p:sp>
        <p:pic>
          <p:nvPicPr>
            <p:cNvPr id="572" name="Obraz 86" descr="1368547005_server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00275" y="4657156"/>
              <a:ext cx="255527" cy="255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" name="Prostokąt zaokrąglony 344"/>
            <p:cNvSpPr/>
            <p:nvPr/>
          </p:nvSpPr>
          <p:spPr bwMode="auto">
            <a:xfrm>
              <a:off x="6171840" y="5012449"/>
              <a:ext cx="505440" cy="291404"/>
            </a:xfrm>
            <a:prstGeom prst="roundRect">
              <a:avLst>
                <a:gd name="adj" fmla="val 11018"/>
              </a:avLst>
            </a:prstGeom>
            <a:solidFill>
              <a:srgbClr val="FFFF00">
                <a:alpha val="5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6C6C6C"/>
                </a:solidFill>
              </a:endParaRPr>
            </a:p>
          </p:txBody>
        </p:sp>
        <p:pic>
          <p:nvPicPr>
            <p:cNvPr id="574" name="Obraz 86" descr="1368547005_server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00275" y="5028014"/>
              <a:ext cx="255527" cy="255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5" name="Prostokąt zaokrąglony 344"/>
            <p:cNvSpPr/>
            <p:nvPr/>
          </p:nvSpPr>
          <p:spPr bwMode="auto">
            <a:xfrm>
              <a:off x="6731624" y="4641591"/>
              <a:ext cx="204579" cy="117947"/>
            </a:xfrm>
            <a:prstGeom prst="roundRect">
              <a:avLst>
                <a:gd name="adj" fmla="val 11018"/>
              </a:avLst>
            </a:prstGeom>
            <a:solidFill>
              <a:srgbClr val="FFFF00">
                <a:alpha val="5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6C6C6C"/>
                </a:solidFill>
              </a:endParaRPr>
            </a:p>
          </p:txBody>
        </p:sp>
        <p:pic>
          <p:nvPicPr>
            <p:cNvPr id="576" name="Obraz 86" descr="1368547005_server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89157" y="4648010"/>
              <a:ext cx="103426" cy="103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7" name="Prostokąt zaokrąglony 344"/>
            <p:cNvSpPr/>
            <p:nvPr/>
          </p:nvSpPr>
          <p:spPr bwMode="auto">
            <a:xfrm>
              <a:off x="6732357" y="4806879"/>
              <a:ext cx="204579" cy="117947"/>
            </a:xfrm>
            <a:prstGeom prst="roundRect">
              <a:avLst>
                <a:gd name="adj" fmla="val 11018"/>
              </a:avLst>
            </a:prstGeom>
            <a:solidFill>
              <a:srgbClr val="FFFF00">
                <a:alpha val="5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6C6C6C"/>
                </a:solidFill>
              </a:endParaRPr>
            </a:p>
          </p:txBody>
        </p:sp>
        <p:pic>
          <p:nvPicPr>
            <p:cNvPr id="578" name="Obraz 86" descr="1368547005_server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89890" y="4813298"/>
              <a:ext cx="103426" cy="103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9" name="Prostokąt zaokrąglony 344"/>
            <p:cNvSpPr/>
            <p:nvPr/>
          </p:nvSpPr>
          <p:spPr bwMode="auto">
            <a:xfrm>
              <a:off x="7013258" y="4639158"/>
              <a:ext cx="204579" cy="117947"/>
            </a:xfrm>
            <a:prstGeom prst="roundRect">
              <a:avLst>
                <a:gd name="adj" fmla="val 11018"/>
              </a:avLst>
            </a:prstGeom>
            <a:solidFill>
              <a:srgbClr val="FFFF00">
                <a:alpha val="5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6C6C6C"/>
                </a:solidFill>
              </a:endParaRPr>
            </a:p>
          </p:txBody>
        </p:sp>
        <p:pic>
          <p:nvPicPr>
            <p:cNvPr id="580" name="Obraz 86" descr="1368547005_server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70791" y="4645577"/>
              <a:ext cx="103426" cy="103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1" name="Prostokąt zaokrąglony 344"/>
            <p:cNvSpPr/>
            <p:nvPr/>
          </p:nvSpPr>
          <p:spPr bwMode="auto">
            <a:xfrm>
              <a:off x="7013991" y="4804446"/>
              <a:ext cx="204579" cy="117947"/>
            </a:xfrm>
            <a:prstGeom prst="roundRect">
              <a:avLst>
                <a:gd name="adj" fmla="val 11018"/>
              </a:avLst>
            </a:prstGeom>
            <a:solidFill>
              <a:srgbClr val="FFFF00">
                <a:alpha val="5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6C6C6C"/>
                </a:solidFill>
              </a:endParaRPr>
            </a:p>
          </p:txBody>
        </p:sp>
        <p:pic>
          <p:nvPicPr>
            <p:cNvPr id="582" name="Obraz 86" descr="1368547005_server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71524" y="4810865"/>
              <a:ext cx="103426" cy="103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83" name="Group 582"/>
            <p:cNvGrpSpPr/>
            <p:nvPr/>
          </p:nvGrpSpPr>
          <p:grpSpPr>
            <a:xfrm>
              <a:off x="6727573" y="5012406"/>
              <a:ext cx="486946" cy="285668"/>
              <a:chOff x="6718370" y="4994002"/>
              <a:chExt cx="486946" cy="285668"/>
            </a:xfrm>
          </p:grpSpPr>
          <p:sp>
            <p:nvSpPr>
              <p:cNvPr id="584" name="Prostokąt zaokrąglony 344"/>
              <p:cNvSpPr/>
              <p:nvPr/>
            </p:nvSpPr>
            <p:spPr bwMode="auto">
              <a:xfrm>
                <a:off x="6718370" y="4996435"/>
                <a:ext cx="204579" cy="117947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6C6C6C"/>
                  </a:solidFill>
                </a:endParaRPr>
              </a:p>
            </p:txBody>
          </p:sp>
          <p:pic>
            <p:nvPicPr>
              <p:cNvPr id="585" name="Obraz 86" descr="1368547005_server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75903" y="5002854"/>
                <a:ext cx="103426" cy="103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6" name="Prostokąt zaokrąglony 344"/>
              <p:cNvSpPr/>
              <p:nvPr/>
            </p:nvSpPr>
            <p:spPr bwMode="auto">
              <a:xfrm>
                <a:off x="6719103" y="5161723"/>
                <a:ext cx="204579" cy="117947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6C6C6C"/>
                  </a:solidFill>
                </a:endParaRPr>
              </a:p>
            </p:txBody>
          </p:sp>
          <p:pic>
            <p:nvPicPr>
              <p:cNvPr id="587" name="Obraz 86" descr="1368547005_server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776636" y="5168142"/>
                <a:ext cx="103426" cy="103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8" name="Prostokąt zaokrąglony 344"/>
              <p:cNvSpPr/>
              <p:nvPr/>
            </p:nvSpPr>
            <p:spPr bwMode="auto">
              <a:xfrm>
                <a:off x="7000004" y="4994002"/>
                <a:ext cx="204579" cy="117947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6C6C6C"/>
                  </a:solidFill>
                </a:endParaRPr>
              </a:p>
            </p:txBody>
          </p:sp>
          <p:pic>
            <p:nvPicPr>
              <p:cNvPr id="589" name="Obraz 86" descr="1368547005_server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057537" y="5000421"/>
                <a:ext cx="103426" cy="103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90" name="Prostokąt zaokrąglony 344"/>
              <p:cNvSpPr/>
              <p:nvPr/>
            </p:nvSpPr>
            <p:spPr bwMode="auto">
              <a:xfrm>
                <a:off x="7000737" y="5159290"/>
                <a:ext cx="204579" cy="117947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6C6C6C"/>
                  </a:solidFill>
                </a:endParaRPr>
              </a:p>
            </p:txBody>
          </p:sp>
          <p:pic>
            <p:nvPicPr>
              <p:cNvPr id="591" name="Obraz 86" descr="1368547005_server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058270" y="5165709"/>
                <a:ext cx="103426" cy="103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30147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Research: </a:t>
            </a:r>
            <a:r>
              <a:rPr lang="en-US" sz="2400" b="0" dirty="0" smtClean="0"/>
              <a:t>Simulation </a:t>
            </a:r>
            <a:r>
              <a:rPr lang="en-US" sz="2400" b="0" dirty="0"/>
              <a:t>and </a:t>
            </a:r>
            <a:r>
              <a:rPr lang="en-US" sz="2400" b="0" dirty="0" smtClean="0"/>
              <a:t>Scheduling </a:t>
            </a:r>
            <a:r>
              <a:rPr lang="en-US" sz="2400" b="0" dirty="0"/>
              <a:t>of </a:t>
            </a:r>
            <a:r>
              <a:rPr lang="en-US" sz="2400" b="0" dirty="0" smtClean="0"/>
              <a:t>Large-Scale Scientific Workflows </a:t>
            </a:r>
            <a:r>
              <a:rPr lang="en-US" sz="2400" b="0" dirty="0"/>
              <a:t>on </a:t>
            </a:r>
            <a:r>
              <a:rPr lang="en-US" sz="2400" b="0" dirty="0" err="1"/>
              <a:t>IaaS</a:t>
            </a:r>
            <a:r>
              <a:rPr lang="en-US" sz="2400" b="0" dirty="0"/>
              <a:t> </a:t>
            </a:r>
            <a:r>
              <a:rPr lang="en-US" sz="2400" b="0" dirty="0" smtClean="0"/>
              <a:t>Clouds</a:t>
            </a:r>
            <a:endParaRPr lang="fr-FR" sz="2400" b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1998"/>
            <a:ext cx="5105400" cy="48061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chemeClr val="tx1"/>
                </a:solidFill>
              </a:rPr>
              <a:t>Large-scale scientific workflows from Pegasus </a:t>
            </a:r>
            <a:r>
              <a:rPr lang="en-US" b="0" dirty="0" smtClean="0">
                <a:solidFill>
                  <a:schemeClr val="tx1"/>
                </a:solidFill>
              </a:rPr>
              <a:t>WMS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Workflows of 100,000 </a:t>
            </a:r>
            <a:r>
              <a:rPr lang="en-US" b="0" dirty="0" smtClean="0">
                <a:solidFill>
                  <a:srgbClr val="800000"/>
                </a:solidFill>
              </a:rPr>
              <a:t>tasks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rgbClr val="8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chemeClr val="tx1"/>
                </a:solidFill>
              </a:rPr>
              <a:t>Workflow E</a:t>
            </a:r>
            <a:r>
              <a:rPr lang="en-US" b="0" dirty="0" smtClean="0">
                <a:solidFill>
                  <a:schemeClr val="tx1"/>
                </a:solidFill>
              </a:rPr>
              <a:t>nsembles</a:t>
            </a:r>
            <a:endParaRPr lang="en-US" b="0" dirty="0" smtClean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Schedule </a:t>
            </a:r>
            <a:r>
              <a:rPr lang="en-US" b="0" dirty="0">
                <a:solidFill>
                  <a:srgbClr val="800000"/>
                </a:solidFill>
              </a:rPr>
              <a:t>as many workflows as possible within a budget and </a:t>
            </a:r>
            <a:r>
              <a:rPr lang="en-US" b="0" dirty="0" smtClean="0">
                <a:solidFill>
                  <a:srgbClr val="800000"/>
                </a:solidFill>
              </a:rPr>
              <a:t>deadline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Uses a Cloud </a:t>
            </a:r>
            <a:r>
              <a:rPr lang="en-US" b="0" dirty="0">
                <a:solidFill>
                  <a:srgbClr val="800000"/>
                </a:solidFill>
              </a:rPr>
              <a:t>Workflow </a:t>
            </a:r>
            <a:r>
              <a:rPr lang="en-US" b="0" dirty="0" smtClean="0">
                <a:solidFill>
                  <a:srgbClr val="800000"/>
                </a:solidFill>
              </a:rPr>
              <a:t>Simulator</a:t>
            </a:r>
            <a:endParaRPr lang="en-US" b="0" dirty="0" smtClean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9" descr="spds-gantt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308042"/>
            <a:ext cx="3581400" cy="136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0469" y="1730485"/>
            <a:ext cx="267633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35742" y="6048417"/>
            <a:ext cx="5515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6C6C6C"/>
                </a:solidFill>
              </a:rPr>
              <a:t>M. </a:t>
            </a:r>
            <a:r>
              <a:rPr lang="en-US" sz="1000" dirty="0" err="1">
                <a:solidFill>
                  <a:srgbClr val="6C6C6C"/>
                </a:solidFill>
              </a:rPr>
              <a:t>Malawski</a:t>
            </a:r>
            <a:r>
              <a:rPr lang="en-US" sz="1000" dirty="0">
                <a:solidFill>
                  <a:srgbClr val="6C6C6C"/>
                </a:solidFill>
              </a:rPr>
              <a:t>, G. </a:t>
            </a:r>
            <a:r>
              <a:rPr lang="en-US" sz="1000" dirty="0" err="1">
                <a:solidFill>
                  <a:srgbClr val="6C6C6C"/>
                </a:solidFill>
              </a:rPr>
              <a:t>Juve</a:t>
            </a:r>
            <a:r>
              <a:rPr lang="en-US" sz="1000" dirty="0">
                <a:solidFill>
                  <a:srgbClr val="6C6C6C"/>
                </a:solidFill>
              </a:rPr>
              <a:t>, E. </a:t>
            </a:r>
            <a:r>
              <a:rPr lang="en-US" sz="1000" dirty="0" err="1">
                <a:solidFill>
                  <a:srgbClr val="6C6C6C"/>
                </a:solidFill>
              </a:rPr>
              <a:t>Deelman</a:t>
            </a:r>
            <a:r>
              <a:rPr lang="en-US" sz="1000" dirty="0">
                <a:solidFill>
                  <a:srgbClr val="6C6C6C"/>
                </a:solidFill>
              </a:rPr>
              <a:t>, J. </a:t>
            </a:r>
            <a:r>
              <a:rPr lang="en-US" sz="1000" dirty="0" err="1">
                <a:solidFill>
                  <a:srgbClr val="6C6C6C"/>
                </a:solidFill>
              </a:rPr>
              <a:t>Nabrzyski</a:t>
            </a:r>
            <a:r>
              <a:rPr lang="en-US" sz="1000" dirty="0">
                <a:solidFill>
                  <a:srgbClr val="6C6C6C"/>
                </a:solidFill>
              </a:rPr>
              <a:t>: Cost- and deadline-constrained provisioning for scientific workflow ensembles in </a:t>
            </a:r>
            <a:r>
              <a:rPr lang="en-US" sz="1000" dirty="0" err="1">
                <a:solidFill>
                  <a:srgbClr val="6C6C6C"/>
                </a:solidFill>
              </a:rPr>
              <a:t>IaaS</a:t>
            </a:r>
            <a:r>
              <a:rPr lang="en-US" sz="1000" dirty="0">
                <a:solidFill>
                  <a:srgbClr val="6C6C6C"/>
                </a:solidFill>
              </a:rPr>
              <a:t> clouds. SC 2012: 22</a:t>
            </a:r>
          </a:p>
        </p:txBody>
      </p:sp>
    </p:spTree>
    <p:extLst>
      <p:ext uri="{BB962C8B-B14F-4D97-AF65-F5344CB8AC3E}">
        <p14:creationId xmlns:p14="http://schemas.microsoft.com/office/powerpoint/2010/main" val="306099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Research: </a:t>
            </a:r>
            <a:r>
              <a:rPr lang="en-US" sz="2400" b="0" dirty="0" smtClean="0"/>
              <a:t>Cost Optimization </a:t>
            </a:r>
            <a:r>
              <a:rPr lang="en-US" sz="2400" b="0" dirty="0"/>
              <a:t>of </a:t>
            </a:r>
            <a:r>
              <a:rPr lang="en-US" sz="2400" b="0" dirty="0" smtClean="0"/>
              <a:t>Applications </a:t>
            </a:r>
            <a:r>
              <a:rPr lang="en-US" sz="2400" b="0" dirty="0"/>
              <a:t>on </a:t>
            </a:r>
            <a:r>
              <a:rPr lang="en-US" sz="2400" b="0" dirty="0" smtClean="0"/>
              <a:t>Clouds</a:t>
            </a:r>
            <a:endParaRPr lang="fr-FR" sz="2400" b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70352"/>
            <a:ext cx="3951778" cy="4806125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chemeClr val="tx1"/>
                </a:solidFill>
              </a:rPr>
              <a:t>Infrastructure </a:t>
            </a:r>
            <a:r>
              <a:rPr lang="en-US" b="0" dirty="0" smtClean="0">
                <a:solidFill>
                  <a:schemeClr val="tx1"/>
                </a:solidFill>
              </a:rPr>
              <a:t>model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Multiple compute and storage </a:t>
            </a:r>
            <a:r>
              <a:rPr lang="en-US" b="0" dirty="0" smtClean="0">
                <a:solidFill>
                  <a:srgbClr val="800000"/>
                </a:solidFill>
              </a:rPr>
              <a:t>clouds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Heterogeneous instance types</a:t>
            </a:r>
            <a:endParaRPr lang="en-US" b="0" dirty="0" smtClean="0">
              <a:solidFill>
                <a:srgbClr val="8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chemeClr val="tx1"/>
                </a:solidFill>
              </a:rPr>
              <a:t>Application model</a:t>
            </a:r>
            <a:endParaRPr lang="en-US" b="0" dirty="0" smtClean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Bag of </a:t>
            </a:r>
            <a:r>
              <a:rPr lang="en-US" b="0" dirty="0" smtClean="0">
                <a:solidFill>
                  <a:srgbClr val="800000"/>
                </a:solidFill>
              </a:rPr>
              <a:t>tasks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Multi-level </a:t>
            </a:r>
            <a:r>
              <a:rPr lang="en-US" b="0" dirty="0" smtClean="0">
                <a:solidFill>
                  <a:srgbClr val="800000"/>
                </a:solidFill>
              </a:rPr>
              <a:t>workflows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chemeClr val="tx1"/>
                </a:solidFill>
              </a:rPr>
              <a:t>Modeling with AMPL and CMPL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Modeling Language for Mathematical Programming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chemeClr val="tx1"/>
                </a:solidFill>
              </a:rPr>
              <a:t>Cost optimization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Under deadline constraints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chemeClr val="tx1"/>
                </a:solidFill>
              </a:rPr>
              <a:t>Mixed integer programming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err="1">
                <a:solidFill>
                  <a:srgbClr val="800000"/>
                </a:solidFill>
              </a:rPr>
              <a:t>Bonmin</a:t>
            </a:r>
            <a:r>
              <a:rPr lang="en-US" b="0" dirty="0">
                <a:solidFill>
                  <a:srgbClr val="800000"/>
                </a:solidFill>
              </a:rPr>
              <a:t>, </a:t>
            </a:r>
            <a:r>
              <a:rPr lang="en-US" b="0" dirty="0" err="1">
                <a:solidFill>
                  <a:srgbClr val="800000"/>
                </a:solidFill>
              </a:rPr>
              <a:t>Cplex</a:t>
            </a:r>
            <a:r>
              <a:rPr lang="en-US" b="0" dirty="0">
                <a:solidFill>
                  <a:srgbClr val="800000"/>
                </a:solidFill>
              </a:rPr>
              <a:t> </a:t>
            </a:r>
            <a:r>
              <a:rPr lang="en-US" b="0" dirty="0" smtClean="0">
                <a:solidFill>
                  <a:srgbClr val="800000"/>
                </a:solidFill>
              </a:rPr>
              <a:t>solvers</a:t>
            </a:r>
            <a:endParaRPr lang="en-US" b="0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1445" y="5722195"/>
            <a:ext cx="681917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6C6C6C"/>
                </a:solidFill>
              </a:rPr>
              <a:t>M. </a:t>
            </a:r>
            <a:r>
              <a:rPr lang="en-US" sz="1000" dirty="0" err="1">
                <a:solidFill>
                  <a:srgbClr val="6C6C6C"/>
                </a:solidFill>
              </a:rPr>
              <a:t>Malawski</a:t>
            </a:r>
            <a:r>
              <a:rPr lang="en-US" sz="1000" dirty="0">
                <a:solidFill>
                  <a:srgbClr val="6C6C6C"/>
                </a:solidFill>
              </a:rPr>
              <a:t>, K. </a:t>
            </a:r>
            <a:r>
              <a:rPr lang="en-US" sz="1000" dirty="0" err="1">
                <a:solidFill>
                  <a:srgbClr val="6C6C6C"/>
                </a:solidFill>
              </a:rPr>
              <a:t>Figiela</a:t>
            </a:r>
            <a:r>
              <a:rPr lang="en-US" sz="1000" dirty="0">
                <a:solidFill>
                  <a:srgbClr val="6C6C6C"/>
                </a:solidFill>
              </a:rPr>
              <a:t>, J. </a:t>
            </a:r>
            <a:r>
              <a:rPr lang="en-US" sz="1000" dirty="0" err="1" smtClean="0">
                <a:solidFill>
                  <a:srgbClr val="6C6C6C"/>
                </a:solidFill>
              </a:rPr>
              <a:t>Nabrzyski</a:t>
            </a:r>
            <a:r>
              <a:rPr lang="en-US" sz="1000" dirty="0" smtClean="0">
                <a:solidFill>
                  <a:srgbClr val="6C6C6C"/>
                </a:solidFill>
              </a:rPr>
              <a:t>, </a:t>
            </a:r>
            <a:r>
              <a:rPr lang="en-US" sz="1000" i="1" dirty="0">
                <a:solidFill>
                  <a:srgbClr val="6C6C6C"/>
                </a:solidFill>
              </a:rPr>
              <a:t>Cost minimization for computational applications on hybrid cloud infrastructures</a:t>
            </a:r>
            <a:r>
              <a:rPr lang="en-US" sz="1000" dirty="0">
                <a:solidFill>
                  <a:srgbClr val="6C6C6C"/>
                </a:solidFill>
              </a:rPr>
              <a:t>, Future Generation Computer Systems, </a:t>
            </a:r>
            <a:r>
              <a:rPr lang="en-US" sz="1000" dirty="0" smtClean="0">
                <a:solidFill>
                  <a:srgbClr val="6C6C6C"/>
                </a:solidFill>
              </a:rPr>
              <a:t>29(7), 2013</a:t>
            </a:r>
            <a:r>
              <a:rPr lang="en-US" sz="1000" dirty="0">
                <a:solidFill>
                  <a:srgbClr val="6C6C6C"/>
                </a:solidFill>
              </a:rPr>
              <a:t>, </a:t>
            </a:r>
            <a:r>
              <a:rPr lang="en-US" sz="1000" dirty="0" smtClean="0">
                <a:solidFill>
                  <a:srgbClr val="6C6C6C"/>
                </a:solidFill>
              </a:rPr>
              <a:t>pp.1786</a:t>
            </a:r>
            <a:r>
              <a:rPr lang="en-US" sz="1000" dirty="0">
                <a:solidFill>
                  <a:srgbClr val="6C6C6C"/>
                </a:solidFill>
              </a:rPr>
              <a:t>-</a:t>
            </a:r>
            <a:r>
              <a:rPr lang="en-US" sz="1000" dirty="0" smtClean="0">
                <a:solidFill>
                  <a:srgbClr val="6C6C6C"/>
                </a:solidFill>
              </a:rPr>
              <a:t>1794,  </a:t>
            </a:r>
            <a:r>
              <a:rPr lang="en-US" sz="1000" dirty="0">
                <a:solidFill>
                  <a:srgbClr val="6C6C6C"/>
                </a:solidFill>
                <a:hlinkClick r:id="rId2"/>
              </a:rPr>
              <a:t>http://dx.doi.org/10.1016/j.future</a:t>
            </a:r>
            <a:r>
              <a:rPr lang="en-US" sz="1000" dirty="0" smtClean="0">
                <a:solidFill>
                  <a:srgbClr val="6C6C6C"/>
                </a:solidFill>
                <a:hlinkClick r:id="rId2"/>
              </a:rPr>
              <a:t>.2013.01.004</a:t>
            </a:r>
            <a:endParaRPr lang="en-US" sz="1000" dirty="0" smtClean="0">
              <a:solidFill>
                <a:srgbClr val="6C6C6C"/>
              </a:solidFill>
            </a:endParaRPr>
          </a:p>
          <a:p>
            <a:endParaRPr lang="en-US" sz="1000" dirty="0" smtClean="0">
              <a:solidFill>
                <a:srgbClr val="6C6C6C"/>
              </a:solidFill>
            </a:endParaRPr>
          </a:p>
          <a:p>
            <a:r>
              <a:rPr lang="en-US" sz="1000" dirty="0" smtClean="0">
                <a:solidFill>
                  <a:srgbClr val="6C6C6C"/>
                </a:solidFill>
              </a:rPr>
              <a:t>M. </a:t>
            </a:r>
            <a:r>
              <a:rPr lang="en-US" sz="1000" dirty="0" err="1">
                <a:solidFill>
                  <a:srgbClr val="6C6C6C"/>
                </a:solidFill>
              </a:rPr>
              <a:t>Malawski</a:t>
            </a:r>
            <a:r>
              <a:rPr lang="en-US" sz="1000" dirty="0">
                <a:solidFill>
                  <a:srgbClr val="6C6C6C"/>
                </a:solidFill>
              </a:rPr>
              <a:t>, </a:t>
            </a:r>
            <a:r>
              <a:rPr lang="en-US" sz="1000" dirty="0" smtClean="0">
                <a:solidFill>
                  <a:srgbClr val="6C6C6C"/>
                </a:solidFill>
              </a:rPr>
              <a:t>K. </a:t>
            </a:r>
            <a:r>
              <a:rPr lang="en-US" sz="1000" dirty="0" err="1">
                <a:solidFill>
                  <a:srgbClr val="6C6C6C"/>
                </a:solidFill>
              </a:rPr>
              <a:t>Figiela</a:t>
            </a:r>
            <a:r>
              <a:rPr lang="en-US" sz="1000" dirty="0">
                <a:solidFill>
                  <a:srgbClr val="6C6C6C"/>
                </a:solidFill>
              </a:rPr>
              <a:t>, </a:t>
            </a:r>
            <a:r>
              <a:rPr lang="en-US" sz="1000" dirty="0" smtClean="0">
                <a:solidFill>
                  <a:srgbClr val="6C6C6C"/>
                </a:solidFill>
              </a:rPr>
              <a:t>M. </a:t>
            </a:r>
            <a:r>
              <a:rPr lang="en-US" sz="1000" dirty="0" err="1">
                <a:solidFill>
                  <a:srgbClr val="6C6C6C"/>
                </a:solidFill>
              </a:rPr>
              <a:t>Bubak</a:t>
            </a:r>
            <a:r>
              <a:rPr lang="en-US" sz="1000" dirty="0">
                <a:solidFill>
                  <a:srgbClr val="6C6C6C"/>
                </a:solidFill>
              </a:rPr>
              <a:t>, </a:t>
            </a:r>
            <a:r>
              <a:rPr lang="en-US" sz="1000" dirty="0" smtClean="0">
                <a:solidFill>
                  <a:srgbClr val="6C6C6C"/>
                </a:solidFill>
              </a:rPr>
              <a:t>E. </a:t>
            </a:r>
            <a:r>
              <a:rPr lang="en-US" sz="1000" dirty="0" err="1">
                <a:solidFill>
                  <a:srgbClr val="6C6C6C"/>
                </a:solidFill>
              </a:rPr>
              <a:t>Deelman</a:t>
            </a:r>
            <a:r>
              <a:rPr lang="en-US" sz="1000" dirty="0">
                <a:solidFill>
                  <a:srgbClr val="6C6C6C"/>
                </a:solidFill>
              </a:rPr>
              <a:t>, </a:t>
            </a:r>
            <a:r>
              <a:rPr lang="en-US" sz="1000" dirty="0" smtClean="0">
                <a:solidFill>
                  <a:srgbClr val="6C6C6C"/>
                </a:solidFill>
              </a:rPr>
              <a:t>J. </a:t>
            </a:r>
            <a:r>
              <a:rPr lang="en-US" sz="1000" dirty="0" err="1" smtClean="0">
                <a:solidFill>
                  <a:srgbClr val="6C6C6C"/>
                </a:solidFill>
              </a:rPr>
              <a:t>Nabrzyski</a:t>
            </a:r>
            <a:r>
              <a:rPr lang="en-US" sz="1000" dirty="0" smtClean="0">
                <a:solidFill>
                  <a:srgbClr val="6C6C6C"/>
                </a:solidFill>
              </a:rPr>
              <a:t>, </a:t>
            </a:r>
            <a:r>
              <a:rPr lang="en-US" sz="1000" i="1" dirty="0">
                <a:solidFill>
                  <a:srgbClr val="6C6C6C"/>
                </a:solidFill>
              </a:rPr>
              <a:t>Cost Optimization of Execution of Multi-level Deadline-Constrained Scientific Workflows on Clouds</a:t>
            </a:r>
            <a:r>
              <a:rPr lang="en-US" sz="1000" dirty="0">
                <a:solidFill>
                  <a:srgbClr val="6C6C6C"/>
                </a:solidFill>
              </a:rPr>
              <a:t>. </a:t>
            </a:r>
            <a:r>
              <a:rPr lang="en-US" sz="1000" dirty="0" smtClean="0">
                <a:solidFill>
                  <a:srgbClr val="6C6C6C"/>
                </a:solidFill>
              </a:rPr>
              <a:t>PPAM, 2013, </a:t>
            </a:r>
            <a:r>
              <a:rPr lang="en-US" sz="1000" dirty="0">
                <a:solidFill>
                  <a:srgbClr val="6C6C6C"/>
                </a:solidFill>
              </a:rPr>
              <a:t>251-260  </a:t>
            </a:r>
            <a:r>
              <a:rPr lang="en-US" sz="1000" dirty="0">
                <a:solidFill>
                  <a:srgbClr val="6C6C6C"/>
                </a:solidFill>
                <a:hlinkClick r:id="rId3"/>
              </a:rPr>
              <a:t>http://dx.doi.org/10.1007/978-3-642-55224-</a:t>
            </a:r>
            <a:r>
              <a:rPr lang="en-US" sz="1000" dirty="0" smtClean="0">
                <a:solidFill>
                  <a:srgbClr val="6C6C6C"/>
                </a:solidFill>
                <a:hlinkClick r:id="rId3"/>
              </a:rPr>
              <a:t>3_24</a:t>
            </a:r>
            <a:endParaRPr lang="en-US" sz="1000" dirty="0">
              <a:solidFill>
                <a:srgbClr val="6C6C6C"/>
              </a:solidFill>
            </a:endParaRPr>
          </a:p>
        </p:txBody>
      </p:sp>
      <p:pic>
        <p:nvPicPr>
          <p:cNvPr id="9" name="Obraz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447" y="2905362"/>
            <a:ext cx="3662435" cy="241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Obraz 4" descr="workflow_execution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832" y="1092468"/>
            <a:ext cx="2002316" cy="17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Obraz 2" descr="architecture-2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340" y="959433"/>
            <a:ext cx="2954079" cy="189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15" y="4129229"/>
            <a:ext cx="2564185" cy="15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6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Research: </a:t>
            </a:r>
            <a:r>
              <a:rPr lang="en-US" b="0" dirty="0" smtClean="0"/>
              <a:t>Cloud Performance Evaluation</a:t>
            </a:r>
            <a:endParaRPr lang="fr-FR" b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70352"/>
            <a:ext cx="4180944" cy="3199505"/>
          </a:xfrm>
        </p:spPr>
        <p:txBody>
          <a:bodyPr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chemeClr val="tx1"/>
                </a:solidFill>
              </a:rPr>
              <a:t>Performance of VM deployment </a:t>
            </a:r>
            <a:r>
              <a:rPr lang="en-US" b="0" dirty="0" smtClean="0">
                <a:solidFill>
                  <a:schemeClr val="tx1"/>
                </a:solidFill>
              </a:rPr>
              <a:t>times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Virtualization overhead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Evaluation </a:t>
            </a:r>
            <a:r>
              <a:rPr lang="en-US" b="0" dirty="0">
                <a:solidFill>
                  <a:schemeClr val="tx1"/>
                </a:solidFill>
              </a:rPr>
              <a:t>of open source cloud stacks </a:t>
            </a:r>
            <a:endParaRPr lang="en-US" b="0" dirty="0" smtClean="0">
              <a:solidFill>
                <a:schemeClr val="tx1"/>
              </a:solidFill>
            </a:endParaRPr>
          </a:p>
          <a:p>
            <a:pPr marL="742950" lvl="2" indent="-342900" eaLnBrk="1" fontAlgn="auto" hangingPunct="1">
              <a:spcBef>
                <a:spcPts val="6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800" b="0" dirty="0">
                <a:solidFill>
                  <a:srgbClr val="800000"/>
                </a:solidFill>
              </a:rPr>
              <a:t>Eucalyptus, </a:t>
            </a:r>
            <a:r>
              <a:rPr lang="en-US" sz="1800" b="0" dirty="0" err="1">
                <a:solidFill>
                  <a:srgbClr val="800000"/>
                </a:solidFill>
              </a:rPr>
              <a:t>OpenNebula</a:t>
            </a:r>
            <a:r>
              <a:rPr lang="en-US" sz="1800" b="0" dirty="0">
                <a:solidFill>
                  <a:srgbClr val="800000"/>
                </a:solidFill>
              </a:rPr>
              <a:t>, </a:t>
            </a:r>
            <a:r>
              <a:rPr lang="en-US" sz="1800" b="0" dirty="0" err="1" smtClean="0">
                <a:solidFill>
                  <a:srgbClr val="800000"/>
                </a:solidFill>
              </a:rPr>
              <a:t>OpenStack</a:t>
            </a:r>
            <a:endParaRPr lang="en-US" sz="1800" b="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Survey </a:t>
            </a:r>
            <a:r>
              <a:rPr lang="en-US" b="0" dirty="0">
                <a:solidFill>
                  <a:schemeClr val="tx1"/>
                </a:solidFill>
              </a:rPr>
              <a:t>of European public cloud </a:t>
            </a:r>
            <a:r>
              <a:rPr lang="en-US" b="0" dirty="0" smtClean="0">
                <a:solidFill>
                  <a:schemeClr val="tx1"/>
                </a:solidFill>
              </a:rPr>
              <a:t>providers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Performance </a:t>
            </a:r>
            <a:r>
              <a:rPr lang="en-US" b="0" dirty="0">
                <a:solidFill>
                  <a:schemeClr val="tx1"/>
                </a:solidFill>
              </a:rPr>
              <a:t>evaluation of top cloud providers </a:t>
            </a:r>
            <a:endParaRPr lang="en-US" b="0" dirty="0" smtClean="0">
              <a:solidFill>
                <a:schemeClr val="tx1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EC2</a:t>
            </a:r>
            <a:r>
              <a:rPr lang="en-US" b="0" dirty="0">
                <a:solidFill>
                  <a:srgbClr val="800000"/>
                </a:solidFill>
              </a:rPr>
              <a:t>, </a:t>
            </a:r>
            <a:r>
              <a:rPr lang="en-US" b="0" dirty="0" err="1">
                <a:solidFill>
                  <a:srgbClr val="800000"/>
                </a:solidFill>
              </a:rPr>
              <a:t>RackSpace</a:t>
            </a:r>
            <a:r>
              <a:rPr lang="en-US" b="0" dirty="0">
                <a:solidFill>
                  <a:srgbClr val="800000"/>
                </a:solidFill>
              </a:rPr>
              <a:t>, </a:t>
            </a:r>
            <a:r>
              <a:rPr lang="en-US" b="0" dirty="0" err="1" smtClean="0">
                <a:solidFill>
                  <a:srgbClr val="800000"/>
                </a:solidFill>
              </a:rPr>
              <a:t>SoftLayer</a:t>
            </a:r>
            <a:endParaRPr lang="en-US" b="0" dirty="0" smtClean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A </a:t>
            </a:r>
            <a:r>
              <a:rPr lang="en-US" b="0" dirty="0">
                <a:solidFill>
                  <a:srgbClr val="800000"/>
                </a:solidFill>
              </a:rPr>
              <a:t>grant from Amazon has been obtained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2136" y="6057619"/>
            <a:ext cx="6009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6C6C6C"/>
                </a:solidFill>
              </a:rPr>
              <a:t>M. </a:t>
            </a:r>
            <a:r>
              <a:rPr lang="en-US" sz="1000" dirty="0" err="1">
                <a:solidFill>
                  <a:srgbClr val="6C6C6C"/>
                </a:solidFill>
              </a:rPr>
              <a:t>Bubak</a:t>
            </a:r>
            <a:r>
              <a:rPr lang="en-US" sz="1000" dirty="0">
                <a:solidFill>
                  <a:srgbClr val="6C6C6C"/>
                </a:solidFill>
              </a:rPr>
              <a:t>, M. </a:t>
            </a:r>
            <a:r>
              <a:rPr lang="en-US" sz="1000" dirty="0" err="1">
                <a:solidFill>
                  <a:srgbClr val="6C6C6C"/>
                </a:solidFill>
              </a:rPr>
              <a:t>Kasztelnik</a:t>
            </a:r>
            <a:r>
              <a:rPr lang="en-US" sz="1000" dirty="0">
                <a:solidFill>
                  <a:srgbClr val="6C6C6C"/>
                </a:solidFill>
              </a:rPr>
              <a:t>, M. </a:t>
            </a:r>
            <a:r>
              <a:rPr lang="en-US" sz="1000" dirty="0" err="1">
                <a:solidFill>
                  <a:srgbClr val="6C6C6C"/>
                </a:solidFill>
              </a:rPr>
              <a:t>Malawski</a:t>
            </a:r>
            <a:r>
              <a:rPr lang="en-US" sz="1000" dirty="0">
                <a:solidFill>
                  <a:srgbClr val="6C6C6C"/>
                </a:solidFill>
              </a:rPr>
              <a:t>, J. </a:t>
            </a:r>
            <a:r>
              <a:rPr lang="en-US" sz="1000" dirty="0" err="1">
                <a:solidFill>
                  <a:srgbClr val="6C6C6C"/>
                </a:solidFill>
              </a:rPr>
              <a:t>Meizner</a:t>
            </a:r>
            <a:r>
              <a:rPr lang="en-US" sz="1000" dirty="0">
                <a:solidFill>
                  <a:srgbClr val="6C6C6C"/>
                </a:solidFill>
              </a:rPr>
              <a:t>, P. </a:t>
            </a:r>
            <a:r>
              <a:rPr lang="en-US" sz="1000" dirty="0" err="1" smtClean="0">
                <a:solidFill>
                  <a:srgbClr val="6C6C6C"/>
                </a:solidFill>
              </a:rPr>
              <a:t>Nowakowski</a:t>
            </a:r>
            <a:r>
              <a:rPr lang="en-US" sz="1000" dirty="0" smtClean="0">
                <a:solidFill>
                  <a:srgbClr val="6C6C6C"/>
                </a:solidFill>
              </a:rPr>
              <a:t>, </a:t>
            </a:r>
            <a:r>
              <a:rPr lang="en-US" sz="1000" dirty="0">
                <a:solidFill>
                  <a:srgbClr val="6C6C6C"/>
                </a:solidFill>
              </a:rPr>
              <a:t>S. </a:t>
            </a:r>
            <a:r>
              <a:rPr lang="en-US" sz="1000" dirty="0" err="1" smtClean="0">
                <a:solidFill>
                  <a:srgbClr val="6C6C6C"/>
                </a:solidFill>
              </a:rPr>
              <a:t>Varma</a:t>
            </a:r>
            <a:r>
              <a:rPr lang="en-US" sz="1000" dirty="0" smtClean="0">
                <a:solidFill>
                  <a:srgbClr val="6C6C6C"/>
                </a:solidFill>
              </a:rPr>
              <a:t>, </a:t>
            </a:r>
            <a:r>
              <a:rPr lang="en-US" sz="1000" i="1" dirty="0">
                <a:solidFill>
                  <a:srgbClr val="6C6C6C"/>
                </a:solidFill>
              </a:rPr>
              <a:t>Evaluation of Cloud Providers for VPH Applications</a:t>
            </a:r>
            <a:r>
              <a:rPr lang="en-US" sz="1000" dirty="0">
                <a:solidFill>
                  <a:srgbClr val="6C6C6C"/>
                </a:solidFill>
              </a:rPr>
              <a:t>, poster at </a:t>
            </a:r>
            <a:r>
              <a:rPr lang="en-US" sz="1000" dirty="0" smtClean="0">
                <a:solidFill>
                  <a:srgbClr val="6C6C6C"/>
                </a:solidFill>
              </a:rPr>
              <a:t>CCGrid2013, </a:t>
            </a:r>
            <a:r>
              <a:rPr lang="en-US" sz="1000" dirty="0">
                <a:solidFill>
                  <a:srgbClr val="6C6C6C"/>
                </a:solidFill>
              </a:rPr>
              <a:t>Delft, the Netherlands, </a:t>
            </a:r>
            <a:r>
              <a:rPr lang="en-US" sz="1000" dirty="0" smtClean="0">
                <a:solidFill>
                  <a:srgbClr val="6C6C6C"/>
                </a:solidFill>
              </a:rPr>
              <a:t>pp.13</a:t>
            </a:r>
            <a:r>
              <a:rPr lang="en-US" sz="1000" dirty="0">
                <a:solidFill>
                  <a:srgbClr val="6C6C6C"/>
                </a:solidFill>
              </a:rPr>
              <a:t>-16, 2013</a:t>
            </a: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 cstate="print"/>
          <a:srcRect b="69826"/>
          <a:stretch>
            <a:fillRect/>
          </a:stretch>
        </p:blipFill>
        <p:spPr bwMode="auto">
          <a:xfrm>
            <a:off x="4558014" y="1088756"/>
            <a:ext cx="4572000" cy="178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 descr="all-price.e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620" y="4127372"/>
            <a:ext cx="2203153" cy="18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 descr="all-time.emf"/>
          <p:cNvPicPr>
            <a:picLocks noChangeAspect="1"/>
          </p:cNvPicPr>
          <p:nvPr/>
        </p:nvPicPr>
        <p:blipFill>
          <a:blip r:embed="rId4" cstate="print"/>
          <a:srcRect l="4456" r="2895"/>
          <a:stretch>
            <a:fillRect/>
          </a:stretch>
        </p:blipFill>
        <p:spPr bwMode="auto">
          <a:xfrm>
            <a:off x="2995074" y="4127372"/>
            <a:ext cx="2068012" cy="186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 descr="all-price_time.emf"/>
          <p:cNvPicPr>
            <a:picLocks noChangeAspect="1" noChangeArrowheads="1"/>
          </p:cNvPicPr>
          <p:nvPr/>
        </p:nvPicPr>
        <p:blipFill>
          <a:blip r:embed="rId5" cstate="print"/>
          <a:srcRect l="5029" t="1965" r="6171" b="3064"/>
          <a:stretch>
            <a:fillRect/>
          </a:stretch>
        </p:blipFill>
        <p:spPr bwMode="auto">
          <a:xfrm>
            <a:off x="6016694" y="3000372"/>
            <a:ext cx="2800427" cy="2992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83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Experiment:</a:t>
            </a:r>
            <a:r>
              <a:rPr lang="en-US" b="0" dirty="0" smtClean="0"/>
              <a:t> </a:t>
            </a:r>
            <a:r>
              <a:rPr lang="en-US" b="0" dirty="0"/>
              <a:t>Evaluation of </a:t>
            </a:r>
            <a:r>
              <a:rPr lang="en-US" b="0" dirty="0" err="1"/>
              <a:t>autoscaling</a:t>
            </a:r>
            <a:r>
              <a:rPr lang="en-US" b="0" dirty="0"/>
              <a:t> techniques for Atmosphere cloud platform</a:t>
            </a:r>
            <a:endParaRPr lang="fr-FR" b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1998"/>
            <a:ext cx="4272972" cy="48061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Challenges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Requires </a:t>
            </a:r>
            <a:r>
              <a:rPr lang="en-US" b="0" dirty="0">
                <a:solidFill>
                  <a:srgbClr val="800000"/>
                </a:solidFill>
              </a:rPr>
              <a:t>repeated tests under varying </a:t>
            </a:r>
            <a:r>
              <a:rPr lang="en-US" b="0" dirty="0" smtClean="0">
                <a:solidFill>
                  <a:srgbClr val="800000"/>
                </a:solidFill>
              </a:rPr>
              <a:t>workloads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Experiments in an isolated </a:t>
            </a:r>
            <a:r>
              <a:rPr lang="en-US" b="0" dirty="0" smtClean="0">
                <a:solidFill>
                  <a:srgbClr val="800000"/>
                </a:solidFill>
              </a:rPr>
              <a:t>environment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Goals</a:t>
            </a:r>
            <a:endParaRPr lang="en-US" sz="2000" b="0" dirty="0" smtClean="0">
              <a:solidFill>
                <a:schemeClr val="tx1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Perform </a:t>
            </a:r>
            <a:r>
              <a:rPr lang="en-US" b="0" dirty="0" err="1" smtClean="0">
                <a:solidFill>
                  <a:srgbClr val="800000"/>
                </a:solidFill>
              </a:rPr>
              <a:t>autoscaling</a:t>
            </a:r>
            <a:r>
              <a:rPr lang="en-US" b="0" dirty="0" smtClean="0">
                <a:solidFill>
                  <a:srgbClr val="800000"/>
                </a:solidFill>
              </a:rPr>
              <a:t> based on: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u="sng" dirty="0" smtClean="0">
                <a:solidFill>
                  <a:schemeClr val="accent5">
                    <a:lumMod val="50000"/>
                  </a:schemeClr>
                </a:solidFill>
              </a:rPr>
              <a:t>Complex event processing</a:t>
            </a:r>
          </a:p>
          <a:p>
            <a:pPr lvl="2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u="sng" dirty="0" smtClean="0">
                <a:solidFill>
                  <a:schemeClr val="accent5">
                    <a:lumMod val="50000"/>
                  </a:schemeClr>
                </a:solidFill>
              </a:rPr>
              <a:t>Time series database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Build an isolated environment on </a:t>
            </a:r>
            <a:r>
              <a:rPr lang="en-US" b="0" dirty="0" err="1" smtClean="0">
                <a:solidFill>
                  <a:srgbClr val="800000"/>
                </a:solidFill>
              </a:rPr>
              <a:t>NSFCloud</a:t>
            </a:r>
            <a:endParaRPr lang="en-US" b="0" u="sng" dirty="0">
              <a:solidFill>
                <a:srgbClr val="8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42" y="1834460"/>
            <a:ext cx="4589395" cy="290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44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Experiment:</a:t>
            </a:r>
            <a:r>
              <a:rPr lang="en-US" b="0" dirty="0" smtClean="0"/>
              <a:t> </a:t>
            </a:r>
            <a:r>
              <a:rPr lang="en-US" b="0" dirty="0"/>
              <a:t>Scalability of </a:t>
            </a:r>
            <a:r>
              <a:rPr lang="en-US" b="0" dirty="0" smtClean="0"/>
              <a:t>Scientific Workflows </a:t>
            </a:r>
            <a:r>
              <a:rPr lang="en-US" b="0" dirty="0"/>
              <a:t>in </a:t>
            </a:r>
            <a:r>
              <a:rPr lang="en-US" b="0" dirty="0" err="1"/>
              <a:t>HyperFlow</a:t>
            </a:r>
            <a:r>
              <a:rPr lang="en-US" b="0" dirty="0"/>
              <a:t> </a:t>
            </a:r>
            <a:r>
              <a:rPr lang="en-US" b="0" dirty="0" smtClean="0"/>
              <a:t>Model</a:t>
            </a:r>
            <a:endParaRPr lang="fr-FR" b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281998"/>
            <a:ext cx="8305801" cy="48061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Challenges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Issues </a:t>
            </a:r>
            <a:r>
              <a:rPr lang="en-US" b="0" dirty="0" smtClean="0">
                <a:solidFill>
                  <a:srgbClr val="800000"/>
                </a:solidFill>
              </a:rPr>
              <a:t>on </a:t>
            </a:r>
            <a:r>
              <a:rPr lang="en-US" b="0" dirty="0">
                <a:solidFill>
                  <a:srgbClr val="800000"/>
                </a:solidFill>
              </a:rPr>
              <a:t>data transfers and </a:t>
            </a:r>
            <a:r>
              <a:rPr lang="en-US" b="0" dirty="0" smtClean="0">
                <a:solidFill>
                  <a:srgbClr val="800000"/>
                </a:solidFill>
              </a:rPr>
              <a:t>data locality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Calibrate the performance models of applications</a:t>
            </a:r>
            <a:endParaRPr lang="en-US" b="0" dirty="0" smtClean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Goals</a:t>
            </a:r>
            <a:endParaRPr lang="en-US" sz="2000" b="0" dirty="0" smtClean="0">
              <a:solidFill>
                <a:schemeClr val="tx1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Execute large-scale deployments on </a:t>
            </a:r>
            <a:r>
              <a:rPr lang="en-US" b="0" u="sng" dirty="0">
                <a:solidFill>
                  <a:srgbClr val="800000"/>
                </a:solidFill>
              </a:rPr>
              <a:t>multi-</a:t>
            </a:r>
            <a:r>
              <a:rPr lang="en-US" b="0" u="sng" dirty="0" smtClean="0">
                <a:solidFill>
                  <a:srgbClr val="800000"/>
                </a:solidFill>
              </a:rPr>
              <a:t>site </a:t>
            </a:r>
            <a:r>
              <a:rPr lang="en-US" b="0" u="sng" dirty="0" err="1">
                <a:solidFill>
                  <a:srgbClr val="800000"/>
                </a:solidFill>
              </a:rPr>
              <a:t>NSFCloud</a:t>
            </a:r>
            <a:r>
              <a:rPr lang="en-US" b="0" u="sng" dirty="0">
                <a:solidFill>
                  <a:srgbClr val="800000"/>
                </a:solidFill>
              </a:rPr>
              <a:t> facilities</a:t>
            </a:r>
            <a:endParaRPr lang="en-US" b="0" u="sng" dirty="0" smtClean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Assess the impact of </a:t>
            </a:r>
            <a:r>
              <a:rPr lang="en-US" b="0" u="sng" dirty="0">
                <a:solidFill>
                  <a:srgbClr val="800000"/>
                </a:solidFill>
              </a:rPr>
              <a:t>network latency</a:t>
            </a:r>
            <a:r>
              <a:rPr lang="en-US" b="0" dirty="0">
                <a:solidFill>
                  <a:srgbClr val="800000"/>
                </a:solidFill>
              </a:rPr>
              <a:t> and </a:t>
            </a:r>
            <a:r>
              <a:rPr lang="en-US" b="0" u="sng" dirty="0">
                <a:solidFill>
                  <a:srgbClr val="800000"/>
                </a:solidFill>
              </a:rPr>
              <a:t>bandwidth limitations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Obraz 2" descr="hyperflow-scheduler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51" y="3948395"/>
            <a:ext cx="8092113" cy="25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Experiment:</a:t>
            </a:r>
            <a:r>
              <a:rPr lang="en-US" b="0" dirty="0" smtClean="0"/>
              <a:t> </a:t>
            </a:r>
            <a:r>
              <a:rPr lang="en-US" b="0" dirty="0"/>
              <a:t>Influence of </a:t>
            </a:r>
            <a:r>
              <a:rPr lang="en-US" b="0" dirty="0" smtClean="0"/>
              <a:t>Variability </a:t>
            </a:r>
            <a:r>
              <a:rPr lang="en-US" b="0" dirty="0"/>
              <a:t>of </a:t>
            </a:r>
            <a:r>
              <a:rPr lang="en-US" b="0" dirty="0" smtClean="0"/>
              <a:t>Clouds </a:t>
            </a:r>
            <a:r>
              <a:rPr lang="en-US" b="0" dirty="0"/>
              <a:t>on the Q</a:t>
            </a:r>
            <a:r>
              <a:rPr lang="en-US" b="0" dirty="0" smtClean="0"/>
              <a:t>uality </a:t>
            </a:r>
            <a:r>
              <a:rPr lang="en-US" b="0" dirty="0"/>
              <a:t>of </a:t>
            </a:r>
            <a:r>
              <a:rPr lang="en-US" b="0" dirty="0" smtClean="0"/>
              <a:t>Algorithms</a:t>
            </a:r>
            <a:endParaRPr lang="fr-FR" b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171574"/>
            <a:ext cx="5554961" cy="4806125"/>
          </a:xfrm>
        </p:spPr>
        <p:txBody>
          <a:bodyPr>
            <a:normAutofit/>
          </a:bodyPr>
          <a:lstStyle/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Challenges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Static scheduling methods assume that the estimates of task runtimes are </a:t>
            </a:r>
            <a:r>
              <a:rPr lang="en-US" b="0" dirty="0" smtClean="0">
                <a:solidFill>
                  <a:srgbClr val="800000"/>
                </a:solidFill>
              </a:rPr>
              <a:t>available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The runtime variations and various uncertainties influence the actual </a:t>
            </a:r>
            <a:r>
              <a:rPr lang="en-US" b="0" dirty="0" smtClean="0">
                <a:solidFill>
                  <a:srgbClr val="800000"/>
                </a:solidFill>
              </a:rPr>
              <a:t>execution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chemeClr val="tx1"/>
                </a:solidFill>
              </a:rPr>
              <a:t>Goals</a:t>
            </a:r>
            <a:endParaRPr lang="en-US" sz="2000" b="0" dirty="0" smtClean="0">
              <a:solidFill>
                <a:schemeClr val="tx1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>
                <a:solidFill>
                  <a:srgbClr val="800000"/>
                </a:solidFill>
              </a:rPr>
              <a:t>A large-scale experimental </a:t>
            </a:r>
            <a:r>
              <a:rPr lang="en-US" b="0" dirty="0" err="1">
                <a:solidFill>
                  <a:srgbClr val="800000"/>
                </a:solidFill>
              </a:rPr>
              <a:t>testbed</a:t>
            </a:r>
            <a:r>
              <a:rPr lang="en-US" b="0" dirty="0">
                <a:solidFill>
                  <a:srgbClr val="800000"/>
                </a:solidFill>
              </a:rPr>
              <a:t> will allow investigating the </a:t>
            </a:r>
            <a:r>
              <a:rPr lang="en-US" b="0" u="sng" dirty="0">
                <a:solidFill>
                  <a:srgbClr val="800000"/>
                </a:solidFill>
              </a:rPr>
              <a:t>influence of the </a:t>
            </a:r>
            <a:r>
              <a:rPr lang="en-US" b="0" u="sng" dirty="0" smtClean="0">
                <a:solidFill>
                  <a:srgbClr val="800000"/>
                </a:solidFill>
              </a:rPr>
              <a:t>uncertainties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u="sng" dirty="0" smtClean="0">
              <a:solidFill>
                <a:srgbClr val="800000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b="0" dirty="0" smtClean="0">
                <a:solidFill>
                  <a:srgbClr val="800000"/>
                </a:solidFill>
              </a:rPr>
              <a:t>Development of </a:t>
            </a:r>
            <a:r>
              <a:rPr lang="en-US" b="0" dirty="0">
                <a:solidFill>
                  <a:srgbClr val="800000"/>
                </a:solidFill>
              </a:rPr>
              <a:t>new models </a:t>
            </a:r>
            <a:r>
              <a:rPr lang="en-US" b="0" dirty="0" smtClean="0">
                <a:solidFill>
                  <a:srgbClr val="800000"/>
                </a:solidFill>
              </a:rPr>
              <a:t>to </a:t>
            </a:r>
            <a:r>
              <a:rPr lang="en-US" b="0" u="sng" dirty="0">
                <a:solidFill>
                  <a:srgbClr val="800000"/>
                </a:solidFill>
              </a:rPr>
              <a:t>mitigate </a:t>
            </a:r>
            <a:r>
              <a:rPr lang="en-US" b="0" u="sng" dirty="0" smtClean="0">
                <a:solidFill>
                  <a:srgbClr val="800000"/>
                </a:solidFill>
              </a:rPr>
              <a:t>uncertainties negative effects</a:t>
            </a:r>
            <a:endParaRPr lang="en-US" b="0" u="sng" dirty="0">
              <a:solidFill>
                <a:srgbClr val="8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b="0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DC3C2F-A094-413C-B07C-2C0839FE72E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6" descr="run-finish-variations-test-0-output-makespan-al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186" y="2202792"/>
            <a:ext cx="2936553" cy="293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36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rgbClr val="FFFFFF"/>
      </a:dk1>
      <a:lt1>
        <a:sysClr val="window" lastClr="FFFFFF"/>
      </a:lt1>
      <a:dk2>
        <a:srgbClr val="04617B"/>
      </a:dk2>
      <a:lt2>
        <a:srgbClr val="DBF5F9"/>
      </a:lt2>
      <a:accent1>
        <a:srgbClr val="FFFFFF"/>
      </a:accent1>
      <a:accent2>
        <a:srgbClr val="4D83BB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36628F"/>
      </a:dk1>
      <a:lt1>
        <a:srgbClr val="36628F"/>
      </a:lt1>
      <a:dk2>
        <a:srgbClr val="36628F"/>
      </a:dk2>
      <a:lt2>
        <a:srgbClr val="36628F"/>
      </a:lt2>
      <a:accent1>
        <a:srgbClr val="FFFFFF"/>
      </a:accent1>
      <a:accent2>
        <a:srgbClr val="FFFFFF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5418</TotalTime>
  <Words>937</Words>
  <Application>Microsoft Macintosh PowerPoint</Application>
  <PresentationFormat>On-screen Show (4:3)</PresentationFormat>
  <Paragraphs>155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Experiments with Complex Scientific Applications  on Hybrid Cloud Infrastructures</vt:lpstr>
      <vt:lpstr>Research Challenges</vt:lpstr>
      <vt:lpstr>Research: The Atmosphere Framework</vt:lpstr>
      <vt:lpstr>Research: Simulation and Scheduling of Large-Scale Scientific Workflows on IaaS Clouds</vt:lpstr>
      <vt:lpstr>Research: Cost Optimization of Applications on Clouds</vt:lpstr>
      <vt:lpstr>Research: Cloud Performance Evaluation</vt:lpstr>
      <vt:lpstr>Experiment: Evaluation of autoscaling techniques for Atmosphere cloud platform</vt:lpstr>
      <vt:lpstr>Experiment: Scalability of Scientific Workflows in HyperFlow Model</vt:lpstr>
      <vt:lpstr>Experiment: Influence of Variability of Clouds on the Quality of Algorithms</vt:lpstr>
      <vt:lpstr>Experiment: Interoperation of Cloud Testbed of  PL-Grid Infrastructure with NSFCloud</vt:lpstr>
      <vt:lpstr>Experiments with Complex Scientific Applications  on Hybrid Cloud Infrastructures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uscadmin</dc:creator>
  <cp:lastModifiedBy>Rafael Ferreira da Silva</cp:lastModifiedBy>
  <cp:revision>424</cp:revision>
  <cp:lastPrinted>2014-08-25T18:21:57Z</cp:lastPrinted>
  <dcterms:created xsi:type="dcterms:W3CDTF">2013-11-17T15:43:00Z</dcterms:created>
  <dcterms:modified xsi:type="dcterms:W3CDTF">2014-12-09T23:45:47Z</dcterms:modified>
</cp:coreProperties>
</file>