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2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5" r:id="rId1"/>
    <p:sldMasterId id="2147483737" r:id="rId2"/>
  </p:sldMasterIdLst>
  <p:notesMasterIdLst>
    <p:notesMasterId r:id="rId27"/>
  </p:notesMasterIdLst>
  <p:handoutMasterIdLst>
    <p:handoutMasterId r:id="rId28"/>
  </p:handoutMasterIdLst>
  <p:sldIdLst>
    <p:sldId id="284" r:id="rId3"/>
    <p:sldId id="316" r:id="rId4"/>
    <p:sldId id="317" r:id="rId5"/>
    <p:sldId id="285" r:id="rId6"/>
    <p:sldId id="292" r:id="rId7"/>
    <p:sldId id="294" r:id="rId8"/>
    <p:sldId id="327" r:id="rId9"/>
    <p:sldId id="300" r:id="rId10"/>
    <p:sldId id="329" r:id="rId11"/>
    <p:sldId id="303" r:id="rId12"/>
    <p:sldId id="304" r:id="rId13"/>
    <p:sldId id="305" r:id="rId14"/>
    <p:sldId id="306" r:id="rId15"/>
    <p:sldId id="296" r:id="rId16"/>
    <p:sldId id="298" r:id="rId17"/>
    <p:sldId id="321" r:id="rId18"/>
    <p:sldId id="323" r:id="rId19"/>
    <p:sldId id="297" r:id="rId20"/>
    <p:sldId id="299" r:id="rId21"/>
    <p:sldId id="324" r:id="rId22"/>
    <p:sldId id="325" r:id="rId23"/>
    <p:sldId id="311" r:id="rId24"/>
    <p:sldId id="312" r:id="rId25"/>
    <p:sldId id="314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518AC4"/>
    <a:srgbClr val="214263"/>
    <a:srgbClr val="4F86BD"/>
    <a:srgbClr val="21EB80"/>
    <a:srgbClr val="0C458B"/>
    <a:srgbClr val="89C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2" autoAdjust="0"/>
    <p:restoredTop sz="82017" autoAdjust="0"/>
  </p:normalViewPr>
  <p:slideViewPr>
    <p:cSldViewPr snapToGrid="0" snapToObjects="1">
      <p:cViewPr varScale="1">
        <p:scale>
          <a:sx n="114" d="100"/>
          <a:sy n="114" d="100"/>
        </p:scale>
        <p:origin x="-1888" y="-10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10" d="100"/>
        <a:sy n="210" d="100"/>
      </p:scale>
      <p:origin x="0" y="7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179C08-88DC-4A86-94A2-A1EDC4A50204}" type="datetimeFigureOut">
              <a:rPr lang="en-US"/>
              <a:pPr>
                <a:defRPr/>
              </a:pPr>
              <a:t>4/27/14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05D0C57-0AC5-46D8-A8B1-8EE16B378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560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4DA0C48-51DF-40E1-9882-A8096F71A1C2}" type="datetimeFigureOut">
              <a:rPr lang="en-US"/>
              <a:pPr>
                <a:defRPr/>
              </a:pPr>
              <a:t>4/27/14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0485EE4-F5ED-46EE-9CC8-D02925AE3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58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068590-7486-D043-BFA0-D1BD93ECF01A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CF80558-72B7-0845-9611-EC93205931E8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50180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E4081C-8B69-F143-B38C-60568E7EDA7E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97AB8F-EBDF-6C43-94BF-BE3E2271F20E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97AB8F-EBDF-6C43-94BF-BE3E2271F20E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D90281-1F0A-BC45-90D4-AC9CEF47804F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A4FE88-B1E9-044F-8CB4-4599E2CB531D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AA4FE88-B1E9-044F-8CB4-4599E2CB531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8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DCD2A0-F317-8D4A-A1CB-2A178078D43E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</a:rPr>
              <a:t>Kent changed 080501 – removed period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8E3167-61A9-E34F-A1FF-0C631703BD51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Kent changed 080501 – removed period</a:t>
            </a:r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878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F50EB3-E316-5349-BF13-DDFAEC6EEAD3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</a:endParaRPr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</a:rPr>
              <a:t>Remember to describe each type of site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Kent changed 080501 – removed periods</a:t>
            </a: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01247D-F768-3A4A-9339-45A617102E34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7B3B8B-FA99-EC41-BF67-1F25BFC3EE5B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86486" tIns="43242" rIns="86486" bIns="43242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100">
                <a:latin typeface="Calibri" charset="0"/>
              </a:rPr>
              <a:t>Sometimes it is cheaper to access the data than to regenerate it</a:t>
            </a:r>
          </a:p>
          <a:p>
            <a:pPr eaLnBrk="1" hangingPunct="1"/>
            <a:r>
              <a:rPr lang="en-US" sz="1100">
                <a:latin typeface="Calibri" charset="0"/>
              </a:rPr>
              <a:t>Keeping track of data as it is generated supports workflow-level checkpointing</a:t>
            </a:r>
          </a:p>
          <a:p>
            <a:pPr eaLnBrk="1" hangingPunct="1"/>
            <a:r>
              <a:rPr lang="en-US">
                <a:latin typeface="Calibri" charset="0"/>
              </a:rPr>
              <a:t>Kent changed 080501 – added period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EFBE83-07D4-A64A-BF0C-415D0A7D007B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>
                <a:latin typeface="Calibri" charset="0"/>
              </a:rPr>
              <a:t>Kent changed 080501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A965870-CD68-594C-957B-E5365E8EC38C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4422619B-0A04-4049-9C48-128730C20E91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60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4422619B-0A04-4049-9C48-128730C20E91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607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6903EF2-6798-324E-B3EB-E46B113D71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2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29263CB3-35DE-8142-A934-8D8CC4699110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269"/>
            <a:ext cx="8229600" cy="4060296"/>
          </a:xfrm>
          <a:prstGeom prst="rect">
            <a:avLst/>
          </a:prstGeom>
        </p:spPr>
        <p:txBody>
          <a:bodyPr/>
          <a:lstStyle>
            <a:lvl1pPr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457200" y="1126331"/>
            <a:ext cx="8229600" cy="388938"/>
          </a:xfrm>
          <a:prstGeom prst="rect">
            <a:avLst/>
          </a:prstGeom>
        </p:spPr>
        <p:txBody>
          <a:bodyPr/>
          <a:lstStyle>
            <a:lvl1pPr>
              <a:buNone/>
              <a:defRPr sz="2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5pPr marL="0" algn="l">
              <a:buNone/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645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186488"/>
            <a:ext cx="914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defRPr/>
            </a:pPr>
            <a:fld id="{BF753598-6B00-2F45-BCEA-5133F83A3B42}" type="slidenum">
              <a:rPr lang="en-US" sz="1600" i="1" smtClean="0">
                <a:solidFill>
                  <a:schemeClr val="accent1"/>
                </a:solidFill>
              </a:rPr>
              <a:pPr algn="ctr">
                <a:defRPr/>
              </a:pPr>
              <a:t>‹#›</a:t>
            </a:fld>
            <a:endParaRPr lang="en-US" sz="1600" i="1" smtClean="0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1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34075" y="6127750"/>
            <a:ext cx="3043238" cy="579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isi.png"/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0080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429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9C86E70E-8D8D-4BB5-9D51-8D26A26A1174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1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4039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buFont typeface="Wingdings" pitchFamily="2" charset="2"/>
              <a:buChar char="§"/>
              <a:defRPr sz="2200"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Font typeface="Arial" pitchFamily="34" charset="0"/>
              <a:buChar char="–"/>
              <a:defRPr sz="1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Font typeface="Arial" pitchFamily="34" charset="0"/>
              <a:buChar char="•"/>
              <a:defRPr sz="1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944563"/>
            <a:ext cx="5353050" cy="8493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5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 bwMode="auto">
          <a:xfrm>
            <a:off x="4114800" y="6400800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fld id="{D3283F9F-EFE1-4865-A24C-1485B97DFD91}" type="slidenum">
              <a:rPr lang="en-US" sz="1600" i="1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rPr>
              <a:pPr algn="ctr" eaLnBrk="0" hangingPunct="0">
                <a:defRPr/>
              </a:pPr>
              <a:t>‹#›</a:t>
            </a:fld>
            <a:endParaRPr lang="en-US" sz="1600" i="1" dirty="0">
              <a:solidFill>
                <a:schemeClr val="accent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7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506538" y="3474720"/>
            <a:ext cx="5988050" cy="37725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508760" y="3931920"/>
            <a:ext cx="5988050" cy="1496520"/>
          </a:xfrm>
          <a:prstGeom prst="rect">
            <a:avLst/>
          </a:prstGeom>
        </p:spPr>
        <p:txBody>
          <a:bodyPr/>
          <a:lstStyle>
            <a:lvl1pPr>
              <a:buNone/>
              <a:defRPr sz="2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106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5FA62-E49E-2048-998E-FD02D5188C46}" type="datetime1">
              <a:rPr lang="en-US"/>
              <a:pPr>
                <a:defRPr/>
              </a:pPr>
              <a:t>4/27/14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30797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5AA34-F094-9D4E-ADD6-4826C96859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2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theme" Target="../theme/theme2.xml"/><Relationship Id="rId10" Type="http://schemas.openxmlformats.org/officeDocument/2006/relationships/image" Target="../media/image2.png"/><Relationship Id="rId11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1588"/>
            <a:ext cx="9144000" cy="6856412"/>
          </a:xfrm>
          <a:prstGeom prst="rect">
            <a:avLst/>
          </a:prstGeom>
          <a:gradFill rotWithShape="1">
            <a:gsLst>
              <a:gs pos="0">
                <a:srgbClr val="518AC4"/>
              </a:gs>
              <a:gs pos="100000">
                <a:srgbClr val="214263"/>
              </a:gs>
            </a:gsLst>
            <a:lin ang="5400000"/>
          </a:gra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	Click to edit Master title style</a:t>
            </a:r>
          </a:p>
        </p:txBody>
      </p:sp>
      <p:pic>
        <p:nvPicPr>
          <p:cNvPr id="1028" name="Picture 10" descr="isi.png"/>
          <p:cNvPicPr>
            <a:picLocks noChangeAspect="1"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6419850"/>
            <a:ext cx="24733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9" descr="Formal_Viterbi_GoldOnCard_NoBG.eps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>
            <a:spLocks noChangeArrowheads="1"/>
          </p:cNvSpPr>
          <p:nvPr userDrawn="1"/>
        </p:nvSpPr>
        <p:spPr bwMode="auto">
          <a:xfrm flipV="1">
            <a:off x="0" y="6130925"/>
            <a:ext cx="9144000" cy="5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74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88"/>
            <a:ext cx="9144000" cy="6856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	Click to edit Master title style</a:t>
            </a: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0" y="6221413"/>
            <a:ext cx="9144000" cy="639762"/>
          </a:xfrm>
          <a:prstGeom prst="rect">
            <a:avLst/>
          </a:prstGeom>
          <a:gradFill flip="none" rotWithShape="1">
            <a:gsLst>
              <a:gs pos="20000">
                <a:srgbClr val="518AC4"/>
              </a:gs>
              <a:gs pos="100000">
                <a:srgbClr val="214263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3" name="Picture 9" descr="Formal_Viterbi_GoldOnCard_NoBG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6319838"/>
            <a:ext cx="1741488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4" descr="pegasus_white_logo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" b="17139"/>
          <a:stretch>
            <a:fillRect/>
          </a:stretch>
        </p:blipFill>
        <p:spPr bwMode="auto">
          <a:xfrm>
            <a:off x="7962900" y="6219825"/>
            <a:ext cx="9588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81" r:id="rId2"/>
    <p:sldLayoutId id="2147483782" r:id="rId3"/>
    <p:sldLayoutId id="2147483777" r:id="rId4"/>
    <p:sldLayoutId id="2147483784" r:id="rId5"/>
    <p:sldLayoutId id="2147483790" r:id="rId6"/>
    <p:sldLayoutId id="2147483791" r:id="rId7"/>
    <p:sldLayoutId id="2147483792" r:id="rId8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pegasus.isi.edu/wms/docs/latest/funding_citing_usage.php%23usage_statistic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egasus.isi.edu" TargetMode="External"/><Relationship Id="rId4" Type="http://schemas.openxmlformats.org/officeDocument/2006/relationships/hyperlink" Target="http://pegasus.isi.edu/wms/docs/latest/" TargetMode="External"/><Relationship Id="rId5" Type="http://schemas.openxmlformats.org/officeDocument/2006/relationships/hyperlink" Target="mailto:pegasus-users@isi.edu" TargetMode="External"/><Relationship Id="rId6" Type="http://schemas.openxmlformats.org/officeDocument/2006/relationships/hyperlink" Target="mailto:pegasus-support@isi.edu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Scientific Workflows with Pegasus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/>
              <a:t>Karan Vahi</a:t>
            </a:r>
          </a:p>
          <a:p>
            <a:endParaRPr lang="en-US" sz="2800" dirty="0" smtClean="0"/>
          </a:p>
          <a:p>
            <a:r>
              <a:rPr lang="en-US" sz="2400" dirty="0"/>
              <a:t>Science Automation </a:t>
            </a:r>
            <a:r>
              <a:rPr lang="en-US" sz="2400" dirty="0" smtClean="0"/>
              <a:t>Technologies Group</a:t>
            </a:r>
          </a:p>
          <a:p>
            <a:r>
              <a:rPr lang="en-US" sz="2400" dirty="0" smtClean="0"/>
              <a:t>USC Information Sciences Institute</a:t>
            </a:r>
            <a:endParaRPr lang="en-US" sz="2400" dirty="0"/>
          </a:p>
        </p:txBody>
      </p:sp>
      <p:pic>
        <p:nvPicPr>
          <p:cNvPr id="7" name="Picture 4" descr="pegasus_white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7850"/>
            <a:ext cx="1828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82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Workflow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Reduction (Data Reuse)</a:t>
            </a:r>
          </a:p>
        </p:txBody>
      </p:sp>
      <p:graphicFrame>
        <p:nvGraphicFramePr>
          <p:cNvPr id="4301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295400" y="1171575"/>
          <a:ext cx="6553200" cy="440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6" name="Visio" r:id="rId4" imgW="7315200" imgH="4914900" progId="Visio.Drawing.11">
                  <p:embed/>
                </p:oleObj>
              </mc:Choice>
              <mc:Fallback>
                <p:oleObj name="Visio" r:id="rId4" imgW="7315200" imgH="4914900" progId="Visio.Drawing.11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71575"/>
                        <a:ext cx="6553200" cy="440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hape 2"/>
          <p:cNvSpPr txBox="1">
            <a:spLocks/>
          </p:cNvSpPr>
          <p:nvPr/>
        </p:nvSpPr>
        <p:spPr bwMode="auto">
          <a:xfrm>
            <a:off x="73024" y="5492005"/>
            <a:ext cx="9070975" cy="99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000" b="1" dirty="0">
                <a:solidFill>
                  <a:srgbClr val="FFCC00"/>
                </a:solidFill>
                <a:latin typeface="Arial"/>
                <a:cs typeface="Arial"/>
              </a:rPr>
              <a:t>U</a:t>
            </a:r>
            <a:r>
              <a:rPr lang="en-US" sz="2000" b="1" dirty="0" smtClean="0">
                <a:solidFill>
                  <a:srgbClr val="FFCC00"/>
                </a:solidFill>
                <a:latin typeface="Arial"/>
                <a:cs typeface="Arial"/>
              </a:rPr>
              <a:t>seful when you have done a part of computation and then realize the need to change the structure. Re-plan instead of submitting rescue DAG!</a:t>
            </a:r>
            <a:endParaRPr lang="en-US" sz="2000" b="1" dirty="0">
              <a:solidFill>
                <a:srgbClr val="FFCC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63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File cleanup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Problem: Running out of </a:t>
            </a:r>
            <a:r>
              <a:rPr lang="en-US" sz="2200" dirty="0" smtClean="0">
                <a:latin typeface="Arial" charset="0"/>
                <a:ea typeface="ＭＳ Ｐゴシック" charset="0"/>
                <a:cs typeface="ＭＳ Ｐゴシック" charset="0"/>
              </a:rPr>
              <a:t>disk space during workflow execution</a:t>
            </a: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/>
            </a:r>
            <a:b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</a:br>
            <a:endParaRPr lang="en-US" sz="2000" dirty="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Why does it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Workflows </a:t>
            </a:r>
            <a:r>
              <a:rPr lang="en-US" sz="2000" b="0" dirty="0" smtClean="0">
                <a:latin typeface="Arial" charset="0"/>
                <a:ea typeface="ＭＳ Ｐゴシック" charset="0"/>
                <a:cs typeface="Arial" charset="0"/>
              </a:rPr>
              <a:t>could bring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in huge amounts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Data is generated during workflow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Users don</a:t>
            </a:r>
            <a:r>
              <a:rPr lang="ja-JP" altLang="en-US" sz="2000" b="0" dirty="0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 sz="2000" b="0" dirty="0">
                <a:latin typeface="Arial" charset="0"/>
                <a:ea typeface="ＭＳ Ｐゴシック" charset="0"/>
                <a:cs typeface="Arial" charset="0"/>
              </a:rPr>
              <a:t>t worry about cleaning up after they are </a:t>
            </a:r>
            <a:r>
              <a:rPr lang="en-US" altLang="ja-JP" sz="2000" b="0" dirty="0" smtClean="0">
                <a:latin typeface="Arial" charset="0"/>
                <a:ea typeface="ＭＳ Ｐゴシック" charset="0"/>
                <a:cs typeface="Arial" charset="0"/>
              </a:rPr>
              <a:t>done</a:t>
            </a:r>
            <a:br>
              <a:rPr lang="en-US" altLang="ja-JP" sz="2000" b="0" dirty="0" smtClean="0">
                <a:latin typeface="Arial" charset="0"/>
                <a:ea typeface="ＭＳ Ｐゴシック" charset="0"/>
                <a:cs typeface="Arial" charset="0"/>
              </a:rPr>
            </a:br>
            <a:endParaRPr lang="en-US" altLang="ja-JP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Arial" charset="0"/>
                <a:ea typeface="ＭＳ Ｐゴシック" charset="0"/>
                <a:cs typeface="ＭＳ Ｐゴシック" charset="0"/>
              </a:rPr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Do cleanup after workflows finish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b="0" dirty="0" smtClean="0">
                <a:latin typeface="Arial" charset="0"/>
                <a:ea typeface="ＭＳ Ｐゴシック" charset="0"/>
                <a:cs typeface="Arial" charset="0"/>
              </a:rPr>
              <a:t>Add a leaf Cleanup Job </a:t>
            </a:r>
            <a:r>
              <a:rPr lang="en-US" sz="1900" b="0" dirty="0" smtClean="0">
                <a:solidFill>
                  <a:srgbClr val="FFCC00"/>
                </a:solidFill>
                <a:latin typeface="Arial" charset="0"/>
                <a:ea typeface="ＭＳ Ｐゴシック" charset="0"/>
                <a:cs typeface="Arial" charset="0"/>
              </a:rPr>
              <a:t>( Available in 4.4 Release)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sz="1900" b="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charset="0"/>
                <a:cs typeface="Arial" charset="0"/>
              </a:rPr>
              <a:t>Interleave 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cleanup automatically during workflow execution.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b="0" dirty="0">
                <a:latin typeface="Arial" charset="0"/>
                <a:ea typeface="ＭＳ Ｐゴシック" charset="0"/>
                <a:cs typeface="Arial" charset="0"/>
              </a:rPr>
              <a:t>Requires an analysis of the workflow to determine, when a file is no longer </a:t>
            </a:r>
            <a:r>
              <a:rPr lang="en-US" sz="1900" b="0" dirty="0" smtClean="0">
                <a:latin typeface="Arial" charset="0"/>
                <a:ea typeface="ＭＳ Ｐゴシック" charset="0"/>
                <a:cs typeface="Arial" charset="0"/>
              </a:rPr>
              <a:t>required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sz="1900" b="0" dirty="0" smtClean="0">
              <a:latin typeface="Arial" charset="0"/>
              <a:ea typeface="ＭＳ Ｐゴシック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>
                <a:latin typeface="Arial" charset="0"/>
                <a:ea typeface="ＭＳ Ｐゴシック" charset="0"/>
                <a:cs typeface="Arial" charset="0"/>
              </a:rPr>
              <a:t>Cluster the cleanup jobs by level for large workflows</a:t>
            </a:r>
            <a:endParaRPr lang="en-US" sz="21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Shape 2"/>
          <p:cNvSpPr txBox="1">
            <a:spLocks/>
          </p:cNvSpPr>
          <p:nvPr/>
        </p:nvSpPr>
        <p:spPr bwMode="auto">
          <a:xfrm>
            <a:off x="73024" y="5492005"/>
            <a:ext cx="9070975" cy="99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000" b="1" dirty="0" smtClean="0">
                <a:solidFill>
                  <a:srgbClr val="FFCC00"/>
                </a:solidFill>
                <a:latin typeface="Arial"/>
                <a:cs typeface="Arial"/>
              </a:rPr>
              <a:t>Real Life Example: Used by a UCLA genomics researcher to delete TB’s of data automatically for long running workflows!!</a:t>
            </a:r>
            <a:endParaRPr lang="en-US" sz="2000" b="1" dirty="0">
              <a:solidFill>
                <a:srgbClr val="FFCC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089639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File cleanup (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cont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>
            <a:off x="3016913" y="5666561"/>
            <a:ext cx="593911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b="1" dirty="0"/>
              <a:t>Montage 1 degree workflow run with </a:t>
            </a:r>
            <a:r>
              <a:rPr lang="en-US" sz="1800" b="1" dirty="0" smtClean="0"/>
              <a:t>cleanup</a:t>
            </a:r>
            <a:endParaRPr lang="en-US" sz="1800" b="1" dirty="0"/>
          </a:p>
        </p:txBody>
      </p:sp>
      <p:pic>
        <p:nvPicPr>
          <p:cNvPr id="47106" name="Picture 3" descr="Montage-1-degree-clean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91" y="1659119"/>
            <a:ext cx="7290244" cy="3992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Pegasus-Executable-Workflow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" y="991077"/>
            <a:ext cx="2021789" cy="50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7856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" y="211138"/>
            <a:ext cx="8978900" cy="727075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Workflow Restructuring to improve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application performance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1575"/>
            <a:ext cx="8229600" cy="24225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Cluster small running jobs together to achieve better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performance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Each job has scheduling </a:t>
            </a: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overhead – need 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to make this overhead worthwhile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Ideally users should run a job on the grid that takes at least </a:t>
            </a: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10/30/60/? 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minutes to </a:t>
            </a: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execute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Arial" charset="0"/>
              </a:rPr>
              <a:t>Clustered tasks can reuse common input data – less data transfers</a:t>
            </a:r>
            <a:endParaRPr lang="en-US" b="0" dirty="0"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4106"/>
          <p:cNvSpPr txBox="1">
            <a:spLocks noChangeArrowheads="1"/>
          </p:cNvSpPr>
          <p:nvPr/>
        </p:nvSpPr>
        <p:spPr bwMode="auto">
          <a:xfrm>
            <a:off x="6197600" y="4438650"/>
            <a:ext cx="248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Level-based clustering</a:t>
            </a:r>
          </a:p>
        </p:txBody>
      </p:sp>
      <p:pic>
        <p:nvPicPr>
          <p:cNvPr id="2" name="Picture 1" descr="horizontal-clusterin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7" y="3509572"/>
            <a:ext cx="4873706" cy="24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701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Workflow Monitoring - Stampede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1575"/>
            <a:ext cx="8229600" cy="287395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000" dirty="0" smtClean="0">
                <a:latin typeface="Helvetica" charset="0"/>
              </a:rPr>
              <a:t>Leverage Stampede Monitoring </a:t>
            </a:r>
            <a:r>
              <a:rPr lang="en-US" sz="2000" dirty="0">
                <a:latin typeface="Helvetica" charset="0"/>
              </a:rPr>
              <a:t>framework with DB </a:t>
            </a:r>
            <a:r>
              <a:rPr lang="en-US" sz="2000" dirty="0" smtClean="0">
                <a:latin typeface="Helvetica" charset="0"/>
              </a:rPr>
              <a:t>backend</a:t>
            </a:r>
          </a:p>
          <a:p>
            <a:pPr lvl="1" eaLnBrk="1" hangingPunct="1">
              <a:defRPr/>
            </a:pPr>
            <a:r>
              <a:rPr lang="en-US" sz="1800" b="0" dirty="0" smtClean="0">
                <a:latin typeface="Helvetica" charset="0"/>
              </a:rPr>
              <a:t>Populates </a:t>
            </a:r>
            <a:r>
              <a:rPr lang="en-US" sz="1800" b="0" dirty="0">
                <a:latin typeface="Helvetica" charset="0"/>
              </a:rPr>
              <a:t>data at runtime. A background daemon monitors the logs files and populates information about the workflow to a database</a:t>
            </a:r>
          </a:p>
          <a:p>
            <a:pPr lvl="1" eaLnBrk="1" hangingPunct="1">
              <a:defRPr/>
            </a:pPr>
            <a:r>
              <a:rPr lang="en-US" sz="1800" b="0" dirty="0" smtClean="0">
                <a:latin typeface="Helvetica" charset="0"/>
              </a:rPr>
              <a:t>Stores </a:t>
            </a:r>
            <a:r>
              <a:rPr lang="en-US" sz="1800" b="0" dirty="0">
                <a:latin typeface="Helvetica" charset="0"/>
              </a:rPr>
              <a:t>workflow structure, and runtime stats for each task</a:t>
            </a:r>
            <a:r>
              <a:rPr lang="en-US" sz="1800" b="0" dirty="0" smtClean="0">
                <a:latin typeface="Helvetica" charset="0"/>
              </a:rPr>
              <a:t>.</a:t>
            </a:r>
          </a:p>
          <a:p>
            <a:pPr marL="457200" lvl="1" indent="0" eaLnBrk="1" hangingPunct="1">
              <a:buFont typeface="Wingdings" charset="0"/>
              <a:buNone/>
              <a:defRPr/>
            </a:pPr>
            <a:endParaRPr lang="en-US" sz="2000" dirty="0">
              <a:latin typeface="Helvetica" charset="0"/>
            </a:endParaRPr>
          </a:p>
          <a:p>
            <a:pPr eaLnBrk="1" hangingPunct="1">
              <a:defRPr/>
            </a:pPr>
            <a:r>
              <a:rPr lang="en-US" sz="2000" dirty="0">
                <a:latin typeface="Helvetica" charset="0"/>
              </a:rPr>
              <a:t>Tools for querying the </a:t>
            </a:r>
            <a:r>
              <a:rPr lang="en-US" sz="2000" dirty="0" smtClean="0">
                <a:latin typeface="Helvetica" charset="0"/>
              </a:rPr>
              <a:t>monitoring </a:t>
            </a:r>
            <a:r>
              <a:rPr lang="en-US" sz="2000" dirty="0">
                <a:latin typeface="Helvetica" charset="0"/>
              </a:rPr>
              <a:t>framework</a:t>
            </a:r>
          </a:p>
          <a:p>
            <a:pPr lvl="1" eaLnBrk="1" hangingPunct="1">
              <a:defRPr/>
            </a:pPr>
            <a:r>
              <a:rPr lang="en-US" sz="1800" dirty="0" smtClean="0">
                <a:latin typeface="Helvetica" charset="0"/>
              </a:rPr>
              <a:t>pegasus-status</a:t>
            </a:r>
          </a:p>
          <a:p>
            <a:pPr lvl="2" eaLnBrk="1" hangingPunct="1">
              <a:defRPr/>
            </a:pPr>
            <a:r>
              <a:rPr lang="en-US" sz="1400" b="0" dirty="0" smtClean="0">
                <a:latin typeface="Helvetica" charset="0"/>
              </a:rPr>
              <a:t>Status of the workflow</a:t>
            </a:r>
            <a:endParaRPr lang="en-US" sz="1400" b="0" dirty="0">
              <a:latin typeface="Helvetica" charset="0"/>
            </a:endParaRPr>
          </a:p>
          <a:p>
            <a:pPr lvl="1" eaLnBrk="1" hangingPunct="1">
              <a:defRPr/>
            </a:pPr>
            <a:r>
              <a:rPr lang="en-US" sz="1800" dirty="0" err="1">
                <a:latin typeface="Helvetica" charset="0"/>
              </a:rPr>
              <a:t>pegasus</a:t>
            </a:r>
            <a:r>
              <a:rPr lang="en-US" sz="1800" dirty="0">
                <a:latin typeface="Helvetica" charset="0"/>
              </a:rPr>
              <a:t>-</a:t>
            </a:r>
            <a:r>
              <a:rPr lang="en-US" sz="1800" dirty="0" smtClean="0">
                <a:latin typeface="Helvetica" charset="0"/>
              </a:rPr>
              <a:t>statistics</a:t>
            </a:r>
          </a:p>
          <a:p>
            <a:pPr lvl="2" eaLnBrk="1" hangingPunct="1">
              <a:defRPr/>
            </a:pPr>
            <a:r>
              <a:rPr lang="en-US" sz="1400" b="0" dirty="0" smtClean="0">
                <a:latin typeface="Helvetica" charset="0"/>
              </a:rPr>
              <a:t>Detailed statistics about your finished workflow</a:t>
            </a:r>
            <a:endParaRPr lang="en-US" sz="1600" b="0" dirty="0">
              <a:latin typeface="Helvetica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22072" y="4236737"/>
            <a:ext cx="799449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Lucida Console" pitchFamily="49" charset="0"/>
              </a:rPr>
              <a:t>------------------------------------------------------------------------------</a:t>
            </a:r>
          </a:p>
          <a:p>
            <a:r>
              <a:rPr lang="en-US" sz="1200" dirty="0">
                <a:latin typeface="Lucida Console" pitchFamily="49" charset="0"/>
              </a:rPr>
              <a:t>Type           Succeeded Failed  Incomplete  Total     Retries   </a:t>
            </a:r>
            <a:r>
              <a:rPr lang="en-US" sz="1200" dirty="0" err="1">
                <a:latin typeface="Lucida Console" pitchFamily="49" charset="0"/>
              </a:rPr>
              <a:t>Total+Retries</a:t>
            </a:r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Tasks          135002    0       0           135002    0         135002       </a:t>
            </a:r>
          </a:p>
          <a:p>
            <a:r>
              <a:rPr lang="en-US" sz="1200" dirty="0">
                <a:latin typeface="Lucida Console" pitchFamily="49" charset="0"/>
              </a:rPr>
              <a:t>Jobs           4529      0       0           4529      0         4529         </a:t>
            </a:r>
          </a:p>
          <a:p>
            <a:r>
              <a:rPr lang="en-US" sz="1200" dirty="0">
                <a:latin typeface="Lucida Console" pitchFamily="49" charset="0"/>
              </a:rPr>
              <a:t>Sub-Workflows  2         0       0           2         0         2            </a:t>
            </a:r>
          </a:p>
          <a:p>
            <a:r>
              <a:rPr lang="en-US" sz="1200" dirty="0">
                <a:latin typeface="Lucida Console" pitchFamily="49" charset="0"/>
              </a:rPr>
              <a:t>------------------------------------------------------------------------------</a:t>
            </a:r>
          </a:p>
          <a:p>
            <a:endParaRPr lang="en-US" sz="1200" dirty="0">
              <a:latin typeface="Lucida Console" pitchFamily="49" charset="0"/>
            </a:endParaRPr>
          </a:p>
          <a:p>
            <a:r>
              <a:rPr lang="en-US" sz="1200" dirty="0">
                <a:latin typeface="Lucida Console" pitchFamily="49" charset="0"/>
              </a:rPr>
              <a:t>Workflow wall time                               : 13 </a:t>
            </a:r>
            <a:r>
              <a:rPr lang="en-US" sz="1200" dirty="0" err="1">
                <a:latin typeface="Lucida Console" pitchFamily="49" charset="0"/>
              </a:rPr>
              <a:t>hrs</a:t>
            </a:r>
            <a:r>
              <a:rPr lang="en-US" sz="1200" dirty="0">
                <a:latin typeface="Lucida Console" pitchFamily="49" charset="0"/>
              </a:rPr>
              <a:t>, 2 </a:t>
            </a:r>
            <a:r>
              <a:rPr lang="en-US" sz="1200" dirty="0" err="1">
                <a:latin typeface="Lucida Console" pitchFamily="49" charset="0"/>
              </a:rPr>
              <a:t>mins</a:t>
            </a:r>
            <a:r>
              <a:rPr lang="en-US" sz="1200" dirty="0">
                <a:latin typeface="Lucida Console" pitchFamily="49" charset="0"/>
              </a:rPr>
              <a:t>, (46973 </a:t>
            </a:r>
            <a:r>
              <a:rPr lang="en-US" sz="1200" dirty="0" err="1">
                <a:latin typeface="Lucida Console" pitchFamily="49" charset="0"/>
              </a:rPr>
              <a:t>secs</a:t>
            </a:r>
            <a:r>
              <a:rPr lang="en-US" sz="1200" dirty="0">
                <a:latin typeface="Lucida Console" pitchFamily="49" charset="0"/>
              </a:rPr>
              <a:t>)</a:t>
            </a:r>
          </a:p>
          <a:p>
            <a:r>
              <a:rPr lang="en-US" sz="1200" dirty="0">
                <a:latin typeface="Lucida Console" pitchFamily="49" charset="0"/>
              </a:rPr>
              <a:t>Workflow cumulative job wall time                : 384 days, 5 </a:t>
            </a:r>
            <a:r>
              <a:rPr lang="en-US" sz="1200" dirty="0" err="1">
                <a:latin typeface="Lucida Console" pitchFamily="49" charset="0"/>
              </a:rPr>
              <a:t>hrs</a:t>
            </a:r>
            <a:r>
              <a:rPr lang="en-US" sz="1200" dirty="0">
                <a:latin typeface="Lucida Console" pitchFamily="49" charset="0"/>
              </a:rPr>
              <a:t>, (33195705 </a:t>
            </a:r>
            <a:r>
              <a:rPr lang="en-US" sz="1200" dirty="0" err="1">
                <a:latin typeface="Lucida Console" pitchFamily="49" charset="0"/>
              </a:rPr>
              <a:t>secs</a:t>
            </a:r>
            <a:r>
              <a:rPr lang="en-US" sz="1200" dirty="0">
                <a:latin typeface="Lucida Console" pitchFamily="49" charset="0"/>
              </a:rPr>
              <a:t>)</a:t>
            </a:r>
          </a:p>
          <a:p>
            <a:r>
              <a:rPr lang="en-US" sz="1200" dirty="0">
                <a:latin typeface="Lucida Console" pitchFamily="49" charset="0"/>
              </a:rPr>
              <a:t>Cumulative job walltime as seen from submit side : 384 days, 18 </a:t>
            </a:r>
            <a:r>
              <a:rPr lang="en-US" sz="1200" dirty="0" err="1">
                <a:latin typeface="Lucida Console" pitchFamily="49" charset="0"/>
              </a:rPr>
              <a:t>hrs</a:t>
            </a:r>
            <a:r>
              <a:rPr lang="en-US" sz="1200" dirty="0">
                <a:latin typeface="Lucida Console" pitchFamily="49" charset="0"/>
              </a:rPr>
              <a:t>, (33243709 </a:t>
            </a:r>
            <a:r>
              <a:rPr lang="en-US" sz="1200" dirty="0" err="1">
                <a:latin typeface="Lucida Console" pitchFamily="49" charset="0"/>
              </a:rPr>
              <a:t>secs</a:t>
            </a:r>
            <a:r>
              <a:rPr lang="en-US" sz="1200" dirty="0">
                <a:latin typeface="Lucida Console" pitchFamily="49" charset="0"/>
              </a:rPr>
              <a:t>)</a:t>
            </a:r>
          </a:p>
          <a:p>
            <a:endParaRPr lang="en-US" sz="1200" dirty="0">
              <a:latin typeface="Lucida Console" pitchFamily="49" charset="0"/>
            </a:endParaRPr>
          </a:p>
          <a:p>
            <a:endParaRPr lang="en-US" sz="1200" dirty="0">
              <a:latin typeface="Lucida Console" pitchFamily="49" charset="0"/>
            </a:endParaRPr>
          </a:p>
          <a:p>
            <a:endParaRPr lang="en-US" sz="1200" dirty="0">
              <a:latin typeface="Lucida Console" pitchFamily="49" charset="0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45938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Workflow Debugging Through Pegasus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After a workflow has completed, we can run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pegasus-analyzer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to analyze the workflow and provide a summary of the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run</a:t>
            </a:r>
            <a:b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pegasus-analyzer's output contains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a brief summary section</a:t>
            </a:r>
          </a:p>
          <a:p>
            <a:pPr lvl="2" eaLnBrk="1" hangingPunct="1"/>
            <a:r>
              <a:rPr lang="en-US" sz="1800" dirty="0"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showing how many jobs have succeeded </a:t>
            </a:r>
          </a:p>
          <a:p>
            <a:pPr lvl="2" eaLnBrk="1" hangingPunct="1"/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 and how many have failed. 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For each failed job</a:t>
            </a:r>
          </a:p>
          <a:p>
            <a:pPr lvl="2" eaLnBrk="1" hangingPunct="1"/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showing its last known state</a:t>
            </a:r>
          </a:p>
          <a:p>
            <a:pPr lvl="2" eaLnBrk="1" hangingPunct="1"/>
            <a:r>
              <a:rPr lang="en-US" sz="1800" b="0" dirty="0" err="1">
                <a:latin typeface="Arial" charset="0"/>
                <a:ea typeface="ＭＳ Ｐゴシック" charset="0"/>
                <a:cs typeface="Arial" charset="0"/>
              </a:rPr>
              <a:t>exitcode</a:t>
            </a:r>
            <a:endParaRPr lang="en-US" sz="1800" b="0" dirty="0">
              <a:latin typeface="Arial" charset="0"/>
              <a:ea typeface="ＭＳ Ｐゴシック" charset="0"/>
              <a:cs typeface="Arial" charset="0"/>
            </a:endParaRPr>
          </a:p>
          <a:p>
            <a:pPr lvl="2" eaLnBrk="1" hangingPunct="1"/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working directory</a:t>
            </a:r>
          </a:p>
          <a:p>
            <a:pPr lvl="2" eaLnBrk="1" hangingPunct="1"/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the location of its submit, output, and error files.</a:t>
            </a:r>
          </a:p>
          <a:p>
            <a:pPr lvl="2" eaLnBrk="1" hangingPunct="1"/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any </a:t>
            </a:r>
            <a:r>
              <a:rPr lang="en-US" sz="1800" b="0" dirty="0" err="1">
                <a:latin typeface="Arial" charset="0"/>
                <a:ea typeface="ＭＳ Ｐゴシック" charset="0"/>
                <a:cs typeface="Arial" charset="0"/>
              </a:rPr>
              <a:t>stdout</a:t>
            </a:r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lang="en-US" sz="1800" b="0" dirty="0" err="1">
                <a:latin typeface="Arial" charset="0"/>
                <a:ea typeface="ＭＳ Ｐゴシック" charset="0"/>
                <a:cs typeface="Arial" charset="0"/>
              </a:rPr>
              <a:t>stderr</a:t>
            </a:r>
            <a:r>
              <a:rPr lang="en-US" sz="1800" b="0" dirty="0">
                <a:latin typeface="Arial" charset="0"/>
                <a:ea typeface="ＭＳ Ｐゴシック" charset="0"/>
                <a:cs typeface="Arial" charset="0"/>
              </a:rPr>
              <a:t> from the job</a:t>
            </a:r>
            <a:r>
              <a:rPr lang="en-US" sz="1800" b="0" dirty="0" smtClean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lvl="2" eaLnBrk="1" hangingPunct="1"/>
            <a:endParaRPr lang="en-US" sz="18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Shape 2"/>
          <p:cNvSpPr txBox="1">
            <a:spLocks/>
          </p:cNvSpPr>
          <p:nvPr/>
        </p:nvSpPr>
        <p:spPr bwMode="auto">
          <a:xfrm>
            <a:off x="73024" y="5575565"/>
            <a:ext cx="9070975" cy="99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000" b="1" dirty="0" smtClean="0">
                <a:solidFill>
                  <a:srgbClr val="FFCC00"/>
                </a:solidFill>
                <a:latin typeface="Arial"/>
                <a:cs typeface="Arial"/>
              </a:rPr>
              <a:t>Alleviates the need for searching </a:t>
            </a:r>
            <a:r>
              <a:rPr lang="en-US" sz="2000" b="1" smtClean="0">
                <a:solidFill>
                  <a:srgbClr val="FFCC00"/>
                </a:solidFill>
                <a:latin typeface="Arial"/>
                <a:cs typeface="Arial"/>
              </a:rPr>
              <a:t>through large DAGMan </a:t>
            </a:r>
            <a:r>
              <a:rPr lang="en-US" sz="2000" b="1" dirty="0" smtClean="0">
                <a:solidFill>
                  <a:srgbClr val="FFCC00"/>
                </a:solidFill>
                <a:latin typeface="Arial"/>
                <a:cs typeface="Arial"/>
              </a:rPr>
              <a:t>and Condor logs!</a:t>
            </a:r>
            <a:endParaRPr lang="en-US" sz="2000" b="1" dirty="0">
              <a:solidFill>
                <a:srgbClr val="FFCC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87374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Workflow Monitoring Dashboard: pegasus-dashboard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04454"/>
            <a:ext cx="8229600" cy="5279081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A python based online workflow dashboard</a:t>
            </a:r>
          </a:p>
          <a:p>
            <a:pPr lvl="1" eaLnBrk="1" hangingPunct="1"/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Uses the FLASK framework</a:t>
            </a:r>
          </a:p>
          <a:p>
            <a:pPr lvl="1" eaLnBrk="1" hangingPunct="1"/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Beta version released in 4.2</a:t>
            </a:r>
          </a:p>
          <a:p>
            <a:pPr lvl="1" eaLnBrk="1" hangingPunct="1"/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Queries the STAMPEDE database</a:t>
            </a:r>
          </a:p>
          <a:p>
            <a:pPr>
              <a:buFont typeface="Wingdings" charset="0"/>
              <a:buChar char="§"/>
            </a:pPr>
            <a:r>
              <a:rPr lang="en-US" sz="2000" dirty="0" smtClean="0">
                <a:latin typeface="Arial" charset="0"/>
                <a:cs typeface="Arial" charset="0"/>
              </a:rPr>
              <a:t>Lists all the user workflows on the home page and are color coded. </a:t>
            </a:r>
          </a:p>
          <a:p>
            <a:pPr lvl="1">
              <a:buFont typeface="Arial" charset="0"/>
              <a:buChar char="–"/>
            </a:pPr>
            <a:r>
              <a:rPr lang="en-US" sz="1600" b="0" dirty="0" smtClean="0">
                <a:latin typeface="Arial" charset="0"/>
                <a:cs typeface="Arial" charset="0"/>
              </a:rPr>
              <a:t>Green indicates a successful workflow,</a:t>
            </a:r>
          </a:p>
          <a:p>
            <a:pPr lvl="1">
              <a:buFont typeface="Arial" charset="0"/>
              <a:buChar char="–"/>
            </a:pPr>
            <a:r>
              <a:rPr lang="en-US" sz="1600" b="0" dirty="0" smtClean="0">
                <a:latin typeface="Arial" charset="0"/>
                <a:cs typeface="Arial" charset="0"/>
              </a:rPr>
              <a:t>Red indicates a failed workflow </a:t>
            </a:r>
          </a:p>
          <a:p>
            <a:pPr lvl="1">
              <a:buFont typeface="Arial" charset="0"/>
              <a:buChar char="–"/>
            </a:pPr>
            <a:r>
              <a:rPr lang="en-US" sz="1600" b="0" dirty="0" smtClean="0">
                <a:latin typeface="Arial" charset="0"/>
                <a:cs typeface="Arial" charset="0"/>
              </a:rPr>
              <a:t>Blue indicates a running workflow</a:t>
            </a: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Char char="§"/>
            </a:pPr>
            <a:r>
              <a:rPr lang="en-US" sz="2000" dirty="0" smtClean="0">
                <a:latin typeface="Arial" charset="0"/>
                <a:cs typeface="Arial" charset="0"/>
              </a:rPr>
              <a:t>Explore Workflow and Troubleshoot ( Workflow Page )</a:t>
            </a:r>
          </a:p>
          <a:p>
            <a:pPr lvl="1">
              <a:buFont typeface="Arial" charset="0"/>
              <a:buChar char="–"/>
            </a:pPr>
            <a:r>
              <a:rPr lang="en-US" sz="1600" b="0" dirty="0" smtClean="0">
                <a:latin typeface="Arial" charset="0"/>
                <a:cs typeface="Arial" charset="0"/>
              </a:rPr>
              <a:t>Has </a:t>
            </a:r>
            <a:r>
              <a:rPr lang="en-US" sz="1600" b="0" dirty="0">
                <a:latin typeface="Arial" charset="0"/>
                <a:cs typeface="Arial" charset="0"/>
              </a:rPr>
              <a:t>identifying metadata about the workflow</a:t>
            </a:r>
          </a:p>
          <a:p>
            <a:pPr lvl="1">
              <a:buFont typeface="Arial" charset="0"/>
              <a:buChar char="–"/>
            </a:pPr>
            <a:r>
              <a:rPr lang="en-US" sz="1600" b="0" dirty="0">
                <a:latin typeface="Arial" charset="0"/>
                <a:cs typeface="Arial" charset="0"/>
              </a:rPr>
              <a:t>Tabbed interface to </a:t>
            </a:r>
          </a:p>
          <a:p>
            <a:pPr lvl="2">
              <a:buFont typeface="Arial" charset="0"/>
              <a:buChar char="•"/>
            </a:pPr>
            <a:r>
              <a:rPr lang="en-US" b="0" dirty="0">
                <a:latin typeface="Arial" charset="0"/>
                <a:cs typeface="Arial" charset="0"/>
              </a:rPr>
              <a:t>List of sub workflows</a:t>
            </a:r>
          </a:p>
          <a:p>
            <a:pPr lvl="2">
              <a:buFont typeface="Arial" charset="0"/>
              <a:buChar char="•"/>
            </a:pPr>
            <a:r>
              <a:rPr lang="en-US" b="0" dirty="0">
                <a:latin typeface="Arial" charset="0"/>
                <a:cs typeface="Arial" charset="0"/>
              </a:rPr>
              <a:t>Failed jobs</a:t>
            </a:r>
          </a:p>
          <a:p>
            <a:pPr lvl="2">
              <a:buFont typeface="Arial" charset="0"/>
              <a:buChar char="•"/>
            </a:pPr>
            <a:r>
              <a:rPr lang="en-US" b="0" dirty="0">
                <a:latin typeface="Arial" charset="0"/>
                <a:cs typeface="Arial" charset="0"/>
              </a:rPr>
              <a:t>Running  jobs</a:t>
            </a:r>
          </a:p>
          <a:p>
            <a:pPr lvl="2">
              <a:buFont typeface="Arial" charset="0"/>
              <a:buChar char="•"/>
            </a:pPr>
            <a:r>
              <a:rPr lang="en-US" b="0" dirty="0">
                <a:latin typeface="Arial" charset="0"/>
                <a:cs typeface="Arial" charset="0"/>
              </a:rPr>
              <a:t>Successful jobs.</a:t>
            </a: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7735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Workflow Monitoring Dashboard: pegasus-dashboard</a:t>
            </a:r>
            <a:endParaRPr lang="en-US" sz="2400" dirty="0">
              <a:latin typeface="Arial" charset="0"/>
            </a:endParaRP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charset="0"/>
              <a:buChar char="§"/>
            </a:pPr>
            <a:r>
              <a:rPr lang="en-US" dirty="0">
                <a:latin typeface="Arial" charset="0"/>
                <a:cs typeface="Arial" charset="0"/>
              </a:rPr>
              <a:t>Job Page</a:t>
            </a:r>
          </a:p>
          <a:p>
            <a:pPr lvl="1">
              <a:buFont typeface="Arial" charset="0"/>
              <a:buChar char="–"/>
            </a:pPr>
            <a:r>
              <a:rPr lang="en-US" b="0" dirty="0">
                <a:latin typeface="Arial" charset="0"/>
                <a:cs typeface="Arial" charset="0"/>
              </a:rPr>
              <a:t>Lists information captured in </a:t>
            </a:r>
            <a:r>
              <a:rPr lang="en-US" b="0" dirty="0" err="1">
                <a:latin typeface="Arial" charset="0"/>
                <a:cs typeface="Arial" charset="0"/>
              </a:rPr>
              <a:t>kickstart</a:t>
            </a:r>
            <a:r>
              <a:rPr lang="en-US" b="0" dirty="0">
                <a:latin typeface="Arial" charset="0"/>
                <a:cs typeface="Arial" charset="0"/>
              </a:rPr>
              <a:t> record for the job.</a:t>
            </a:r>
          </a:p>
          <a:p>
            <a:pPr lvl="1">
              <a:buFont typeface="Arial" charset="0"/>
              <a:buChar char="–"/>
            </a:pPr>
            <a:r>
              <a:rPr lang="en-US" b="0" dirty="0">
                <a:latin typeface="Arial" charset="0"/>
                <a:cs typeface="Arial" charset="0"/>
              </a:rPr>
              <a:t>Will show the various retries of the job</a:t>
            </a:r>
          </a:p>
          <a:p>
            <a:pPr lvl="1">
              <a:buFont typeface="Arial" charset="0"/>
              <a:buChar char="–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Wingdings" charset="0"/>
              <a:buChar char="§"/>
            </a:pPr>
            <a:r>
              <a:rPr lang="en-US" dirty="0">
                <a:latin typeface="Arial" charset="0"/>
                <a:cs typeface="Arial" charset="0"/>
              </a:rPr>
              <a:t>Statistics Page for the Workflow</a:t>
            </a:r>
          </a:p>
          <a:p>
            <a:pPr lvl="1">
              <a:buFont typeface="Arial" charset="0"/>
              <a:buChar char="–"/>
            </a:pPr>
            <a:r>
              <a:rPr lang="en-US" b="0" dirty="0">
                <a:latin typeface="Arial" charset="0"/>
                <a:cs typeface="Arial" charset="0"/>
              </a:rPr>
              <a:t>Generates Statistics for the workflow, similar to pegasus-statistics  command line tool</a:t>
            </a:r>
          </a:p>
          <a:p>
            <a:pPr lvl="1">
              <a:buFont typeface="Arial" charset="0"/>
              <a:buChar char="–"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Wingdings" charset="0"/>
              <a:buChar char="§"/>
            </a:pPr>
            <a:r>
              <a:rPr lang="en-US" dirty="0">
                <a:latin typeface="Arial" charset="0"/>
                <a:cs typeface="Arial" charset="0"/>
              </a:rPr>
              <a:t>Charts Page For the Workflow</a:t>
            </a:r>
          </a:p>
          <a:p>
            <a:pPr lvl="1">
              <a:buFont typeface="Arial" charset="0"/>
              <a:buChar char="–"/>
            </a:pPr>
            <a:r>
              <a:rPr lang="en-US" b="0" dirty="0" smtClean="0">
                <a:latin typeface="Arial" charset="0"/>
                <a:cs typeface="Arial" charset="0"/>
              </a:rPr>
              <a:t>Workflow Gantt Chart</a:t>
            </a:r>
          </a:p>
          <a:p>
            <a:pPr lvl="1">
              <a:buFont typeface="Arial" charset="0"/>
              <a:buChar char="–"/>
            </a:pPr>
            <a:r>
              <a:rPr lang="en-US" b="0" dirty="0" smtClean="0">
                <a:latin typeface="Arial" charset="0"/>
                <a:cs typeface="Arial" charset="0"/>
              </a:rPr>
              <a:t>Job Distribution by Count/Time</a:t>
            </a:r>
          </a:p>
          <a:p>
            <a:pPr lvl="1">
              <a:buFont typeface="Arial" charset="0"/>
              <a:buChar char="–"/>
            </a:pPr>
            <a:r>
              <a:rPr lang="en-US" b="0" dirty="0" smtClean="0">
                <a:latin typeface="Arial" charset="0"/>
                <a:cs typeface="Arial" charset="0"/>
              </a:rPr>
              <a:t>Time Chart by Job/Invocation</a:t>
            </a:r>
          </a:p>
          <a:p>
            <a:pPr lvl="1">
              <a:buFont typeface="Arial" charset="0"/>
              <a:buChar char="–"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190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Workflow Monitoring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Dashboard – pegasus-dashboard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0723" name="Picture 2" descr="ligo-host-over-ti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9" y="841830"/>
            <a:ext cx="40354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3" descr="ligo-task-over-time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544" y="3309938"/>
            <a:ext cx="50927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5" descr="brain_wf_gantt_chart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569" y="923926"/>
            <a:ext cx="4003675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Box 6"/>
          <p:cNvSpPr txBox="1">
            <a:spLocks noChangeArrowheads="1"/>
          </p:cNvSpPr>
          <p:nvPr/>
        </p:nvSpPr>
        <p:spPr bwMode="auto">
          <a:xfrm>
            <a:off x="1037444" y="1619251"/>
            <a:ext cx="2532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/>
              <a:t>Hosts Over Time – Distribution of Different Job Types on Hosts</a:t>
            </a:r>
          </a:p>
        </p:txBody>
      </p:sp>
      <p:sp>
        <p:nvSpPr>
          <p:cNvPr id="30728" name="TextBox 11"/>
          <p:cNvSpPr txBox="1">
            <a:spLocks noChangeArrowheads="1"/>
          </p:cNvSpPr>
          <p:nvPr/>
        </p:nvSpPr>
        <p:spPr bwMode="auto">
          <a:xfrm>
            <a:off x="6154738" y="4311650"/>
            <a:ext cx="2532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/>
              <a:t>Jobs and Runtime over Time</a:t>
            </a:r>
          </a:p>
        </p:txBody>
      </p:sp>
      <p:sp>
        <p:nvSpPr>
          <p:cNvPr id="30729" name="TextBox 12"/>
          <p:cNvSpPr txBox="1">
            <a:spLocks noChangeArrowheads="1"/>
          </p:cNvSpPr>
          <p:nvPr/>
        </p:nvSpPr>
        <p:spPr bwMode="auto">
          <a:xfrm>
            <a:off x="7317594" y="1331913"/>
            <a:ext cx="1771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/>
              <a:t>Workflow Gantt Chart</a:t>
            </a:r>
          </a:p>
        </p:txBody>
      </p:sp>
      <p:pic>
        <p:nvPicPr>
          <p:cNvPr id="3" name="Picture 2" descr="dashboard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53" y="3244122"/>
            <a:ext cx="4118897" cy="29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2972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Workflow and Task Notifications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want to be notified at certain points in the workflow or on certain events.</a:t>
            </a:r>
          </a:p>
          <a:p>
            <a:endParaRPr lang="en-US" dirty="0"/>
          </a:p>
          <a:p>
            <a:r>
              <a:rPr lang="en-US" dirty="0"/>
              <a:t>Support for adding </a:t>
            </a:r>
            <a:r>
              <a:rPr lang="en-US" dirty="0" smtClean="0"/>
              <a:t>notification </a:t>
            </a:r>
            <a:r>
              <a:rPr lang="en-US" dirty="0"/>
              <a:t>to w</a:t>
            </a:r>
            <a:r>
              <a:rPr lang="en-US" dirty="0" smtClean="0"/>
              <a:t>orkflow </a:t>
            </a:r>
            <a:r>
              <a:rPr lang="en-US" dirty="0"/>
              <a:t>and </a:t>
            </a:r>
            <a:r>
              <a:rPr lang="en-US" dirty="0" smtClean="0"/>
              <a:t>tasks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Event based callouts </a:t>
            </a:r>
          </a:p>
          <a:p>
            <a:pPr lvl="1"/>
            <a:r>
              <a:rPr lang="en-US" b="0" dirty="0"/>
              <a:t>On Start, On End, On Failure, On Success</a:t>
            </a:r>
          </a:p>
          <a:p>
            <a:pPr lvl="1"/>
            <a:r>
              <a:rPr lang="en-US" b="0" dirty="0"/>
              <a:t>Provided with email and jabber notification scripts</a:t>
            </a:r>
          </a:p>
          <a:p>
            <a:pPr lvl="1"/>
            <a:r>
              <a:rPr lang="en-US" b="0" dirty="0"/>
              <a:t>Can run any user provided </a:t>
            </a:r>
            <a:r>
              <a:rPr lang="en-US" b="0" dirty="0" smtClean="0"/>
              <a:t>scripts</a:t>
            </a:r>
            <a:endParaRPr lang="en-US" b="0" dirty="0"/>
          </a:p>
          <a:p>
            <a:pPr lvl="1"/>
            <a:r>
              <a:rPr lang="en-US" b="0" dirty="0"/>
              <a:t>Defined in the </a:t>
            </a:r>
            <a:r>
              <a:rPr lang="en-US" b="0" dirty="0" smtClean="0"/>
              <a:t>DAX</a:t>
            </a:r>
            <a:endParaRPr lang="en-US" b="0" dirty="0"/>
          </a:p>
          <a:p>
            <a:endParaRPr lang="en-US" dirty="0"/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384175" y="317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691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Workloads – Simple Workflows.</a:t>
            </a:r>
            <a:endParaRPr lang="en-US" dirty="0"/>
          </a:p>
        </p:txBody>
      </p:sp>
      <p:pic>
        <p:nvPicPr>
          <p:cNvPr id="4" name="Picture 3" descr="bag_of_task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67" y="3104380"/>
            <a:ext cx="8065287" cy="5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Metrics Collection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71575"/>
            <a:ext cx="8229600" cy="48612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Why?</a:t>
            </a:r>
          </a:p>
          <a:p>
            <a:pPr lvl="1"/>
            <a:r>
              <a:rPr lang="en-US" b="0" dirty="0" smtClean="0"/>
              <a:t>A requirement of being funded as part of the NSF SI2 Program</a:t>
            </a:r>
          </a:p>
          <a:p>
            <a:pPr lvl="1"/>
            <a:r>
              <a:rPr lang="en-US" b="0" dirty="0" smtClean="0"/>
              <a:t>Reporting ON by default. Can be turned off.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What do we collect?</a:t>
            </a:r>
          </a:p>
          <a:p>
            <a:pPr lvl="1"/>
            <a:r>
              <a:rPr lang="en-US" b="0" dirty="0" smtClean="0"/>
              <a:t>Anonymous planner metrics</a:t>
            </a:r>
          </a:p>
          <a:p>
            <a:pPr lvl="2"/>
            <a:r>
              <a:rPr lang="en-US" b="0" dirty="0" smtClean="0"/>
              <a:t>Duration of the planner </a:t>
            </a:r>
          </a:p>
          <a:p>
            <a:pPr lvl="2"/>
            <a:r>
              <a:rPr lang="en-US" b="0" dirty="0" smtClean="0"/>
              <a:t>Start and end time </a:t>
            </a:r>
          </a:p>
          <a:p>
            <a:pPr lvl="2"/>
            <a:r>
              <a:rPr lang="en-US" b="0" dirty="0" err="1" smtClean="0"/>
              <a:t>Exitcode</a:t>
            </a:r>
            <a:endParaRPr lang="en-US" b="0" dirty="0" smtClean="0"/>
          </a:p>
          <a:p>
            <a:pPr lvl="2"/>
            <a:r>
              <a:rPr lang="en-US" b="0" dirty="0" smtClean="0"/>
              <a:t>Breakdown of tasks and jobs in the workflow</a:t>
            </a:r>
            <a:endParaRPr lang="en-US" b="0" dirty="0"/>
          </a:p>
          <a:p>
            <a:pPr lvl="1"/>
            <a:r>
              <a:rPr lang="en-US" b="0" dirty="0" smtClean="0"/>
              <a:t>We leave a copy of the metrics file in the submit directory for the users</a:t>
            </a:r>
          </a:p>
          <a:p>
            <a:pPr marL="457200" lvl="1" indent="0">
              <a:buNone/>
            </a:pPr>
            <a:endParaRPr lang="en-US" b="0" dirty="0"/>
          </a:p>
          <a:p>
            <a:r>
              <a:rPr lang="en-US" dirty="0" smtClean="0"/>
              <a:t>Capturing Errors </a:t>
            </a:r>
            <a:endParaRPr lang="en-US" dirty="0"/>
          </a:p>
          <a:p>
            <a:pPr lvl="1"/>
            <a:r>
              <a:rPr lang="en-US" b="0" dirty="0" smtClean="0"/>
              <a:t>In addition to capturing usage data, the planner also reports back </a:t>
            </a:r>
            <a:r>
              <a:rPr lang="en-US" dirty="0"/>
              <a:t>f</a:t>
            </a:r>
            <a:r>
              <a:rPr lang="en-US" dirty="0" smtClean="0"/>
              <a:t>atal errors</a:t>
            </a:r>
          </a:p>
          <a:p>
            <a:pPr lvl="1"/>
            <a:r>
              <a:rPr lang="en-US" b="0" dirty="0" smtClean="0"/>
              <a:t>Using it to drive usability improvements for Pegasus</a:t>
            </a:r>
          </a:p>
          <a:p>
            <a:r>
              <a:rPr lang="en-US" sz="1700" b="0" dirty="0">
                <a:hlinkClick r:id="rId3"/>
              </a:rPr>
              <a:t>http://pegasus.isi.edu/wms/docs/latest/funding_citing_usage.php#</a:t>
            </a:r>
            <a:r>
              <a:rPr lang="en-US" sz="1700" b="0" dirty="0" smtClean="0">
                <a:hlinkClick r:id="rId3"/>
              </a:rPr>
              <a:t>usage_statistics</a:t>
            </a:r>
            <a:r>
              <a:rPr lang="en-US" sz="1700" b="0" dirty="0" smtClean="0"/>
              <a:t> </a:t>
            </a:r>
            <a:endParaRPr lang="en-US" sz="1700" b="0" dirty="0"/>
          </a:p>
          <a:p>
            <a:endParaRPr lang="en-US" dirty="0"/>
          </a:p>
        </p:txBody>
      </p: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384175" y="317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7960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2" y="-158"/>
            <a:ext cx="8599263" cy="620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2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8379"/>
            <a:ext cx="8229600" cy="727075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Summary – </a:t>
            </a:r>
            <a:b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What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Does Pegasus provide an Application - I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b="1" dirty="0" smtClean="0">
                <a:latin typeface="Arial" charset="0"/>
                <a:ea typeface="ＭＳ Ｐゴシック" charset="0"/>
                <a:cs typeface="ＭＳ Ｐゴシック" charset="0"/>
              </a:rPr>
              <a:t>All the great features that DAGMan has</a:t>
            </a:r>
          </a:p>
          <a:p>
            <a:pPr lvl="1"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Scalability / 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ierarchal 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w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orkflows</a:t>
            </a:r>
          </a:p>
          <a:p>
            <a:pPr lvl="1"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Retries in case of failure.</a:t>
            </a:r>
          </a:p>
          <a:p>
            <a:pPr lvl="1">
              <a:defRPr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400" b="1" dirty="0" smtClean="0">
                <a:latin typeface="Arial" charset="0"/>
                <a:ea typeface="ＭＳ Ｐゴシック" charset="0"/>
                <a:cs typeface="ＭＳ Ｐゴシック" charset="0"/>
              </a:rPr>
              <a:t>Portability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/ Reuse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sz="2000" b="0" dirty="0">
                <a:latin typeface="Arial" charset="0"/>
                <a:ea typeface="ＭＳ Ｐゴシック" charset="0"/>
              </a:rPr>
              <a:t>User created workflows can easily </a:t>
            </a:r>
            <a:r>
              <a:rPr lang="en-US" sz="2000" b="0" dirty="0" smtClean="0">
                <a:latin typeface="Arial" charset="0"/>
                <a:ea typeface="ＭＳ Ｐゴシック" charset="0"/>
              </a:rPr>
              <a:t>be mapped to and </a:t>
            </a:r>
            <a:r>
              <a:rPr lang="en-US" sz="2000" b="0" dirty="0">
                <a:latin typeface="Arial" charset="0"/>
                <a:ea typeface="ＭＳ Ｐゴシック" charset="0"/>
              </a:rPr>
              <a:t>run in different environments without alteration. </a:t>
            </a:r>
            <a:endParaRPr lang="en-US" sz="2000" b="0" dirty="0" smtClean="0">
              <a:latin typeface="Arial" charset="0"/>
              <a:ea typeface="ＭＳ Ｐゴシック" charset="0"/>
            </a:endParaRPr>
          </a:p>
          <a:p>
            <a:pPr marL="457200" lvl="1" indent="0">
              <a:buFont typeface="Wingdings" charset="0"/>
              <a:buNone/>
              <a:defRPr/>
            </a:pPr>
            <a:endParaRPr lang="en-US" sz="2000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Performance</a:t>
            </a:r>
          </a:p>
          <a:p>
            <a:pPr lvl="1">
              <a:defRPr/>
            </a:pPr>
            <a:r>
              <a:rPr lang="en-US" sz="2000" b="0" dirty="0">
                <a:latin typeface="Arial" charset="0"/>
                <a:ea typeface="ＭＳ Ｐゴシック" charset="0"/>
              </a:rPr>
              <a:t>The Pegasus mapper can reorder, group, and prioritize tasks in order to increase the overall workflow performance</a:t>
            </a:r>
            <a:r>
              <a:rPr lang="en-US" sz="2000" b="0" dirty="0" smtClean="0">
                <a:latin typeface="Arial" charset="0"/>
                <a:ea typeface="ＭＳ Ｐゴシック" charset="0"/>
              </a:rPr>
              <a:t>.</a:t>
            </a:r>
            <a:endParaRPr lang="en-US" sz="2000" b="0" dirty="0">
              <a:latin typeface="Arial" charset="0"/>
              <a:ea typeface="ＭＳ Ｐゴシック" charset="0"/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-457200" y="4243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0952"/>
            <a:ext cx="8229600" cy="727075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Summary – </a:t>
            </a:r>
            <a:b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What Does Pegasus provide an Application - II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1575"/>
            <a:ext cx="8229600" cy="464384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Provenance</a:t>
            </a:r>
          </a:p>
          <a:p>
            <a:pPr lvl="1"/>
            <a:r>
              <a:rPr lang="en-US" sz="2000" b="0" dirty="0" smtClean="0">
                <a:latin typeface="Arial" charset="0"/>
                <a:ea typeface="ＭＳ Ｐゴシック" charset="0"/>
              </a:rPr>
              <a:t>Provenance </a:t>
            </a:r>
            <a:r>
              <a:rPr lang="en-US" sz="2000" b="0" dirty="0">
                <a:latin typeface="Arial" charset="0"/>
                <a:ea typeface="ＭＳ Ｐゴシック" charset="0"/>
              </a:rPr>
              <a:t>data is collected in a database, and the data can be summaries with tools such as pegasus-statistics, pegasus-plots, or directly with SQL queries</a:t>
            </a:r>
            <a:r>
              <a:rPr lang="en-US" sz="2000" b="0" dirty="0" smtClean="0">
                <a:latin typeface="Arial" charset="0"/>
                <a:ea typeface="ＭＳ Ｐゴシック" charset="0"/>
              </a:rPr>
              <a:t>.</a:t>
            </a:r>
            <a:br>
              <a:rPr lang="en-US" sz="2000" b="0" dirty="0" smtClean="0">
                <a:latin typeface="Arial" charset="0"/>
                <a:ea typeface="ＭＳ Ｐゴシック" charset="0"/>
              </a:rPr>
            </a:br>
            <a:endParaRPr lang="en-US" sz="2000" b="0" dirty="0">
              <a:latin typeface="Arial" charset="0"/>
              <a:ea typeface="ＭＳ Ｐゴシック" charset="0"/>
            </a:endParaRPr>
          </a:p>
          <a:p>
            <a:r>
              <a:rPr lang="en-US" sz="2400" b="1" dirty="0" smtClean="0">
                <a:latin typeface="Arial" charset="0"/>
                <a:ea typeface="ＭＳ Ｐゴシック" charset="0"/>
                <a:cs typeface="ＭＳ Ｐゴシック" charset="0"/>
              </a:rPr>
              <a:t>Reliability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and Debugging Tools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</a:rPr>
              <a:t>Jobs and data transfers are automatically retried in case of failures. Debugging tools such as pegasus-analyzer helps the user to debug the workflow in case of non-recoverable failures</a:t>
            </a:r>
            <a:r>
              <a:rPr lang="en-US" sz="2000" b="0" dirty="0" smtClean="0">
                <a:latin typeface="Arial" charset="0"/>
                <a:ea typeface="ＭＳ Ｐゴシック" charset="0"/>
              </a:rPr>
              <a:t>.</a:t>
            </a:r>
            <a:br>
              <a:rPr lang="en-US" sz="2000" b="0" dirty="0" smtClean="0">
                <a:latin typeface="Arial" charset="0"/>
                <a:ea typeface="ＭＳ Ｐゴシック" charset="0"/>
              </a:rPr>
            </a:br>
            <a:endParaRPr lang="en-US" sz="2000" b="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Data Management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</a:rPr>
              <a:t>Pegasus handles replica selection, data transfers and output registrations in data catalogs. These tasks are added to a workflow as auxiliary jobs by the Pegasus planner.</a:t>
            </a:r>
            <a:br>
              <a:rPr lang="en-US" sz="2000" b="0" dirty="0">
                <a:latin typeface="Arial" charset="0"/>
                <a:ea typeface="ＭＳ Ｐゴシック" charset="0"/>
              </a:rPr>
            </a:br>
            <a:endParaRPr lang="en-US" sz="2000" b="0" dirty="0">
              <a:latin typeface="Arial" charset="0"/>
              <a:ea typeface="ＭＳ Ｐゴシック" charset="0"/>
            </a:endParaRPr>
          </a:p>
          <a:p>
            <a:pPr lvl="1"/>
            <a:endParaRPr lang="en-US" sz="2000" b="0" dirty="0" smtClean="0">
              <a:latin typeface="Arial" charset="0"/>
              <a:ea typeface="ＭＳ Ｐゴシック" charset="0"/>
            </a:endParaRPr>
          </a:p>
        </p:txBody>
      </p:sp>
      <p:sp>
        <p:nvSpPr>
          <p:cNvPr id="5939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24522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400" dirty="0"/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-457200" y="42433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25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  <a:latin typeface="Arial"/>
                <a:cs typeface="Arial"/>
              </a:rPr>
              <a:t>Relevant </a:t>
            </a:r>
            <a:r>
              <a:rPr lang="en-US" sz="2400" dirty="0" smtClean="0">
                <a:solidFill>
                  <a:schemeClr val="tx2"/>
                </a:solidFill>
                <a:latin typeface="Arial"/>
                <a:cs typeface="Arial"/>
              </a:rPr>
              <a:t>Links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95235" name="Shape 2"/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4994985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z="2600" dirty="0" smtClean="0">
                <a:latin typeface="Arial"/>
                <a:ea typeface="ＭＳ Ｐゴシック" charset="0"/>
                <a:cs typeface="Arial"/>
              </a:rPr>
              <a:t>Pegasus: </a:t>
            </a:r>
            <a:r>
              <a:rPr lang="en-US" sz="2600" dirty="0">
                <a:latin typeface="Arial"/>
                <a:ea typeface="ＭＳ Ｐゴシック" charset="0"/>
                <a:cs typeface="Arial"/>
                <a:hlinkClick r:id="rId3"/>
              </a:rPr>
              <a:t>http://</a:t>
            </a:r>
            <a:r>
              <a:rPr lang="en-US" sz="2600" dirty="0" smtClean="0">
                <a:latin typeface="Arial"/>
                <a:ea typeface="ＭＳ Ｐゴシック" charset="0"/>
                <a:cs typeface="Arial"/>
                <a:hlinkClick r:id="rId3"/>
              </a:rPr>
              <a:t>pegasus.isi.edu</a:t>
            </a:r>
            <a:endParaRPr lang="en-US" sz="2600" dirty="0">
              <a:latin typeface="Arial"/>
              <a:ea typeface="ＭＳ Ｐゴシック" charset="0"/>
              <a:cs typeface="Arial"/>
            </a:endParaRPr>
          </a:p>
          <a:p>
            <a:pPr eaLnBrk="1" hangingPunct="1">
              <a:defRPr/>
            </a:pPr>
            <a:endParaRPr lang="en-US" sz="2600" dirty="0" smtClean="0">
              <a:latin typeface="Arial"/>
              <a:ea typeface="ＭＳ Ｐゴシック" charset="0"/>
              <a:cs typeface="Arial"/>
            </a:endParaRPr>
          </a:p>
          <a:p>
            <a:pPr eaLnBrk="1" hangingPunct="1">
              <a:defRPr/>
            </a:pPr>
            <a:r>
              <a:rPr lang="en-US" sz="2600" dirty="0" smtClean="0">
                <a:latin typeface="Arial"/>
                <a:ea typeface="ＭＳ Ｐゴシック" charset="0"/>
                <a:cs typeface="Arial"/>
              </a:rPr>
              <a:t>Tutorial and documentation: </a:t>
            </a:r>
            <a:r>
              <a:rPr lang="en-US" sz="2600" dirty="0" smtClean="0">
                <a:latin typeface="Arial"/>
                <a:ea typeface="ＭＳ Ｐゴシック" charset="0"/>
                <a:cs typeface="Arial"/>
                <a:hlinkClick r:id="rId4"/>
              </a:rPr>
              <a:t>http://</a:t>
            </a:r>
            <a:r>
              <a:rPr lang="en-US" sz="2600" dirty="0" smtClean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  <a:hlinkClick r:id="rId4"/>
              </a:rPr>
              <a:t>pegasus.isi.edu</a:t>
            </a:r>
            <a:r>
              <a:rPr lang="en-US" sz="2600" dirty="0" smtClean="0">
                <a:latin typeface="Arial"/>
                <a:ea typeface="ＭＳ Ｐゴシック" charset="0"/>
                <a:cs typeface="Arial"/>
                <a:hlinkClick r:id="rId4"/>
              </a:rPr>
              <a:t>/wms/docs/latest/</a:t>
            </a:r>
            <a:endParaRPr lang="en-US" sz="2600" dirty="0" smtClean="0">
              <a:latin typeface="Arial"/>
              <a:ea typeface="ＭＳ Ｐゴシック" charset="0"/>
              <a:cs typeface="Arial"/>
            </a:endParaRPr>
          </a:p>
          <a:p>
            <a:pPr eaLnBrk="1" hangingPunct="1">
              <a:defRPr/>
            </a:pPr>
            <a:endParaRPr lang="en-US" sz="2600" dirty="0" smtClean="0">
              <a:latin typeface="Arial"/>
              <a:ea typeface="ＭＳ Ｐゴシック" charset="0"/>
              <a:cs typeface="Arial"/>
            </a:endParaRPr>
          </a:p>
          <a:p>
            <a:pPr eaLnBrk="1" hangingPunct="1">
              <a:defRPr/>
            </a:pPr>
            <a:r>
              <a:rPr lang="en-US" sz="2600" dirty="0" smtClean="0">
                <a:latin typeface="Arial"/>
                <a:ea typeface="ＭＳ Ｐゴシック" charset="0"/>
                <a:cs typeface="Arial"/>
              </a:rPr>
              <a:t>Support: </a:t>
            </a:r>
            <a:r>
              <a:rPr lang="en-US" sz="2600" dirty="0" smtClean="0">
                <a:latin typeface="Arial"/>
                <a:ea typeface="ＭＳ Ｐゴシック" charset="0"/>
                <a:cs typeface="Arial"/>
                <a:hlinkClick r:id="rId5"/>
              </a:rPr>
              <a:t>pegasus-users@isi.edu</a:t>
            </a:r>
            <a:r>
              <a:rPr lang="en-US" sz="2600" dirty="0" smtClean="0">
                <a:latin typeface="Arial"/>
                <a:ea typeface="ＭＳ Ｐゴシック" charset="0"/>
                <a:cs typeface="Arial"/>
              </a:rPr>
              <a:t>               			              </a:t>
            </a:r>
            <a:r>
              <a:rPr lang="en-US" sz="2600" dirty="0" smtClean="0">
                <a:latin typeface="Arial"/>
                <a:ea typeface="ＭＳ Ｐゴシック" charset="0"/>
                <a:cs typeface="Arial"/>
                <a:hlinkClick r:id="rId6"/>
              </a:rPr>
              <a:t>pegasus-support@isi.edu</a:t>
            </a:r>
            <a:r>
              <a:rPr lang="en-US" sz="2600" dirty="0" smtClean="0">
                <a:latin typeface="Arial"/>
                <a:ea typeface="ＭＳ Ｐゴシック" charset="0"/>
                <a:cs typeface="Arial"/>
              </a:rPr>
              <a:t> </a:t>
            </a:r>
          </a:p>
        </p:txBody>
      </p:sp>
      <p:sp>
        <p:nvSpPr>
          <p:cNvPr id="63491" name="Shape 1"/>
          <p:cNvSpPr txBox="1">
            <a:spLocks/>
          </p:cNvSpPr>
          <p:nvPr/>
        </p:nvSpPr>
        <p:spPr bwMode="auto">
          <a:xfrm>
            <a:off x="2686050" y="4713857"/>
            <a:ext cx="34813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tx2"/>
                </a:solidFill>
                <a:latin typeface="Arial"/>
                <a:cs typeface="Arial"/>
              </a:rPr>
              <a:t>Acknowledgements</a:t>
            </a:r>
          </a:p>
        </p:txBody>
      </p:sp>
      <p:sp>
        <p:nvSpPr>
          <p:cNvPr id="63492" name="Shape 2"/>
          <p:cNvSpPr txBox="1">
            <a:spLocks/>
          </p:cNvSpPr>
          <p:nvPr/>
        </p:nvSpPr>
        <p:spPr bwMode="auto">
          <a:xfrm>
            <a:off x="365125" y="5313419"/>
            <a:ext cx="86137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600" dirty="0">
                <a:latin typeface="Arial"/>
                <a:cs typeface="Arial"/>
              </a:rPr>
              <a:t>Pegasus Team, Condor </a:t>
            </a:r>
            <a:r>
              <a:rPr lang="en-US" sz="2600" dirty="0" smtClean="0">
                <a:latin typeface="Arial"/>
                <a:cs typeface="Arial"/>
              </a:rPr>
              <a:t>Team, </a:t>
            </a:r>
            <a:r>
              <a:rPr lang="en-US" sz="2600" dirty="0">
                <a:latin typeface="Arial"/>
                <a:cs typeface="Arial"/>
              </a:rPr>
              <a:t>f</a:t>
            </a:r>
            <a:r>
              <a:rPr lang="en-US" sz="2600" dirty="0" smtClean="0">
                <a:latin typeface="Arial"/>
                <a:cs typeface="Arial"/>
              </a:rPr>
              <a:t>unding agencies, </a:t>
            </a:r>
            <a:r>
              <a:rPr lang="en-US" sz="2600" dirty="0">
                <a:latin typeface="Arial"/>
                <a:cs typeface="Arial"/>
              </a:rPr>
              <a:t>NSF, </a:t>
            </a:r>
            <a:r>
              <a:rPr lang="en-US" sz="2600" dirty="0" smtClean="0">
                <a:latin typeface="Arial"/>
                <a:cs typeface="Arial"/>
              </a:rPr>
              <a:t>NIH, and everybody who uses Pegasus.</a:t>
            </a:r>
            <a:endParaRPr lang="en-US"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572823"/>
      </p:ext>
    </p:extLst>
  </p:cSld>
  <p:clrMapOvr>
    <a:masterClrMapping/>
  </p:clrMapOvr>
  <p:transition xmlns:p14="http://schemas.microsoft.com/office/powerpoint/2010/main" advClick="0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Workloads or Workflows: Users have same concerns!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1574"/>
            <a:ext cx="8229600" cy="4969249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Helvetica" charset="0"/>
              </a:rPr>
              <a:t>Data Management</a:t>
            </a:r>
            <a:endParaRPr lang="en-US" sz="2400" dirty="0">
              <a:latin typeface="Helvetica" charset="0"/>
            </a:endParaRPr>
          </a:p>
          <a:p>
            <a:pPr lvl="1" eaLnBrk="1" hangingPunct="1">
              <a:defRPr/>
            </a:pPr>
            <a:r>
              <a:rPr lang="en-US" sz="2000" b="0" dirty="0">
                <a:latin typeface="Helvetica" charset="0"/>
              </a:rPr>
              <a:t>How do you ship in </a:t>
            </a:r>
            <a:r>
              <a:rPr lang="en-US" sz="2000" b="0" dirty="0" smtClean="0">
                <a:latin typeface="Helvetica" charset="0"/>
              </a:rPr>
              <a:t>the small/large </a:t>
            </a:r>
            <a:r>
              <a:rPr lang="en-US" sz="2000" b="0" dirty="0">
                <a:latin typeface="Helvetica" charset="0"/>
              </a:rPr>
              <a:t>amounts data required by the workflows</a:t>
            </a:r>
            <a:r>
              <a:rPr lang="en-US" sz="2000" b="0" dirty="0" smtClean="0">
                <a:latin typeface="Helvetica" charset="0"/>
              </a:rPr>
              <a:t>?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Can I use SRM? How about </a:t>
            </a:r>
            <a:r>
              <a:rPr lang="en-US" sz="2000" b="0" dirty="0" err="1" smtClean="0">
                <a:latin typeface="Helvetica" charset="0"/>
              </a:rPr>
              <a:t>GridFTP</a:t>
            </a:r>
            <a:r>
              <a:rPr lang="en-US" sz="2000" b="0" dirty="0" smtClean="0">
                <a:latin typeface="Helvetica" charset="0"/>
              </a:rPr>
              <a:t>? HTTP and Squid proxies?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Can I use Cloud based storage like S3 on EC2?</a:t>
            </a:r>
          </a:p>
          <a:p>
            <a:pPr marL="457200" lvl="1" indent="0" eaLnBrk="1" hangingPunct="1">
              <a:buNone/>
              <a:defRPr/>
            </a:pPr>
            <a:endParaRPr lang="en-US" sz="2000" dirty="0" smtClean="0">
              <a:latin typeface="Helvetica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Helvetica" charset="0"/>
              </a:rPr>
              <a:t>Debug and Monitor Workflows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Users need automated tools to go through the log files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Need to correlate </a:t>
            </a:r>
            <a:r>
              <a:rPr lang="en-US" sz="2000" b="0" dirty="0">
                <a:latin typeface="Helvetica" charset="0"/>
              </a:rPr>
              <a:t>d</a:t>
            </a:r>
            <a:r>
              <a:rPr lang="en-US" sz="2000" b="0" dirty="0" smtClean="0">
                <a:latin typeface="Helvetica" charset="0"/>
              </a:rPr>
              <a:t>ata across lots of log files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Need to know what host a job ran on and how it was invoked</a:t>
            </a:r>
          </a:p>
          <a:p>
            <a:pPr marL="457200" lvl="1" indent="0" eaLnBrk="1" hangingPunct="1">
              <a:buNone/>
              <a:defRPr/>
            </a:pPr>
            <a:endParaRPr lang="en-US" dirty="0" smtClean="0">
              <a:latin typeface="Helvetica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Helvetica" charset="0"/>
              </a:rPr>
              <a:t> Restructure Workflows for Improved Performance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Short </a:t>
            </a:r>
            <a:r>
              <a:rPr lang="en-US" sz="2000" b="0" dirty="0">
                <a:latin typeface="Helvetica" charset="0"/>
              </a:rPr>
              <a:t>running </a:t>
            </a:r>
            <a:r>
              <a:rPr lang="en-US" sz="2000" b="0" dirty="0" smtClean="0">
                <a:latin typeface="Helvetica" charset="0"/>
              </a:rPr>
              <a:t>tasks?</a:t>
            </a:r>
          </a:p>
          <a:p>
            <a:pPr lvl="1" eaLnBrk="1" hangingPunct="1">
              <a:defRPr/>
            </a:pPr>
            <a:r>
              <a:rPr lang="en-US" sz="2000" b="0" dirty="0" smtClean="0">
                <a:latin typeface="Helvetica" charset="0"/>
              </a:rPr>
              <a:t>Data placement?</a:t>
            </a:r>
            <a:br>
              <a:rPr lang="en-US" sz="2000" b="0" dirty="0" smtClean="0">
                <a:latin typeface="Helvetica" charset="0"/>
              </a:rPr>
            </a:br>
            <a:endParaRPr lang="en-US" sz="2000" b="0" dirty="0" smtClean="0">
              <a:latin typeface="Helvetica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Helvetica" charset="0"/>
              </a:rPr>
              <a:t>Integrate with higher level tools such as </a:t>
            </a:r>
            <a:r>
              <a:rPr lang="en-US" sz="2400" dirty="0" err="1" smtClean="0">
                <a:latin typeface="Helvetica" charset="0"/>
              </a:rPr>
              <a:t>HubZero</a:t>
            </a:r>
            <a:r>
              <a:rPr lang="en-US" sz="2400" dirty="0" smtClean="0">
                <a:latin typeface="Helvetica" charset="0"/>
              </a:rPr>
              <a:t> and provisioning infrastructure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Helvetica" charset="0"/>
              </a:rPr>
              <a:t> </a:t>
            </a:r>
            <a:r>
              <a:rPr lang="en-US" sz="2000" b="0" dirty="0">
                <a:latin typeface="Helvetica" charset="0"/>
              </a:rPr>
              <a:t>such as </a:t>
            </a:r>
            <a:r>
              <a:rPr lang="en-US" sz="2000" b="0" dirty="0" err="1">
                <a:latin typeface="Helvetica" charset="0"/>
              </a:rPr>
              <a:t>GlideinWMS</a:t>
            </a:r>
            <a:r>
              <a:rPr lang="en-US" sz="2000" b="0" dirty="0" smtClean="0">
                <a:latin typeface="Helvetica" charset="0"/>
              </a:rPr>
              <a:t>, BOSCO</a:t>
            </a:r>
            <a:endParaRPr lang="en-US" sz="2000" b="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7907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Pegasus Workflow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1574"/>
            <a:ext cx="8229600" cy="49577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NSF funded project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since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2001 </a:t>
            </a:r>
            <a:endParaRPr lang="en-US" sz="24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Developed as 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a collaboration between USC 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Information Sciences Institute and 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the Condor Team at UW Madison 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Builds on top of Condor DAGMan. </a:t>
            </a:r>
          </a:p>
          <a:p>
            <a:endParaRPr lang="en-US" dirty="0" smtClean="0"/>
          </a:p>
          <a:p>
            <a:r>
              <a:rPr lang="en-US" sz="2500" dirty="0" smtClean="0"/>
              <a:t>Abstract </a:t>
            </a:r>
            <a:r>
              <a:rPr lang="en-US" sz="2500" dirty="0"/>
              <a:t>Workflows - Pegasus input workflow description</a:t>
            </a:r>
          </a:p>
          <a:p>
            <a:pPr lvl="1"/>
            <a:r>
              <a:rPr lang="en-US" sz="2000" b="0" dirty="0"/>
              <a:t>Workflow “high-level language</a:t>
            </a:r>
            <a:r>
              <a:rPr lang="en-US" sz="2000" b="0" dirty="0" smtClean="0"/>
              <a:t>”</a:t>
            </a:r>
          </a:p>
          <a:p>
            <a:pPr lvl="1"/>
            <a:r>
              <a:rPr lang="en-US" sz="2000" b="0" dirty="0" smtClean="0"/>
              <a:t> Only </a:t>
            </a:r>
            <a:r>
              <a:rPr lang="en-US" sz="2000" b="0" dirty="0"/>
              <a:t>identifies the computation, devoid of resource descriptions, devoid of data </a:t>
            </a:r>
            <a:r>
              <a:rPr lang="en-US" sz="2000" b="0" dirty="0" smtClean="0"/>
              <a:t>locations</a:t>
            </a:r>
            <a:endParaRPr lang="en-US" sz="2000" b="0" dirty="0"/>
          </a:p>
          <a:p>
            <a:pPr lvl="1"/>
            <a:r>
              <a:rPr lang="en-US" sz="2000" b="0" dirty="0"/>
              <a:t>File Aware</a:t>
            </a:r>
          </a:p>
          <a:p>
            <a:pPr lvl="1"/>
            <a:endParaRPr lang="en-US" sz="2000" b="0" dirty="0"/>
          </a:p>
          <a:p>
            <a:r>
              <a:rPr lang="en-US" sz="2500" dirty="0" smtClean="0"/>
              <a:t>Pegasus is a </a:t>
            </a:r>
            <a:r>
              <a:rPr lang="en-US" sz="2500" dirty="0"/>
              <a:t> w</a:t>
            </a:r>
            <a:r>
              <a:rPr lang="en-US" sz="2500" dirty="0" smtClean="0"/>
              <a:t>orkflow </a:t>
            </a:r>
            <a:r>
              <a:rPr lang="en-US" sz="2500" dirty="0"/>
              <a:t>“compiler” (plan/map)</a:t>
            </a:r>
          </a:p>
          <a:p>
            <a:pPr lvl="1"/>
            <a:r>
              <a:rPr lang="en-US" sz="2000" b="0" dirty="0"/>
              <a:t>Target is DAGMan DAGs and Condor submit files</a:t>
            </a:r>
          </a:p>
          <a:p>
            <a:pPr lvl="1"/>
            <a:r>
              <a:rPr lang="en-US" sz="2000" b="0" dirty="0"/>
              <a:t>Transforms the workflow for performance </a:t>
            </a:r>
            <a:r>
              <a:rPr lang="en-US" sz="2000" b="0" dirty="0" smtClean="0"/>
              <a:t>and reliability</a:t>
            </a:r>
            <a:endParaRPr lang="en-US" sz="2000" b="0" dirty="0"/>
          </a:p>
          <a:p>
            <a:pPr lvl="1"/>
            <a:r>
              <a:rPr lang="en-US" sz="2000" b="0" dirty="0"/>
              <a:t>Automatically locates physical locations for </a:t>
            </a:r>
            <a:r>
              <a:rPr lang="en-US" sz="2000" b="0" dirty="0" smtClean="0"/>
              <a:t>both workflow</a:t>
            </a:r>
            <a:br>
              <a:rPr lang="en-US" sz="2000" b="0" dirty="0" smtClean="0"/>
            </a:br>
            <a:r>
              <a:rPr lang="en-US" sz="2000" b="0" dirty="0" smtClean="0"/>
              <a:t>components </a:t>
            </a:r>
            <a:r>
              <a:rPr lang="en-US" sz="2000" b="0" dirty="0"/>
              <a:t>and data</a:t>
            </a:r>
          </a:p>
          <a:p>
            <a:pPr lvl="1"/>
            <a:r>
              <a:rPr lang="en-US" sz="2000" b="0" dirty="0" smtClean="0"/>
              <a:t>Collects runtime provenance</a:t>
            </a:r>
            <a:endParaRPr lang="en-US" sz="2000" b="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672115"/>
              </p:ext>
            </p:extLst>
          </p:nvPr>
        </p:nvGraphicFramePr>
        <p:xfrm>
          <a:off x="6791857" y="3808990"/>
          <a:ext cx="2305593" cy="223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Visio" r:id="rId4" imgW="4855769" imgH="4711598" progId="Visio.Drawing.11">
                  <p:embed/>
                </p:oleObj>
              </mc:Choice>
              <mc:Fallback>
                <p:oleObj name="Visio" r:id="rId4" imgW="4855769" imgH="471159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1857" y="3808990"/>
                        <a:ext cx="2305593" cy="223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048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Pegasus WMS</a:t>
            </a:r>
          </a:p>
        </p:txBody>
      </p:sp>
      <p:pic>
        <p:nvPicPr>
          <p:cNvPr id="2150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250950"/>
            <a:ext cx="7380287" cy="4776057"/>
          </a:xfrm>
        </p:spPr>
      </p:pic>
    </p:spTree>
    <p:extLst>
      <p:ext uri="{BB962C8B-B14F-4D97-AF65-F5344CB8AC3E}">
        <p14:creationId xmlns:p14="http://schemas.microsoft.com/office/powerpoint/2010/main" val="262916640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1" y="1409700"/>
            <a:ext cx="5642062" cy="4401318"/>
          </a:xfrm>
          <a:prstGeom prst="rect">
            <a:avLst/>
          </a:prstGeo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dirty="0" smtClean="0">
                <a:latin typeface="Arial" charset="0"/>
                <a:ea typeface="ＭＳ Ｐゴシック" charset="0"/>
                <a:cs typeface="ＭＳ Ｐゴシック" charset="0"/>
              </a:rPr>
              <a:t>Abstract to Executable Workflow Mapping</a:t>
            </a:r>
            <a:endParaRPr lang="en-US" sz="27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5156200" y="1171575"/>
            <a:ext cx="3530600" cy="4403990"/>
          </a:xfrm>
        </p:spPr>
        <p:txBody>
          <a:bodyPr/>
          <a:lstStyle/>
          <a:p>
            <a:pPr eaLnBrk="1" hangingPunct="1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Abstraction provides </a:t>
            </a:r>
          </a:p>
          <a:p>
            <a:pPr lvl="1" eaLnBrk="1" hangingPunct="1"/>
            <a:r>
              <a:rPr lang="en-US" sz="1400" b="1" dirty="0">
                <a:latin typeface="Arial" charset="0"/>
                <a:ea typeface="ＭＳ Ｐゴシック" charset="0"/>
                <a:cs typeface="ＭＳ Ｐゴシック" charset="0"/>
              </a:rPr>
              <a:t>Ease of Use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(do not need to worry about low-level execution details)</a:t>
            </a:r>
          </a:p>
          <a:p>
            <a:pPr lvl="1" eaLnBrk="1" hangingPunct="1"/>
            <a:r>
              <a:rPr lang="en-US" sz="1400" b="1" dirty="0">
                <a:latin typeface="Arial" charset="0"/>
                <a:ea typeface="ＭＳ Ｐゴシック" charset="0"/>
                <a:cs typeface="ＭＳ Ｐゴシック" charset="0"/>
              </a:rPr>
              <a:t>Portability 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(can use the same workflow description to run on a number of resources and/or across them)</a:t>
            </a:r>
          </a:p>
          <a:p>
            <a:pPr lvl="1" eaLnBrk="1" hangingPunct="1"/>
            <a:r>
              <a:rPr lang="en-US" sz="1400" b="1" dirty="0">
                <a:latin typeface="Arial" charset="0"/>
                <a:ea typeface="ＭＳ Ｐゴシック" charset="0"/>
                <a:cs typeface="ＭＳ Ｐゴシック" charset="0"/>
              </a:rPr>
              <a:t>Gives opportunities for optimization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 and fault tolerance</a:t>
            </a: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automatically restructure the workflow</a:t>
            </a:r>
          </a:p>
          <a:p>
            <a:pPr lvl="2" eaLnBrk="1" hangingPunct="1"/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automatically provide fault recovery (retry</a:t>
            </a:r>
            <a:r>
              <a:rPr lang="en-US" sz="1400" dirty="0" smtClean="0">
                <a:latin typeface="Arial" charset="0"/>
                <a:ea typeface="ＭＳ Ｐゴシック" charset="0"/>
                <a:cs typeface="ＭＳ Ｐゴシック" charset="0"/>
              </a:rPr>
              <a:t>, choose </a:t>
            </a:r>
            <a:r>
              <a:rPr lang="en-US" sz="1400" dirty="0">
                <a:latin typeface="Arial" charset="0"/>
                <a:ea typeface="ＭＳ Ｐゴシック" charset="0"/>
                <a:cs typeface="ＭＳ Ｐゴシック" charset="0"/>
              </a:rPr>
              <a:t>different resource)</a:t>
            </a:r>
          </a:p>
          <a:p>
            <a:pPr lvl="1" eaLnBrk="1" hangingPunct="1"/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3794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2"/>
          <p:cNvSpPr>
            <a:spLocks noGrp="1"/>
          </p:cNvSpPr>
          <p:nvPr>
            <p:ph type="title"/>
          </p:nvPr>
        </p:nvSpPr>
        <p:spPr>
          <a:xfrm>
            <a:off x="361950" y="55563"/>
            <a:ext cx="8229600" cy="727075"/>
          </a:xfrm>
        </p:spPr>
        <p:txBody>
          <a:bodyPr/>
          <a:lstStyle/>
          <a:p>
            <a:pPr algn="ctr"/>
            <a:r>
              <a:rPr lang="en-US" sz="2800">
                <a:latin typeface="Arial" charset="0"/>
              </a:rPr>
              <a:t>General Workflow Execution Model</a:t>
            </a:r>
            <a:endParaRPr lang="en-US">
              <a:latin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9275" y="5524500"/>
            <a:ext cx="8042275" cy="696913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rgbClr val="606060"/>
                </a:solidFill>
                <a:cs typeface="+mn-cs"/>
              </a:rPr>
              <a:t>Input Data Site, Compute Site and Output Data Sites can be co-located</a:t>
            </a:r>
          </a:p>
          <a:p>
            <a:pPr lvl="1">
              <a:defRPr/>
            </a:pPr>
            <a:r>
              <a:rPr lang="en-US" sz="1400" dirty="0" smtClean="0"/>
              <a:t>Example: Input data is already present on the compute site.</a:t>
            </a:r>
            <a:endParaRPr lang="en-US" sz="1400" dirty="0"/>
          </a:p>
        </p:txBody>
      </p:sp>
      <p:pic>
        <p:nvPicPr>
          <p:cNvPr id="16387" name="Picture 1" descr="WorkflowExecution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711200"/>
            <a:ext cx="5994400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6330950" y="809625"/>
            <a:ext cx="2644775" cy="42989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606060"/>
                </a:solidFill>
                <a:cs typeface="+mn-cs"/>
              </a:rPr>
              <a:t>Most of the tasks in scientific workflow applications require POSIX file semantics</a:t>
            </a:r>
          </a:p>
          <a:p>
            <a:pPr lvl="1">
              <a:defRPr/>
            </a:pPr>
            <a:r>
              <a:rPr lang="en-US" sz="1400" dirty="0" smtClean="0"/>
              <a:t>Each task in the workflow opens one or more input files</a:t>
            </a:r>
          </a:p>
          <a:p>
            <a:pPr lvl="1">
              <a:defRPr/>
            </a:pPr>
            <a:r>
              <a:rPr lang="en-US" sz="1400" dirty="0" smtClean="0"/>
              <a:t>Read or write a portion of it and then close the file.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690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1620"/>
            <a:ext cx="8229600" cy="7270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Supported Data Staging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Approaches - 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22346"/>
            <a:ext cx="4961797" cy="1890166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000" b="0" dirty="0" smtClean="0">
                <a:latin typeface="Helvetica" charset="0"/>
              </a:rPr>
              <a:t>Worker </a:t>
            </a:r>
            <a:r>
              <a:rPr lang="en-US" sz="2000" b="0" dirty="0">
                <a:latin typeface="Helvetica" charset="0"/>
              </a:rPr>
              <a:t>nodes and the head node have a shared filesystem, usually a parallel filesystem with great </a:t>
            </a:r>
            <a:r>
              <a:rPr lang="en-US" sz="2000" b="0" dirty="0" smtClean="0">
                <a:latin typeface="Helvetica" charset="0"/>
              </a:rPr>
              <a:t>I/</a:t>
            </a:r>
            <a:r>
              <a:rPr lang="en-US" sz="2000" b="0" dirty="0">
                <a:latin typeface="Helvetica" charset="0"/>
              </a:rPr>
              <a:t>O characteristics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Can leverage symlinking against existing </a:t>
            </a:r>
            <a:r>
              <a:rPr lang="en-US" sz="2000" b="0" dirty="0" smtClean="0">
                <a:latin typeface="Helvetica" charset="0"/>
              </a:rPr>
              <a:t>datasets</a:t>
            </a:r>
          </a:p>
          <a:p>
            <a:pPr eaLnBrk="1" hangingPunct="1">
              <a:defRPr/>
            </a:pPr>
            <a:r>
              <a:rPr lang="en-US" sz="2000" b="0" dirty="0" smtClean="0">
                <a:latin typeface="Helvetica" charset="0"/>
              </a:rPr>
              <a:t>Staging site is the </a:t>
            </a:r>
            <a:r>
              <a:rPr lang="en-US" sz="2000" b="0" dirty="0" smtClean="0">
                <a:solidFill>
                  <a:srgbClr val="FF0000"/>
                </a:solidFill>
                <a:latin typeface="Helvetica" charset="0"/>
              </a:rPr>
              <a:t>shared-</a:t>
            </a:r>
            <a:r>
              <a:rPr lang="en-US" sz="2000" b="0" dirty="0" err="1" smtClean="0">
                <a:solidFill>
                  <a:srgbClr val="FF0000"/>
                </a:solidFill>
                <a:latin typeface="Helvetica" charset="0"/>
              </a:rPr>
              <a:t>fs</a:t>
            </a:r>
            <a:r>
              <a:rPr lang="en-US" sz="2000" b="0" dirty="0">
                <a:solidFill>
                  <a:srgbClr val="FF0000"/>
                </a:solidFill>
                <a:latin typeface="Helvetica" charset="0"/>
              </a:rPr>
              <a:t>.</a:t>
            </a:r>
            <a:endParaRPr lang="en-US" sz="2000" b="0" dirty="0">
              <a:solidFill>
                <a:srgbClr val="FFCC00"/>
              </a:solidFill>
              <a:latin typeface="Helvetica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53192" y="1203275"/>
            <a:ext cx="3553895" cy="1680459"/>
            <a:chOff x="5453192" y="1203275"/>
            <a:chExt cx="3553895" cy="1680459"/>
          </a:xfrm>
        </p:grpSpPr>
        <p:sp>
          <p:nvSpPr>
            <p:cNvPr id="16" name="Rectangle 15"/>
            <p:cNvSpPr/>
            <p:nvPr/>
          </p:nvSpPr>
          <p:spPr bwMode="auto">
            <a:xfrm>
              <a:off x="5558533" y="1657787"/>
              <a:ext cx="990600" cy="685800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Submit</a:t>
              </a:r>
            </a:p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Host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083604" y="1203275"/>
              <a:ext cx="1923483" cy="1662445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b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Compute Site</a:t>
              </a:r>
            </a:p>
          </p:txBody>
        </p:sp>
        <p:sp>
          <p:nvSpPr>
            <p:cNvPr id="18" name="Can 9"/>
            <p:cNvSpPr>
              <a:spLocks noChangeArrowheads="1"/>
            </p:cNvSpPr>
            <p:nvPr/>
          </p:nvSpPr>
          <p:spPr bwMode="auto">
            <a:xfrm>
              <a:off x="7998005" y="1650463"/>
              <a:ext cx="914400" cy="685800"/>
            </a:xfrm>
            <a:prstGeom prst="can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Shared</a:t>
              </a:r>
            </a:p>
            <a:p>
              <a:r>
                <a:rPr lang="en-US" sz="1600" dirty="0">
                  <a:solidFill>
                    <a:srgbClr val="FFFFFF"/>
                  </a:solidFill>
                </a:rPr>
                <a:t>FS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7236005" y="1459963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7236005" y="1965276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cxnSp>
          <p:nvCxnSpPr>
            <p:cNvPr id="21" name="Straight Arrow Connector 13"/>
            <p:cNvCxnSpPr>
              <a:cxnSpLocks noChangeShapeType="1"/>
              <a:stCxn id="19" idx="3"/>
            </p:cNvCxnSpPr>
            <p:nvPr/>
          </p:nvCxnSpPr>
          <p:spPr bwMode="auto">
            <a:xfrm>
              <a:off x="7693205" y="1650463"/>
              <a:ext cx="304800" cy="238613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22" name="Straight Arrow Connector 16"/>
            <p:cNvCxnSpPr>
              <a:cxnSpLocks noChangeShapeType="1"/>
              <a:stCxn id="18" idx="2"/>
              <a:endCxn id="20" idx="3"/>
            </p:cNvCxnSpPr>
            <p:nvPr/>
          </p:nvCxnSpPr>
          <p:spPr bwMode="auto">
            <a:xfrm flipH="1">
              <a:off x="7693205" y="1993363"/>
              <a:ext cx="304800" cy="162413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23" name="Straight Arrow Connector 22"/>
            <p:cNvCxnSpPr>
              <a:cxnSpLocks noChangeShapeType="1"/>
              <a:stCxn id="16" idx="3"/>
              <a:endCxn id="20" idx="1"/>
            </p:cNvCxnSpPr>
            <p:nvPr/>
          </p:nvCxnSpPr>
          <p:spPr bwMode="auto">
            <a:xfrm>
              <a:off x="6549133" y="2000687"/>
              <a:ext cx="686872" cy="1550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4" name="Straight Arrow Connector 26"/>
            <p:cNvCxnSpPr>
              <a:cxnSpLocks noChangeShapeType="1"/>
              <a:stCxn id="16" idx="3"/>
              <a:endCxn id="19" idx="1"/>
            </p:cNvCxnSpPr>
            <p:nvPr/>
          </p:nvCxnSpPr>
          <p:spPr bwMode="auto">
            <a:xfrm flipV="1">
              <a:off x="6549133" y="1650463"/>
              <a:ext cx="686872" cy="3502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" name="TextBox 24"/>
            <p:cNvSpPr txBox="1"/>
            <p:nvPr/>
          </p:nvSpPr>
          <p:spPr bwMode="auto">
            <a:xfrm>
              <a:off x="5453192" y="2545180"/>
              <a:ext cx="13787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Arial" pitchFamily="34" charset="0"/>
                  <a:ea typeface="+mj-ea"/>
                  <a:cs typeface="Arial" pitchFamily="34" charset="0"/>
                </a:rPr>
                <a:t>HPC Cluster</a:t>
              </a:r>
              <a:endPara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  <p:sp>
        <p:nvSpPr>
          <p:cNvPr id="77830" name="TextBox 77829"/>
          <p:cNvSpPr txBox="1"/>
          <p:nvPr/>
        </p:nvSpPr>
        <p:spPr bwMode="auto">
          <a:xfrm>
            <a:off x="198086" y="822236"/>
            <a:ext cx="7782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Helvetica" charset="0"/>
              </a:rPr>
              <a:t>Shared Filesystem setup (typical of XSEDE and HPC sites)</a:t>
            </a:r>
            <a:endParaRPr lang="en-US" sz="2000" b="1" dirty="0">
              <a:latin typeface="Helvetica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98086" y="3364481"/>
            <a:ext cx="8945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Helvetica" charset="0"/>
              </a:rPr>
              <a:t>Non-shared </a:t>
            </a:r>
            <a:r>
              <a:rPr lang="en-US" sz="2000" b="1" dirty="0">
                <a:latin typeface="Helvetica" charset="0"/>
              </a:rPr>
              <a:t>filesystem setup </a:t>
            </a:r>
            <a:r>
              <a:rPr lang="en-US" sz="2000" b="1" dirty="0" smtClean="0">
                <a:latin typeface="Helvetica" charset="0"/>
              </a:rPr>
              <a:t>with staging site (typical of OSG and EC 2)</a:t>
            </a:r>
            <a:endParaRPr lang="en-US" sz="2000" b="1" dirty="0">
              <a:latin typeface="Helvetica" charset="0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457199" y="3879687"/>
            <a:ext cx="4995993" cy="189016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Worker nodes don’t share a filesystem.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Data is pulled from / pushed to the existing storage element</a:t>
            </a:r>
            <a:r>
              <a:rPr lang="en-US" sz="2000" b="0" dirty="0" smtClean="0">
                <a:latin typeface="Helvetica" charset="0"/>
              </a:rPr>
              <a:t>.</a:t>
            </a:r>
          </a:p>
          <a:p>
            <a:pPr eaLnBrk="1" hangingPunct="1">
              <a:defRPr/>
            </a:pPr>
            <a:r>
              <a:rPr lang="en-US" sz="2000" b="0" dirty="0" smtClean="0">
                <a:latin typeface="Helvetica" charset="0"/>
              </a:rPr>
              <a:t>A separate staging site such as </a:t>
            </a:r>
            <a:r>
              <a:rPr lang="en-US" sz="2000" b="0" dirty="0" smtClean="0">
                <a:solidFill>
                  <a:srgbClr val="FF0000"/>
                </a:solidFill>
                <a:latin typeface="Helvetica" charset="0"/>
              </a:rPr>
              <a:t>S3</a:t>
            </a:r>
            <a:r>
              <a:rPr lang="en-US" sz="2000" b="0" dirty="0" smtClean="0">
                <a:solidFill>
                  <a:srgbClr val="FFCC00"/>
                </a:solidFill>
                <a:latin typeface="Helvetica" charset="0"/>
              </a:rPr>
              <a:t>.</a:t>
            </a:r>
            <a:endParaRPr lang="en-US" sz="2000" b="0" dirty="0">
              <a:solidFill>
                <a:srgbClr val="FFCC00"/>
              </a:solidFill>
              <a:latin typeface="Helvetica" charset="0"/>
            </a:endParaRPr>
          </a:p>
          <a:p>
            <a:pPr eaLnBrk="1" hangingPunct="1">
              <a:defRPr/>
            </a:pPr>
            <a:endParaRPr lang="en-US" sz="2000" b="0" dirty="0">
              <a:latin typeface="Helvetica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18996" y="3879687"/>
            <a:ext cx="3926003" cy="1701859"/>
            <a:chOff x="5418996" y="3879687"/>
            <a:chExt cx="3926003" cy="1701859"/>
          </a:xfrm>
        </p:grpSpPr>
        <p:sp>
          <p:nvSpPr>
            <p:cNvPr id="45" name="Rectangle 44"/>
            <p:cNvSpPr/>
            <p:nvPr/>
          </p:nvSpPr>
          <p:spPr bwMode="auto">
            <a:xfrm>
              <a:off x="6641709" y="3879687"/>
              <a:ext cx="1338528" cy="1514030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b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Compute Site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418996" y="4278992"/>
              <a:ext cx="990600" cy="685800"/>
            </a:xfrm>
            <a:prstGeom prst="rect">
              <a:avLst/>
            </a:prstGeom>
            <a:solidFill>
              <a:srgbClr val="FFFF8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Submit</a:t>
              </a:r>
            </a:p>
            <a:p>
              <a:pPr algn="ctr">
                <a:defRPr/>
              </a:pPr>
              <a:r>
                <a:rPr lang="en-US" sz="1600" dirty="0">
                  <a:ea typeface="ＭＳ Ｐゴシック" charset="-128"/>
                  <a:cs typeface="ＭＳ Ｐゴシック" charset="-128"/>
                </a:rPr>
                <a:t>Host</a:t>
              </a:r>
            </a:p>
          </p:txBody>
        </p:sp>
        <p:sp>
          <p:nvSpPr>
            <p:cNvPr id="46" name="Can 9"/>
            <p:cNvSpPr>
              <a:spLocks noChangeArrowheads="1"/>
            </p:cNvSpPr>
            <p:nvPr/>
          </p:nvSpPr>
          <p:spPr bwMode="auto">
            <a:xfrm>
              <a:off x="8092687" y="4340873"/>
              <a:ext cx="914400" cy="685800"/>
            </a:xfrm>
            <a:prstGeom prst="can">
              <a:avLst>
                <a:gd name="adj" fmla="val 2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Staging</a:t>
              </a:r>
            </a:p>
            <a:p>
              <a:pPr algn="ctr"/>
              <a:r>
                <a:rPr lang="en-US" sz="1600" dirty="0" smtClean="0">
                  <a:solidFill>
                    <a:srgbClr val="FFFFFF"/>
                  </a:solidFill>
                </a:rPr>
                <a:t>Site</a:t>
              </a: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7073164" y="4151074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7073164" y="4656387"/>
              <a:ext cx="457200" cy="381000"/>
            </a:xfrm>
            <a:prstGeom prst="rect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</a:rPr>
                <a:t>WN</a:t>
              </a:r>
            </a:p>
          </p:txBody>
        </p:sp>
        <p:cxnSp>
          <p:nvCxnSpPr>
            <p:cNvPr id="49" name="Straight Arrow Connector 13"/>
            <p:cNvCxnSpPr>
              <a:cxnSpLocks noChangeShapeType="1"/>
              <a:stCxn id="47" idx="3"/>
            </p:cNvCxnSpPr>
            <p:nvPr/>
          </p:nvCxnSpPr>
          <p:spPr bwMode="auto">
            <a:xfrm>
              <a:off x="7530364" y="4341574"/>
              <a:ext cx="562323" cy="19050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50" name="Straight Arrow Connector 16"/>
            <p:cNvCxnSpPr>
              <a:cxnSpLocks noChangeShapeType="1"/>
              <a:endCxn id="48" idx="3"/>
            </p:cNvCxnSpPr>
            <p:nvPr/>
          </p:nvCxnSpPr>
          <p:spPr bwMode="auto">
            <a:xfrm flipH="1">
              <a:off x="7530364" y="4846887"/>
              <a:ext cx="562323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 type="arrow" w="med" len="med"/>
              <a:tailEnd type="arrow" w="med" len="med"/>
            </a:ln>
          </p:spPr>
        </p:cxnSp>
        <p:cxnSp>
          <p:nvCxnSpPr>
            <p:cNvPr id="51" name="Straight Arrow Connector 50"/>
            <p:cNvCxnSpPr>
              <a:cxnSpLocks noChangeShapeType="1"/>
              <a:stCxn id="44" idx="3"/>
              <a:endCxn id="48" idx="1"/>
            </p:cNvCxnSpPr>
            <p:nvPr/>
          </p:nvCxnSpPr>
          <p:spPr bwMode="auto">
            <a:xfrm>
              <a:off x="6409596" y="4621892"/>
              <a:ext cx="663568" cy="2249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52" name="Straight Arrow Connector 26"/>
            <p:cNvCxnSpPr>
              <a:cxnSpLocks noChangeShapeType="1"/>
              <a:stCxn id="44" idx="3"/>
              <a:endCxn id="47" idx="1"/>
            </p:cNvCxnSpPr>
            <p:nvPr/>
          </p:nvCxnSpPr>
          <p:spPr bwMode="auto">
            <a:xfrm flipV="1">
              <a:off x="6409596" y="4341574"/>
              <a:ext cx="663568" cy="280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65" name="TextBox 64"/>
            <p:cNvSpPr txBox="1"/>
            <p:nvPr/>
          </p:nvSpPr>
          <p:spPr bwMode="auto">
            <a:xfrm>
              <a:off x="7765281" y="4996770"/>
              <a:ext cx="1579718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Arial" pitchFamily="34" charset="0"/>
                  <a:ea typeface="+mj-ea"/>
                  <a:cs typeface="Arial" pitchFamily="34" charset="0"/>
                </a:rPr>
                <a:t>Amazon </a:t>
              </a:r>
            </a:p>
            <a:p>
              <a:pPr marL="0" marR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smtClean="0">
                  <a:latin typeface="Arial" pitchFamily="34" charset="0"/>
                  <a:ea typeface="+mj-ea"/>
                  <a:cs typeface="Arial" pitchFamily="34" charset="0"/>
                </a:rPr>
                <a:t>EC2 with S3</a:t>
              </a:r>
              <a:endPara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66696" y="5581546"/>
            <a:ext cx="1447800" cy="584200"/>
            <a:chOff x="6066696" y="5581546"/>
            <a:chExt cx="1447800" cy="584200"/>
          </a:xfrm>
        </p:grpSpPr>
        <p:cxnSp>
          <p:nvCxnSpPr>
            <p:cNvPr id="66" name="Straight Arrow Connector 34"/>
            <p:cNvCxnSpPr>
              <a:cxnSpLocks noChangeShapeType="1"/>
            </p:cNvCxnSpPr>
            <p:nvPr/>
          </p:nvCxnSpPr>
          <p:spPr bwMode="auto">
            <a:xfrm>
              <a:off x="6828696" y="58022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67" name="Straight Arrow Connector 36"/>
            <p:cNvCxnSpPr>
              <a:cxnSpLocks noChangeShapeType="1"/>
            </p:cNvCxnSpPr>
            <p:nvPr/>
          </p:nvCxnSpPr>
          <p:spPr bwMode="auto">
            <a:xfrm>
              <a:off x="6828696" y="60308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68" name="TextBox 40"/>
            <p:cNvSpPr txBox="1">
              <a:spLocks noChangeArrowheads="1"/>
            </p:cNvSpPr>
            <p:nvPr/>
          </p:nvSpPr>
          <p:spPr bwMode="auto">
            <a:xfrm>
              <a:off x="6066696" y="5581546"/>
              <a:ext cx="6858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dirty="0"/>
                <a:t>Jobs</a:t>
              </a:r>
            </a:p>
            <a:p>
              <a:pPr algn="r"/>
              <a:r>
                <a:rPr lang="en-US" sz="16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20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41620"/>
            <a:ext cx="8229600" cy="727075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Supported Data Staging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Approaches - II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222346"/>
            <a:ext cx="4961797" cy="1890166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Worker nodes don’t share a filesystem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Symlink against datasets available locally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Data is pulled from / pushed to the submit host via Condor file </a:t>
            </a:r>
            <a:r>
              <a:rPr lang="en-US" sz="2000" b="0" dirty="0" smtClean="0">
                <a:latin typeface="Helvetica" charset="0"/>
              </a:rPr>
              <a:t>transfers</a:t>
            </a:r>
          </a:p>
          <a:p>
            <a:pPr eaLnBrk="1" hangingPunct="1">
              <a:defRPr/>
            </a:pPr>
            <a:r>
              <a:rPr lang="en-US" sz="2000" b="0" dirty="0">
                <a:latin typeface="Helvetica" charset="0"/>
              </a:rPr>
              <a:t>Staging site is the </a:t>
            </a:r>
            <a:r>
              <a:rPr lang="en-US" sz="2000" b="0" dirty="0" smtClean="0">
                <a:solidFill>
                  <a:srgbClr val="FF0000"/>
                </a:solidFill>
                <a:latin typeface="Helvetica" charset="0"/>
              </a:rPr>
              <a:t>submit host.</a:t>
            </a:r>
            <a:endParaRPr lang="en-US" sz="2000" b="0" dirty="0">
              <a:solidFill>
                <a:srgbClr val="FFCC00"/>
              </a:solidFill>
              <a:latin typeface="Helvetica" charset="0"/>
            </a:endParaRPr>
          </a:p>
          <a:p>
            <a:pPr eaLnBrk="1" hangingPunct="1">
              <a:defRPr/>
            </a:pPr>
            <a:endParaRPr lang="en-US" sz="2000" b="0" dirty="0">
              <a:latin typeface="Helvetica" charset="0"/>
            </a:endParaRPr>
          </a:p>
        </p:txBody>
      </p:sp>
      <p:sp>
        <p:nvSpPr>
          <p:cNvPr id="5" name="Shape 2"/>
          <p:cNvSpPr txBox="1">
            <a:spLocks/>
          </p:cNvSpPr>
          <p:nvPr/>
        </p:nvSpPr>
        <p:spPr bwMode="auto">
          <a:xfrm>
            <a:off x="3125880" y="4112761"/>
            <a:ext cx="5799643" cy="123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sz="2000" b="1" dirty="0" smtClean="0">
                <a:solidFill>
                  <a:srgbClr val="FFCC00"/>
                </a:solidFill>
                <a:latin typeface="Arial"/>
                <a:cs typeface="Arial"/>
              </a:rPr>
              <a:t>Using Pegasus allows you to move from one deployment to another without changing the workflow description!</a:t>
            </a:r>
            <a:endParaRPr lang="en-US" sz="2000" b="1" dirty="0">
              <a:solidFill>
                <a:srgbClr val="FFCC00"/>
              </a:solidFill>
              <a:latin typeface="Arial"/>
              <a:cs typeface="Arial"/>
            </a:endParaRPr>
          </a:p>
        </p:txBody>
      </p:sp>
      <p:sp>
        <p:nvSpPr>
          <p:cNvPr id="77830" name="TextBox 77829"/>
          <p:cNvSpPr txBox="1"/>
          <p:nvPr/>
        </p:nvSpPr>
        <p:spPr bwMode="auto">
          <a:xfrm>
            <a:off x="198086" y="822236"/>
            <a:ext cx="7782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atin typeface="Helvetica" charset="0"/>
              </a:rPr>
              <a:t>Condor IO ( Typical of large Condor Pools like CHTC)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98086" y="3364481"/>
            <a:ext cx="52209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1" dirty="0" smtClean="0">
                <a:latin typeface="Helvetica" charset="0"/>
              </a:rPr>
              <a:t>Supported Transfer Protocols</a:t>
            </a:r>
            <a:endParaRPr lang="en-US" sz="2000" b="1" dirty="0">
              <a:latin typeface="Helvetica" charset="0"/>
            </a:endParaRP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609600" y="3879686"/>
            <a:ext cx="2757862" cy="2260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6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HTTP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SCP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GridFTP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IRODS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S3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Condor File IO</a:t>
            </a:r>
          </a:p>
          <a:p>
            <a:pPr eaLnBrk="1" hangingPunct="1">
              <a:defRPr/>
            </a:pPr>
            <a:r>
              <a:rPr lang="en-US" sz="1600" b="0" dirty="0" smtClean="0">
                <a:latin typeface="Helvetica" charset="0"/>
              </a:rPr>
              <a:t>File Copy</a:t>
            </a:r>
            <a:endParaRPr lang="en-US" sz="1600" b="0" dirty="0">
              <a:latin typeface="Helvetica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7162799" y="766868"/>
            <a:ext cx="1524000" cy="13716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Submit</a:t>
            </a:r>
          </a:p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Host</a:t>
            </a:r>
          </a:p>
        </p:txBody>
      </p:sp>
      <p:sp>
        <p:nvSpPr>
          <p:cNvPr id="32" name="Can 7"/>
          <p:cNvSpPr>
            <a:spLocks noChangeArrowheads="1"/>
          </p:cNvSpPr>
          <p:nvPr/>
        </p:nvSpPr>
        <p:spPr bwMode="auto">
          <a:xfrm>
            <a:off x="7467599" y="1376468"/>
            <a:ext cx="838200" cy="533400"/>
          </a:xfrm>
          <a:prstGeom prst="can">
            <a:avLst>
              <a:gd name="adj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Local FS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162799" y="2464090"/>
            <a:ext cx="1524000" cy="990600"/>
          </a:xfrm>
          <a:prstGeom prst="rect">
            <a:avLst/>
          </a:prstGeom>
          <a:solidFill>
            <a:srgbClr val="FFFF8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b"/>
          <a:lstStyle/>
          <a:p>
            <a:pPr algn="ctr">
              <a:defRPr/>
            </a:pPr>
            <a:r>
              <a:rPr lang="en-US" sz="1600" dirty="0">
                <a:ea typeface="ＭＳ Ｐゴシック" charset="-128"/>
                <a:cs typeface="ＭＳ Ｐゴシック" charset="-128"/>
              </a:rPr>
              <a:t>Compute Site</a:t>
            </a:r>
          </a:p>
        </p:txBody>
      </p: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7335837" y="267186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WN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8021637" y="2671868"/>
            <a:ext cx="457200" cy="3810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sz="1600">
                <a:solidFill>
                  <a:srgbClr val="FFFFFF"/>
                </a:solidFill>
              </a:rPr>
              <a:t>WN</a:t>
            </a:r>
          </a:p>
        </p:txBody>
      </p:sp>
      <p:cxnSp>
        <p:nvCxnSpPr>
          <p:cNvPr id="36" name="Straight Arrow Connector 48"/>
          <p:cNvCxnSpPr>
            <a:cxnSpLocks noChangeShapeType="1"/>
          </p:cNvCxnSpPr>
          <p:nvPr/>
        </p:nvCxnSpPr>
        <p:spPr bwMode="auto">
          <a:xfrm>
            <a:off x="7716837" y="1909868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37" name="Straight Arrow Connector 51"/>
          <p:cNvCxnSpPr>
            <a:cxnSpLocks noChangeShapeType="1"/>
          </p:cNvCxnSpPr>
          <p:nvPr/>
        </p:nvCxnSpPr>
        <p:spPr bwMode="auto">
          <a:xfrm>
            <a:off x="8097837" y="1909868"/>
            <a:ext cx="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</p:spPr>
      </p:cxnSp>
      <p:cxnSp>
        <p:nvCxnSpPr>
          <p:cNvPr id="38" name="Straight Arrow Connector 57"/>
          <p:cNvCxnSpPr>
            <a:cxnSpLocks noChangeShapeType="1"/>
            <a:endCxn id="34" idx="0"/>
          </p:cNvCxnSpPr>
          <p:nvPr/>
        </p:nvCxnSpPr>
        <p:spPr bwMode="auto">
          <a:xfrm>
            <a:off x="7543799" y="2138468"/>
            <a:ext cx="20638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9" name="Straight Arrow Connector 60"/>
          <p:cNvCxnSpPr>
            <a:cxnSpLocks noChangeShapeType="1"/>
          </p:cNvCxnSpPr>
          <p:nvPr/>
        </p:nvCxnSpPr>
        <p:spPr bwMode="auto">
          <a:xfrm>
            <a:off x="8250237" y="2138468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" name="Group 1"/>
          <p:cNvGrpSpPr/>
          <p:nvPr/>
        </p:nvGrpSpPr>
        <p:grpSpPr>
          <a:xfrm>
            <a:off x="5453192" y="2528312"/>
            <a:ext cx="1447800" cy="584200"/>
            <a:chOff x="6066696" y="5581546"/>
            <a:chExt cx="1447800" cy="584200"/>
          </a:xfrm>
        </p:grpSpPr>
        <p:cxnSp>
          <p:nvCxnSpPr>
            <p:cNvPr id="40" name="Straight Arrow Connector 34"/>
            <p:cNvCxnSpPr>
              <a:cxnSpLocks noChangeShapeType="1"/>
            </p:cNvCxnSpPr>
            <p:nvPr/>
          </p:nvCxnSpPr>
          <p:spPr bwMode="auto">
            <a:xfrm>
              <a:off x="6828696" y="58022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1" name="Straight Arrow Connector 36"/>
            <p:cNvCxnSpPr>
              <a:cxnSpLocks noChangeShapeType="1"/>
            </p:cNvCxnSpPr>
            <p:nvPr/>
          </p:nvCxnSpPr>
          <p:spPr bwMode="auto">
            <a:xfrm>
              <a:off x="6828696" y="6030809"/>
              <a:ext cx="685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53" name="TextBox 40"/>
            <p:cNvSpPr txBox="1">
              <a:spLocks noChangeArrowheads="1"/>
            </p:cNvSpPr>
            <p:nvPr/>
          </p:nvSpPr>
          <p:spPr bwMode="auto">
            <a:xfrm>
              <a:off x="6066696" y="5581546"/>
              <a:ext cx="685800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dirty="0"/>
                <a:t>Jobs</a:t>
              </a:r>
            </a:p>
            <a:p>
              <a:pPr algn="r"/>
              <a:r>
                <a:rPr lang="en-US" sz="1600" dirty="0"/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790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FFFFFF"/>
      </a:dk1>
      <a:lt1>
        <a:sysClr val="window" lastClr="FFFFFF"/>
      </a:lt1>
      <a:dk2>
        <a:srgbClr val="04617B"/>
      </a:dk2>
      <a:lt2>
        <a:srgbClr val="DBF5F9"/>
      </a:lt2>
      <a:accent1>
        <a:srgbClr val="FFFFFF"/>
      </a:accent1>
      <a:accent2>
        <a:srgbClr val="4D83BB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36628F"/>
      </a:dk1>
      <a:lt1>
        <a:srgbClr val="36628F"/>
      </a:lt1>
      <a:dk2>
        <a:srgbClr val="36628F"/>
      </a:dk2>
      <a:lt2>
        <a:srgbClr val="36628F"/>
      </a:lt2>
      <a:accent1>
        <a:srgbClr val="FFFFFF"/>
      </a:accent1>
      <a:accent2>
        <a:srgbClr val="FFFFFF"/>
      </a:accent2>
      <a:accent3>
        <a:srgbClr val="FFFFFF"/>
      </a:accent3>
      <a:accent4>
        <a:srgbClr val="F2F2F2"/>
      </a:accent4>
      <a:accent5>
        <a:srgbClr val="D8D8D8"/>
      </a:accent5>
      <a:accent6>
        <a:srgbClr val="BFBFBF"/>
      </a:accent6>
      <a:hlink>
        <a:srgbClr val="FFCC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4855</TotalTime>
  <Words>1507</Words>
  <Application>Microsoft Macintosh PowerPoint</Application>
  <PresentationFormat>On-screen Show (4:3)</PresentationFormat>
  <Paragraphs>270</Paragraphs>
  <Slides>24</Slides>
  <Notes>20</Notes>
  <HiddenSlides>1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1_Office Theme</vt:lpstr>
      <vt:lpstr>Visio</vt:lpstr>
      <vt:lpstr>Scientific Workflows with Pegasus</vt:lpstr>
      <vt:lpstr>Workloads – Simple Workflows.</vt:lpstr>
      <vt:lpstr>Workloads or Workflows: Users have same concerns!</vt:lpstr>
      <vt:lpstr>Pegasus Workflow Management System</vt:lpstr>
      <vt:lpstr>Pegasus WMS</vt:lpstr>
      <vt:lpstr>Abstract to Executable Workflow Mapping</vt:lpstr>
      <vt:lpstr>General Workflow Execution Model</vt:lpstr>
      <vt:lpstr>Supported Data Staging Approaches - I</vt:lpstr>
      <vt:lpstr>Supported Data Staging Approaches - II</vt:lpstr>
      <vt:lpstr>Workflow Reduction (Data Reuse)</vt:lpstr>
      <vt:lpstr>File cleanup</vt:lpstr>
      <vt:lpstr>File cleanup (cont)</vt:lpstr>
      <vt:lpstr>Workflow Restructuring to improve application performance</vt:lpstr>
      <vt:lpstr>Workflow Monitoring - Stampede</vt:lpstr>
      <vt:lpstr>Workflow Debugging Through Pegasus</vt:lpstr>
      <vt:lpstr>Workflow Monitoring Dashboard: pegasus-dashboard</vt:lpstr>
      <vt:lpstr>Workflow Monitoring Dashboard: pegasus-dashboard</vt:lpstr>
      <vt:lpstr>Workflow Monitoring Dashboard – pegasus-dashboard</vt:lpstr>
      <vt:lpstr>Workflow and Task Notifications</vt:lpstr>
      <vt:lpstr>Metrics Collection</vt:lpstr>
      <vt:lpstr>PowerPoint Presentation</vt:lpstr>
      <vt:lpstr>Summary –  What Does Pegasus provide an Application - I</vt:lpstr>
      <vt:lpstr>Summary –  What Does Pegasus provide an Application - II</vt:lpstr>
      <vt:lpstr>Relevant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uscadmin</dc:creator>
  <cp:lastModifiedBy>Karan Vahi</cp:lastModifiedBy>
  <cp:revision>292</cp:revision>
  <dcterms:created xsi:type="dcterms:W3CDTF">2011-12-09T23:05:54Z</dcterms:created>
  <dcterms:modified xsi:type="dcterms:W3CDTF">2014-04-28T18:33:59Z</dcterms:modified>
</cp:coreProperties>
</file>