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5" r:id="rId1"/>
    <p:sldMasterId id="2147483737" r:id="rId2"/>
  </p:sldMasterIdLst>
  <p:notesMasterIdLst>
    <p:notesMasterId r:id="rId22"/>
  </p:notesMasterIdLst>
  <p:handoutMasterIdLst>
    <p:handoutMasterId r:id="rId23"/>
  </p:handoutMasterIdLst>
  <p:sldIdLst>
    <p:sldId id="348" r:id="rId3"/>
    <p:sldId id="341" r:id="rId4"/>
    <p:sldId id="325" r:id="rId5"/>
    <p:sldId id="351" r:id="rId6"/>
    <p:sldId id="350" r:id="rId7"/>
    <p:sldId id="349" r:id="rId8"/>
    <p:sldId id="352" r:id="rId9"/>
    <p:sldId id="327" r:id="rId10"/>
    <p:sldId id="330" r:id="rId11"/>
    <p:sldId id="331" r:id="rId12"/>
    <p:sldId id="332" r:id="rId13"/>
    <p:sldId id="333" r:id="rId14"/>
    <p:sldId id="353" r:id="rId15"/>
    <p:sldId id="303" r:id="rId16"/>
    <p:sldId id="304" r:id="rId17"/>
    <p:sldId id="305" r:id="rId18"/>
    <p:sldId id="310" r:id="rId19"/>
    <p:sldId id="335" r:id="rId20"/>
    <p:sldId id="338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E6F5"/>
    <a:srgbClr val="748FAA"/>
    <a:srgbClr val="743C1C"/>
    <a:srgbClr val="FADABF"/>
    <a:srgbClr val="D3FAD3"/>
    <a:srgbClr val="E4FAC1"/>
    <a:srgbClr val="8BC967"/>
    <a:srgbClr val="E27739"/>
    <a:srgbClr val="649BCC"/>
    <a:srgbClr val="498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89063" autoAdjust="0"/>
  </p:normalViewPr>
  <p:slideViewPr>
    <p:cSldViewPr snapToGrid="0" snapToObjects="1">
      <p:cViewPr varScale="1">
        <p:scale>
          <a:sx n="168" d="100"/>
          <a:sy n="168" d="100"/>
        </p:scale>
        <p:origin x="-2096" y="-11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283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179C08-88DC-4A86-94A2-A1EDC4A50204}" type="datetimeFigureOut">
              <a:rPr lang="en-US"/>
              <a:pPr>
                <a:defRPr/>
              </a:pPr>
              <a:t>10/22/14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5D0C57-0AC5-46D8-A8B1-8EE16B378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60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DA0C48-51DF-40E1-9882-A8096F71A1C2}" type="datetimeFigureOut">
              <a:rPr lang="en-US"/>
              <a:pPr>
                <a:defRPr/>
              </a:pPr>
              <a:t>10/22/14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485EE4-F5ED-46EE-9CC8-D02925AE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5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glow rad="38100">
                    <a:schemeClr val="accent4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7628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29263CB3-35DE-8142-A934-8D8CC4699110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4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BF753598-6B00-2F45-BCEA-5133F83A3B42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9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34075" y="6127750"/>
            <a:ext cx="3043238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isi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0080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42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9C86E70E-8D8D-4BB5-9D51-8D26A26A1174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403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200"/>
              </a:spcBef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669669" y="6385885"/>
            <a:ext cx="455969" cy="3651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B51B-52F3-C44E-A447-BE2F239BF5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D3283F9F-EFE1-4865-A24C-1485B97DFD91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669669" y="6385885"/>
            <a:ext cx="455969" cy="3651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B51B-52F3-C44E-A447-BE2F239BF5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106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microsoft.com/office/2007/relationships/hdphoto" Target="../media/hdphoto1.wdp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image" Target="../media/image1.png"/><Relationship Id="rId7" Type="http://schemas.microsoft.com/office/2007/relationships/hdphoto" Target="../media/hdphoto1.wdp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1588"/>
            <a:ext cx="9144000" cy="6213474"/>
          </a:xfrm>
          <a:prstGeom prst="rect">
            <a:avLst/>
          </a:prstGeom>
          <a:pattFill prst="lgGrid">
            <a:fgClr>
              <a:srgbClr val="748FAA"/>
            </a:fgClr>
            <a:bgClr>
              <a:schemeClr val="accent2">
                <a:lumMod val="75000"/>
              </a:schemeClr>
            </a:bgClr>
          </a:patt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1588"/>
            <a:ext cx="9144000" cy="62134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alpha val="91000"/>
                </a:schemeClr>
              </a:gs>
              <a:gs pos="100000">
                <a:schemeClr val="accent2">
                  <a:lumMod val="75000"/>
                  <a:alpha val="91000"/>
                </a:schemeClr>
              </a:gs>
              <a:gs pos="50000">
                <a:schemeClr val="accent2">
                  <a:lumMod val="60000"/>
                  <a:lumOff val="40000"/>
                  <a:alpha val="91000"/>
                </a:schemeClr>
              </a:gs>
            </a:gsLst>
            <a:lin ang="10800000" scaled="0"/>
            <a:tileRect/>
          </a:grad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	Click to edit Master title style</a:t>
            </a:r>
          </a:p>
        </p:txBody>
      </p:sp>
      <p:pic>
        <p:nvPicPr>
          <p:cNvPr id="7" name="Picture 4" descr="pegasus_white_logo.png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8185150" y="6215062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formal_viterbi_card_black_on_white.jp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3152" r="10833" b="24104"/>
          <a:stretch/>
        </p:blipFill>
        <p:spPr>
          <a:xfrm>
            <a:off x="43657" y="6308246"/>
            <a:ext cx="1741488" cy="5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accent2">
              <a:lumMod val="75000"/>
            </a:schemeClr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88"/>
            <a:ext cx="9144000" cy="685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4" name="Picture 4" descr="pegasus_white_logo.png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8185150" y="6215062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formal_viterbi_card_black_on_white.jp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3152" r="10833" b="24104"/>
          <a:stretch/>
        </p:blipFill>
        <p:spPr>
          <a:xfrm>
            <a:off x="43657" y="6308246"/>
            <a:ext cx="1741488" cy="531612"/>
          </a:xfrm>
          <a:prstGeom prst="rect">
            <a:avLst/>
          </a:prstGeom>
        </p:spPr>
      </p:pic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0" y="1589"/>
            <a:ext cx="9144000" cy="442912"/>
          </a:xfrm>
          <a:prstGeom prst="rect">
            <a:avLst/>
          </a:prstGeom>
          <a:pattFill prst="lgGrid">
            <a:fgClr>
              <a:schemeClr val="bg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10001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40000"/>
                  <a:lumOff val="60000"/>
                  <a:alpha val="91000"/>
                </a:schemeClr>
              </a:gs>
              <a:gs pos="51000">
                <a:schemeClr val="accent1">
                  <a:alpha val="91000"/>
                </a:schemeClr>
              </a:gs>
            </a:gsLst>
            <a:lin ang="5400000" scaled="0"/>
            <a:tileRect/>
          </a:grad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	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669669" y="6385885"/>
            <a:ext cx="455969" cy="3651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B51B-52F3-C44E-A447-BE2F239BF53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1" r:id="rId2"/>
    <p:sldLayoutId id="2147483782" r:id="rId3"/>
    <p:sldLayoutId id="2147483777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5841" y="595929"/>
            <a:ext cx="8905855" cy="4884423"/>
          </a:xfrm>
        </p:spPr>
        <p:txBody>
          <a:bodyPr/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dV</a:t>
            </a:r>
            <a:r>
              <a:rPr lang="en-US" sz="4000" dirty="0">
                <a:solidFill>
                  <a:schemeClr val="accent1"/>
                </a:solidFill>
              </a:rPr>
              <a:t>/</a:t>
            </a:r>
            <a:r>
              <a:rPr lang="en-US" sz="4000" dirty="0" err="1" smtClean="0">
                <a:solidFill>
                  <a:schemeClr val="accent1"/>
                </a:solidFill>
              </a:rPr>
              <a:t>dt</a:t>
            </a:r>
            <a:r>
              <a:rPr lang="en-US" sz="4000" dirty="0" smtClean="0">
                <a:solidFill>
                  <a:schemeClr val="accent1"/>
                </a:solidFill>
              </a:rPr>
              <a:t>: </a:t>
            </a:r>
            <a:r>
              <a:rPr lang="en-US" sz="4000" dirty="0">
                <a:solidFill>
                  <a:schemeClr val="accent1"/>
                </a:solidFill>
              </a:rPr>
              <a:t>Accelerating the Rate of Progress towards Extreme Scale Collaborative Science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 smtClean="0">
                <a:solidFill>
                  <a:schemeClr val="accent1"/>
                </a:solidFill>
              </a:rPr>
              <a:t/>
            </a:r>
            <a:br>
              <a:rPr lang="en-US" sz="4000" dirty="0" smtClean="0">
                <a:solidFill>
                  <a:schemeClr val="accent1"/>
                </a:solidFill>
              </a:rPr>
            </a:br>
            <a:r>
              <a:rPr lang="en-US" sz="4000" dirty="0" smtClean="0">
                <a:solidFill>
                  <a:schemeClr val="accent1"/>
                </a:solidFill>
              </a:rPr>
              <a:t/>
            </a:r>
            <a:br>
              <a:rPr lang="en-US" sz="4000" dirty="0" smtClean="0">
                <a:solidFill>
                  <a:schemeClr val="accent1"/>
                </a:solidFill>
              </a:rPr>
            </a:br>
            <a:r>
              <a:rPr lang="en-US" sz="2400" dirty="0" err="1">
                <a:solidFill>
                  <a:schemeClr val="accent1"/>
                </a:solidFill>
              </a:rPr>
              <a:t>Miron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Livny</a:t>
            </a:r>
            <a:r>
              <a:rPr lang="en-US" sz="2400" dirty="0">
                <a:solidFill>
                  <a:schemeClr val="accent1"/>
                </a:solidFill>
              </a:rPr>
              <a:t> (UW</a:t>
            </a:r>
            <a:r>
              <a:rPr lang="en-US" sz="2400" dirty="0" smtClean="0">
                <a:solidFill>
                  <a:schemeClr val="accent1"/>
                </a:solidFill>
              </a:rPr>
              <a:t>)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Bill </a:t>
            </a:r>
            <a:r>
              <a:rPr lang="en-US" sz="2400" dirty="0" err="1">
                <a:solidFill>
                  <a:schemeClr val="accent1"/>
                </a:solidFill>
              </a:rPr>
              <a:t>Allcock</a:t>
            </a:r>
            <a:r>
              <a:rPr lang="en-US" sz="2400" dirty="0">
                <a:solidFill>
                  <a:schemeClr val="accent1"/>
                </a:solidFill>
              </a:rPr>
              <a:t> (ANL) </a:t>
            </a: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 err="1">
                <a:solidFill>
                  <a:schemeClr val="accent1"/>
                </a:solidFill>
              </a:rPr>
              <a:t>Ewa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Deelman</a:t>
            </a:r>
            <a:r>
              <a:rPr lang="en-US" sz="2400" dirty="0">
                <a:solidFill>
                  <a:schemeClr val="accent1"/>
                </a:solidFill>
              </a:rPr>
              <a:t> (USC</a:t>
            </a:r>
            <a:r>
              <a:rPr lang="en-US" sz="2400" dirty="0" smtClean="0">
                <a:solidFill>
                  <a:schemeClr val="accent1"/>
                </a:solidFill>
              </a:rPr>
              <a:t>)</a:t>
            </a:r>
            <a:r>
              <a:rPr lang="en-US" sz="2400" dirty="0" smtClean="0">
                <a:solidFill>
                  <a:schemeClr val="accent1"/>
                </a:solidFill>
              </a:rPr>
              <a:t/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Douglas </a:t>
            </a:r>
            <a:r>
              <a:rPr lang="en-US" sz="2400" dirty="0" err="1">
                <a:solidFill>
                  <a:schemeClr val="accent1"/>
                </a:solidFill>
              </a:rPr>
              <a:t>Thain</a:t>
            </a:r>
            <a:r>
              <a:rPr lang="en-US" sz="2400" dirty="0">
                <a:solidFill>
                  <a:schemeClr val="accent1"/>
                </a:solidFill>
              </a:rPr>
              <a:t> (ND</a:t>
            </a:r>
            <a:r>
              <a:rPr lang="en-US" sz="2400" dirty="0" smtClean="0">
                <a:solidFill>
                  <a:schemeClr val="accent1"/>
                </a:solidFill>
              </a:rPr>
              <a:t>)</a:t>
            </a:r>
            <a:r>
              <a:rPr lang="en-US" sz="2400" u="sng" dirty="0" smtClean="0">
                <a:solidFill>
                  <a:schemeClr val="accent1"/>
                </a:solidFill>
              </a:rPr>
              <a:t/>
            </a:r>
            <a:br>
              <a:rPr lang="en-US" sz="2400" u="sng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Frank </a:t>
            </a:r>
            <a:r>
              <a:rPr lang="en-US" sz="2400" dirty="0" err="1">
                <a:solidFill>
                  <a:schemeClr val="accent1"/>
                </a:solidFill>
              </a:rPr>
              <a:t>Wuerthwein</a:t>
            </a:r>
            <a:r>
              <a:rPr lang="en-US" sz="2400" dirty="0">
                <a:solidFill>
                  <a:schemeClr val="accent1"/>
                </a:solidFill>
              </a:rPr>
              <a:t> (</a:t>
            </a:r>
            <a:r>
              <a:rPr lang="en-US" sz="2400" dirty="0" smtClean="0">
                <a:solidFill>
                  <a:schemeClr val="accent1"/>
                </a:solidFill>
              </a:rPr>
              <a:t>UCSD</a:t>
            </a:r>
            <a:r>
              <a:rPr lang="en-US" sz="2400" dirty="0" smtClean="0">
                <a:solidFill>
                  <a:schemeClr val="accent1"/>
                </a:solidFill>
              </a:rPr>
              <a:t>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95D089-368A-7D48-9E13-C5058194DD3F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0" y="578324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latin typeface="Arial" pitchFamily="34" charset="0"/>
                <a:ea typeface="+mj-ea"/>
                <a:cs typeface="Arial" pitchFamily="34" charset="0"/>
              </a:rPr>
              <a:t>https://</a:t>
            </a:r>
            <a:r>
              <a:rPr lang="en-US" sz="2000" b="1" dirty="0" err="1">
                <a:latin typeface="Arial" pitchFamily="34" charset="0"/>
                <a:ea typeface="+mj-ea"/>
                <a:cs typeface="Arial" pitchFamily="34" charset="0"/>
              </a:rPr>
              <a:t>sites.google.com</a:t>
            </a:r>
            <a:r>
              <a:rPr lang="en-US" sz="2000" b="1" dirty="0">
                <a:latin typeface="Arial" pitchFamily="34" charset="0"/>
                <a:ea typeface="+mj-ea"/>
                <a:cs typeface="Arial" pitchFamily="34" charset="0"/>
              </a:rPr>
              <a:t>/site/</a:t>
            </a:r>
            <a:r>
              <a:rPr lang="en-US" sz="2000" b="1" dirty="0" err="1" smtClean="0">
                <a:latin typeface="Arial" pitchFamily="34" charset="0"/>
                <a:ea typeface="+mj-ea"/>
                <a:cs typeface="Arial" pitchFamily="34" charset="0"/>
              </a:rPr>
              <a:t>acceleratingexascale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4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d-duration-a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40" y="1201617"/>
            <a:ext cx="3694308" cy="1583275"/>
          </a:xfrm>
          <a:prstGeom prst="rect">
            <a:avLst/>
          </a:prstGeom>
        </p:spPr>
      </p:pic>
      <p:pic>
        <p:nvPicPr>
          <p:cNvPr id="4" name="Picture 3" descr="pd-disk-al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40" y="2902204"/>
            <a:ext cx="3694308" cy="1583275"/>
          </a:xfrm>
          <a:prstGeom prst="rect">
            <a:avLst/>
          </a:prstGeom>
        </p:spPr>
      </p:pic>
      <p:pic>
        <p:nvPicPr>
          <p:cNvPr id="7" name="Picture 6" descr="pd-memory-al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40" y="4504886"/>
            <a:ext cx="3694307" cy="1583274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4753546" cy="49065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Correlation measures are sensitive to the data distribution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Probability Density Functions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Do not fit any of the most common families of density families (e.g. Normal or Gamma)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Our approach</a:t>
            </a:r>
            <a:endParaRPr lang="en-US" b="0" dirty="0">
              <a:solidFill>
                <a:schemeClr val="tx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Recursive partitioning method to combine properties from the workload to build </a:t>
            </a:r>
            <a:r>
              <a:rPr lang="en-US" b="0" u="sng" dirty="0" smtClean="0">
                <a:solidFill>
                  <a:srgbClr val="800000"/>
                </a:solidFill>
              </a:rPr>
              <a:t>Regression 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</a:t>
            </a:r>
            <a:r>
              <a:rPr lang="en-US" dirty="0" smtClean="0"/>
              <a:t>Characterization </a:t>
            </a:r>
            <a:r>
              <a:rPr lang="en-US" sz="2000" dirty="0" smtClean="0"/>
              <a:t>(2)</a:t>
            </a:r>
            <a:endParaRPr lang="fr-FR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5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4296726" cy="49065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The recursive algorithm looks for PDFs that fit a family of density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In this work, we consider the Normal and Gamma distributions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Measured with the Kolmogorov-Smirnov test (K-S test)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Trees</a:t>
            </a:r>
            <a:endParaRPr lang="fr-FR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11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99718" y="4496040"/>
            <a:ext cx="3159733" cy="169277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800000"/>
                </a:solidFill>
              </a:rPr>
              <a:t>The PDF for the tree node (in blue) fits a </a:t>
            </a:r>
            <a:r>
              <a:rPr lang="en-US" sz="1400" u="sng" dirty="0" smtClean="0">
                <a:solidFill>
                  <a:srgbClr val="800000"/>
                </a:solidFill>
              </a:rPr>
              <a:t>Gamma distribution</a:t>
            </a:r>
            <a:r>
              <a:rPr lang="en-US" sz="1400" dirty="0" smtClean="0">
                <a:solidFill>
                  <a:srgbClr val="800000"/>
                </a:solidFill>
              </a:rPr>
              <a:t> (in grey) with the following parameters:</a:t>
            </a:r>
            <a:br>
              <a:rPr lang="en-US" sz="1400" dirty="0" smtClean="0">
                <a:solidFill>
                  <a:srgbClr val="800000"/>
                </a:solidFill>
              </a:rPr>
            </a:br>
            <a:endParaRPr lang="en-US" sz="1400" dirty="0" smtClean="0">
              <a:solidFill>
                <a:srgbClr val="800000"/>
              </a:solidFill>
            </a:endParaRPr>
          </a:p>
          <a:p>
            <a:r>
              <a:rPr lang="en-US" sz="1200" dirty="0" smtClean="0">
                <a:solidFill>
                  <a:srgbClr val="606060"/>
                </a:solidFill>
              </a:rPr>
              <a:t>Shape parameter = 12</a:t>
            </a:r>
          </a:p>
          <a:p>
            <a:r>
              <a:rPr lang="en-US" sz="1200" dirty="0" smtClean="0">
                <a:solidFill>
                  <a:srgbClr val="606060"/>
                </a:solidFill>
              </a:rPr>
              <a:t>Rate parameter = 5x10</a:t>
            </a:r>
            <a:r>
              <a:rPr lang="en-US" sz="1200" baseline="30000" dirty="0" smtClean="0">
                <a:solidFill>
                  <a:srgbClr val="606060"/>
                </a:solidFill>
              </a:rPr>
              <a:t>-4</a:t>
            </a:r>
            <a:endParaRPr lang="en-US" sz="1200" dirty="0" smtClean="0">
              <a:solidFill>
                <a:srgbClr val="606060"/>
              </a:solidFill>
            </a:endParaRPr>
          </a:p>
          <a:p>
            <a:r>
              <a:rPr lang="en-US" sz="1200" dirty="0" smtClean="0">
                <a:solidFill>
                  <a:srgbClr val="606060"/>
                </a:solidFill>
              </a:rPr>
              <a:t>Mean = 27414.8</a:t>
            </a:r>
          </a:p>
          <a:p>
            <a:r>
              <a:rPr lang="en-US" sz="1200" i="1" dirty="0" smtClean="0">
                <a:solidFill>
                  <a:srgbClr val="606060"/>
                </a:solidFill>
              </a:rPr>
              <a:t>p</a:t>
            </a:r>
            <a:r>
              <a:rPr lang="en-US" sz="1200" dirty="0" smtClean="0">
                <a:solidFill>
                  <a:srgbClr val="606060"/>
                </a:solidFill>
              </a:rPr>
              <a:t>-value = 0.17</a:t>
            </a:r>
            <a:endParaRPr lang="en-US" sz="1200" dirty="0">
              <a:solidFill>
                <a:srgbClr val="606060"/>
              </a:solidFill>
            </a:endParaRPr>
          </a:p>
        </p:txBody>
      </p:sp>
      <p:pic>
        <p:nvPicPr>
          <p:cNvPr id="5" name="Picture 4" descr="tre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31" y="566439"/>
            <a:ext cx="4501660" cy="3858566"/>
          </a:xfrm>
          <a:prstGeom prst="rect">
            <a:avLst/>
          </a:prstGeom>
        </p:spPr>
      </p:pic>
      <p:pic>
        <p:nvPicPr>
          <p:cNvPr id="6" name="Picture 5" descr="probability-densit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37" y="4586281"/>
            <a:ext cx="2804428" cy="1602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8001000" y="4211160"/>
            <a:ext cx="725674" cy="455758"/>
          </a:xfrm>
          <a:prstGeom prst="straightConnector1">
            <a:avLst/>
          </a:prstGeom>
          <a:ln w="12700" cmpd="sng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55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Estimation: Experimental Results</a:t>
            </a:r>
            <a:endParaRPr lang="fr-FR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 descr="boxplot-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96" y="1481648"/>
            <a:ext cx="4053603" cy="2111252"/>
          </a:xfrm>
          <a:prstGeom prst="rect">
            <a:avLst/>
          </a:prstGeom>
        </p:spPr>
      </p:pic>
      <p:pic>
        <p:nvPicPr>
          <p:cNvPr id="4" name="Picture 3" descr="boxplot-disk-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96" y="4040281"/>
            <a:ext cx="4053603" cy="2111251"/>
          </a:xfrm>
          <a:prstGeom prst="rect">
            <a:avLst/>
          </a:prstGeom>
        </p:spPr>
      </p:pic>
      <p:pic>
        <p:nvPicPr>
          <p:cNvPr id="7" name="Picture 6" descr="boxplot-memory-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0" y="4040281"/>
            <a:ext cx="4053602" cy="21112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90391" y="1287436"/>
            <a:ext cx="172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Job Runtime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90391" y="3886392"/>
            <a:ext cx="172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Disk Usage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4956" y="3884903"/>
            <a:ext cx="172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Memory Usage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4550383" cy="1620513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Based on the regression trees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We built a regression tree per user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Estimates are generated according to a distribution (Normal or Gamma) or a uniform distribution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4505" y="6240927"/>
            <a:ext cx="547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Average accuracy of the workload dataset</a:t>
            </a:r>
          </a:p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training set is defined as a portion of the entire workload dataset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644133" y="2096585"/>
            <a:ext cx="3285692" cy="967655"/>
          </a:xfrm>
          <a:custGeom>
            <a:avLst/>
            <a:gdLst>
              <a:gd name="connsiteX0" fmla="*/ 0 w 3285692"/>
              <a:gd name="connsiteY0" fmla="*/ 967655 h 967655"/>
              <a:gd name="connsiteX1" fmla="*/ 826463 w 3285692"/>
              <a:gd name="connsiteY1" fmla="*/ 433429 h 967655"/>
              <a:gd name="connsiteX2" fmla="*/ 3285692 w 3285692"/>
              <a:gd name="connsiteY2" fmla="*/ 0 h 96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5692" h="967655">
                <a:moveTo>
                  <a:pt x="0" y="967655"/>
                </a:moveTo>
                <a:cubicBezTo>
                  <a:pt x="139424" y="781180"/>
                  <a:pt x="278848" y="594705"/>
                  <a:pt x="826463" y="433429"/>
                </a:cubicBezTo>
                <a:cubicBezTo>
                  <a:pt x="1374078" y="272153"/>
                  <a:pt x="3285692" y="0"/>
                  <a:pt x="3285692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87102" y="2943761"/>
            <a:ext cx="2307936" cy="73866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The median accuracy increases as more data is used for the training set 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4495038" y="3064243"/>
            <a:ext cx="1058386" cy="248850"/>
          </a:xfrm>
          <a:prstGeom prst="straightConnector1">
            <a:avLst/>
          </a:prstGeom>
          <a:ln w="12700" cmpd="sng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5623976" y="4232219"/>
            <a:ext cx="3245376" cy="595975"/>
          </a:xfrm>
          <a:custGeom>
            <a:avLst/>
            <a:gdLst>
              <a:gd name="connsiteX0" fmla="*/ 0 w 3245376"/>
              <a:gd name="connsiteY0" fmla="*/ 595975 h 595975"/>
              <a:gd name="connsiteX1" fmla="*/ 614807 w 3245376"/>
              <a:gd name="connsiteY1" fmla="*/ 61749 h 595975"/>
              <a:gd name="connsiteX2" fmla="*/ 3245376 w 3245376"/>
              <a:gd name="connsiteY2" fmla="*/ 11350 h 59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376" h="595975">
                <a:moveTo>
                  <a:pt x="0" y="595975"/>
                </a:moveTo>
                <a:cubicBezTo>
                  <a:pt x="36955" y="377580"/>
                  <a:pt x="73911" y="159186"/>
                  <a:pt x="614807" y="61749"/>
                </a:cubicBezTo>
                <a:cubicBezTo>
                  <a:pt x="1155703" y="-35688"/>
                  <a:pt x="3245376" y="11350"/>
                  <a:pt x="3245376" y="1135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95038" y="3682425"/>
            <a:ext cx="1300278" cy="682100"/>
          </a:xfrm>
          <a:prstGeom prst="straightConnector1">
            <a:avLst/>
          </a:prstGeom>
          <a:ln w="12700" cmpd="sng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1169142" y="4243569"/>
            <a:ext cx="3305849" cy="20159"/>
          </a:xfrm>
          <a:custGeom>
            <a:avLst/>
            <a:gdLst>
              <a:gd name="connsiteX0" fmla="*/ 0 w 3305849"/>
              <a:gd name="connsiteY0" fmla="*/ 20159 h 20159"/>
              <a:gd name="connsiteX1" fmla="*/ 3305849 w 3305849"/>
              <a:gd name="connsiteY1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5849" h="20159">
                <a:moveTo>
                  <a:pt x="0" y="20159"/>
                </a:moveTo>
                <a:lnTo>
                  <a:pt x="3305849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18" idx="2"/>
          </p:cNvCxnSpPr>
          <p:nvPr/>
        </p:nvCxnSpPr>
        <p:spPr>
          <a:xfrm>
            <a:off x="3341070" y="3682425"/>
            <a:ext cx="332125" cy="511744"/>
          </a:xfrm>
          <a:prstGeom prst="straightConnector1">
            <a:avLst/>
          </a:prstGeom>
          <a:ln w="12700" cmpd="sng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28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097470"/>
            <a:ext cx="9144000" cy="377250"/>
          </a:xfrm>
        </p:spPr>
        <p:txBody>
          <a:bodyPr/>
          <a:lstStyle/>
          <a:p>
            <a:pPr algn="ctr"/>
            <a:r>
              <a:rPr lang="en-US" dirty="0" smtClean="0"/>
              <a:t>Provisioning and Resource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5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(ND)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8229601" cy="49065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Tasks have different sizes (known at runtime) while computation nodes have fixed sizes</a:t>
            </a:r>
            <a:endParaRPr lang="en-US" b="0" dirty="0">
              <a:solidFill>
                <a:schemeClr val="tx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Resource allocation strategies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One task per node</a:t>
            </a:r>
          </a:p>
          <a:p>
            <a:pPr lvl="2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Resources are underutilized</a:t>
            </a:r>
          </a:p>
          <a:p>
            <a:pPr lvl="2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Throughput is reduced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Many tasks per node</a:t>
            </a:r>
          </a:p>
          <a:p>
            <a:pPr lvl="2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Resources are </a:t>
            </a: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exhausted</a:t>
            </a:r>
          </a:p>
          <a:p>
            <a:pPr lvl="2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Jobs fail</a:t>
            </a:r>
            <a:endParaRPr lang="en-US" b="0" dirty="0">
              <a:solidFill>
                <a:schemeClr val="accent6">
                  <a:lumMod val="50000"/>
                </a:schemeClr>
              </a:solidFill>
            </a:endParaRPr>
          </a:p>
          <a:p>
            <a:pPr lvl="2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Throughput is </a:t>
            </a: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reduced</a:t>
            </a:r>
            <a:endParaRPr lang="en-US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9900" y="2168998"/>
            <a:ext cx="3041156" cy="547014"/>
            <a:chOff x="708161" y="2168998"/>
            <a:chExt cx="3654001" cy="547014"/>
          </a:xfrm>
        </p:grpSpPr>
        <p:sp>
          <p:nvSpPr>
            <p:cNvPr id="4" name="Rectangle 3"/>
            <p:cNvSpPr/>
            <p:nvPr/>
          </p:nvSpPr>
          <p:spPr>
            <a:xfrm>
              <a:off x="1371366" y="2473798"/>
              <a:ext cx="330895" cy="2422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15519" y="2473798"/>
              <a:ext cx="646643" cy="2422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69039" y="2246612"/>
              <a:ext cx="646643" cy="469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86441" y="2473798"/>
              <a:ext cx="218147" cy="2422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0590" y="2473798"/>
              <a:ext cx="218147" cy="2422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67385" y="2473798"/>
              <a:ext cx="218147" cy="2422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82460" y="2473798"/>
              <a:ext cx="218147" cy="2422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2310" y="2168998"/>
              <a:ext cx="311502" cy="5470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61" y="2168998"/>
              <a:ext cx="311502" cy="5470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 bwMode="auto">
          <a:xfrm>
            <a:off x="2084822" y="2778237"/>
            <a:ext cx="643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800000"/>
                </a:solidFill>
                <a:latin typeface="Arial" pitchFamily="34" charset="0"/>
                <a:ea typeface="+mj-ea"/>
                <a:cs typeface="Arial" pitchFamily="34" charset="0"/>
              </a:rPr>
              <a:t>Tasks</a:t>
            </a:r>
            <a:endParaRPr kumimoji="0" lang="en-US" sz="1400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978056" y="2168998"/>
            <a:ext cx="2595224" cy="547014"/>
            <a:chOff x="4590967" y="2033759"/>
            <a:chExt cx="3178646" cy="682253"/>
          </a:xfrm>
        </p:grpSpPr>
        <p:sp>
          <p:nvSpPr>
            <p:cNvPr id="15" name="Rectangle 14"/>
            <p:cNvSpPr/>
            <p:nvPr/>
          </p:nvSpPr>
          <p:spPr>
            <a:xfrm>
              <a:off x="4590967" y="2033759"/>
              <a:ext cx="955516" cy="6822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98883" y="2033759"/>
              <a:ext cx="955516" cy="6822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097" y="2033759"/>
              <a:ext cx="955516" cy="6822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 bwMode="auto">
          <a:xfrm>
            <a:off x="5472114" y="2785751"/>
            <a:ext cx="17714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800000"/>
                </a:solidFill>
                <a:latin typeface="Arial" pitchFamily="34" charset="0"/>
                <a:ea typeface="+mj-ea"/>
                <a:cs typeface="Arial" pitchFamily="34" charset="0"/>
              </a:rPr>
              <a:t>Computation Nodes</a:t>
            </a:r>
            <a:endParaRPr kumimoji="0" lang="en-US" sz="1400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5324752" cy="49065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Setting tasks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What do we know?</a:t>
            </a:r>
          </a:p>
          <a:p>
            <a:pPr lvl="2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Maximum size?</a:t>
            </a:r>
          </a:p>
          <a:p>
            <a:pPr lvl="2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Size probability distribution?</a:t>
            </a:r>
          </a:p>
          <a:p>
            <a:pPr lvl="2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Empirical distribution?</a:t>
            </a:r>
          </a:p>
          <a:p>
            <a:pPr lvl="2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Perfect information?</a:t>
            </a:r>
          </a:p>
          <a:p>
            <a:pPr lvl="2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endParaRPr lang="en-US" b="0" dirty="0">
              <a:solidFill>
                <a:schemeClr val="accent6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Our approach</a:t>
            </a:r>
            <a:endParaRPr lang="en-US" b="0" dirty="0">
              <a:solidFill>
                <a:schemeClr val="tx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Setting task sizes to reduce resource waste</a:t>
            </a:r>
            <a:endParaRPr lang="en-US" b="0" dirty="0">
              <a:solidFill>
                <a:srgbClr val="800000"/>
              </a:solidFill>
            </a:endParaRPr>
          </a:p>
          <a:p>
            <a:pPr lvl="2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Modeling of resource sizes </a:t>
            </a:r>
            <a:r>
              <a:rPr lang="en-US" sz="1400" b="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400" b="0" dirty="0">
                <a:solidFill>
                  <a:schemeClr val="accent6">
                    <a:lumMod val="50000"/>
                  </a:schemeClr>
                </a:solidFill>
              </a:rPr>
              <a:t>e.g., memory, disk, or network bandwidth</a:t>
            </a:r>
            <a:r>
              <a:rPr lang="en-US" sz="1400" b="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400" b="0" dirty="0">
              <a:solidFill>
                <a:schemeClr val="accent6">
                  <a:lumMod val="50000"/>
                </a:schemeClr>
              </a:solidFill>
            </a:endParaRPr>
          </a:p>
          <a:p>
            <a:pPr lvl="2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Assumes the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task size distribution is </a:t>
            </a: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known</a:t>
            </a:r>
          </a:p>
          <a:p>
            <a:pPr lvl="2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Adapts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to empirical </a:t>
            </a: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distributions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8376969" y="4435266"/>
            <a:ext cx="814721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 smtClean="0">
                <a:solidFill>
                  <a:srgbClr val="800000"/>
                </a:solidFill>
                <a:latin typeface="Arial" pitchFamily="34" charset="0"/>
                <a:ea typeface="+mj-ea"/>
                <a:cs typeface="Arial" pitchFamily="34" charset="0"/>
              </a:rPr>
              <a:t>Success</a:t>
            </a:r>
            <a:endParaRPr kumimoji="0" lang="en-US" sz="1300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3715" y="1539979"/>
            <a:ext cx="2290767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/>
                <a:cs typeface="Arial"/>
              </a:rPr>
              <a:t>Task of unknown size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3918" y="2336465"/>
            <a:ext cx="215036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/>
                <a:cs typeface="Arial"/>
              </a:rPr>
              <a:t>Compute some task size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3715" y="3100313"/>
            <a:ext cx="2290767" cy="95410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/>
                <a:cs typeface="Arial"/>
              </a:rPr>
              <a:t>Run the task in a node with the available space.</a:t>
            </a:r>
          </a:p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/>
                <a:cs typeface="Arial"/>
              </a:rPr>
              <a:t>Monitor task, and kill it if resources exceeded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2105" y="5362233"/>
            <a:ext cx="1252328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/>
                <a:cs typeface="Arial"/>
              </a:rPr>
              <a:t>Record result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65425" y="5362488"/>
            <a:ext cx="1302297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/>
                <a:cs typeface="Arial"/>
              </a:rPr>
              <a:t>Record failure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25" name="Straight Arrow Connector 24"/>
          <p:cNvCxnSpPr>
            <a:stCxn id="20" idx="2"/>
            <a:endCxn id="21" idx="0"/>
          </p:cNvCxnSpPr>
          <p:nvPr/>
        </p:nvCxnSpPr>
        <p:spPr>
          <a:xfrm>
            <a:off x="7809099" y="1847756"/>
            <a:ext cx="0" cy="488709"/>
          </a:xfrm>
          <a:prstGeom prst="straightConnector1">
            <a:avLst/>
          </a:prstGeom>
          <a:ln w="12700" cmpd="sng">
            <a:solidFill>
              <a:srgbClr val="60606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22" idx="0"/>
          </p:cNvCxnSpPr>
          <p:nvPr/>
        </p:nvCxnSpPr>
        <p:spPr>
          <a:xfrm>
            <a:off x="7809099" y="2644242"/>
            <a:ext cx="0" cy="456071"/>
          </a:xfrm>
          <a:prstGeom prst="straightConnector1">
            <a:avLst/>
          </a:prstGeom>
          <a:ln w="12700" cmpd="sng">
            <a:solidFill>
              <a:srgbClr val="60606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0"/>
          </p:cNvCxnSpPr>
          <p:nvPr/>
        </p:nvCxnSpPr>
        <p:spPr>
          <a:xfrm>
            <a:off x="8418269" y="4115976"/>
            <a:ext cx="0" cy="1246257"/>
          </a:xfrm>
          <a:prstGeom prst="straightConnector1">
            <a:avLst/>
          </a:prstGeom>
          <a:ln w="12700" cmpd="sng">
            <a:solidFill>
              <a:srgbClr val="60606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95488" y="4611551"/>
            <a:ext cx="242172" cy="242172"/>
          </a:xfrm>
          <a:prstGeom prst="ellipse">
            <a:avLst/>
          </a:prstGeom>
          <a:solidFill>
            <a:srgbClr val="A4C0DD"/>
          </a:solidFill>
          <a:ln>
            <a:solidFill>
              <a:srgbClr val="606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8" idx="4"/>
            <a:endCxn id="24" idx="0"/>
          </p:cNvCxnSpPr>
          <p:nvPr/>
        </p:nvCxnSpPr>
        <p:spPr>
          <a:xfrm>
            <a:off x="6316574" y="4853723"/>
            <a:ext cx="0" cy="508765"/>
          </a:xfrm>
          <a:prstGeom prst="straightConnector1">
            <a:avLst/>
          </a:prstGeom>
          <a:ln w="12700" cmpd="sng">
            <a:solidFill>
              <a:srgbClr val="60606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8" idx="0"/>
            <a:endCxn id="21" idx="1"/>
          </p:cNvCxnSpPr>
          <p:nvPr/>
        </p:nvCxnSpPr>
        <p:spPr>
          <a:xfrm rot="5400000" flipH="1" flipV="1">
            <a:off x="5464648" y="3342281"/>
            <a:ext cx="2121197" cy="417344"/>
          </a:xfrm>
          <a:prstGeom prst="bentConnector2">
            <a:avLst/>
          </a:prstGeom>
          <a:ln w="12700" cmpd="sng">
            <a:solidFill>
              <a:srgbClr val="60606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2" idx="2"/>
            <a:endCxn id="28" idx="6"/>
          </p:cNvCxnSpPr>
          <p:nvPr/>
        </p:nvCxnSpPr>
        <p:spPr>
          <a:xfrm rot="5400000">
            <a:off x="6784272" y="3707809"/>
            <a:ext cx="678217" cy="1371439"/>
          </a:xfrm>
          <a:prstGeom prst="bentConnector2">
            <a:avLst/>
          </a:prstGeom>
          <a:ln w="12700" cmpd="sng">
            <a:solidFill>
              <a:srgbClr val="60606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6826527" y="4466810"/>
            <a:ext cx="69424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 smtClean="0">
                <a:solidFill>
                  <a:srgbClr val="800000"/>
                </a:solidFill>
                <a:latin typeface="Arial" pitchFamily="34" charset="0"/>
                <a:ea typeface="+mj-ea"/>
                <a:cs typeface="Arial" pitchFamily="34" charset="0"/>
              </a:rPr>
              <a:t>Failure</a:t>
            </a:r>
            <a:endParaRPr kumimoji="0" lang="en-US" sz="1300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6293390" y="4916663"/>
            <a:ext cx="145397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 smtClean="0">
                <a:solidFill>
                  <a:srgbClr val="800000"/>
                </a:solidFill>
                <a:latin typeface="Arial" pitchFamily="34" charset="0"/>
                <a:ea typeface="+mj-ea"/>
                <a:cs typeface="Arial" pitchFamily="34" charset="0"/>
              </a:rPr>
              <a:t>Already max size</a:t>
            </a:r>
            <a:endParaRPr kumimoji="0" lang="en-US" sz="1300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527583" y="1847756"/>
            <a:ext cx="2924965" cy="488709"/>
          </a:xfrm>
          <a:prstGeom prst="straightConnector1">
            <a:avLst/>
          </a:prstGeom>
          <a:ln w="12700" cmpd="sng">
            <a:solidFill>
              <a:srgbClr val="80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Slide Number Placeholder 7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861471" y="2913044"/>
            <a:ext cx="1846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1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3" descr="alloc_r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" b="1322"/>
          <a:stretch/>
        </p:blipFill>
        <p:spPr>
          <a:xfrm>
            <a:off x="437042" y="1003148"/>
            <a:ext cx="2299784" cy="223381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Waste Modeling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701776" y="3236959"/>
            <a:ext cx="196379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Model the task resource</a:t>
            </a:r>
          </a:p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as a function of time</a:t>
            </a:r>
            <a:endParaRPr kumimoji="0" lang="en-US" sz="13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19" y="986202"/>
            <a:ext cx="2282127" cy="228212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auto">
          <a:xfrm>
            <a:off x="3174797" y="3268329"/>
            <a:ext cx="29186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3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Model the task </a:t>
            </a:r>
            <a:r>
              <a:rPr lang="en-US" sz="13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resource usage as </a:t>
            </a:r>
          </a:p>
          <a:p>
            <a:pPr algn="ctr" eaLnBrk="0" hangingPunct="0"/>
            <a:r>
              <a:rPr lang="en-US" sz="13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resource </a:t>
            </a:r>
            <a:r>
              <a:rPr lang="en-US" sz="13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x </a:t>
            </a:r>
            <a:r>
              <a:rPr lang="en-US" sz="13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time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(area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below the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curve)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3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76" y="996527"/>
            <a:ext cx="2245466" cy="224546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 bwMode="auto">
          <a:xfrm>
            <a:off x="6258661" y="3276023"/>
            <a:ext cx="258826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3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Overestimating size</a:t>
            </a:r>
            <a:br>
              <a:rPr lang="en-US" sz="13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(waste is the area above the curve)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5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59" y="3760772"/>
            <a:ext cx="2245465" cy="224546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 bwMode="auto">
          <a:xfrm>
            <a:off x="1780032" y="5975848"/>
            <a:ext cx="1946792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3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Underestimating size</a:t>
            </a:r>
            <a:br>
              <a:rPr lang="en-US" sz="13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(waste is resource x time</a:t>
            </a:r>
          </a:p>
          <a:p>
            <a:pPr algn="ctr" eaLnBrk="0" hangingPunct="0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until resource exhaustion)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7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41" y="3760772"/>
            <a:ext cx="2253341" cy="2253341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16</a:t>
            </a:fld>
            <a:endParaRPr lang="en-US" dirty="0"/>
          </a:p>
        </p:txBody>
      </p:sp>
      <p:sp>
        <p:nvSpPr>
          <p:cNvPr id="28" name="TextBox 27"/>
          <p:cNvSpPr txBox="1"/>
          <p:nvPr/>
        </p:nvSpPr>
        <p:spPr bwMode="auto">
          <a:xfrm>
            <a:off x="4189854" y="5890822"/>
            <a:ext cx="379861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3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Single Peaks </a:t>
            </a:r>
            <a:r>
              <a:rPr lang="en-US" sz="13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Model</a:t>
            </a:r>
          </a:p>
          <a:p>
            <a:pPr algn="ctr" eaLnBrk="0" hangingPunct="0"/>
            <a:r>
              <a:rPr lang="en-US" sz="13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Simplifying </a:t>
            </a:r>
            <a:r>
              <a:rPr lang="en-US" sz="13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assumption: </a:t>
            </a:r>
            <a:r>
              <a:rPr lang="en-US" sz="13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any </a:t>
            </a:r>
            <a:r>
              <a:rPr lang="en-US" sz="13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resource </a:t>
            </a:r>
            <a:r>
              <a:rPr lang="en-US" sz="13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exhaustion </a:t>
            </a:r>
          </a:p>
          <a:p>
            <a:pPr algn="ctr" eaLnBrk="0" hangingPunct="0"/>
            <a:r>
              <a:rPr lang="en-US" sz="13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only happens </a:t>
            </a:r>
            <a:r>
              <a:rPr lang="en-US" sz="13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at time of maximum </a:t>
            </a:r>
            <a:r>
              <a:rPr lang="en-US" sz="13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peak </a:t>
            </a:r>
          </a:p>
          <a:p>
            <a:pPr algn="ctr" eaLnBrk="0" hangingPunct="0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(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i.e., resource usage looks like a step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function)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9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</a:t>
            </a:r>
            <a:r>
              <a:rPr lang="en-US" dirty="0" smtClean="0"/>
              <a:t>Workload Experiment</a:t>
            </a:r>
            <a:endParaRPr lang="fr-FR" sz="2000" b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4507649" cy="49065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Exponential Distribution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5000 </a:t>
            </a:r>
            <a:r>
              <a:rPr lang="en-US" b="0" dirty="0" smtClean="0">
                <a:solidFill>
                  <a:srgbClr val="800000"/>
                </a:solidFill>
              </a:rPr>
              <a:t>Tasks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Memory </a:t>
            </a:r>
            <a:r>
              <a:rPr lang="en-US" b="0" dirty="0">
                <a:solidFill>
                  <a:srgbClr val="800000"/>
                </a:solidFill>
              </a:rPr>
              <a:t>according to an exponential </a:t>
            </a:r>
            <a:r>
              <a:rPr lang="en-US" b="0" dirty="0" smtClean="0">
                <a:solidFill>
                  <a:srgbClr val="800000"/>
                </a:solidFill>
              </a:rPr>
              <a:t>distribution</a:t>
            </a:r>
          </a:p>
          <a:p>
            <a:pPr lvl="2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0" dirty="0" smtClean="0">
                <a:solidFill>
                  <a:srgbClr val="606060"/>
                </a:solidFill>
              </a:rPr>
              <a:t>Shifted </a:t>
            </a:r>
            <a:r>
              <a:rPr lang="en-US" b="0" dirty="0">
                <a:solidFill>
                  <a:srgbClr val="606060"/>
                </a:solidFill>
              </a:rPr>
              <a:t>min 10 MB, truncated max 100 MB, </a:t>
            </a:r>
            <a:r>
              <a:rPr lang="en-US" b="0" dirty="0" smtClean="0">
                <a:solidFill>
                  <a:srgbClr val="606060"/>
                </a:solidFill>
              </a:rPr>
              <a:t>average </a:t>
            </a:r>
            <a:r>
              <a:rPr lang="en-US" b="0" dirty="0">
                <a:solidFill>
                  <a:srgbClr val="606060"/>
                </a:solidFill>
              </a:rPr>
              <a:t>20 </a:t>
            </a:r>
            <a:r>
              <a:rPr lang="en-US" b="0" dirty="0" smtClean="0">
                <a:solidFill>
                  <a:srgbClr val="606060"/>
                </a:solidFill>
              </a:rPr>
              <a:t>MB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Tasks </a:t>
            </a:r>
            <a:r>
              <a:rPr lang="en-US" b="0" dirty="0">
                <a:solidFill>
                  <a:srgbClr val="800000"/>
                </a:solidFill>
              </a:rPr>
              <a:t>run anywhere from 10 to 20 </a:t>
            </a:r>
            <a:r>
              <a:rPr lang="en-US" b="0" dirty="0" smtClean="0">
                <a:solidFill>
                  <a:srgbClr val="800000"/>
                </a:solidFill>
              </a:rPr>
              <a:t>seconds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100 </a:t>
            </a:r>
            <a:r>
              <a:rPr lang="en-US" b="0" dirty="0">
                <a:solidFill>
                  <a:srgbClr val="800000"/>
                </a:solidFill>
              </a:rPr>
              <a:t>computation nodes available, from ND Condor </a:t>
            </a:r>
            <a:r>
              <a:rPr lang="en-US" b="0" dirty="0" smtClean="0">
                <a:solidFill>
                  <a:srgbClr val="800000"/>
                </a:solidFill>
              </a:rPr>
              <a:t>pool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Each </a:t>
            </a:r>
            <a:r>
              <a:rPr lang="en-US" b="0" dirty="0">
                <a:solidFill>
                  <a:srgbClr val="800000"/>
                </a:solidFill>
              </a:rPr>
              <a:t>node with 4 cores and a limit of 100 MB of memory</a:t>
            </a:r>
            <a:endParaRPr lang="en-US" b="0" dirty="0" smtClean="0">
              <a:solidFill>
                <a:srgbClr val="800000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17</a:t>
            </a:fld>
            <a:endParaRPr lang="en-US" dirty="0"/>
          </a:p>
        </p:txBody>
      </p:sp>
      <p:pic>
        <p:nvPicPr>
          <p:cNvPr id="12" name="Picture 11" descr="exp_dat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848" y="1581806"/>
            <a:ext cx="4173721" cy="417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45" y="1172468"/>
            <a:ext cx="5004564" cy="500456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One,Two</a:t>
            </a:r>
            <a:r>
              <a:rPr lang="en-US" dirty="0"/>
              <a:t> and Multi-step sequences with “Slow Peaks”</a:t>
            </a:r>
            <a:endParaRPr lang="fr-FR" sz="2000" b="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10800000">
            <a:off x="5942890" y="1192021"/>
            <a:ext cx="790222" cy="197555"/>
          </a:xfrm>
          <a:prstGeom prst="bentUpArrow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05182" y="888104"/>
            <a:ext cx="2167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normalized resource units per task </a:t>
            </a:r>
          </a:p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(less is better)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rot="10800000" flipV="1">
            <a:off x="5846254" y="5823467"/>
            <a:ext cx="834709" cy="256923"/>
          </a:xfrm>
          <a:prstGeom prst="bentUpArrow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67113" y="5500627"/>
            <a:ext cx="248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800000"/>
                </a:solidFill>
              </a:rPr>
              <a:t>multi-step (as previous slide, </a:t>
            </a:r>
          </a:p>
          <a:p>
            <a:r>
              <a:rPr lang="en-US" sz="1400" dirty="0" smtClean="0">
                <a:solidFill>
                  <a:srgbClr val="800000"/>
                </a:solidFill>
              </a:rPr>
              <a:t>but in one column)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16" name="Bent-Up Arrow 15"/>
          <p:cNvSpPr/>
          <p:nvPr/>
        </p:nvSpPr>
        <p:spPr>
          <a:xfrm>
            <a:off x="2302454" y="5794323"/>
            <a:ext cx="750977" cy="214482"/>
          </a:xfrm>
          <a:prstGeom prst="bentUpArrow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7983" y="5798020"/>
            <a:ext cx="201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one-step (always max)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083" y="6104254"/>
            <a:ext cx="3788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two-step (as optimal in previous table)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>
            <a:off x="3828068" y="5829861"/>
            <a:ext cx="750977" cy="214482"/>
          </a:xfrm>
          <a:prstGeom prst="bentUpArrow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monitoring and modeling</a:t>
            </a:r>
          </a:p>
          <a:p>
            <a:pPr lvl="1"/>
            <a:r>
              <a:rPr lang="en-US" dirty="0" smtClean="0"/>
              <a:t>Investigate network I/O and energy</a:t>
            </a:r>
          </a:p>
          <a:p>
            <a:pPr lvl="1"/>
            <a:r>
              <a:rPr lang="en-US" dirty="0" smtClean="0"/>
              <a:t>Extend modeling to parallel, HPC applications</a:t>
            </a:r>
          </a:p>
          <a:p>
            <a:r>
              <a:rPr lang="en-US" dirty="0" smtClean="0"/>
              <a:t>Close the loop</a:t>
            </a:r>
          </a:p>
          <a:p>
            <a:pPr lvl="1"/>
            <a:r>
              <a:rPr lang="en-US" dirty="0" smtClean="0"/>
              <a:t>Turn on detailed monitoring in workflows</a:t>
            </a:r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 resource predictions for provisioning and scheduling</a:t>
            </a:r>
          </a:p>
          <a:p>
            <a:r>
              <a:rPr lang="en-US" dirty="0" smtClean="0"/>
              <a:t>Productize tools</a:t>
            </a:r>
          </a:p>
          <a:p>
            <a:pPr lvl="1"/>
            <a:r>
              <a:rPr lang="en-US" dirty="0" smtClean="0"/>
              <a:t>Deploy monitoring capabilities in production environments</a:t>
            </a:r>
          </a:p>
          <a:p>
            <a:pPr lvl="1"/>
            <a:r>
              <a:rPr lang="en-US" dirty="0" smtClean="0"/>
              <a:t>Turn modeling software into a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4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5034452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2E642F"/>
                </a:solidFill>
              </a:rPr>
              <a:t>make </a:t>
            </a:r>
            <a:r>
              <a:rPr lang="en-US" dirty="0">
                <a:solidFill>
                  <a:srgbClr val="2E642F"/>
                </a:solidFill>
              </a:rPr>
              <a:t>it easier for scientists to conduct large-scale computational tasks that use the power of computing resources they do not own to process data they did not collect </a:t>
            </a:r>
            <a:r>
              <a:rPr lang="en-US" dirty="0" smtClean="0">
                <a:solidFill>
                  <a:srgbClr val="2E642F"/>
                </a:solidFill>
              </a:rPr>
              <a:t>with applications they </a:t>
            </a:r>
            <a:r>
              <a:rPr lang="en-US" dirty="0">
                <a:solidFill>
                  <a:srgbClr val="2E642F"/>
                </a:solidFill>
              </a:rPr>
              <a:t>did not </a:t>
            </a:r>
            <a:r>
              <a:rPr lang="en-US" dirty="0" smtClean="0">
                <a:solidFill>
                  <a:srgbClr val="2E642F"/>
                </a:solidFill>
              </a:rPr>
              <a:t>develop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 practice: Monitoring, modeling and resource provisioning, scheduling and workload management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3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Resource Provisioning Loop</a:t>
            </a:r>
            <a:endParaRPr lang="fr-FR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3</a:t>
            </a:fld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227067" y="1874868"/>
            <a:ext cx="1711706" cy="552344"/>
          </a:xfrm>
          <a:prstGeom prst="roundRect">
            <a:avLst/>
          </a:prstGeom>
          <a:solidFill>
            <a:srgbClr val="D8E6F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Workload Characterization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227067" y="4655144"/>
            <a:ext cx="1711706" cy="552344"/>
          </a:xfrm>
          <a:prstGeom prst="roundRect">
            <a:avLst/>
          </a:prstGeom>
          <a:solidFill>
            <a:srgbClr val="D8E6F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Resource Allocation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662302" y="4660616"/>
            <a:ext cx="1711706" cy="552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Execution</a:t>
            </a:r>
          </a:p>
        </p:txBody>
      </p:sp>
      <p:cxnSp>
        <p:nvCxnSpPr>
          <p:cNvPr id="44" name="Straight Arrow Connector 43"/>
          <p:cNvCxnSpPr>
            <a:stCxn id="40" idx="2"/>
            <a:endCxn id="41" idx="0"/>
          </p:cNvCxnSpPr>
          <p:nvPr/>
        </p:nvCxnSpPr>
        <p:spPr>
          <a:xfrm>
            <a:off x="7082920" y="2427212"/>
            <a:ext cx="0" cy="82028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1"/>
            <a:endCxn id="43" idx="3"/>
          </p:cNvCxnSpPr>
          <p:nvPr/>
        </p:nvCxnSpPr>
        <p:spPr>
          <a:xfrm flipH="1">
            <a:off x="5374008" y="4931316"/>
            <a:ext cx="853059" cy="547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2" idx="0"/>
          </p:cNvCxnSpPr>
          <p:nvPr/>
        </p:nvCxnSpPr>
        <p:spPr>
          <a:xfrm>
            <a:off x="7082920" y="3799845"/>
            <a:ext cx="0" cy="85529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123790" y="4660616"/>
            <a:ext cx="1711706" cy="552344"/>
          </a:xfrm>
          <a:prstGeom prst="roundRect">
            <a:avLst/>
          </a:prstGeom>
          <a:solidFill>
            <a:srgbClr val="D8E6F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Monitoring</a:t>
            </a:r>
          </a:p>
        </p:txBody>
      </p:sp>
      <p:cxnSp>
        <p:nvCxnSpPr>
          <p:cNvPr id="48" name="Straight Arrow Connector 47"/>
          <p:cNvCxnSpPr>
            <a:stCxn id="43" idx="1"/>
            <a:endCxn id="47" idx="3"/>
          </p:cNvCxnSpPr>
          <p:nvPr/>
        </p:nvCxnSpPr>
        <p:spPr>
          <a:xfrm flipH="1">
            <a:off x="2835496" y="4936788"/>
            <a:ext cx="82680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0"/>
            <a:endCxn id="39" idx="2"/>
          </p:cNvCxnSpPr>
          <p:nvPr/>
        </p:nvCxnSpPr>
        <p:spPr>
          <a:xfrm flipV="1">
            <a:off x="1979643" y="3799845"/>
            <a:ext cx="2013" cy="86077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125803" y="1884918"/>
            <a:ext cx="1711705" cy="552344"/>
          </a:xfrm>
          <a:prstGeom prst="roundRect">
            <a:avLst/>
          </a:prstGeom>
          <a:solidFill>
            <a:srgbClr val="D8E6F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Workload Archive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4" name="Straight Arrow Connector 73"/>
          <p:cNvCxnSpPr>
            <a:stCxn id="39" idx="0"/>
            <a:endCxn id="73" idx="2"/>
          </p:cNvCxnSpPr>
          <p:nvPr/>
        </p:nvCxnSpPr>
        <p:spPr>
          <a:xfrm flipV="1">
            <a:off x="1981656" y="2437262"/>
            <a:ext cx="0" cy="81023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3"/>
            <a:endCxn id="40" idx="1"/>
          </p:cNvCxnSpPr>
          <p:nvPr/>
        </p:nvCxnSpPr>
        <p:spPr>
          <a:xfrm flipV="1">
            <a:off x="2837508" y="2151040"/>
            <a:ext cx="3389559" cy="1005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3662302" y="3247501"/>
            <a:ext cx="1711706" cy="552344"/>
          </a:xfrm>
          <a:prstGeom prst="roundRect">
            <a:avLst/>
          </a:prstGeom>
          <a:solidFill>
            <a:schemeClr val="accent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dV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dt</a:t>
            </a:r>
            <a:endParaRPr lang="en-US" sz="1400" b="1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2835496" y="2437262"/>
            <a:ext cx="826806" cy="810240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0" idx="1"/>
            <a:endCxn id="39" idx="3"/>
          </p:cNvCxnSpPr>
          <p:nvPr/>
        </p:nvCxnSpPr>
        <p:spPr>
          <a:xfrm flipH="1">
            <a:off x="2837508" y="3523673"/>
            <a:ext cx="824794" cy="0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837508" y="3799845"/>
            <a:ext cx="824794" cy="860771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74008" y="3799845"/>
            <a:ext cx="853059" cy="860771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3"/>
            <a:endCxn id="41" idx="1"/>
          </p:cNvCxnSpPr>
          <p:nvPr/>
        </p:nvCxnSpPr>
        <p:spPr>
          <a:xfrm>
            <a:off x="5374008" y="3523673"/>
            <a:ext cx="853059" cy="0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5374008" y="2427212"/>
            <a:ext cx="853059" cy="820289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125803" y="3247501"/>
            <a:ext cx="1711705" cy="552344"/>
          </a:xfrm>
          <a:prstGeom prst="roundRect">
            <a:avLst/>
          </a:prstGeom>
          <a:solidFill>
            <a:srgbClr val="D8E6F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Execution Traces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227067" y="3247501"/>
            <a:ext cx="1711706" cy="552344"/>
          </a:xfrm>
          <a:prstGeom prst="roundRect">
            <a:avLst/>
          </a:prstGeom>
          <a:solidFill>
            <a:srgbClr val="D8E6F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Workload Estimation</a:t>
            </a:r>
          </a:p>
        </p:txBody>
      </p:sp>
    </p:spTree>
    <p:extLst>
      <p:ext uri="{BB962C8B-B14F-4D97-AF65-F5344CB8AC3E}">
        <p14:creationId xmlns:p14="http://schemas.microsoft.com/office/powerpoint/2010/main" val="304750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013962"/>
            <a:ext cx="9144000" cy="377250"/>
          </a:xfrm>
        </p:spPr>
        <p:txBody>
          <a:bodyPr/>
          <a:lstStyle/>
          <a:p>
            <a:pPr algn="ctr"/>
            <a:r>
              <a:rPr lang="en-US" dirty="0" smtClean="0"/>
              <a:t>Monitoring Resource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1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 Monitoring (USC and 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195"/>
            <a:ext cx="8229600" cy="4403990"/>
          </a:xfrm>
        </p:spPr>
        <p:txBody>
          <a:bodyPr/>
          <a:lstStyle/>
          <a:p>
            <a:r>
              <a:rPr lang="en-US" dirty="0" smtClean="0"/>
              <a:t>Job wrappers that collect information about processes</a:t>
            </a:r>
          </a:p>
          <a:p>
            <a:pPr lvl="1"/>
            <a:r>
              <a:rPr lang="en-US" dirty="0" smtClean="0"/>
              <a:t>Runtime, peak disk usage, peak memory usage, CPU usage, etc.</a:t>
            </a:r>
          </a:p>
          <a:p>
            <a:r>
              <a:rPr lang="en-US" dirty="0" smtClean="0"/>
              <a:t>Mechanisms</a:t>
            </a:r>
          </a:p>
          <a:p>
            <a:pPr lvl="1"/>
            <a:r>
              <a:rPr lang="en-US" dirty="0" smtClean="0"/>
              <a:t>Polling (not accurate, low overhead)</a:t>
            </a:r>
          </a:p>
          <a:p>
            <a:pPr lvl="1"/>
            <a:r>
              <a:rPr lang="en-US" dirty="0" err="1" smtClean="0"/>
              <a:t>ptrace</a:t>
            </a:r>
            <a:r>
              <a:rPr lang="en-US" dirty="0" smtClean="0"/>
              <a:t>() system call interposition (accurate, high overhead)</a:t>
            </a:r>
          </a:p>
          <a:p>
            <a:pPr lvl="1"/>
            <a:r>
              <a:rPr lang="en-US" dirty="0" smtClean="0"/>
              <a:t>LD_PRELOAD library call interposition (accurate, low overhead)</a:t>
            </a:r>
          </a:p>
          <a:p>
            <a:r>
              <a:rPr lang="en-US" dirty="0" err="1" smtClean="0"/>
              <a:t>Kickstart</a:t>
            </a:r>
            <a:r>
              <a:rPr lang="en-US" dirty="0" smtClean="0"/>
              <a:t> (Pegasus) and resource-monitor (</a:t>
            </a:r>
            <a:r>
              <a:rPr lang="en-US" dirty="0" err="1" smtClean="0"/>
              <a:t>Makeflow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65371" y="5735088"/>
            <a:ext cx="7428077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600" dirty="0">
                <a:latin typeface="Arial" pitchFamily="34" charset="0"/>
                <a:ea typeface="+mj-ea"/>
                <a:cs typeface="Arial" pitchFamily="34" charset="0"/>
              </a:rPr>
              <a:t>Gideon Juve, </a:t>
            </a:r>
            <a:r>
              <a:rPr lang="en-US" sz="1600" dirty="0" smtClean="0">
                <a:latin typeface="Arial" pitchFamily="34" charset="0"/>
                <a:ea typeface="+mj-ea"/>
                <a:cs typeface="Arial" pitchFamily="34" charset="0"/>
              </a:rPr>
              <a:t>et al., Practical </a:t>
            </a:r>
            <a:r>
              <a:rPr lang="en-US" sz="1600" dirty="0">
                <a:latin typeface="Arial" pitchFamily="34" charset="0"/>
                <a:ea typeface="+mj-ea"/>
                <a:cs typeface="Arial" pitchFamily="34" charset="0"/>
              </a:rPr>
              <a:t>Resource Monitoring for Robust High Throughput Computing, University of Southern California, Technical Report 14-950, 2014.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01928"/>
              </p:ext>
            </p:extLst>
          </p:nvPr>
        </p:nvGraphicFramePr>
        <p:xfrm>
          <a:off x="3058338" y="3889998"/>
          <a:ext cx="5067300" cy="78232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1130300"/>
                <a:gridCol w="1143000"/>
                <a:gridCol w="1143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Polling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LD_PRELOAD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Ptrace (fork/exit)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Ptrace (syscalls)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0.5% - 12%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0.5% - 5%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0.2%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0.2%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Memory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 - 14%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0.1%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 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 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I/O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 - 20%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7578"/>
              </p:ext>
            </p:extLst>
          </p:nvPr>
        </p:nvGraphicFramePr>
        <p:xfrm>
          <a:off x="3058338" y="4950577"/>
          <a:ext cx="5067300" cy="78232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1130300"/>
                <a:gridCol w="1143000"/>
                <a:gridCol w="1143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Polling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LD_PRELOAD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Ptrace (fork/exit)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Ptrace (syscalls)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Memory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I/O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573168" y="4181423"/>
            <a:ext cx="2315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Error (Accuracy)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73168" y="5183860"/>
            <a:ext cx="2315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Overhead</a:t>
            </a:r>
          </a:p>
        </p:txBody>
      </p:sp>
    </p:spTree>
    <p:extLst>
      <p:ext uri="{BB962C8B-B14F-4D97-AF65-F5344CB8AC3E}">
        <p14:creationId xmlns:p14="http://schemas.microsoft.com/office/powerpoint/2010/main" val="173840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HPC Monitoring (ALCF)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52143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Job information from scheduler (Cobalt)</a:t>
            </a:r>
            <a:endParaRPr lang="en-US" dirty="0"/>
          </a:p>
          <a:p>
            <a:pPr lvl="1"/>
            <a:r>
              <a:rPr lang="en-US" dirty="0"/>
              <a:t>Use scheduler data for both scheduler and individual task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Job runtime, number of cores, user estimates, etc.</a:t>
            </a:r>
            <a:endParaRPr lang="en-US" dirty="0"/>
          </a:p>
          <a:p>
            <a:r>
              <a:rPr lang="en-US" dirty="0"/>
              <a:t>I/O </a:t>
            </a:r>
            <a:r>
              <a:rPr lang="en-US" dirty="0" smtClean="0"/>
              <a:t>using </a:t>
            </a:r>
            <a:r>
              <a:rPr lang="en-US" dirty="0" err="1" smtClean="0"/>
              <a:t>Darshan</a:t>
            </a:r>
            <a:endParaRPr lang="en-US" dirty="0"/>
          </a:p>
          <a:p>
            <a:pPr lvl="1"/>
            <a:r>
              <a:rPr lang="en-US" dirty="0" smtClean="0"/>
              <a:t>Instrumentation automatically linked into codes at compile time</a:t>
            </a:r>
          </a:p>
          <a:p>
            <a:pPr lvl="1"/>
            <a:r>
              <a:rPr lang="en-US" dirty="0" smtClean="0"/>
              <a:t>Captures POSIX I/O, MPI I/O and some HDF5 and </a:t>
            </a:r>
            <a:r>
              <a:rPr lang="en-US" dirty="0" err="1" smtClean="0"/>
              <a:t>NetCDF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Amount read/written, time in I/O, files accessed, etc.</a:t>
            </a:r>
          </a:p>
          <a:p>
            <a:pPr lvl="1"/>
            <a:r>
              <a:rPr lang="en-US" dirty="0" smtClean="0"/>
              <a:t>Very low overhead in both time and memory</a:t>
            </a:r>
          </a:p>
          <a:p>
            <a:r>
              <a:rPr lang="en-US" dirty="0" smtClean="0"/>
              <a:t>Performance </a:t>
            </a:r>
            <a:r>
              <a:rPr lang="en-US" dirty="0"/>
              <a:t>Counters </a:t>
            </a:r>
            <a:r>
              <a:rPr lang="en-US" dirty="0" smtClean="0"/>
              <a:t>using </a:t>
            </a:r>
            <a:r>
              <a:rPr lang="en-US" dirty="0" err="1" smtClean="0"/>
              <a:t>AutoPerf</a:t>
            </a:r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dirty="0" smtClean="0"/>
              <a:t>built-in hardware </a:t>
            </a:r>
            <a:r>
              <a:rPr lang="en-US" dirty="0"/>
              <a:t>performance </a:t>
            </a:r>
            <a:r>
              <a:rPr lang="en-US" dirty="0" smtClean="0"/>
              <a:t>counters</a:t>
            </a:r>
          </a:p>
          <a:p>
            <a:pPr lvl="1"/>
            <a:r>
              <a:rPr lang="en-US" dirty="0" smtClean="0"/>
              <a:t>Also enabled at compile time</a:t>
            </a:r>
            <a:endParaRPr lang="en-US" dirty="0"/>
          </a:p>
          <a:p>
            <a:pPr lvl="1"/>
            <a:r>
              <a:rPr lang="en-US" dirty="0" smtClean="0"/>
              <a:t>Counters zeroed in </a:t>
            </a:r>
            <a:r>
              <a:rPr lang="en-US" dirty="0" err="1" smtClean="0"/>
              <a:t>MPI_Init</a:t>
            </a:r>
            <a:r>
              <a:rPr lang="en-US" dirty="0" smtClean="0"/>
              <a:t>, and reported in </a:t>
            </a:r>
            <a:r>
              <a:rPr lang="en-US" dirty="0" err="1" smtClean="0"/>
              <a:t>MPI_Finalize</a:t>
            </a:r>
            <a:endParaRPr lang="en-US" dirty="0" smtClean="0"/>
          </a:p>
          <a:p>
            <a:pPr lvl="1"/>
            <a:r>
              <a:rPr lang="en-US" dirty="0" smtClean="0"/>
              <a:t>FLOPs, cache misses, etc.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can take control of performance counters preventing this from working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1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137580"/>
            <a:ext cx="9144000" cy="377250"/>
          </a:xfrm>
        </p:spPr>
        <p:txBody>
          <a:bodyPr/>
          <a:lstStyle/>
          <a:p>
            <a:pPr algn="ctr"/>
            <a:r>
              <a:rPr lang="en-US" dirty="0" smtClean="0"/>
              <a:t>Workload Modeling and Characterization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1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Workload Characteristics (USC, UW-M)</a:t>
            </a:r>
            <a:endParaRPr lang="fr-FR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51312"/>
              </p:ext>
            </p:extLst>
          </p:nvPr>
        </p:nvGraphicFramePr>
        <p:xfrm>
          <a:off x="1723479" y="1653080"/>
          <a:ext cx="553912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327"/>
                <a:gridCol w="1431801"/>
              </a:tblGrid>
              <a:tr h="2671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Characteristic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Data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General Workload</a:t>
                      </a:r>
                      <a:endParaRPr lang="en-US" sz="12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</a:tr>
              <a:tr h="2671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  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Total number of jobs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1,435,280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5"/>
                    </a:solidFill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Total number of users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392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Total number of execution sites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75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5"/>
                    </a:solidFill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Total number of execution nodes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2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15,484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2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Jobs statistics</a:t>
                      </a:r>
                      <a:endParaRPr lang="en-US" sz="12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2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2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Completed jobs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792,603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Preempted jobs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257,230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</a:t>
                      </a:r>
                      <a:r>
                        <a:rPr lang="fr-FR" sz="1200" dirty="0" smtClean="0">
                          <a:latin typeface="Arial"/>
                          <a:cs typeface="Arial"/>
                        </a:rPr>
                        <a:t>Exit code (!= 0)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385,447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Average job runtime (in seconds)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9,444.6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Standard deviation of job runtime (in seconds)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14,988.8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Average disk usage (in MB)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55.3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Standard deviation of disk usage (in MB)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219.1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Average memory usage (in MB)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217.1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Standard deviation of memory usage (in MB)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659.6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82373" y="1136311"/>
            <a:ext cx="592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800000"/>
                </a:solidFill>
              </a:rPr>
              <a:t>Characteristics of the CMS workload for a period of a month (Aug 2014)</a:t>
            </a:r>
          </a:p>
        </p:txBody>
      </p:sp>
    </p:spTree>
    <p:extLst>
      <p:ext uri="{BB962C8B-B14F-4D97-AF65-F5344CB8AC3E}">
        <p14:creationId xmlns:p14="http://schemas.microsoft.com/office/powerpoint/2010/main" val="397661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486400" y="2743200"/>
            <a:ext cx="177891" cy="542794"/>
          </a:xfrm>
          <a:prstGeom prst="rect">
            <a:avLst/>
          </a:prstGeom>
          <a:solidFill>
            <a:srgbClr val="8BC9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6576" y="3729502"/>
            <a:ext cx="584491" cy="181435"/>
          </a:xfrm>
          <a:prstGeom prst="rect">
            <a:avLst/>
          </a:prstGeom>
          <a:solidFill>
            <a:srgbClr val="8BC9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56576" y="4385889"/>
            <a:ext cx="584491" cy="181435"/>
          </a:xfrm>
          <a:prstGeom prst="rect">
            <a:avLst/>
          </a:prstGeom>
          <a:solidFill>
            <a:srgbClr val="8BC9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76734" y="2933766"/>
            <a:ext cx="177891" cy="332067"/>
          </a:xfrm>
          <a:prstGeom prst="rect">
            <a:avLst/>
          </a:prstGeom>
          <a:solidFill>
            <a:srgbClr val="8BC9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rrel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34" y="1001714"/>
            <a:ext cx="4995730" cy="499573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3654955" cy="49065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Correlation Statistics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Weak correlations suggest that none of the properties can be directly used to predict future workload behaviors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Two variables are correlated if the ellipse is too narrow as a line</a:t>
            </a:r>
            <a:endParaRPr lang="en-US" b="0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</a:t>
            </a:r>
            <a:r>
              <a:rPr lang="en-US" dirty="0" smtClean="0"/>
              <a:t>Characterization</a:t>
            </a:r>
            <a:endParaRPr lang="fr-FR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3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FFFFFF"/>
      </a:dk1>
      <a:lt1>
        <a:sysClr val="window" lastClr="FFFFFF"/>
      </a:lt1>
      <a:dk2>
        <a:srgbClr val="04617B"/>
      </a:dk2>
      <a:lt2>
        <a:srgbClr val="DBF5F9"/>
      </a:lt2>
      <a:accent1>
        <a:srgbClr val="FFFFFF"/>
      </a:accent1>
      <a:accent2>
        <a:srgbClr val="4D83BB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36628F"/>
      </a:dk1>
      <a:lt1>
        <a:srgbClr val="36628F"/>
      </a:lt1>
      <a:dk2>
        <a:srgbClr val="36628F"/>
      </a:dk2>
      <a:lt2>
        <a:srgbClr val="36628F"/>
      </a:lt2>
      <a:accent1>
        <a:srgbClr val="FFFFFF"/>
      </a:accent1>
      <a:accent2>
        <a:srgbClr val="FFFFFF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7348</TotalTime>
  <Words>1156</Words>
  <Application>Microsoft Macintosh PowerPoint</Application>
  <PresentationFormat>On-screen Show (4:3)</PresentationFormat>
  <Paragraphs>239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1_Office Theme</vt:lpstr>
      <vt:lpstr>dV/dt: Accelerating the Rate of Progress towards Extreme Scale Collaborative Science   Miron Livny (UW) Bill Allcock (ANL)  Ewa Deelman (USC) Douglas Thain (ND)  Frank Wuerthwein (UCSD)</vt:lpstr>
      <vt:lpstr>Goal</vt:lpstr>
      <vt:lpstr>Overview of the Resource Provisioning Loop</vt:lpstr>
      <vt:lpstr>PowerPoint Presentation</vt:lpstr>
      <vt:lpstr>HTC Monitoring (USC and ND)</vt:lpstr>
      <vt:lpstr>HPC Monitoring (ALCF)</vt:lpstr>
      <vt:lpstr>PowerPoint Presentation</vt:lpstr>
      <vt:lpstr>CMS Workload Characteristics (USC, UW-M)</vt:lpstr>
      <vt:lpstr>Workload Characterization</vt:lpstr>
      <vt:lpstr>Workload Characterization (2)</vt:lpstr>
      <vt:lpstr>Regression Trees</vt:lpstr>
      <vt:lpstr>Job Estimation: Experimental Results</vt:lpstr>
      <vt:lpstr>PowerPoint Presentation</vt:lpstr>
      <vt:lpstr>Resource Allocation (ND)</vt:lpstr>
      <vt:lpstr>General Approach</vt:lpstr>
      <vt:lpstr>Resource Waste Modeling</vt:lpstr>
      <vt:lpstr>Synthetic Workload Experiment</vt:lpstr>
      <vt:lpstr>Example: One,Two and Multi-step sequences with “Slow Peaks”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Gideon Juve</cp:lastModifiedBy>
  <cp:revision>468</cp:revision>
  <cp:lastPrinted>2014-10-23T14:51:26Z</cp:lastPrinted>
  <dcterms:created xsi:type="dcterms:W3CDTF">2013-11-17T15:43:00Z</dcterms:created>
  <dcterms:modified xsi:type="dcterms:W3CDTF">2014-10-23T15:04:04Z</dcterms:modified>
</cp:coreProperties>
</file>