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5" r:id="rId1"/>
    <p:sldMasterId id="2147483737" r:id="rId2"/>
  </p:sldMasterIdLst>
  <p:notesMasterIdLst>
    <p:notesMasterId r:id="rId26"/>
  </p:notesMasterIdLst>
  <p:handoutMasterIdLst>
    <p:handoutMasterId r:id="rId27"/>
  </p:handoutMasterIdLst>
  <p:sldIdLst>
    <p:sldId id="284" r:id="rId3"/>
    <p:sldId id="285" r:id="rId4"/>
    <p:sldId id="289" r:id="rId5"/>
    <p:sldId id="286" r:id="rId6"/>
    <p:sldId id="290" r:id="rId7"/>
    <p:sldId id="288" r:id="rId8"/>
    <p:sldId id="306" r:id="rId9"/>
    <p:sldId id="291" r:id="rId10"/>
    <p:sldId id="294" r:id="rId11"/>
    <p:sldId id="307" r:id="rId12"/>
    <p:sldId id="295" r:id="rId13"/>
    <p:sldId id="296" r:id="rId14"/>
    <p:sldId id="292" r:id="rId15"/>
    <p:sldId id="293" r:id="rId16"/>
    <p:sldId id="287" r:id="rId17"/>
    <p:sldId id="297" r:id="rId18"/>
    <p:sldId id="305" r:id="rId19"/>
    <p:sldId id="301" r:id="rId20"/>
    <p:sldId id="298" r:id="rId21"/>
    <p:sldId id="300" r:id="rId22"/>
    <p:sldId id="302" r:id="rId23"/>
    <p:sldId id="303" r:id="rId24"/>
    <p:sldId id="304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8AC4"/>
    <a:srgbClr val="214263"/>
    <a:srgbClr val="4F86BD"/>
    <a:srgbClr val="21EB80"/>
    <a:srgbClr val="0C458B"/>
    <a:srgbClr val="89C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94653" autoAdjust="0"/>
  </p:normalViewPr>
  <p:slideViewPr>
    <p:cSldViewPr snapToGrid="0" snapToObjects="1">
      <p:cViewPr varScale="1">
        <p:scale>
          <a:sx n="121" d="100"/>
          <a:sy n="121" d="100"/>
        </p:scale>
        <p:origin x="-1984" y="-6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179C08-88DC-4A86-94A2-A1EDC4A50204}" type="datetimeFigureOut">
              <a:rPr lang="en-US"/>
              <a:pPr>
                <a:defRPr/>
              </a:pPr>
              <a:t>11/14/14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D0C57-0AC5-46D8-A8B1-8EE16B37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60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DA0C48-51DF-40E1-9882-A8096F71A1C2}" type="datetimeFigureOut">
              <a:rPr lang="en-US"/>
              <a:pPr>
                <a:defRPr/>
              </a:pPr>
              <a:t>11/14/14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485EE4-F5ED-46EE-9CC8-D02925AE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happens at planning time</a:t>
            </a:r>
          </a:p>
          <a:p>
            <a:r>
              <a:rPr lang="en-US" dirty="0" smtClean="0"/>
              <a:t>There are two decision points that we have investigated</a:t>
            </a:r>
            <a:r>
              <a:rPr lang="en-US" baseline="0" dirty="0" smtClean="0"/>
              <a:t> alternative heuristics for</a:t>
            </a:r>
          </a:p>
          <a:p>
            <a:r>
              <a:rPr lang="en-US" baseline="0" dirty="0" smtClean="0"/>
              <a:t>This does not guarantee that a solution is found, even if one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4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29263CB3-35DE-8142-A934-8D8CC4699110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4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BF753598-6B00-2F45-BCEA-5133F83A3B42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34075" y="6127750"/>
            <a:ext cx="3043238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4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9C86E70E-8D8D-4BB5-9D51-8D26A26A1174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944563"/>
            <a:ext cx="5353050" cy="8493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D3283F9F-EFE1-4865-A24C-1485B97DFD91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106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588"/>
            <a:ext cx="9144000" cy="6856412"/>
          </a:xfrm>
          <a:prstGeom prst="rect">
            <a:avLst/>
          </a:prstGeom>
          <a:gradFill rotWithShape="1">
            <a:gsLst>
              <a:gs pos="0">
                <a:srgbClr val="518AC4"/>
              </a:gs>
              <a:gs pos="100000">
                <a:srgbClr val="214263"/>
              </a:gs>
            </a:gsLst>
            <a:lin ang="5400000"/>
          </a:gra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title style</a:t>
            </a:r>
          </a:p>
        </p:txBody>
      </p:sp>
      <p:pic>
        <p:nvPicPr>
          <p:cNvPr id="1028" name="Picture 10" descr="isi.png"/>
          <p:cNvPicPr>
            <a:picLocks noChangeAspect="1"/>
          </p:cNvPicPr>
          <p:nvPr userDrawn="1"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1985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Formal_Viterbi_GoldOnCard_NoBG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 flipV="1">
            <a:off x="0" y="6130925"/>
            <a:ext cx="9144000" cy="5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7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8"/>
            <a:ext cx="9144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	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221413"/>
            <a:ext cx="9144000" cy="639762"/>
          </a:xfrm>
          <a:prstGeom prst="rect">
            <a:avLst/>
          </a:prstGeom>
          <a:gradFill flip="none" rotWithShape="1">
            <a:gsLst>
              <a:gs pos="20000">
                <a:srgbClr val="518AC4"/>
              </a:gs>
              <a:gs pos="100000">
                <a:srgbClr val="214263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3" name="Picture 9" descr="Formal_Viterbi_GoldOnCard_NoBG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7962900" y="6219825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82" r:id="rId3"/>
    <p:sldLayoutId id="2147483777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Relationship Id="rId3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A Cleanup Algorithm for Implementing Storage Constraints in Scientific Workflow Executions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6926" y="4177514"/>
            <a:ext cx="4547074" cy="1962804"/>
          </a:xfrm>
        </p:spPr>
        <p:txBody>
          <a:bodyPr/>
          <a:lstStyle/>
          <a:p>
            <a:r>
              <a:rPr lang="en-US" sz="1800" b="1" u="sng" dirty="0" smtClean="0"/>
              <a:t>Gideon Juve</a:t>
            </a:r>
            <a:r>
              <a:rPr lang="en-US" sz="1800" b="1" dirty="0" smtClean="0"/>
              <a:t>, Rafael Ferreira da Silva, </a:t>
            </a:r>
          </a:p>
          <a:p>
            <a:r>
              <a:rPr lang="en-US" sz="1800" b="1" dirty="0" smtClean="0"/>
              <a:t>Karan </a:t>
            </a:r>
            <a:r>
              <a:rPr lang="en-US" sz="1800" b="1" dirty="0" err="1" smtClean="0"/>
              <a:t>Vahi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Ewa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Deelman</a:t>
            </a:r>
            <a:endParaRPr lang="en-US" sz="1800" b="1" dirty="0" smtClean="0"/>
          </a:p>
          <a:p>
            <a:r>
              <a:rPr lang="en-US" sz="1600" dirty="0"/>
              <a:t>Information Sciences Institute</a:t>
            </a:r>
            <a:br>
              <a:rPr lang="en-US" sz="1600" dirty="0"/>
            </a:br>
            <a:r>
              <a:rPr lang="en-US" sz="1600" dirty="0"/>
              <a:t>University of Southern California</a:t>
            </a:r>
            <a:br>
              <a:rPr lang="en-US" sz="1600" dirty="0"/>
            </a:br>
            <a:r>
              <a:rPr lang="en-US" sz="1600" dirty="0" smtClean="0"/>
              <a:t>{</a:t>
            </a:r>
            <a:r>
              <a:rPr lang="en-US" sz="1600" dirty="0" err="1"/>
              <a:t>gideon,rafsilva,vahi,deelman</a:t>
            </a:r>
            <a:r>
              <a:rPr lang="en-US" sz="1600" dirty="0"/>
              <a:t>}@</a:t>
            </a:r>
            <a:r>
              <a:rPr lang="en-US" sz="1600" dirty="0" err="1"/>
              <a:t>isi.edu</a:t>
            </a:r>
            <a:r>
              <a:rPr lang="en-US" sz="1600" dirty="0"/>
              <a:t> </a:t>
            </a:r>
          </a:p>
          <a:p>
            <a:endParaRPr lang="en-US" sz="1800" b="1" dirty="0"/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77850"/>
            <a:ext cx="18288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5"/>
          <p:cNvSpPr txBox="1">
            <a:spLocks/>
          </p:cNvSpPr>
          <p:nvPr/>
        </p:nvSpPr>
        <p:spPr>
          <a:xfrm>
            <a:off x="0" y="4177514"/>
            <a:ext cx="4523459" cy="1962803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/>
              <a:t>Sudarshan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Srinivasan</a:t>
            </a:r>
            <a:endParaRPr lang="en-US" sz="1800" b="1" dirty="0" smtClean="0"/>
          </a:p>
          <a:p>
            <a:r>
              <a:rPr lang="en-US" sz="1600" dirty="0"/>
              <a:t>Department of Computer Science and </a:t>
            </a:r>
            <a:r>
              <a:rPr lang="en-US" sz="1600" dirty="0" smtClean="0"/>
              <a:t>Engineering</a:t>
            </a:r>
          </a:p>
          <a:p>
            <a:r>
              <a:rPr lang="en-US" sz="1600" dirty="0" smtClean="0"/>
              <a:t>Indian </a:t>
            </a:r>
            <a:r>
              <a:rPr lang="en-US" sz="1600" dirty="0"/>
              <a:t>Institute of Technology, </a:t>
            </a:r>
            <a:r>
              <a:rPr lang="en-US" sz="1600" dirty="0" smtClean="0"/>
              <a:t>Hyderabad</a:t>
            </a:r>
          </a:p>
          <a:p>
            <a:r>
              <a:rPr lang="en-US" sz="1600" dirty="0" smtClean="0"/>
              <a:t>email2sudarshan</a:t>
            </a:r>
            <a:r>
              <a:rPr lang="en-US" sz="1600" dirty="0"/>
              <a:t>@gmail.com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71575"/>
            <a:ext cx="5178758" cy="4403990"/>
          </a:xfrm>
        </p:spPr>
        <p:txBody>
          <a:bodyPr/>
          <a:lstStyle/>
          <a:p>
            <a:r>
              <a:rPr lang="en-US" dirty="0" smtClean="0"/>
              <a:t>Storage limit set to 200 units</a:t>
            </a:r>
          </a:p>
          <a:p>
            <a:r>
              <a:rPr lang="en-US" dirty="0" smtClean="0"/>
              <a:t>Algorithm proceeds until there is insufficient disk space to run the next task</a:t>
            </a:r>
            <a:endParaRPr lang="en-US" dirty="0"/>
          </a:p>
        </p:txBody>
      </p:sp>
      <p:pic>
        <p:nvPicPr>
          <p:cNvPr id="6" name="Picture 5" descr="example-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85" y="1723689"/>
            <a:ext cx="3606800" cy="3048000"/>
          </a:xfrm>
          <a:prstGeom prst="rect">
            <a:avLst/>
          </a:prstGeom>
        </p:spPr>
      </p:pic>
      <p:pic>
        <p:nvPicPr>
          <p:cNvPr id="7" name="Picture 6" descr="example-0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96" y="3919450"/>
            <a:ext cx="2832100" cy="2006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20510" y="3201362"/>
            <a:ext cx="367334" cy="314888"/>
          </a:xfrm>
          <a:prstGeom prst="rect">
            <a:avLst/>
          </a:prstGeom>
          <a:solidFill>
            <a:srgbClr val="FF66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27979" y="2272646"/>
            <a:ext cx="367334" cy="314888"/>
          </a:xfrm>
          <a:prstGeom prst="rect">
            <a:avLst/>
          </a:prstGeom>
          <a:solidFill>
            <a:srgbClr val="FF66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31676" y="2272646"/>
            <a:ext cx="367334" cy="314888"/>
          </a:xfrm>
          <a:prstGeom prst="rect">
            <a:avLst/>
          </a:prstGeom>
          <a:solidFill>
            <a:srgbClr val="FF66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5520510" y="5205524"/>
            <a:ext cx="33584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noProof="0" dirty="0" smtClean="0">
                <a:solidFill>
                  <a:srgbClr val="FF6600"/>
                </a:solidFill>
                <a:latin typeface="Arial" pitchFamily="34" charset="0"/>
                <a:ea typeface="+mj-ea"/>
                <a:cs typeface="Arial" pitchFamily="34" charset="0"/>
              </a:rPr>
              <a:t>110 units can be removed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9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663"/>
            <a:ext cx="4622800" cy="4403990"/>
          </a:xfrm>
        </p:spPr>
        <p:txBody>
          <a:bodyPr/>
          <a:lstStyle/>
          <a:p>
            <a:r>
              <a:rPr lang="en-US" dirty="0" smtClean="0"/>
              <a:t>Cleanup task removes all data that is no longer required</a:t>
            </a:r>
          </a:p>
          <a:p>
            <a:r>
              <a:rPr lang="en-US" dirty="0" smtClean="0"/>
              <a:t>Depends on tasks that used the files that were removed</a:t>
            </a:r>
          </a:p>
          <a:p>
            <a:r>
              <a:rPr lang="en-US" dirty="0" smtClean="0"/>
              <a:t>All queued tasks depend on cleanup task</a:t>
            </a:r>
            <a:endParaRPr lang="en-US" dirty="0"/>
          </a:p>
        </p:txBody>
      </p:sp>
      <p:pic>
        <p:nvPicPr>
          <p:cNvPr id="4" name="Picture 3" descr="example-0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759862"/>
            <a:ext cx="3606800" cy="5080000"/>
          </a:xfrm>
          <a:prstGeom prst="rect">
            <a:avLst/>
          </a:prstGeom>
        </p:spPr>
      </p:pic>
      <p:pic>
        <p:nvPicPr>
          <p:cNvPr id="5" name="Picture 4" descr="example-0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67" y="4066406"/>
            <a:ext cx="2832100" cy="2006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961310" y="3925605"/>
            <a:ext cx="419811" cy="409354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27978" y="3925605"/>
            <a:ext cx="419811" cy="409354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66343" y="3720928"/>
            <a:ext cx="419811" cy="409354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09427" y="4776006"/>
            <a:ext cx="419811" cy="40935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8266989" y="4776006"/>
            <a:ext cx="419811" cy="40935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9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4454584" cy="4403990"/>
          </a:xfrm>
        </p:spPr>
        <p:txBody>
          <a:bodyPr/>
          <a:lstStyle/>
          <a:p>
            <a:r>
              <a:rPr lang="en-US" dirty="0" smtClean="0"/>
              <a:t>A final cleanup task is inserted to ensure that all intermediate data is removed</a:t>
            </a:r>
          </a:p>
        </p:txBody>
      </p:sp>
      <p:pic>
        <p:nvPicPr>
          <p:cNvPr id="4" name="Picture 3" descr="example-0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759862"/>
            <a:ext cx="3606800" cy="5080000"/>
          </a:xfrm>
          <a:prstGeom prst="rect">
            <a:avLst/>
          </a:prstGeom>
        </p:spPr>
      </p:pic>
      <p:pic>
        <p:nvPicPr>
          <p:cNvPr id="5" name="Picture 4" descr="example-0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57" y="3824987"/>
            <a:ext cx="28321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2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for selecting a task (Step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49162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Max Freed</a:t>
            </a:r>
          </a:p>
          <a:p>
            <a:pPr lvl="1"/>
            <a:r>
              <a:rPr lang="en-US" dirty="0" smtClean="0"/>
              <a:t>Select the task that maximizes the amount of data that can be cleaned up</a:t>
            </a:r>
          </a:p>
          <a:p>
            <a:r>
              <a:rPr lang="en-US" dirty="0" smtClean="0"/>
              <a:t>Min Required</a:t>
            </a:r>
          </a:p>
          <a:p>
            <a:pPr lvl="1"/>
            <a:r>
              <a:rPr lang="en-US" dirty="0" smtClean="0"/>
              <a:t>Select the task that requires the least amount of storage space (smallest output) – Make more progress before cleanup</a:t>
            </a:r>
          </a:p>
          <a:p>
            <a:r>
              <a:rPr lang="en-US" dirty="0" smtClean="0"/>
              <a:t>Max Required</a:t>
            </a:r>
          </a:p>
          <a:p>
            <a:pPr lvl="1"/>
            <a:r>
              <a:rPr lang="en-US" dirty="0" smtClean="0"/>
              <a:t>Select the task that requires the largest amount of storage space (largest output) – Most difficult to accommodate</a:t>
            </a:r>
          </a:p>
          <a:p>
            <a:r>
              <a:rPr lang="en-US" dirty="0" smtClean="0"/>
              <a:t>Balance Factor</a:t>
            </a:r>
          </a:p>
          <a:p>
            <a:pPr lvl="1"/>
            <a:r>
              <a:rPr lang="en-US" dirty="0" smtClean="0"/>
              <a:t>Select task with largest “balance factor” – Difference between space freed, and space required</a:t>
            </a:r>
          </a:p>
        </p:txBody>
      </p:sp>
    </p:spTree>
    <p:extLst>
      <p:ext uri="{BB962C8B-B14F-4D97-AF65-F5344CB8AC3E}">
        <p14:creationId xmlns:p14="http://schemas.microsoft.com/office/powerpoint/2010/main" val="410830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for creating cleanup tasks (Step 3.1)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8742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 Task</a:t>
            </a:r>
          </a:p>
          <a:p>
            <a:pPr lvl="1"/>
            <a:r>
              <a:rPr lang="en-US" dirty="0" smtClean="0"/>
              <a:t>Create one cleanup task to remove all of the files</a:t>
            </a:r>
          </a:p>
          <a:p>
            <a:r>
              <a:rPr lang="en-US" dirty="0" smtClean="0"/>
              <a:t>Queued Tasks</a:t>
            </a:r>
          </a:p>
          <a:p>
            <a:pPr lvl="1"/>
            <a:r>
              <a:rPr lang="en-US" dirty="0" smtClean="0"/>
              <a:t>Create one cleanup task for each queued task</a:t>
            </a:r>
          </a:p>
          <a:p>
            <a:r>
              <a:rPr lang="en-US" dirty="0" smtClean="0"/>
              <a:t>Random Tasks</a:t>
            </a:r>
          </a:p>
          <a:p>
            <a:pPr lvl="1"/>
            <a:r>
              <a:rPr lang="en-US" dirty="0" smtClean="0"/>
              <a:t>Adds a random number between 1 and the number of queued tasks</a:t>
            </a:r>
          </a:p>
          <a:p>
            <a:r>
              <a:rPr lang="en-US" dirty="0" smtClean="0"/>
              <a:t>Resources Tasks</a:t>
            </a:r>
          </a:p>
          <a:p>
            <a:pPr lvl="1"/>
            <a:r>
              <a:rPr lang="en-US" dirty="0" smtClean="0"/>
              <a:t>Adds cleanup tasks up to the number of resources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Not more than than the number of files being removed</a:t>
            </a:r>
          </a:p>
        </p:txBody>
      </p:sp>
    </p:spTree>
    <p:extLst>
      <p:ext uri="{BB962C8B-B14F-4D97-AF65-F5344CB8AC3E}">
        <p14:creationId xmlns:p14="http://schemas.microsoft.com/office/powerpoint/2010/main" val="143759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Alternative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142100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Compare proposed algorithm with algorithm by Singh, et al.</a:t>
            </a:r>
          </a:p>
          <a:p>
            <a:r>
              <a:rPr lang="en-US" dirty="0" smtClean="0"/>
              <a:t>Singh’s algorithm is the default cleanup algorithm in Pegasus</a:t>
            </a:r>
            <a:endParaRPr lang="en-US" dirty="0"/>
          </a:p>
        </p:txBody>
      </p:sp>
      <p:pic>
        <p:nvPicPr>
          <p:cNvPr id="4" name="Picture 3" descr="example-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62" y="2413473"/>
            <a:ext cx="5892800" cy="311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1332899" y="5677856"/>
            <a:ext cx="6328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ea typeface="+mj-ea"/>
                <a:cs typeface="Arial" pitchFamily="34" charset="0"/>
              </a:rPr>
              <a:t>DAG generated by Singh’s algorithm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3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2899"/>
            <a:ext cx="8229600" cy="15954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		Montage                       	</a:t>
            </a: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CyberShake</a:t>
            </a:r>
            <a:endParaRPr lang="en-US" dirty="0" smtClean="0"/>
          </a:p>
          <a:p>
            <a:r>
              <a:rPr lang="en-US" dirty="0" smtClean="0"/>
              <a:t>Generated synthetic workflows based on real application</a:t>
            </a:r>
          </a:p>
          <a:p>
            <a:r>
              <a:rPr lang="en-US" dirty="0" smtClean="0"/>
              <a:t>Most experiments used workflows with 1000 tasks</a:t>
            </a:r>
          </a:p>
        </p:txBody>
      </p:sp>
      <p:pic>
        <p:nvPicPr>
          <p:cNvPr id="4" name="Picture 3" descr="mont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43" y="1171575"/>
            <a:ext cx="2364619" cy="3414251"/>
          </a:xfrm>
          <a:prstGeom prst="rect">
            <a:avLst/>
          </a:prstGeom>
        </p:spPr>
      </p:pic>
      <p:pic>
        <p:nvPicPr>
          <p:cNvPr id="5" name="Picture 4" descr="cybershak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57" y="1171575"/>
            <a:ext cx="3511979" cy="28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1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Simulator </a:t>
            </a:r>
            <a:r>
              <a:rPr lang="en-US" dirty="0"/>
              <a:t>based on </a:t>
            </a:r>
            <a:r>
              <a:rPr lang="en-US" dirty="0" err="1"/>
              <a:t>CloudSim</a:t>
            </a:r>
            <a:r>
              <a:rPr lang="en-US" dirty="0"/>
              <a:t> framework</a:t>
            </a:r>
          </a:p>
          <a:p>
            <a:r>
              <a:rPr lang="en-US" dirty="0"/>
              <a:t>Parameterized </a:t>
            </a:r>
            <a:r>
              <a:rPr lang="en-US" dirty="0" smtClean="0"/>
              <a:t>with </a:t>
            </a:r>
            <a:r>
              <a:rPr lang="en-US" dirty="0"/>
              <a:t>values from a previous </a:t>
            </a:r>
            <a:r>
              <a:rPr lang="en-US" dirty="0" smtClean="0"/>
              <a:t>paper on workflow overheads, and some experiments</a:t>
            </a:r>
            <a:endParaRPr lang="en-US" dirty="0"/>
          </a:p>
          <a:p>
            <a:r>
              <a:rPr lang="en-US" dirty="0"/>
              <a:t>Priority based scheduling with </a:t>
            </a:r>
            <a:r>
              <a:rPr lang="en-US" dirty="0" smtClean="0"/>
              <a:t>randomization</a:t>
            </a:r>
          </a:p>
          <a:p>
            <a:r>
              <a:rPr lang="en-US" dirty="0" smtClean="0"/>
              <a:t>100 simulation runs for most data points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6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 – Ability to meet storage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43" y="1171574"/>
            <a:ext cx="3554661" cy="49057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Cleanup tasks are prioritized</a:t>
            </a:r>
          </a:p>
          <a:p>
            <a:r>
              <a:rPr lang="en-US" dirty="0" smtClean="0"/>
              <a:t>Constraint set to 40% of maximum storage</a:t>
            </a:r>
          </a:p>
          <a:p>
            <a:r>
              <a:rPr lang="en-US" dirty="0" smtClean="0"/>
              <a:t>Montage results (CS is similar)</a:t>
            </a:r>
          </a:p>
          <a:p>
            <a:r>
              <a:rPr lang="en-US" dirty="0" smtClean="0"/>
              <a:t>New algorithm doesn’t exceed constraint. Existing algorithm is ok on fewer resources.</a:t>
            </a:r>
            <a:endParaRPr lang="en-US" dirty="0"/>
          </a:p>
        </p:txBody>
      </p:sp>
      <p:pic>
        <p:nvPicPr>
          <p:cNvPr id="4" name="Picture 3" descr="result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04" y="1647914"/>
            <a:ext cx="5463396" cy="39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5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– Number of cleanup tasks</a:t>
            </a:r>
            <a:endParaRPr lang="en-US" dirty="0"/>
          </a:p>
        </p:txBody>
      </p:sp>
      <p:pic>
        <p:nvPicPr>
          <p:cNvPr id="6" name="Picture 5" descr="result1c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22" y="3705189"/>
            <a:ext cx="5308474" cy="30334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4174014" y="4473894"/>
            <a:ext cx="51040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ea typeface="+mj-ea"/>
                <a:cs typeface="Arial" pitchFamily="34" charset="0"/>
              </a:rPr>
              <a:t>Vary number of tasks in workflow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 descr="result3c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07" y="861396"/>
            <a:ext cx="5123573" cy="29277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4446696" y="1712726"/>
            <a:ext cx="46583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ea typeface="+mj-ea"/>
                <a:cs typeface="Arial" pitchFamily="34" charset="0"/>
              </a:rPr>
              <a:t>Vary storage constraint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2" y="1150583"/>
            <a:ext cx="3869471" cy="4403990"/>
          </a:xfrm>
        </p:spPr>
        <p:txBody>
          <a:bodyPr/>
          <a:lstStyle/>
          <a:p>
            <a:r>
              <a:rPr lang="en-US" dirty="0" smtClean="0"/>
              <a:t>Compare the number of cleanup tasks generated by both algorithms</a:t>
            </a:r>
          </a:p>
          <a:p>
            <a:r>
              <a:rPr lang="en-US" dirty="0" err="1" smtClean="0"/>
              <a:t>CyberShake</a:t>
            </a:r>
            <a:r>
              <a:rPr lang="en-US" dirty="0" smtClean="0"/>
              <a:t> results (Montage is similar)</a:t>
            </a:r>
          </a:p>
          <a:p>
            <a:r>
              <a:rPr lang="en-US" dirty="0" smtClean="0"/>
              <a:t>New algorithm generated far fewer cleanup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4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6958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Data-intensive workflow</a:t>
            </a:r>
          </a:p>
          <a:p>
            <a:r>
              <a:rPr lang="en-US" dirty="0" smtClean="0"/>
              <a:t>Disk space is limited (storage constraint)</a:t>
            </a:r>
          </a:p>
          <a:p>
            <a:pPr lvl="1"/>
            <a:r>
              <a:rPr lang="en-US" dirty="0" smtClean="0"/>
              <a:t>Machines may not have enough disk space</a:t>
            </a:r>
          </a:p>
          <a:p>
            <a:pPr lvl="1"/>
            <a:r>
              <a:rPr lang="en-US" dirty="0" smtClean="0"/>
              <a:t>Quotas may impose caps on disk usage</a:t>
            </a:r>
          </a:p>
          <a:p>
            <a:pPr lvl="1"/>
            <a:r>
              <a:rPr lang="en-US" dirty="0" smtClean="0"/>
              <a:t>Want to reduce or limit use of resources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Need to remove data as workflow is running in order to free enough space to finish the workflow</a:t>
            </a:r>
          </a:p>
          <a:p>
            <a:r>
              <a:rPr lang="en-US" dirty="0" smtClean="0"/>
              <a:t>It may not be possible to execute the workflow</a:t>
            </a:r>
          </a:p>
          <a:p>
            <a:pPr lvl="1"/>
            <a:r>
              <a:rPr lang="en-US" dirty="0" smtClean="0"/>
              <a:t>Identifying the minimum storage required is hard</a:t>
            </a:r>
          </a:p>
          <a:p>
            <a:pPr lvl="1"/>
            <a:r>
              <a:rPr lang="en-US" dirty="0" smtClean="0"/>
              <a:t>But we can compute </a:t>
            </a:r>
            <a:r>
              <a:rPr lang="en-US" smtClean="0"/>
              <a:t>some bounds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6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sult5c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"/>
          <a:stretch/>
        </p:blipFill>
        <p:spPr>
          <a:xfrm>
            <a:off x="4641277" y="854740"/>
            <a:ext cx="4388283" cy="2947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 – Effect of cleanup on makespan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3796502" cy="4958246"/>
          </a:xfrm>
        </p:spPr>
        <p:txBody>
          <a:bodyPr>
            <a:normAutofit/>
          </a:bodyPr>
          <a:lstStyle/>
          <a:p>
            <a:r>
              <a:rPr lang="en-US" dirty="0" smtClean="0"/>
              <a:t>Vary the number of resources</a:t>
            </a:r>
          </a:p>
          <a:p>
            <a:r>
              <a:rPr lang="en-US" dirty="0" smtClean="0"/>
              <a:t>Storage constraint set to 75% of total workflow size</a:t>
            </a:r>
          </a:p>
          <a:p>
            <a:r>
              <a:rPr lang="en-US" dirty="0" smtClean="0"/>
              <a:t>New algorithm is much better for </a:t>
            </a:r>
            <a:r>
              <a:rPr lang="en-US" dirty="0" err="1" smtClean="0"/>
              <a:t>CyberShake</a:t>
            </a:r>
            <a:r>
              <a:rPr lang="en-US" dirty="0" smtClean="0"/>
              <a:t>, mixed results for Montage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010838" y="1001713"/>
            <a:ext cx="18681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latin typeface="Arial" pitchFamily="34" charset="0"/>
                <a:ea typeface="+mj-ea"/>
                <a:cs typeface="Arial" pitchFamily="34" charset="0"/>
              </a:rPr>
              <a:t>CyberShake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7" descr="result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5"/>
          <a:stretch/>
        </p:blipFill>
        <p:spPr>
          <a:xfrm>
            <a:off x="4746227" y="3863260"/>
            <a:ext cx="4390360" cy="30157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7304705" y="4004347"/>
            <a:ext cx="157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ea typeface="+mj-ea"/>
                <a:cs typeface="Arial" pitchFamily="34" charset="0"/>
              </a:rPr>
              <a:t>Montage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4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 – Heuristics for task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19" y="1171575"/>
            <a:ext cx="4181707" cy="4884772"/>
          </a:xfrm>
        </p:spPr>
        <p:txBody>
          <a:bodyPr>
            <a:normAutofit/>
          </a:bodyPr>
          <a:lstStyle/>
          <a:p>
            <a:r>
              <a:rPr lang="en-US" dirty="0" err="1" smtClean="0"/>
              <a:t>CyberShake</a:t>
            </a:r>
            <a:r>
              <a:rPr lang="en-US" dirty="0" smtClean="0"/>
              <a:t> results (Montage is similar)</a:t>
            </a:r>
          </a:p>
          <a:p>
            <a:r>
              <a:rPr lang="en-US" dirty="0" smtClean="0"/>
              <a:t>Not much effect on peak storage, but Max Freed is as you would expect</a:t>
            </a:r>
          </a:p>
          <a:p>
            <a:r>
              <a:rPr lang="en-US" dirty="0" smtClean="0"/>
              <a:t>For makespan, balance factor is usually better</a:t>
            </a:r>
          </a:p>
        </p:txBody>
      </p:sp>
      <p:pic>
        <p:nvPicPr>
          <p:cNvPr id="5" name="Picture 4" descr="result8c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12" y="823692"/>
            <a:ext cx="4425723" cy="2865581"/>
          </a:xfrm>
          <a:prstGeom prst="rect">
            <a:avLst/>
          </a:prstGeom>
        </p:spPr>
      </p:pic>
      <p:pic>
        <p:nvPicPr>
          <p:cNvPr id="6" name="Picture 5" descr="result7c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29" y="3614442"/>
            <a:ext cx="4570371" cy="32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6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9c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97" y="1416855"/>
            <a:ext cx="5234403" cy="3738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5 – Heuristics for no. of cleanup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795" y="1171575"/>
            <a:ext cx="3698925" cy="4403990"/>
          </a:xfrm>
        </p:spPr>
        <p:txBody>
          <a:bodyPr>
            <a:normAutofit/>
          </a:bodyPr>
          <a:lstStyle/>
          <a:p>
            <a:r>
              <a:rPr lang="en-US" dirty="0" smtClean="0"/>
              <a:t>30% storage constraint</a:t>
            </a:r>
          </a:p>
          <a:p>
            <a:r>
              <a:rPr lang="en-US" dirty="0" err="1" smtClean="0"/>
              <a:t>CyberShake</a:t>
            </a:r>
            <a:r>
              <a:rPr lang="en-US" dirty="0" smtClean="0"/>
              <a:t> results (Montage difference is relatively insignificant)</a:t>
            </a:r>
          </a:p>
          <a:p>
            <a:r>
              <a:rPr lang="en-US" dirty="0" smtClean="0"/>
              <a:t>Heuristic based on number of resources is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0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947750"/>
          </a:xfrm>
        </p:spPr>
        <p:txBody>
          <a:bodyPr>
            <a:normAutofit/>
          </a:bodyPr>
          <a:lstStyle/>
          <a:p>
            <a:r>
              <a:rPr lang="en-US" dirty="0" smtClean="0"/>
              <a:t>Proposed a new algorithm for storage constrained workflows that:</a:t>
            </a:r>
          </a:p>
          <a:p>
            <a:pPr lvl="1"/>
            <a:r>
              <a:rPr lang="en-US" dirty="0" smtClean="0"/>
              <a:t>Does not require a data-aware scheduler</a:t>
            </a:r>
          </a:p>
          <a:p>
            <a:pPr lvl="1"/>
            <a:r>
              <a:rPr lang="en-US" dirty="0" smtClean="0"/>
              <a:t>Provides more guarantees about storage space used</a:t>
            </a:r>
          </a:p>
          <a:p>
            <a:pPr lvl="1"/>
            <a:r>
              <a:rPr lang="en-US" dirty="0" smtClean="0"/>
              <a:t>Generates far fewer cleanup jobs that existing approaches</a:t>
            </a:r>
          </a:p>
          <a:p>
            <a:pPr lvl="1"/>
            <a:r>
              <a:rPr lang="en-US" dirty="0" smtClean="0"/>
              <a:t>Often results in smaller makespan than existing cleanup approaches (depends on application)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What if size estimates are wrong?</a:t>
            </a:r>
          </a:p>
          <a:p>
            <a:pPr lvl="1"/>
            <a:r>
              <a:rPr lang="en-US" dirty="0" smtClean="0"/>
              <a:t>Handling workflows executed on multiple sites</a:t>
            </a:r>
          </a:p>
          <a:p>
            <a:pPr lvl="1"/>
            <a:r>
              <a:rPr lang="en-US" dirty="0" smtClean="0"/>
              <a:t>Enhancements to reduce dependencies and improve parallelism</a:t>
            </a:r>
          </a:p>
        </p:txBody>
      </p:sp>
    </p:spTree>
    <p:extLst>
      <p:ext uri="{BB962C8B-B14F-4D97-AF65-F5344CB8AC3E}">
        <p14:creationId xmlns:p14="http://schemas.microsoft.com/office/powerpoint/2010/main" val="8919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790306"/>
          </a:xfrm>
        </p:spPr>
        <p:txBody>
          <a:bodyPr>
            <a:normAutofit/>
          </a:bodyPr>
          <a:lstStyle/>
          <a:p>
            <a:r>
              <a:rPr lang="en-US" dirty="0"/>
              <a:t>Storage constraint is </a:t>
            </a:r>
            <a:r>
              <a:rPr lang="en-US" dirty="0" smtClean="0"/>
              <a:t>given</a:t>
            </a:r>
            <a:endParaRPr lang="en-US" dirty="0" smtClean="0"/>
          </a:p>
          <a:p>
            <a:r>
              <a:rPr lang="en-US" dirty="0" smtClean="0"/>
              <a:t>Workflow is modeled as a DAG</a:t>
            </a:r>
          </a:p>
          <a:p>
            <a:pPr lvl="1"/>
            <a:r>
              <a:rPr lang="en-US" dirty="0" smtClean="0"/>
              <a:t>Nodes: Tasks</a:t>
            </a:r>
          </a:p>
          <a:p>
            <a:pPr lvl="1"/>
            <a:r>
              <a:rPr lang="en-US" dirty="0" smtClean="0"/>
              <a:t>Edges: Data flow dependencies</a:t>
            </a:r>
            <a:endParaRPr lang="en-US" dirty="0" smtClean="0"/>
          </a:p>
          <a:p>
            <a:r>
              <a:rPr lang="en-US" dirty="0" smtClean="0"/>
              <a:t>Input</a:t>
            </a:r>
            <a:r>
              <a:rPr lang="en-US" dirty="0" smtClean="0"/>
              <a:t>/output files for each task are known</a:t>
            </a:r>
          </a:p>
          <a:p>
            <a:r>
              <a:rPr lang="en-US" dirty="0" smtClean="0"/>
              <a:t>Size of each file is known</a:t>
            </a:r>
          </a:p>
          <a:p>
            <a:pPr lvl="1"/>
            <a:r>
              <a:rPr lang="en-US" dirty="0" smtClean="0"/>
              <a:t>Or at least a reasonable </a:t>
            </a:r>
            <a:r>
              <a:rPr lang="en-US" dirty="0" smtClean="0"/>
              <a:t>estimate</a:t>
            </a:r>
          </a:p>
        </p:txBody>
      </p:sp>
    </p:spTree>
    <p:extLst>
      <p:ext uri="{BB962C8B-B14F-4D97-AF65-F5344CB8AC3E}">
        <p14:creationId xmlns:p14="http://schemas.microsoft.com/office/powerpoint/2010/main" val="123309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4916261"/>
          </a:xfrm>
        </p:spPr>
        <p:txBody>
          <a:bodyPr>
            <a:normAutofit/>
          </a:bodyPr>
          <a:lstStyle/>
          <a:p>
            <a:r>
              <a:rPr lang="en-US" dirty="0" smtClean="0"/>
              <a:t>Manual dependencies and cleanup tasks</a:t>
            </a:r>
          </a:p>
          <a:p>
            <a:pPr lvl="1"/>
            <a:r>
              <a:rPr lang="en-US" dirty="0" smtClean="0"/>
              <a:t>Forces a certain ordering of tasks that results in smaller footprint</a:t>
            </a:r>
          </a:p>
          <a:p>
            <a:pPr lvl="1"/>
            <a:r>
              <a:rPr lang="en-US" dirty="0" smtClean="0"/>
              <a:t>Cleanup removes data</a:t>
            </a:r>
            <a:endParaRPr lang="en-US" dirty="0" smtClean="0"/>
          </a:p>
          <a:p>
            <a:r>
              <a:rPr lang="en-US" dirty="0" smtClean="0"/>
              <a:t>Partitioning</a:t>
            </a:r>
            <a:endParaRPr lang="en-US" dirty="0" smtClean="0"/>
          </a:p>
          <a:p>
            <a:pPr lvl="1"/>
            <a:r>
              <a:rPr lang="en-US" dirty="0" smtClean="0"/>
              <a:t>Split up tasks across several sites based on available storage</a:t>
            </a:r>
          </a:p>
          <a:p>
            <a:pPr lvl="1"/>
            <a:r>
              <a:rPr lang="en-US" dirty="0" smtClean="0"/>
              <a:t>Does not work for a single site</a:t>
            </a:r>
          </a:p>
          <a:p>
            <a:pPr lvl="1"/>
            <a:r>
              <a:rPr lang="en-US" dirty="0" smtClean="0"/>
              <a:t>Does not work if total available storage &lt; workflow size</a:t>
            </a:r>
          </a:p>
          <a:p>
            <a:pPr lvl="1"/>
            <a:r>
              <a:rPr lang="en-US" dirty="0" smtClean="0"/>
              <a:t>Transfers </a:t>
            </a:r>
            <a:r>
              <a:rPr lang="en-US" dirty="0" smtClean="0"/>
              <a:t>may cause performance </a:t>
            </a:r>
            <a:r>
              <a:rPr lang="en-US" dirty="0" smtClean="0"/>
              <a:t>problems (can be minimized)</a:t>
            </a:r>
            <a:endParaRPr lang="en-US" dirty="0" smtClean="0"/>
          </a:p>
          <a:p>
            <a:r>
              <a:rPr lang="en-US" dirty="0" smtClean="0"/>
              <a:t>Cleanup task algorithms</a:t>
            </a:r>
            <a:endParaRPr lang="en-US" dirty="0" smtClean="0"/>
          </a:p>
          <a:p>
            <a:pPr lvl="1"/>
            <a:r>
              <a:rPr lang="en-US" dirty="0" smtClean="0"/>
              <a:t>Add tasks to the workflow that remove data when it is not needed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task for each </a:t>
            </a:r>
            <a:r>
              <a:rPr lang="en-US" dirty="0" smtClean="0"/>
              <a:t>file – Generates lots of cleanup tasks</a:t>
            </a:r>
            <a:endParaRPr lang="en-US" dirty="0" smtClean="0"/>
          </a:p>
          <a:p>
            <a:pPr lvl="1"/>
            <a:r>
              <a:rPr lang="en-US" dirty="0" smtClean="0"/>
              <a:t>Clustering – Still may cleanup tasks (1 per task)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955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Previous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require development of a data-aware scheduler</a:t>
            </a:r>
          </a:p>
          <a:p>
            <a:pPr lvl="1"/>
            <a:r>
              <a:rPr lang="en-US" dirty="0" smtClean="0"/>
              <a:t>May not be feasible on some infrastructures</a:t>
            </a:r>
          </a:p>
          <a:p>
            <a:r>
              <a:rPr lang="en-US" dirty="0" smtClean="0"/>
              <a:t>Online solutions can result in deadlock</a:t>
            </a:r>
          </a:p>
          <a:p>
            <a:pPr lvl="1"/>
            <a:r>
              <a:rPr lang="en-US" dirty="0" smtClean="0"/>
              <a:t>Backtracking required to resolve the problem</a:t>
            </a:r>
          </a:p>
          <a:p>
            <a:pPr lvl="1"/>
            <a:r>
              <a:rPr lang="en-US" dirty="0" smtClean="0"/>
              <a:t>Particularly problematic if no solution is possible</a:t>
            </a:r>
          </a:p>
          <a:p>
            <a:r>
              <a:rPr lang="en-US" dirty="0" smtClean="0"/>
              <a:t>Cleanup approaches can hurt performance</a:t>
            </a:r>
          </a:p>
          <a:p>
            <a:pPr lvl="1"/>
            <a:r>
              <a:rPr lang="en-US" dirty="0" smtClean="0"/>
              <a:t>Often result in too many cleanup tasks</a:t>
            </a:r>
          </a:p>
          <a:p>
            <a:pPr lvl="1"/>
            <a:r>
              <a:rPr lang="en-US" dirty="0" smtClean="0"/>
              <a:t>Can increase workflow makespan</a:t>
            </a:r>
          </a:p>
          <a:p>
            <a:r>
              <a:rPr lang="en-US" dirty="0" smtClean="0"/>
              <a:t>Many don’t provide any guarantees about disk usage</a:t>
            </a:r>
          </a:p>
        </p:txBody>
      </p:sp>
    </p:spTree>
    <p:extLst>
      <p:ext uri="{BB962C8B-B14F-4D97-AF65-F5344CB8AC3E}">
        <p14:creationId xmlns:p14="http://schemas.microsoft.com/office/powerpoint/2010/main" val="375302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some guarantee about storage used by workflow</a:t>
            </a:r>
          </a:p>
          <a:p>
            <a:pPr lvl="1"/>
            <a:r>
              <a:rPr lang="en-US" dirty="0" smtClean="0"/>
              <a:t>No deadlocks </a:t>
            </a:r>
            <a:r>
              <a:rPr lang="en-US" dirty="0" smtClean="0"/>
              <a:t>(if solution found and estimates are accurate)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modifications to scheduler</a:t>
            </a:r>
          </a:p>
          <a:p>
            <a:pPr lvl="1"/>
            <a:r>
              <a:rPr lang="en-US" dirty="0" smtClean="0"/>
              <a:t>Only requires DAG </a:t>
            </a:r>
            <a:r>
              <a:rPr lang="en-US" dirty="0" smtClean="0"/>
              <a:t>engine</a:t>
            </a:r>
            <a:endParaRPr lang="en-US" dirty="0" smtClean="0"/>
          </a:p>
          <a:p>
            <a:r>
              <a:rPr lang="en-US" dirty="0" smtClean="0"/>
              <a:t>Minimize impact </a:t>
            </a:r>
            <a:r>
              <a:rPr lang="en-US" dirty="0" smtClean="0"/>
              <a:t>on performance</a:t>
            </a:r>
          </a:p>
          <a:p>
            <a:pPr lvl="1"/>
            <a:r>
              <a:rPr lang="en-US" dirty="0" smtClean="0"/>
              <a:t>Few cleanup tasks</a:t>
            </a:r>
          </a:p>
          <a:p>
            <a:pPr lvl="1"/>
            <a:r>
              <a:rPr lang="en-US" dirty="0" smtClean="0"/>
              <a:t>Reduce</a:t>
            </a:r>
            <a:r>
              <a:rPr lang="en-US" dirty="0" smtClean="0"/>
              <a:t> </a:t>
            </a:r>
            <a:r>
              <a:rPr lang="en-US" dirty="0" smtClean="0"/>
              <a:t>bottlenecks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Storage-Constrained Cleanup Algorithm</a:t>
            </a:r>
          </a:p>
          <a:p>
            <a:r>
              <a:rPr lang="en-US" dirty="0" smtClean="0"/>
              <a:t>Adds cleanup tasks to the workflow at planning time</a:t>
            </a:r>
          </a:p>
          <a:p>
            <a:r>
              <a:rPr lang="en-US" dirty="0" smtClean="0"/>
              <a:t>Cleanup tasks added only when and where they are needed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Makes non-cleanup tasks depend on cleanup tasks in order to ensure that space is available at each step of the workflow</a:t>
            </a:r>
          </a:p>
        </p:txBody>
      </p:sp>
    </p:spTree>
    <p:extLst>
      <p:ext uri="{BB962C8B-B14F-4D97-AF65-F5344CB8AC3E}">
        <p14:creationId xmlns:p14="http://schemas.microsoft.com/office/powerpoint/2010/main" val="301903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Storage-Constrained Cleanup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48427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1. Choose a ready task to schedule</a:t>
            </a:r>
          </a:p>
          <a:p>
            <a:pPr marL="0" indent="0">
              <a:buNone/>
            </a:pPr>
            <a:r>
              <a:rPr lang="en-US" dirty="0" smtClean="0"/>
              <a:t>2. If space is available: run the task</a:t>
            </a:r>
          </a:p>
          <a:p>
            <a:pPr marL="0" indent="0">
              <a:buNone/>
            </a:pPr>
            <a:r>
              <a:rPr lang="en-US" dirty="0" smtClean="0"/>
              <a:t>3. If enough space can be cleaned up to let the task run: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3.1 Create one or more cleanup tasks to remove all of the eligible files</a:t>
            </a:r>
          </a:p>
          <a:p>
            <a:pPr marL="457200" lvl="1" indent="0">
              <a:buNone/>
            </a:pPr>
            <a:r>
              <a:rPr lang="en-US" dirty="0" smtClean="0"/>
              <a:t>3.2 Make queued jobs depend on cleanup tasks</a:t>
            </a:r>
          </a:p>
          <a:p>
            <a:pPr marL="457200" lvl="1" indent="0">
              <a:buNone/>
            </a:pPr>
            <a:r>
              <a:rPr lang="en-US" dirty="0" smtClean="0"/>
              <a:t>3.3 Make cleanup tasks depend on tasks that use cleaned up files</a:t>
            </a:r>
          </a:p>
          <a:p>
            <a:pPr marL="457200" lvl="1" indent="0">
              <a:buNone/>
            </a:pPr>
            <a:r>
              <a:rPr lang="en-US" dirty="0" smtClean="0"/>
              <a:t>3.4 Mark task as finished, queue additional tasks</a:t>
            </a:r>
          </a:p>
          <a:p>
            <a:pPr marL="0" indent="0">
              <a:buNone/>
            </a:pPr>
            <a:r>
              <a:rPr lang="en-US" dirty="0" smtClean="0"/>
              <a:t>4. If no more data can be cleaned up:</a:t>
            </a:r>
          </a:p>
          <a:p>
            <a:pPr marL="457200" lvl="1" indent="0">
              <a:buNone/>
            </a:pPr>
            <a:r>
              <a:rPr lang="en-US" i="1" dirty="0" smtClean="0"/>
              <a:t>4.1 Report failure</a:t>
            </a:r>
          </a:p>
          <a:p>
            <a:pPr marL="0" indent="0">
              <a:buNone/>
            </a:pPr>
            <a:r>
              <a:rPr lang="en-US" dirty="0" smtClean="0"/>
              <a:t>5. If more ready tasks: </a:t>
            </a:r>
            <a:r>
              <a:rPr lang="en-US" dirty="0" err="1" smtClean="0"/>
              <a:t>goto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6. Add leaf cleanup task, return updated DAG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9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71575"/>
            <a:ext cx="5178758" cy="4403990"/>
          </a:xfrm>
        </p:spPr>
        <p:txBody>
          <a:bodyPr/>
          <a:lstStyle/>
          <a:p>
            <a:r>
              <a:rPr lang="en-US" dirty="0" smtClean="0"/>
              <a:t>Storage limit set to 200 units</a:t>
            </a:r>
          </a:p>
          <a:p>
            <a:r>
              <a:rPr lang="en-US" dirty="0" smtClean="0"/>
              <a:t>Algorithm proceeds until there is insufficient disk space to run the next task</a:t>
            </a:r>
            <a:endParaRPr lang="en-US" dirty="0"/>
          </a:p>
        </p:txBody>
      </p:sp>
      <p:pic>
        <p:nvPicPr>
          <p:cNvPr id="6" name="Picture 5" descr="example-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85" y="1723689"/>
            <a:ext cx="3606800" cy="3048000"/>
          </a:xfrm>
          <a:prstGeom prst="rect">
            <a:avLst/>
          </a:prstGeom>
        </p:spPr>
      </p:pic>
      <p:pic>
        <p:nvPicPr>
          <p:cNvPr id="7" name="Picture 6" descr="example-0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96" y="3919450"/>
            <a:ext cx="2832100" cy="2006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31005" y="3211858"/>
            <a:ext cx="367334" cy="314888"/>
          </a:xfrm>
          <a:prstGeom prst="rect">
            <a:avLst/>
          </a:prstGeom>
          <a:solidFill>
            <a:srgbClr val="008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27979" y="2272646"/>
            <a:ext cx="367334" cy="314888"/>
          </a:xfrm>
          <a:prstGeom prst="rect">
            <a:avLst/>
          </a:prstGeom>
          <a:solidFill>
            <a:srgbClr val="008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31676" y="2272646"/>
            <a:ext cx="367334" cy="314888"/>
          </a:xfrm>
          <a:prstGeom prst="rect">
            <a:avLst/>
          </a:prstGeom>
          <a:solidFill>
            <a:srgbClr val="008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29749" y="3211858"/>
            <a:ext cx="367334" cy="314888"/>
          </a:xfrm>
          <a:prstGeom prst="rect">
            <a:avLst/>
          </a:prstGeom>
          <a:solidFill>
            <a:srgbClr val="008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8493" y="3211858"/>
            <a:ext cx="367334" cy="314888"/>
          </a:xfrm>
          <a:prstGeom prst="rect">
            <a:avLst/>
          </a:prstGeom>
          <a:solidFill>
            <a:srgbClr val="008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35372" y="2272646"/>
            <a:ext cx="367334" cy="314888"/>
          </a:xfrm>
          <a:prstGeom prst="rect">
            <a:avLst/>
          </a:prstGeom>
          <a:solidFill>
            <a:srgbClr val="008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52666" y="4377352"/>
            <a:ext cx="367334" cy="314888"/>
          </a:xfrm>
          <a:prstGeom prst="rect">
            <a:avLst/>
          </a:prstGeom>
          <a:solidFill>
            <a:srgbClr val="008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74314" y="4372308"/>
            <a:ext cx="367334" cy="314888"/>
          </a:xfrm>
          <a:prstGeom prst="rect">
            <a:avLst/>
          </a:prstGeom>
          <a:solidFill>
            <a:srgbClr val="008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6040244" y="5247509"/>
            <a:ext cx="26465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200 units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are used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5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36628F"/>
      </a:dk1>
      <a:lt1>
        <a:srgbClr val="36628F"/>
      </a:lt1>
      <a:dk2>
        <a:srgbClr val="36628F"/>
      </a:dk2>
      <a:lt2>
        <a:srgbClr val="36628F"/>
      </a:lt2>
      <a:accent1>
        <a:srgbClr val="FFFFFF"/>
      </a:accent1>
      <a:accent2>
        <a:srgbClr val="FFFFFF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14121</TotalTime>
  <Words>1125</Words>
  <Application>Microsoft Macintosh PowerPoint</Application>
  <PresentationFormat>On-screen Show (4:3)</PresentationFormat>
  <Paragraphs>164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A Cleanup Algorithm for Implementing Storage Constraints in Scientific Workflow Executions</vt:lpstr>
      <vt:lpstr>Problem</vt:lpstr>
      <vt:lpstr>Assumptions</vt:lpstr>
      <vt:lpstr>Previous Solutions</vt:lpstr>
      <vt:lpstr>Problems with Previous Solutions</vt:lpstr>
      <vt:lpstr>Goals</vt:lpstr>
      <vt:lpstr>Approach</vt:lpstr>
      <vt:lpstr>Storage-Constrained Cleanup Algorithm</vt:lpstr>
      <vt:lpstr>Example</vt:lpstr>
      <vt:lpstr>Example</vt:lpstr>
      <vt:lpstr>Example</vt:lpstr>
      <vt:lpstr>Example</vt:lpstr>
      <vt:lpstr>Heuristics for selecting a task (Step 1)</vt:lpstr>
      <vt:lpstr>Heuristics for creating cleanup tasks (Step 3.1)</vt:lpstr>
      <vt:lpstr>Evaluation – Alternative algorithm</vt:lpstr>
      <vt:lpstr>Evaluation – Applications</vt:lpstr>
      <vt:lpstr>Evaluation – Simulator</vt:lpstr>
      <vt:lpstr>Experiment 1 – Ability to meet storage constraint</vt:lpstr>
      <vt:lpstr>Experiment 2 – Number of cleanup tasks</vt:lpstr>
      <vt:lpstr>Experiment 3 – Effect of cleanup on makespan</vt:lpstr>
      <vt:lpstr>Experiment 4 – Heuristics for task selection</vt:lpstr>
      <vt:lpstr>Experiment 5 – Heuristics for no. of cleanup tasks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Gideon Juve</cp:lastModifiedBy>
  <cp:revision>529</cp:revision>
  <dcterms:created xsi:type="dcterms:W3CDTF">2011-12-09T23:05:54Z</dcterms:created>
  <dcterms:modified xsi:type="dcterms:W3CDTF">2014-11-16T20:31:07Z</dcterms:modified>
</cp:coreProperties>
</file>