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5" r:id="rId1"/>
    <p:sldMasterId id="2147483737" r:id="rId2"/>
  </p:sldMasterIdLst>
  <p:notesMasterIdLst>
    <p:notesMasterId r:id="rId19"/>
  </p:notesMasterIdLst>
  <p:handoutMasterIdLst>
    <p:handoutMasterId r:id="rId20"/>
  </p:handoutMasterIdLst>
  <p:sldIdLst>
    <p:sldId id="284" r:id="rId3"/>
    <p:sldId id="314" r:id="rId4"/>
    <p:sldId id="303" r:id="rId5"/>
    <p:sldId id="311" r:id="rId6"/>
    <p:sldId id="302" r:id="rId7"/>
    <p:sldId id="304" r:id="rId8"/>
    <p:sldId id="305" r:id="rId9"/>
    <p:sldId id="306" r:id="rId10"/>
    <p:sldId id="307" r:id="rId11"/>
    <p:sldId id="308" r:id="rId12"/>
    <p:sldId id="310" r:id="rId13"/>
    <p:sldId id="309" r:id="rId14"/>
    <p:sldId id="312" r:id="rId15"/>
    <p:sldId id="315" r:id="rId16"/>
    <p:sldId id="313" r:id="rId17"/>
    <p:sldId id="297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17B4C"/>
    <a:srgbClr val="415972"/>
    <a:srgbClr val="E5F2D5"/>
    <a:srgbClr val="748FAA"/>
    <a:srgbClr val="743C1C"/>
    <a:srgbClr val="FADABF"/>
    <a:srgbClr val="D3FAD3"/>
    <a:srgbClr val="E4FAC1"/>
    <a:srgbClr val="8BC967"/>
    <a:srgbClr val="E27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8872" autoAdjust="0"/>
  </p:normalViewPr>
  <p:slideViewPr>
    <p:cSldViewPr snapToGrid="0" snapToObjects="1">
      <p:cViewPr varScale="1">
        <p:scale>
          <a:sx n="139" d="100"/>
          <a:sy n="139" d="100"/>
        </p:scale>
        <p:origin x="-864" y="-10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2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0" d="100"/>
        <a:sy n="2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179C08-88DC-4A86-94A2-A1EDC4A50204}" type="datetimeFigureOut">
              <a:rPr lang="en-US"/>
              <a:pPr>
                <a:defRPr/>
              </a:pPr>
              <a:t>5/31/15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5D0C57-0AC5-46D8-A8B1-8EE16B378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560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DA0C48-51DF-40E1-9882-A8096F71A1C2}" type="datetimeFigureOut">
              <a:rPr lang="en-US"/>
              <a:pPr>
                <a:defRPr/>
              </a:pPr>
              <a:t>5/31/15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485EE4-F5ED-46EE-9CC8-D02925AE3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58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glow rad="38100">
                    <a:schemeClr val="accent4">
                      <a:lumMod val="50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7628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29263CB3-35DE-8142-A934-8D8CC4699110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269"/>
            <a:ext cx="8229600" cy="406029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26331"/>
            <a:ext cx="8229600" cy="388938"/>
          </a:xfrm>
          <a:prstGeom prst="rect">
            <a:avLst/>
          </a:prstGeom>
        </p:spPr>
        <p:txBody>
          <a:bodyPr/>
          <a:lstStyle>
            <a:lvl1pPr>
              <a:buNone/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5pPr marL="0" algn="l"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645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BF753598-6B00-2F45-BCEA-5133F83A3B42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9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934075" y="6127750"/>
            <a:ext cx="3043238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isi.png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0080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429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9C86E70E-8D8D-4BB5-9D51-8D26A26A1174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403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200"/>
              </a:spcBef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408978" y="6549592"/>
            <a:ext cx="542056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FFDC3C2F-A094-413C-B07C-2C0839FE72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D3283F9F-EFE1-4865-A24C-1485B97DFD91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408978" y="6549592"/>
            <a:ext cx="542056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FFDC3C2F-A094-413C-B07C-2C0839FE72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7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106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microsoft.com/office/2007/relationships/hdphoto" Target="../media/hdphoto1.wdp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6" Type="http://schemas.openxmlformats.org/officeDocument/2006/relationships/image" Target="../media/image1.png"/><Relationship Id="rId7" Type="http://schemas.microsoft.com/office/2007/relationships/hdphoto" Target="../media/hdphoto1.wdp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1588"/>
            <a:ext cx="9144000" cy="6213474"/>
          </a:xfrm>
          <a:prstGeom prst="rect">
            <a:avLst/>
          </a:prstGeom>
          <a:pattFill prst="lgGrid">
            <a:fgClr>
              <a:srgbClr val="748FAA"/>
            </a:fgClr>
            <a:bgClr>
              <a:schemeClr val="accent2">
                <a:lumMod val="75000"/>
              </a:schemeClr>
            </a:bgClr>
          </a:pattFill>
          <a:ln>
            <a:noFill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1588"/>
            <a:ext cx="9144000" cy="62134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alpha val="91000"/>
                </a:schemeClr>
              </a:gs>
              <a:gs pos="100000">
                <a:schemeClr val="accent2">
                  <a:lumMod val="75000"/>
                  <a:alpha val="91000"/>
                </a:schemeClr>
              </a:gs>
              <a:gs pos="50000">
                <a:schemeClr val="accent2">
                  <a:lumMod val="60000"/>
                  <a:lumOff val="40000"/>
                  <a:alpha val="91000"/>
                </a:schemeClr>
              </a:gs>
            </a:gsLst>
            <a:lin ang="10800000" scaled="0"/>
            <a:tileRect/>
          </a:gradFill>
          <a:ln>
            <a:noFill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	Click to edit Master title style</a:t>
            </a:r>
          </a:p>
        </p:txBody>
      </p:sp>
      <p:pic>
        <p:nvPicPr>
          <p:cNvPr id="7" name="Picture 4" descr="pegasus_white_logo.png"/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48" b="17139"/>
          <a:stretch>
            <a:fillRect/>
          </a:stretch>
        </p:blipFill>
        <p:spPr bwMode="auto">
          <a:xfrm>
            <a:off x="8185150" y="6215062"/>
            <a:ext cx="9588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formal_viterbi_card_black_on_white.jpg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3152" r="10833" b="24104"/>
          <a:stretch/>
        </p:blipFill>
        <p:spPr>
          <a:xfrm>
            <a:off x="43657" y="6308246"/>
            <a:ext cx="1741488" cy="53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accent2">
              <a:lumMod val="75000"/>
            </a:schemeClr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88"/>
            <a:ext cx="9144000" cy="685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4" name="Picture 4" descr="pegasus_white_logo.png"/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48" b="17139"/>
          <a:stretch>
            <a:fillRect/>
          </a:stretch>
        </p:blipFill>
        <p:spPr bwMode="auto">
          <a:xfrm>
            <a:off x="8185150" y="6215062"/>
            <a:ext cx="9588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formal_viterbi_card_black_on_white.jpg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3152" r="10833" b="24104"/>
          <a:stretch/>
        </p:blipFill>
        <p:spPr>
          <a:xfrm>
            <a:off x="43657" y="6308246"/>
            <a:ext cx="1741488" cy="531612"/>
          </a:xfrm>
          <a:prstGeom prst="rect">
            <a:avLst/>
          </a:prstGeom>
        </p:spPr>
      </p:pic>
      <p:sp>
        <p:nvSpPr>
          <p:cNvPr id="23" name="Rectangle 22"/>
          <p:cNvSpPr>
            <a:spLocks noChangeArrowheads="1"/>
          </p:cNvSpPr>
          <p:nvPr userDrawn="1"/>
        </p:nvSpPr>
        <p:spPr bwMode="auto">
          <a:xfrm>
            <a:off x="0" y="1589"/>
            <a:ext cx="9144000" cy="442912"/>
          </a:xfrm>
          <a:prstGeom prst="rect">
            <a:avLst/>
          </a:prstGeom>
          <a:pattFill prst="lgGrid">
            <a:fgClr>
              <a:schemeClr val="bg1">
                <a:lumMod val="60000"/>
                <a:lumOff val="40000"/>
              </a:schemeClr>
            </a:fgClr>
            <a:bgClr>
              <a:schemeClr val="accent1"/>
            </a:bgClr>
          </a:pattFill>
          <a:ln>
            <a:noFill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10001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40000"/>
                  <a:lumOff val="60000"/>
                  <a:alpha val="91000"/>
                </a:schemeClr>
              </a:gs>
              <a:gs pos="51000">
                <a:schemeClr val="accent1">
                  <a:alpha val="91000"/>
                </a:schemeClr>
              </a:gs>
            </a:gsLst>
            <a:lin ang="5400000" scaled="0"/>
            <a:tileRect/>
          </a:gradFill>
          <a:ln>
            <a:noFill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	Click to edit Master title style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408978" y="6549592"/>
            <a:ext cx="542056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FFDC3C2F-A094-413C-B07C-2C0839FE72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81" r:id="rId2"/>
    <p:sldLayoutId id="2147483782" r:id="rId3"/>
    <p:sldLayoutId id="2147483777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8751" y="1977769"/>
            <a:ext cx="8778874" cy="1470025"/>
          </a:xfrm>
        </p:spPr>
        <p:txBody>
          <a:bodyPr/>
          <a:lstStyle/>
          <a:p>
            <a:pPr algn="ctr"/>
            <a:r>
              <a:rPr lang="en-US" sz="2400" dirty="0"/>
              <a:t>Characterizing a High Throughput Computing Workload: The Compact </a:t>
            </a:r>
            <a:r>
              <a:rPr lang="en-US" sz="2400" dirty="0" err="1"/>
              <a:t>Muon</a:t>
            </a:r>
            <a:r>
              <a:rPr lang="en-US" sz="2400" dirty="0"/>
              <a:t> Solenoid (CMS) Experiment at LHC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8825" y="3750473"/>
            <a:ext cx="8009308" cy="1180580"/>
          </a:xfrm>
        </p:spPr>
        <p:txBody>
          <a:bodyPr>
            <a:normAutofit fontScale="77500" lnSpcReduction="20000"/>
          </a:bodyPr>
          <a:lstStyle/>
          <a:p>
            <a:r>
              <a:rPr lang="en-US" sz="2000" u="sng" dirty="0" smtClean="0">
                <a:solidFill>
                  <a:schemeClr val="bg1"/>
                </a:solidFill>
              </a:rPr>
              <a:t>Rafael </a:t>
            </a:r>
            <a:r>
              <a:rPr lang="en-US" sz="2000" u="sng" dirty="0">
                <a:solidFill>
                  <a:schemeClr val="bg1"/>
                </a:solidFill>
              </a:rPr>
              <a:t>Ferreira da </a:t>
            </a:r>
            <a:r>
              <a:rPr lang="en-US" sz="2000" u="sng" dirty="0" smtClean="0">
                <a:solidFill>
                  <a:schemeClr val="bg1"/>
                </a:solidFill>
              </a:rPr>
              <a:t>Silva</a:t>
            </a:r>
            <a:r>
              <a:rPr lang="en-US" sz="2000" baseline="30000" dirty="0">
                <a:solidFill>
                  <a:schemeClr val="bg1"/>
                </a:solidFill>
              </a:rPr>
              <a:t>1</a:t>
            </a:r>
            <a:r>
              <a:rPr lang="en-US" sz="2000" dirty="0" smtClean="0">
                <a:solidFill>
                  <a:schemeClr val="bg1"/>
                </a:solidFill>
              </a:rPr>
              <a:t>, Mats Rynge</a:t>
            </a:r>
            <a:r>
              <a:rPr lang="en-US" sz="2000" baseline="30000" dirty="0">
                <a:solidFill>
                  <a:schemeClr val="bg1"/>
                </a:solidFill>
              </a:rPr>
              <a:t>1</a:t>
            </a:r>
            <a:r>
              <a:rPr lang="en-US" sz="2000" dirty="0" smtClean="0">
                <a:solidFill>
                  <a:schemeClr val="bg1"/>
                </a:solidFill>
              </a:rPr>
              <a:t>, Gideon Juve</a:t>
            </a:r>
            <a:r>
              <a:rPr lang="en-US" sz="2000" baseline="30000" dirty="0">
                <a:solidFill>
                  <a:schemeClr val="bg1"/>
                </a:solidFill>
              </a:rPr>
              <a:t>1</a:t>
            </a:r>
            <a:r>
              <a:rPr lang="en-US" sz="2000" dirty="0" smtClean="0">
                <a:solidFill>
                  <a:schemeClr val="bg1"/>
                </a:solidFill>
              </a:rPr>
              <a:t>, Igor Sfiligoi</a:t>
            </a:r>
            <a:r>
              <a:rPr lang="en-US" sz="2000" baseline="30000" dirty="0" smtClean="0">
                <a:solidFill>
                  <a:schemeClr val="bg1"/>
                </a:solidFill>
              </a:rPr>
              <a:t>2,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Ewa</a:t>
            </a:r>
            <a:r>
              <a:rPr lang="en-US" sz="2000" dirty="0" smtClean="0">
                <a:solidFill>
                  <a:schemeClr val="bg1"/>
                </a:solidFill>
              </a:rPr>
              <a:t> Deelman</a:t>
            </a:r>
            <a:r>
              <a:rPr lang="en-US" sz="2000" baseline="30000" dirty="0">
                <a:solidFill>
                  <a:schemeClr val="bg1"/>
                </a:solidFill>
              </a:rPr>
              <a:t>1</a:t>
            </a:r>
            <a:r>
              <a:rPr lang="en-US" sz="2000" dirty="0" smtClean="0">
                <a:solidFill>
                  <a:schemeClr val="bg1"/>
                </a:solidFill>
              </a:rPr>
              <a:t>, James Letts</a:t>
            </a:r>
            <a:r>
              <a:rPr lang="en-US" sz="2000" baseline="30000" dirty="0" smtClean="0">
                <a:solidFill>
                  <a:schemeClr val="bg1"/>
                </a:solidFill>
              </a:rPr>
              <a:t>1</a:t>
            </a:r>
            <a:r>
              <a:rPr lang="en-US" sz="2000" dirty="0" smtClean="0">
                <a:solidFill>
                  <a:schemeClr val="bg1"/>
                </a:solidFill>
              </a:rPr>
              <a:t>, Frank Würthwein</a:t>
            </a:r>
            <a:r>
              <a:rPr lang="en-US" sz="2000" baseline="30000" dirty="0" smtClean="0">
                <a:solidFill>
                  <a:schemeClr val="bg1"/>
                </a:solidFill>
              </a:rPr>
              <a:t>2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Miron</a:t>
            </a:r>
            <a:r>
              <a:rPr lang="en-US" sz="2000" dirty="0" smtClean="0">
                <a:solidFill>
                  <a:schemeClr val="bg1"/>
                </a:solidFill>
              </a:rPr>
              <a:t> Livny</a:t>
            </a:r>
            <a:r>
              <a:rPr lang="en-US" sz="2000" baseline="30000" dirty="0" smtClean="0">
                <a:solidFill>
                  <a:schemeClr val="bg1"/>
                </a:solidFill>
              </a:rPr>
              <a:t>3</a:t>
            </a:r>
            <a:endParaRPr lang="en-US" sz="2000" baseline="30000" dirty="0">
              <a:solidFill>
                <a:schemeClr val="bg1"/>
              </a:solidFill>
            </a:endParaRPr>
          </a:p>
          <a:p>
            <a:endParaRPr lang="en-US" sz="200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International Conference on Computational Science</a:t>
            </a:r>
            <a:b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June 1-3, 2015, Reykjavik, Iceland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4" descr="pegasus_whit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190" y="332990"/>
            <a:ext cx="1531620" cy="119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88562" y="5505694"/>
            <a:ext cx="6429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en-US" sz="1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University of Southern California, Information Sciences Institute, Marina Del Rey, CA, </a:t>
            </a:r>
            <a:r>
              <a:rPr lang="en-US" sz="1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USA</a:t>
            </a:r>
          </a:p>
          <a:p>
            <a:r>
              <a:rPr lang="en-US" sz="1200" baseline="30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University of California at San Diego, Department of Physics, La Jolla, CA, </a:t>
            </a:r>
            <a:r>
              <a:rPr lang="en-US" sz="1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USA</a:t>
            </a:r>
          </a:p>
          <a:p>
            <a:r>
              <a:rPr lang="en-US" sz="1200" baseline="30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University 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of Wisconsin Madison, Madison, WI, USA</a:t>
            </a:r>
          </a:p>
        </p:txBody>
      </p:sp>
    </p:spTree>
    <p:extLst>
      <p:ext uri="{BB962C8B-B14F-4D97-AF65-F5344CB8AC3E}">
        <p14:creationId xmlns:p14="http://schemas.microsoft.com/office/powerpoint/2010/main" val="110382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4"/>
            <a:ext cx="4753546" cy="49065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The recursive algorithm looks for PDFs that fit a family of density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In this work, we consider the Normal and Gamma distributions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Measured with the Kolmogorov-Smirnov test (K-S test)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Trees</a:t>
            </a:r>
            <a:endParaRPr lang="fr-FR" sz="20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10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99718" y="4496040"/>
            <a:ext cx="3159733" cy="169277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800000"/>
                </a:solidFill>
              </a:rPr>
              <a:t>The PDF for the tree node (in blue) fits a </a:t>
            </a:r>
            <a:r>
              <a:rPr lang="en-US" sz="1400" u="sng" dirty="0" smtClean="0">
                <a:solidFill>
                  <a:srgbClr val="800000"/>
                </a:solidFill>
              </a:rPr>
              <a:t>Gamma distribution</a:t>
            </a:r>
            <a:r>
              <a:rPr lang="en-US" sz="1400" dirty="0" smtClean="0">
                <a:solidFill>
                  <a:srgbClr val="800000"/>
                </a:solidFill>
              </a:rPr>
              <a:t> (in grey) with the following parameters:</a:t>
            </a:r>
            <a:br>
              <a:rPr lang="en-US" sz="1400" dirty="0" smtClean="0">
                <a:solidFill>
                  <a:srgbClr val="800000"/>
                </a:solidFill>
              </a:rPr>
            </a:br>
            <a:endParaRPr lang="en-US" sz="1400" dirty="0" smtClean="0">
              <a:solidFill>
                <a:srgbClr val="800000"/>
              </a:solidFill>
            </a:endParaRPr>
          </a:p>
          <a:p>
            <a:r>
              <a:rPr lang="en-US" sz="1200" dirty="0" smtClean="0">
                <a:solidFill>
                  <a:srgbClr val="606060"/>
                </a:solidFill>
              </a:rPr>
              <a:t>Shape parameter = 12</a:t>
            </a:r>
          </a:p>
          <a:p>
            <a:r>
              <a:rPr lang="en-US" sz="1200" dirty="0" smtClean="0">
                <a:solidFill>
                  <a:srgbClr val="606060"/>
                </a:solidFill>
              </a:rPr>
              <a:t>Rate parameter = 5x10</a:t>
            </a:r>
            <a:r>
              <a:rPr lang="en-US" sz="1200" baseline="30000" dirty="0" smtClean="0">
                <a:solidFill>
                  <a:srgbClr val="606060"/>
                </a:solidFill>
              </a:rPr>
              <a:t>-4</a:t>
            </a:r>
            <a:endParaRPr lang="en-US" sz="1200" dirty="0" smtClean="0">
              <a:solidFill>
                <a:srgbClr val="606060"/>
              </a:solidFill>
            </a:endParaRPr>
          </a:p>
          <a:p>
            <a:r>
              <a:rPr lang="en-US" sz="1200" dirty="0" smtClean="0">
                <a:solidFill>
                  <a:srgbClr val="606060"/>
                </a:solidFill>
              </a:rPr>
              <a:t>Mean = 27414.8</a:t>
            </a:r>
          </a:p>
          <a:p>
            <a:r>
              <a:rPr lang="en-US" sz="1200" i="1" dirty="0" smtClean="0">
                <a:solidFill>
                  <a:srgbClr val="606060"/>
                </a:solidFill>
              </a:rPr>
              <a:t>p</a:t>
            </a:r>
            <a:r>
              <a:rPr lang="en-US" sz="1200" dirty="0" smtClean="0">
                <a:solidFill>
                  <a:srgbClr val="606060"/>
                </a:solidFill>
              </a:rPr>
              <a:t>-value = 0.17</a:t>
            </a:r>
            <a:endParaRPr lang="en-US" sz="1200" dirty="0">
              <a:solidFill>
                <a:srgbClr val="606060"/>
              </a:solidFill>
            </a:endParaRPr>
          </a:p>
        </p:txBody>
      </p:sp>
      <p:pic>
        <p:nvPicPr>
          <p:cNvPr id="5" name="Picture 4" descr="tre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451" y="1001713"/>
            <a:ext cx="3993839" cy="3423291"/>
          </a:xfrm>
          <a:prstGeom prst="rect">
            <a:avLst/>
          </a:prstGeom>
        </p:spPr>
      </p:pic>
      <p:pic>
        <p:nvPicPr>
          <p:cNvPr id="6" name="Picture 5" descr="probability-densit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37" y="4586281"/>
            <a:ext cx="2804428" cy="1602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8001000" y="4211160"/>
            <a:ext cx="725674" cy="455758"/>
          </a:xfrm>
          <a:prstGeom prst="straightConnector1">
            <a:avLst/>
          </a:prstGeom>
          <a:ln w="12700" cmpd="sng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88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Estimation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198" y="1171574"/>
            <a:ext cx="7665725" cy="22362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2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chemeClr val="tx1"/>
                </a:solidFill>
              </a:rPr>
              <a:t>Based on the regression trees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We built a regression tree per user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Estimates are generated according to a distribution </a:t>
            </a:r>
            <a:endParaRPr lang="en-US" b="0" dirty="0" smtClean="0">
              <a:solidFill>
                <a:srgbClr val="800000"/>
              </a:solidFill>
            </a:endParaRPr>
          </a:p>
          <a:p>
            <a:pPr marL="91440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b="0" dirty="0" smtClean="0">
                <a:solidFill>
                  <a:srgbClr val="800000"/>
                </a:solidFill>
              </a:rPr>
              <a:t>(</a:t>
            </a:r>
            <a:r>
              <a:rPr lang="en-US" b="0" dirty="0">
                <a:solidFill>
                  <a:srgbClr val="800000"/>
                </a:solidFill>
              </a:rPr>
              <a:t>Normal, Gamma, or Uniform)</a:t>
            </a:r>
          </a:p>
        </p:txBody>
      </p:sp>
      <p:pic>
        <p:nvPicPr>
          <p:cNvPr id="6" name="Picture 5" descr="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45" y="3555627"/>
            <a:ext cx="6834244" cy="136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fr-FR" sz="20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 descr="boxplot-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01" y="1052256"/>
            <a:ext cx="4053603" cy="2111252"/>
          </a:xfrm>
          <a:prstGeom prst="rect">
            <a:avLst/>
          </a:prstGeom>
        </p:spPr>
      </p:pic>
      <p:pic>
        <p:nvPicPr>
          <p:cNvPr id="4" name="Picture 3" descr="boxplot-disk-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01" y="3610889"/>
            <a:ext cx="4053603" cy="2111251"/>
          </a:xfrm>
          <a:prstGeom prst="rect">
            <a:avLst/>
          </a:prstGeom>
        </p:spPr>
      </p:pic>
      <p:pic>
        <p:nvPicPr>
          <p:cNvPr id="7" name="Picture 6" descr="boxplot-memory-a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65" y="3610889"/>
            <a:ext cx="4053602" cy="21112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70596" y="858044"/>
            <a:ext cx="172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00000"/>
                </a:solidFill>
              </a:rPr>
              <a:t>Job Runtime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0596" y="3457000"/>
            <a:ext cx="172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00000"/>
                </a:solidFill>
              </a:rPr>
              <a:t>Disk Usage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5161" y="3455511"/>
            <a:ext cx="172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00000"/>
                </a:solidFill>
              </a:rPr>
              <a:t>Memory Usage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54505" y="5893759"/>
            <a:ext cx="547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Average accuracy of the workload dataset</a:t>
            </a:r>
          </a:p>
          <a:p>
            <a:pPr algn="ctr"/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The training set is defined as a portion of the entire workload dataset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324338" y="1667193"/>
            <a:ext cx="3285692" cy="967655"/>
          </a:xfrm>
          <a:custGeom>
            <a:avLst/>
            <a:gdLst>
              <a:gd name="connsiteX0" fmla="*/ 0 w 3285692"/>
              <a:gd name="connsiteY0" fmla="*/ 967655 h 967655"/>
              <a:gd name="connsiteX1" fmla="*/ 826463 w 3285692"/>
              <a:gd name="connsiteY1" fmla="*/ 433429 h 967655"/>
              <a:gd name="connsiteX2" fmla="*/ 3285692 w 3285692"/>
              <a:gd name="connsiteY2" fmla="*/ 0 h 96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5692" h="967655">
                <a:moveTo>
                  <a:pt x="0" y="967655"/>
                </a:moveTo>
                <a:cubicBezTo>
                  <a:pt x="139424" y="781180"/>
                  <a:pt x="278848" y="594705"/>
                  <a:pt x="826463" y="433429"/>
                </a:cubicBezTo>
                <a:cubicBezTo>
                  <a:pt x="1374078" y="272153"/>
                  <a:pt x="3285692" y="0"/>
                  <a:pt x="3285692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04278" y="1887050"/>
            <a:ext cx="2750917" cy="73866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The median accuracy increases as more data is used for the training set 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4155195" y="2256382"/>
            <a:ext cx="1235722" cy="183033"/>
          </a:xfrm>
          <a:prstGeom prst="straightConnector1">
            <a:avLst/>
          </a:prstGeom>
          <a:ln w="12700" cmpd="sng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5304181" y="3802827"/>
            <a:ext cx="3245376" cy="595975"/>
          </a:xfrm>
          <a:custGeom>
            <a:avLst/>
            <a:gdLst>
              <a:gd name="connsiteX0" fmla="*/ 0 w 3245376"/>
              <a:gd name="connsiteY0" fmla="*/ 595975 h 595975"/>
              <a:gd name="connsiteX1" fmla="*/ 614807 w 3245376"/>
              <a:gd name="connsiteY1" fmla="*/ 61749 h 595975"/>
              <a:gd name="connsiteX2" fmla="*/ 3245376 w 3245376"/>
              <a:gd name="connsiteY2" fmla="*/ 11350 h 59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5376" h="595975">
                <a:moveTo>
                  <a:pt x="0" y="595975"/>
                </a:moveTo>
                <a:cubicBezTo>
                  <a:pt x="36955" y="377580"/>
                  <a:pt x="73911" y="159186"/>
                  <a:pt x="614807" y="61749"/>
                </a:cubicBezTo>
                <a:cubicBezTo>
                  <a:pt x="1155703" y="-35688"/>
                  <a:pt x="3245376" y="11350"/>
                  <a:pt x="3245376" y="1135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63996" y="2625714"/>
            <a:ext cx="1811525" cy="1309419"/>
          </a:xfrm>
          <a:prstGeom prst="straightConnector1">
            <a:avLst/>
          </a:prstGeom>
          <a:ln w="12700" cmpd="sng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849347" y="3814177"/>
            <a:ext cx="3305849" cy="20159"/>
          </a:xfrm>
          <a:custGeom>
            <a:avLst/>
            <a:gdLst>
              <a:gd name="connsiteX0" fmla="*/ 0 w 3305849"/>
              <a:gd name="connsiteY0" fmla="*/ 20159 h 20159"/>
              <a:gd name="connsiteX1" fmla="*/ 3305849 w 3305849"/>
              <a:gd name="connsiteY1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5849" h="20159">
                <a:moveTo>
                  <a:pt x="0" y="20159"/>
                </a:moveTo>
                <a:lnTo>
                  <a:pt x="3305849" y="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18" idx="2"/>
          </p:cNvCxnSpPr>
          <p:nvPr/>
        </p:nvCxnSpPr>
        <p:spPr>
          <a:xfrm>
            <a:off x="2779737" y="2625714"/>
            <a:ext cx="765476" cy="1139063"/>
          </a:xfrm>
          <a:prstGeom prst="straightConnector1">
            <a:avLst/>
          </a:prstGeom>
          <a:ln w="12700" cmpd="sng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722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</a:t>
            </a:r>
            <a:r>
              <a:rPr lang="en-US" sz="2000" dirty="0" smtClean="0"/>
              <a:t>(2)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25" y="2925532"/>
            <a:ext cx="8559223" cy="2341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50790" y="4330648"/>
            <a:ext cx="392898" cy="776592"/>
          </a:xfrm>
          <a:prstGeom prst="rect">
            <a:avLst/>
          </a:prstGeom>
          <a:solidFill>
            <a:srgbClr val="0080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80173" y="5542385"/>
            <a:ext cx="204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8000"/>
                </a:solidFill>
              </a:rPr>
              <a:t>accuracy above 60%</a:t>
            </a:r>
            <a:endParaRPr lang="en-US" sz="1200" dirty="0">
              <a:solidFill>
                <a:srgbClr val="008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02561" y="5107240"/>
            <a:ext cx="548229" cy="402002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 w="sm" len="sm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84425" y="3672827"/>
            <a:ext cx="392898" cy="1434413"/>
          </a:xfrm>
          <a:prstGeom prst="rect">
            <a:avLst/>
          </a:prstGeom>
          <a:solidFill>
            <a:srgbClr val="FF66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48523" y="3508372"/>
            <a:ext cx="392898" cy="1598868"/>
          </a:xfrm>
          <a:prstGeom prst="rect">
            <a:avLst/>
          </a:prstGeom>
          <a:solidFill>
            <a:srgbClr val="FF66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60171" y="5542872"/>
            <a:ext cx="204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17B4C"/>
                </a:solidFill>
              </a:rPr>
              <a:t>Fits mostly Normal distributions</a:t>
            </a:r>
            <a:endParaRPr lang="en-US" sz="1200" dirty="0">
              <a:solidFill>
                <a:srgbClr val="A17B4C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600294" y="5140383"/>
            <a:ext cx="548229" cy="402002"/>
          </a:xfrm>
          <a:prstGeom prst="straightConnector1">
            <a:avLst/>
          </a:prstGeom>
          <a:ln w="12700" cmpd="sng">
            <a:solidFill>
              <a:srgbClr val="A17B4C"/>
            </a:solidFill>
            <a:tailEnd type="arrow" w="sm" len="sm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860963" y="5140384"/>
            <a:ext cx="667011" cy="402001"/>
          </a:xfrm>
          <a:prstGeom prst="straightConnector1">
            <a:avLst/>
          </a:prstGeom>
          <a:ln w="12700" cmpd="sng">
            <a:solidFill>
              <a:srgbClr val="A17B4C"/>
            </a:solidFill>
            <a:tailEnd type="arrow" w="sm" len="sm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4"/>
            <a:ext cx="5701238" cy="162051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Number of Rules per Distribution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800000"/>
                </a:solidFill>
              </a:rPr>
              <a:t>Runtime</a:t>
            </a:r>
            <a:r>
              <a:rPr lang="en-US" b="0" dirty="0" smtClean="0">
                <a:solidFill>
                  <a:srgbClr val="800000"/>
                </a:solidFill>
              </a:rPr>
              <a:t>: better fits </a:t>
            </a:r>
            <a:r>
              <a:rPr lang="en-US" b="0" u="sng" dirty="0" smtClean="0">
                <a:solidFill>
                  <a:srgbClr val="800000"/>
                </a:solidFill>
              </a:rPr>
              <a:t>Gamma</a:t>
            </a:r>
            <a:r>
              <a:rPr lang="en-US" b="0" dirty="0" smtClean="0">
                <a:solidFill>
                  <a:srgbClr val="800000"/>
                </a:solidFill>
              </a:rPr>
              <a:t> distributions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800000"/>
                </a:solidFill>
              </a:rPr>
              <a:t>Disk</a:t>
            </a:r>
            <a:r>
              <a:rPr lang="en-US" b="0" dirty="0" smtClean="0">
                <a:solidFill>
                  <a:srgbClr val="800000"/>
                </a:solidFill>
              </a:rPr>
              <a:t>: better fits </a:t>
            </a:r>
            <a:r>
              <a:rPr lang="en-US" b="0" u="sng" dirty="0" smtClean="0">
                <a:solidFill>
                  <a:srgbClr val="800000"/>
                </a:solidFill>
              </a:rPr>
              <a:t>Normal</a:t>
            </a:r>
            <a:r>
              <a:rPr lang="en-US" b="0" dirty="0" smtClean="0">
                <a:solidFill>
                  <a:srgbClr val="800000"/>
                </a:solidFill>
              </a:rPr>
              <a:t> distributions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800000"/>
                </a:solidFill>
              </a:rPr>
              <a:t>Memory</a:t>
            </a:r>
            <a:r>
              <a:rPr lang="en-US" b="0" dirty="0" smtClean="0">
                <a:solidFill>
                  <a:srgbClr val="800000"/>
                </a:solidFill>
              </a:rPr>
              <a:t>: better fits </a:t>
            </a:r>
            <a:r>
              <a:rPr lang="en-US" b="0" u="sng" dirty="0" smtClean="0">
                <a:solidFill>
                  <a:srgbClr val="800000"/>
                </a:solidFill>
              </a:rPr>
              <a:t>Normal</a:t>
            </a:r>
            <a:r>
              <a:rPr lang="en-US" b="0" dirty="0" smtClean="0">
                <a:solidFill>
                  <a:srgbClr val="800000"/>
                </a:solidFill>
              </a:rPr>
              <a:t> distributions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rgbClr val="8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96735" y="4330648"/>
            <a:ext cx="392898" cy="776592"/>
          </a:xfrm>
          <a:prstGeom prst="rect">
            <a:avLst/>
          </a:prstGeom>
          <a:solidFill>
            <a:srgbClr val="8000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88244" y="3837282"/>
            <a:ext cx="392898" cy="1269958"/>
          </a:xfrm>
          <a:prstGeom prst="rect">
            <a:avLst/>
          </a:prstGeom>
          <a:solidFill>
            <a:srgbClr val="8000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289634" y="2570142"/>
            <a:ext cx="310660" cy="1678278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arrow" w="sm" len="sm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541421" y="2570142"/>
            <a:ext cx="795274" cy="126714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arrow" w="sm" len="sm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09970" y="2200810"/>
            <a:ext cx="20447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00000"/>
                </a:solidFill>
              </a:rPr>
              <a:t>Specialization</a:t>
            </a:r>
            <a:endParaRPr lang="en-US" sz="1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6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of Future Workloads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Espace réservé du contenu 2"/>
          <p:cNvSpPr>
            <a:spLocks noGrp="1"/>
          </p:cNvSpPr>
          <p:nvPr>
            <p:ph idx="1"/>
          </p:nvPr>
        </p:nvSpPr>
        <p:spPr>
          <a:xfrm>
            <a:off x="457198" y="1171575"/>
            <a:ext cx="8229601" cy="25671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Experiment Conditions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Used the workload from Aug 2014 to predict job requirements for October 2014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chemeClr val="tx1"/>
                </a:solidFill>
              </a:rPr>
              <a:t>Experiment </a:t>
            </a:r>
            <a:r>
              <a:rPr lang="en-US" b="0" dirty="0" smtClean="0">
                <a:solidFill>
                  <a:schemeClr val="tx1"/>
                </a:solidFill>
              </a:rPr>
              <a:t>Results</a:t>
            </a:r>
            <a:endParaRPr lang="en-US" b="0" dirty="0">
              <a:solidFill>
                <a:schemeClr val="tx1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Median estimation accuracy</a:t>
            </a:r>
          </a:p>
          <a:p>
            <a:pPr marL="91440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b="0" dirty="0" smtClean="0">
                <a:solidFill>
                  <a:srgbClr val="800000"/>
                </a:solidFill>
              </a:rPr>
              <a:t>Runtime: 82% (50% 1</a:t>
            </a:r>
            <a:r>
              <a:rPr lang="en-US" b="0" baseline="30000" dirty="0" smtClean="0">
                <a:solidFill>
                  <a:srgbClr val="800000"/>
                </a:solidFill>
              </a:rPr>
              <a:t>st</a:t>
            </a:r>
            <a:r>
              <a:rPr lang="en-US" b="0" dirty="0" smtClean="0">
                <a:solidFill>
                  <a:srgbClr val="800000"/>
                </a:solidFill>
              </a:rPr>
              <a:t> quartile, 94% 3</a:t>
            </a:r>
            <a:r>
              <a:rPr lang="en-US" b="0" baseline="30000" dirty="0" smtClean="0">
                <a:solidFill>
                  <a:srgbClr val="800000"/>
                </a:solidFill>
              </a:rPr>
              <a:t>rd</a:t>
            </a:r>
            <a:r>
              <a:rPr lang="en-US" b="0" dirty="0" smtClean="0">
                <a:solidFill>
                  <a:srgbClr val="800000"/>
                </a:solidFill>
              </a:rPr>
              <a:t> quartile)</a:t>
            </a:r>
          </a:p>
          <a:p>
            <a:pPr marL="91440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b="0" dirty="0" smtClean="0">
                <a:solidFill>
                  <a:srgbClr val="800000"/>
                </a:solidFill>
              </a:rPr>
              <a:t>Disk and Memory consumption: over 98%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56866"/>
              </p:ext>
            </p:extLst>
          </p:nvPr>
        </p:nvGraphicFramePr>
        <p:xfrm>
          <a:off x="1823987" y="4467046"/>
          <a:ext cx="553912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327"/>
                <a:gridCol w="1431801"/>
              </a:tblGrid>
              <a:tr h="2671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Characteristic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Data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General Workload</a:t>
                      </a:r>
                      <a:endParaRPr lang="en-US" sz="12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</a:tr>
              <a:tr h="2671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   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Total number of jobs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1,638,803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5"/>
                    </a:solidFill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Total number of users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408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Jobs statistics</a:t>
                      </a:r>
                      <a:endParaRPr lang="en-US" sz="12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Completed jobs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810,567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445315" y="4104165"/>
            <a:ext cx="6293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800000"/>
                </a:solidFill>
              </a:rPr>
              <a:t>Characteristics of the CMS workload for a period of a month </a:t>
            </a:r>
            <a:r>
              <a:rPr lang="en-US" sz="1400" dirty="0" smtClean="0">
                <a:solidFill>
                  <a:srgbClr val="800000"/>
                </a:solidFill>
              </a:rPr>
              <a:t>(</a:t>
            </a:r>
            <a:r>
              <a:rPr lang="en-US" sz="1400" b="1" dirty="0" smtClean="0">
                <a:solidFill>
                  <a:srgbClr val="800000"/>
                </a:solidFill>
              </a:rPr>
              <a:t>October </a:t>
            </a:r>
            <a:r>
              <a:rPr lang="en-US" sz="1400" b="1" dirty="0">
                <a:solidFill>
                  <a:srgbClr val="800000"/>
                </a:solidFill>
              </a:rPr>
              <a:t>2014</a:t>
            </a:r>
            <a:r>
              <a:rPr lang="en-US" sz="1400" dirty="0">
                <a:solidFill>
                  <a:srgbClr val="8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3667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4"/>
            <a:ext cx="7848468" cy="49065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Contributions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Workload characterization of 1,435,280 jobs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Use of a statistical recursive partitioning algorithm and conditional inference trees to identify patterns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Estimation process to predict job characteristics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Experimental Results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Adequate estimates can be attained for job runtime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Nearly optimal estimates are obtained for disk and memory consumption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Remarks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Data </a:t>
            </a:r>
            <a:r>
              <a:rPr lang="en-US" b="0" dirty="0">
                <a:solidFill>
                  <a:srgbClr val="800000"/>
                </a:solidFill>
              </a:rPr>
              <a:t>collection process should be refined to </a:t>
            </a:r>
            <a:r>
              <a:rPr lang="en-US" b="0" u="sng" dirty="0">
                <a:solidFill>
                  <a:srgbClr val="800000"/>
                </a:solidFill>
              </a:rPr>
              <a:t>gather finer information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Applications </a:t>
            </a:r>
            <a:r>
              <a:rPr lang="en-US" b="0" dirty="0">
                <a:solidFill>
                  <a:srgbClr val="800000"/>
                </a:solidFill>
              </a:rPr>
              <a:t>should provide mechanisms to distinguish custom user codes from the standard executable</a:t>
            </a:r>
            <a:endParaRPr lang="en-US" b="0" dirty="0" smtClean="0">
              <a:solidFill>
                <a:srgbClr val="80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fr-FR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8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574800"/>
            <a:ext cx="9144000" cy="1470025"/>
          </a:xfrm>
        </p:spPr>
        <p:txBody>
          <a:bodyPr/>
          <a:lstStyle/>
          <a:p>
            <a:pPr algn="ctr"/>
            <a:r>
              <a:rPr lang="en-US" sz="2400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Characterizing a High Throughput Computing Workload: </a:t>
            </a:r>
            <a:r>
              <a:rPr lang="en-US" sz="2400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sz="2400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2400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Compact </a:t>
            </a:r>
            <a:r>
              <a:rPr lang="en-US" sz="2400" b="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Muon</a:t>
            </a:r>
            <a:r>
              <a:rPr lang="en-US" sz="2400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Solenoid (CMS) Experiment at LHC</a:t>
            </a:r>
            <a:endParaRPr lang="en-US" sz="2500" b="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164222"/>
            <a:ext cx="6400800" cy="65768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you.</a:t>
            </a:r>
          </a:p>
        </p:txBody>
      </p:sp>
      <p:pic>
        <p:nvPicPr>
          <p:cNvPr id="7" name="Picture 4" descr="pegasus_whit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190" y="320162"/>
            <a:ext cx="1531620" cy="119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445566" y="3925042"/>
            <a:ext cx="2122188" cy="1118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i="1" baseline="30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/>
            </a:r>
            <a:br>
              <a:rPr lang="en-US" sz="2500" i="1" baseline="30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</a:br>
            <a:r>
              <a:rPr lang="en-US" sz="2500" i="1" baseline="30000" dirty="0" err="1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rafsilva@isi.edu</a:t>
            </a:r>
            <a:r>
              <a:rPr lang="en-US" sz="2500" i="1" baseline="300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/>
            </a:r>
            <a:br>
              <a:rPr lang="en-US" sz="2500" i="1" baseline="300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</a:br>
            <a:r>
              <a:rPr lang="en-US" sz="2500" i="1" baseline="300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/>
            </a:r>
            <a:br>
              <a:rPr lang="en-US" sz="2500" i="1" baseline="300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</a:br>
            <a:r>
              <a:rPr lang="en-US" sz="2500" i="1" baseline="300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http://</a:t>
            </a:r>
            <a:r>
              <a:rPr lang="en-US" sz="2500" i="1" baseline="30000" dirty="0" err="1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pegasus.isi.edu</a:t>
            </a:r>
            <a:endParaRPr lang="en-US" sz="2500" i="1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ZoneTexte 7"/>
          <p:cNvSpPr txBox="1"/>
          <p:nvPr/>
        </p:nvSpPr>
        <p:spPr>
          <a:xfrm>
            <a:off x="456857" y="5704989"/>
            <a:ext cx="8196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This work was funded by DOE under the contract number ER26110, “</a:t>
            </a:r>
            <a:r>
              <a:rPr lang="en-US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dV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dt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- Accelerating the Rate of Progress Towards Extreme Scale Collaborative Science” </a:t>
            </a:r>
          </a:p>
        </p:txBody>
      </p:sp>
    </p:spTree>
    <p:extLst>
      <p:ext uri="{BB962C8B-B14F-4D97-AF65-F5344CB8AC3E}">
        <p14:creationId xmlns:p14="http://schemas.microsoft.com/office/powerpoint/2010/main" val="110382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2941916"/>
            <a:ext cx="8229601" cy="313616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Methods assume that accurate estimates are available</a:t>
            </a:r>
            <a:endParaRPr lang="en-US" sz="1800" b="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It is hard to compute accurate estimates in production systems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000" b="0" dirty="0">
              <a:solidFill>
                <a:srgbClr val="8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chemeClr val="tx1"/>
                </a:solidFill>
              </a:rPr>
              <a:t>Compact </a:t>
            </a:r>
            <a:r>
              <a:rPr lang="en-US" b="0" dirty="0" err="1">
                <a:solidFill>
                  <a:schemeClr val="tx1"/>
                </a:solidFill>
              </a:rPr>
              <a:t>Muon</a:t>
            </a:r>
            <a:r>
              <a:rPr lang="en-US" b="0" dirty="0">
                <a:solidFill>
                  <a:schemeClr val="tx1"/>
                </a:solidFill>
              </a:rPr>
              <a:t> Solenoid (CMS) experiment at the Large Hadron Collider (LHC</a:t>
            </a:r>
            <a:r>
              <a:rPr lang="en-US" b="0" dirty="0" smtClean="0">
                <a:solidFill>
                  <a:schemeClr val="tx1"/>
                </a:solidFill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Process </a:t>
            </a:r>
            <a:r>
              <a:rPr lang="en-US" b="0" dirty="0">
                <a:solidFill>
                  <a:srgbClr val="800000"/>
                </a:solidFill>
              </a:rPr>
              <a:t>millions of jobs submitted by hundreds of </a:t>
            </a:r>
            <a:r>
              <a:rPr lang="en-US" b="0" dirty="0" smtClean="0">
                <a:solidFill>
                  <a:srgbClr val="800000"/>
                </a:solidFill>
              </a:rPr>
              <a:t>users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The efficiency </a:t>
            </a:r>
            <a:r>
              <a:rPr lang="en-US" b="0" dirty="0">
                <a:solidFill>
                  <a:srgbClr val="800000"/>
                </a:solidFill>
              </a:rPr>
              <a:t>of the workload execution and resource </a:t>
            </a:r>
            <a:r>
              <a:rPr lang="en-US" b="0" dirty="0" smtClean="0">
                <a:solidFill>
                  <a:srgbClr val="800000"/>
                </a:solidFill>
              </a:rPr>
              <a:t>utilization depends </a:t>
            </a:r>
            <a:r>
              <a:rPr lang="en-US" b="0" dirty="0">
                <a:solidFill>
                  <a:srgbClr val="800000"/>
                </a:solidFill>
              </a:rPr>
              <a:t>on how these jobs are scheduled and resources are provisioned</a:t>
            </a:r>
            <a:endParaRPr lang="en-US" b="0" dirty="0" smtClean="0">
              <a:solidFill>
                <a:srgbClr val="800000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à coins arrondis 3"/>
          <p:cNvSpPr/>
          <p:nvPr/>
        </p:nvSpPr>
        <p:spPr>
          <a:xfrm>
            <a:off x="5448300" y="1409700"/>
            <a:ext cx="2489200" cy="1346200"/>
          </a:xfrm>
          <a:prstGeom prst="roundRect">
            <a:avLst>
              <a:gd name="adj" fmla="val 9120"/>
            </a:avLst>
          </a:prstGeom>
          <a:solidFill>
            <a:schemeClr val="bg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Scheduling and</a:t>
            </a:r>
            <a:br>
              <a:rPr lang="en-US" dirty="0" smtClean="0"/>
            </a:br>
            <a:r>
              <a:rPr lang="en-US" dirty="0" smtClean="0"/>
              <a:t>Resource Provisioning</a:t>
            </a:r>
          </a:p>
          <a:p>
            <a:pPr algn="ctr"/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6" name="Rectangle à coins arrondis 4"/>
          <p:cNvSpPr/>
          <p:nvPr/>
        </p:nvSpPr>
        <p:spPr>
          <a:xfrm>
            <a:off x="1041400" y="1409700"/>
            <a:ext cx="2489200" cy="1346200"/>
          </a:xfrm>
          <a:prstGeom prst="roundRect">
            <a:avLst>
              <a:gd name="adj" fmla="val 9120"/>
            </a:avLst>
          </a:prstGeom>
          <a:solidFill>
            <a:srgbClr val="FADA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743C1C"/>
                </a:solidFill>
              </a:rPr>
              <a:t>Task Characteristics:</a:t>
            </a:r>
          </a:p>
          <a:p>
            <a:pPr algn="ctr"/>
            <a:r>
              <a:rPr lang="en-US" dirty="0" smtClean="0">
                <a:solidFill>
                  <a:srgbClr val="743C1C"/>
                </a:solidFill>
              </a:rPr>
              <a:t>Runtime</a:t>
            </a:r>
          </a:p>
          <a:p>
            <a:pPr algn="ctr"/>
            <a:r>
              <a:rPr lang="en-US" dirty="0" smtClean="0">
                <a:solidFill>
                  <a:srgbClr val="743C1C"/>
                </a:solidFill>
              </a:rPr>
              <a:t>Disk Space</a:t>
            </a:r>
          </a:p>
          <a:p>
            <a:pPr algn="ctr"/>
            <a:r>
              <a:rPr lang="en-US" dirty="0" smtClean="0">
                <a:solidFill>
                  <a:srgbClr val="743C1C"/>
                </a:solidFill>
              </a:rPr>
              <a:t>Memory Consumption</a:t>
            </a:r>
            <a:endParaRPr lang="en-US" dirty="0">
              <a:solidFill>
                <a:srgbClr val="743C1C"/>
              </a:solidFill>
            </a:endParaRPr>
          </a:p>
        </p:txBody>
      </p:sp>
      <p:sp>
        <p:nvSpPr>
          <p:cNvPr id="7" name="Flèche vers la droite 5"/>
          <p:cNvSpPr/>
          <p:nvPr/>
        </p:nvSpPr>
        <p:spPr>
          <a:xfrm>
            <a:off x="3987800" y="1917700"/>
            <a:ext cx="1028700" cy="495300"/>
          </a:xfrm>
          <a:prstGeom prst="rightArrow">
            <a:avLst/>
          </a:prstGeom>
          <a:solidFill>
            <a:schemeClr val="accent2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32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Resource Provisioning Loop</a:t>
            </a:r>
            <a:endParaRPr lang="fr-FR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3</a:t>
            </a:fld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6227067" y="1874868"/>
            <a:ext cx="1711706" cy="552344"/>
          </a:xfrm>
          <a:prstGeom prst="roundRect">
            <a:avLst/>
          </a:prstGeom>
          <a:solidFill>
            <a:srgbClr val="D8E6F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Workload Characterization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227067" y="4655144"/>
            <a:ext cx="1711706" cy="552344"/>
          </a:xfrm>
          <a:prstGeom prst="roundRect">
            <a:avLst/>
          </a:prstGeom>
          <a:solidFill>
            <a:srgbClr val="D8E6F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Resource Allocation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662302" y="4660616"/>
            <a:ext cx="1711706" cy="552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Execution</a:t>
            </a:r>
          </a:p>
        </p:txBody>
      </p:sp>
      <p:cxnSp>
        <p:nvCxnSpPr>
          <p:cNvPr id="44" name="Straight Arrow Connector 43"/>
          <p:cNvCxnSpPr>
            <a:stCxn id="40" idx="2"/>
            <a:endCxn id="41" idx="0"/>
          </p:cNvCxnSpPr>
          <p:nvPr/>
        </p:nvCxnSpPr>
        <p:spPr>
          <a:xfrm>
            <a:off x="7082920" y="2427212"/>
            <a:ext cx="0" cy="82028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1"/>
            <a:endCxn id="43" idx="3"/>
          </p:cNvCxnSpPr>
          <p:nvPr/>
        </p:nvCxnSpPr>
        <p:spPr>
          <a:xfrm flipH="1">
            <a:off x="5374008" y="4931316"/>
            <a:ext cx="853059" cy="547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2" idx="0"/>
          </p:cNvCxnSpPr>
          <p:nvPr/>
        </p:nvCxnSpPr>
        <p:spPr>
          <a:xfrm>
            <a:off x="7082920" y="3799845"/>
            <a:ext cx="0" cy="85529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123790" y="4660616"/>
            <a:ext cx="1711706" cy="552344"/>
          </a:xfrm>
          <a:prstGeom prst="roundRect">
            <a:avLst/>
          </a:prstGeom>
          <a:solidFill>
            <a:srgbClr val="D8E6F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Monitoring</a:t>
            </a:r>
          </a:p>
        </p:txBody>
      </p:sp>
      <p:cxnSp>
        <p:nvCxnSpPr>
          <p:cNvPr id="48" name="Straight Arrow Connector 47"/>
          <p:cNvCxnSpPr>
            <a:stCxn id="47" idx="3"/>
            <a:endCxn id="43" idx="1"/>
          </p:cNvCxnSpPr>
          <p:nvPr/>
        </p:nvCxnSpPr>
        <p:spPr>
          <a:xfrm>
            <a:off x="2835496" y="4936788"/>
            <a:ext cx="826806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0"/>
            <a:endCxn id="39" idx="2"/>
          </p:cNvCxnSpPr>
          <p:nvPr/>
        </p:nvCxnSpPr>
        <p:spPr>
          <a:xfrm flipV="1">
            <a:off x="1979643" y="3799845"/>
            <a:ext cx="2013" cy="86077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125803" y="1884918"/>
            <a:ext cx="1711705" cy="552344"/>
          </a:xfrm>
          <a:prstGeom prst="roundRect">
            <a:avLst/>
          </a:prstGeom>
          <a:solidFill>
            <a:srgbClr val="D8E6F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Workload Archive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4" name="Straight Arrow Connector 73"/>
          <p:cNvCxnSpPr>
            <a:stCxn id="39" idx="0"/>
            <a:endCxn id="73" idx="2"/>
          </p:cNvCxnSpPr>
          <p:nvPr/>
        </p:nvCxnSpPr>
        <p:spPr>
          <a:xfrm flipV="1">
            <a:off x="1981656" y="2437262"/>
            <a:ext cx="0" cy="81023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3"/>
            <a:endCxn id="40" idx="1"/>
          </p:cNvCxnSpPr>
          <p:nvPr/>
        </p:nvCxnSpPr>
        <p:spPr>
          <a:xfrm flipV="1">
            <a:off x="2837508" y="2151040"/>
            <a:ext cx="3389559" cy="1005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3662302" y="3247501"/>
            <a:ext cx="1711706" cy="552344"/>
          </a:xfrm>
          <a:prstGeom prst="roundRect">
            <a:avLst/>
          </a:prstGeom>
          <a:solidFill>
            <a:srgbClr val="415972"/>
          </a:solidFill>
          <a:ln>
            <a:solidFill>
              <a:schemeClr val="tx2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  <a:latin typeface="Arial"/>
                <a:cs typeface="Arial"/>
              </a:rPr>
              <a:t>dV</a:t>
            </a:r>
            <a:r>
              <a:rPr lang="en-US" sz="1400" b="1" dirty="0" smtClean="0">
                <a:solidFill>
                  <a:schemeClr val="accent1"/>
                </a:solidFill>
                <a:latin typeface="Arial"/>
                <a:cs typeface="Arial"/>
              </a:rPr>
              <a:t>/</a:t>
            </a:r>
            <a:r>
              <a:rPr lang="en-US" sz="1400" b="1" dirty="0" err="1" smtClean="0">
                <a:solidFill>
                  <a:schemeClr val="accent1"/>
                </a:solidFill>
                <a:latin typeface="Arial"/>
                <a:cs typeface="Arial"/>
              </a:rPr>
              <a:t>dt</a:t>
            </a:r>
            <a:endParaRPr lang="en-US" sz="1400" b="1" dirty="0" smtClean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2835496" y="2437262"/>
            <a:ext cx="826806" cy="810240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0" idx="1"/>
            <a:endCxn id="39" idx="3"/>
          </p:cNvCxnSpPr>
          <p:nvPr/>
        </p:nvCxnSpPr>
        <p:spPr>
          <a:xfrm flipH="1">
            <a:off x="2837508" y="3523673"/>
            <a:ext cx="824794" cy="0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2837508" y="3799845"/>
            <a:ext cx="824794" cy="860771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74008" y="3799845"/>
            <a:ext cx="853059" cy="860771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3"/>
            <a:endCxn id="41" idx="1"/>
          </p:cNvCxnSpPr>
          <p:nvPr/>
        </p:nvCxnSpPr>
        <p:spPr>
          <a:xfrm>
            <a:off x="5374008" y="3523673"/>
            <a:ext cx="853059" cy="0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5374008" y="2427212"/>
            <a:ext cx="853059" cy="820289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125803" y="3247501"/>
            <a:ext cx="1711705" cy="552344"/>
          </a:xfrm>
          <a:prstGeom prst="roundRect">
            <a:avLst/>
          </a:prstGeom>
          <a:solidFill>
            <a:srgbClr val="D8E6F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Execution Traces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227067" y="3247501"/>
            <a:ext cx="1711706" cy="552344"/>
          </a:xfrm>
          <a:prstGeom prst="roundRect">
            <a:avLst/>
          </a:prstGeom>
          <a:solidFill>
            <a:srgbClr val="D8E6F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Workload Estimation</a:t>
            </a:r>
          </a:p>
        </p:txBody>
      </p:sp>
    </p:spTree>
    <p:extLst>
      <p:ext uri="{BB962C8B-B14F-4D97-AF65-F5344CB8AC3E}">
        <p14:creationId xmlns:p14="http://schemas.microsoft.com/office/powerpoint/2010/main" val="402341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covered in this work?</a:t>
            </a:r>
            <a:endParaRPr lang="fr-FR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4</a:t>
            </a:fld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6227067" y="1874868"/>
            <a:ext cx="1711706" cy="552344"/>
          </a:xfrm>
          <a:prstGeom prst="roundRect">
            <a:avLst/>
          </a:prstGeom>
          <a:solidFill>
            <a:srgbClr val="D8E6F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Workload Characterization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227067" y="4655144"/>
            <a:ext cx="1711706" cy="552344"/>
          </a:xfrm>
          <a:prstGeom prst="roundRect">
            <a:avLst/>
          </a:prstGeom>
          <a:solidFill>
            <a:schemeClr val="accent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Resource Allocation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662302" y="4660616"/>
            <a:ext cx="1711706" cy="552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Execution</a:t>
            </a:r>
          </a:p>
        </p:txBody>
      </p:sp>
      <p:cxnSp>
        <p:nvCxnSpPr>
          <p:cNvPr id="44" name="Straight Arrow Connector 43"/>
          <p:cNvCxnSpPr>
            <a:stCxn id="40" idx="2"/>
            <a:endCxn id="41" idx="0"/>
          </p:cNvCxnSpPr>
          <p:nvPr/>
        </p:nvCxnSpPr>
        <p:spPr>
          <a:xfrm>
            <a:off x="7082920" y="2427212"/>
            <a:ext cx="0" cy="82028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1"/>
            <a:endCxn id="43" idx="3"/>
          </p:cNvCxnSpPr>
          <p:nvPr/>
        </p:nvCxnSpPr>
        <p:spPr>
          <a:xfrm flipH="1">
            <a:off x="5374008" y="4931316"/>
            <a:ext cx="853059" cy="547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2" idx="0"/>
          </p:cNvCxnSpPr>
          <p:nvPr/>
        </p:nvCxnSpPr>
        <p:spPr>
          <a:xfrm>
            <a:off x="7082920" y="3799845"/>
            <a:ext cx="0" cy="85529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123790" y="4660616"/>
            <a:ext cx="1711706" cy="552344"/>
          </a:xfrm>
          <a:prstGeom prst="roundRect">
            <a:avLst/>
          </a:prstGeom>
          <a:solidFill>
            <a:schemeClr val="accent1">
              <a:lumMod val="8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Monitoring</a:t>
            </a:r>
          </a:p>
        </p:txBody>
      </p:sp>
      <p:cxnSp>
        <p:nvCxnSpPr>
          <p:cNvPr id="48" name="Straight Arrow Connector 47"/>
          <p:cNvCxnSpPr>
            <a:stCxn id="47" idx="3"/>
            <a:endCxn id="43" idx="1"/>
          </p:cNvCxnSpPr>
          <p:nvPr/>
        </p:nvCxnSpPr>
        <p:spPr>
          <a:xfrm>
            <a:off x="2835496" y="4936788"/>
            <a:ext cx="826806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0"/>
            <a:endCxn id="39" idx="2"/>
          </p:cNvCxnSpPr>
          <p:nvPr/>
        </p:nvCxnSpPr>
        <p:spPr>
          <a:xfrm flipV="1">
            <a:off x="1979643" y="3799845"/>
            <a:ext cx="2013" cy="86077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125803" y="1884918"/>
            <a:ext cx="1711705" cy="552344"/>
          </a:xfrm>
          <a:prstGeom prst="roundRect">
            <a:avLst/>
          </a:prstGeom>
          <a:solidFill>
            <a:schemeClr val="accent1">
              <a:lumMod val="8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Workload Archive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4" name="Straight Arrow Connector 73"/>
          <p:cNvCxnSpPr>
            <a:stCxn id="39" idx="0"/>
            <a:endCxn id="73" idx="2"/>
          </p:cNvCxnSpPr>
          <p:nvPr/>
        </p:nvCxnSpPr>
        <p:spPr>
          <a:xfrm flipV="1">
            <a:off x="1981656" y="2437262"/>
            <a:ext cx="0" cy="81023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3"/>
            <a:endCxn id="40" idx="1"/>
          </p:cNvCxnSpPr>
          <p:nvPr/>
        </p:nvCxnSpPr>
        <p:spPr>
          <a:xfrm flipV="1">
            <a:off x="2837508" y="2151040"/>
            <a:ext cx="3389559" cy="1005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2835496" y="2437262"/>
            <a:ext cx="826806" cy="810240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39" idx="3"/>
          </p:cNvCxnSpPr>
          <p:nvPr/>
        </p:nvCxnSpPr>
        <p:spPr>
          <a:xfrm flipH="1">
            <a:off x="2837508" y="3523673"/>
            <a:ext cx="824794" cy="0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2837508" y="3799845"/>
            <a:ext cx="824794" cy="860771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74008" y="3799845"/>
            <a:ext cx="853059" cy="860771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41" idx="1"/>
          </p:cNvCxnSpPr>
          <p:nvPr/>
        </p:nvCxnSpPr>
        <p:spPr>
          <a:xfrm>
            <a:off x="5374008" y="3523673"/>
            <a:ext cx="853059" cy="0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5374008" y="2427212"/>
            <a:ext cx="853059" cy="820289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125803" y="3247501"/>
            <a:ext cx="1711705" cy="552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Execution Traces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227067" y="3247501"/>
            <a:ext cx="1711706" cy="552344"/>
          </a:xfrm>
          <a:prstGeom prst="roundRect">
            <a:avLst/>
          </a:prstGeom>
          <a:solidFill>
            <a:srgbClr val="D8E6F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Workload Estimation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662302" y="3247501"/>
            <a:ext cx="1711706" cy="552344"/>
          </a:xfrm>
          <a:prstGeom prst="roundRect">
            <a:avLst/>
          </a:prstGeom>
          <a:solidFill>
            <a:srgbClr val="415972"/>
          </a:solidFill>
          <a:ln>
            <a:solidFill>
              <a:schemeClr val="tx2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accent1"/>
                </a:solidFill>
                <a:latin typeface="Arial"/>
                <a:cs typeface="Arial"/>
              </a:rPr>
              <a:t>dV</a:t>
            </a:r>
            <a:r>
              <a:rPr lang="en-US" sz="1400" b="1" dirty="0" smtClean="0">
                <a:solidFill>
                  <a:schemeClr val="accent1"/>
                </a:solidFill>
                <a:latin typeface="Arial"/>
                <a:cs typeface="Arial"/>
              </a:rPr>
              <a:t>/</a:t>
            </a:r>
            <a:r>
              <a:rPr lang="en-US" sz="1400" b="1" dirty="0" err="1" smtClean="0">
                <a:solidFill>
                  <a:schemeClr val="accent1"/>
                </a:solidFill>
                <a:latin typeface="Arial"/>
                <a:cs typeface="Arial"/>
              </a:rPr>
              <a:t>dt</a:t>
            </a:r>
            <a:endParaRPr lang="en-US" sz="1400" b="1" dirty="0" smtClean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258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Characteristics</a:t>
            </a:r>
            <a:endParaRPr lang="fr-FR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61200"/>
              </p:ext>
            </p:extLst>
          </p:nvPr>
        </p:nvGraphicFramePr>
        <p:xfrm>
          <a:off x="1723479" y="1653080"/>
          <a:ext cx="5539128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327"/>
                <a:gridCol w="1431801"/>
              </a:tblGrid>
              <a:tr h="2671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Characteristic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Data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General Workload</a:t>
                      </a:r>
                      <a:endParaRPr lang="en-US" sz="12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</a:tr>
              <a:tr h="2671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   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Total number of jobs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1,435,280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5"/>
                    </a:solidFill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Total number of users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392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Total number of execution sites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75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5"/>
                    </a:solidFill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Total number of execution nodes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2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15,484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2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Jobs statistics</a:t>
                      </a:r>
                      <a:endParaRPr lang="en-US" sz="12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2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28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Completed jobs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792,603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Preempted jobs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257,230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</a:t>
                      </a:r>
                      <a:r>
                        <a:rPr lang="fr-FR" sz="1200" dirty="0" smtClean="0">
                          <a:latin typeface="Arial"/>
                          <a:cs typeface="Arial"/>
                        </a:rPr>
                        <a:t>Exit code (!= 0)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385,447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Average job runtime (in seconds)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9,444.6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Standard deviation of job runtime (in seconds)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14,988.8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Average disk usage (in MB)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55.3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Standard deviation of disk usage (in MB)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219.1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Average memory usage (in MB)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217.1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1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    Standard deviation of memory usage (in MB)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659.6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6F5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582373" y="1136311"/>
            <a:ext cx="592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800000"/>
                </a:solidFill>
              </a:rPr>
              <a:t>Characteristics of the CMS workload for a period of a month (</a:t>
            </a:r>
            <a:r>
              <a:rPr lang="en-US" sz="1400" b="1" dirty="0">
                <a:solidFill>
                  <a:srgbClr val="800000"/>
                </a:solidFill>
              </a:rPr>
              <a:t>Aug 2014</a:t>
            </a:r>
            <a:r>
              <a:rPr lang="en-US" sz="1400" dirty="0">
                <a:solidFill>
                  <a:srgbClr val="8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050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Execution Profiling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4"/>
            <a:ext cx="8229601" cy="49065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The workload shows similar behavior to the workload analysis conducted </a:t>
            </a:r>
            <a:r>
              <a:rPr lang="en-US" b="0" dirty="0">
                <a:solidFill>
                  <a:schemeClr val="tx1"/>
                </a:solidFill>
              </a:rPr>
              <a:t>in </a:t>
            </a:r>
            <a:r>
              <a:rPr lang="en-US" sz="1800" b="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sz="1800" b="0" dirty="0" err="1" smtClean="0">
                <a:solidFill>
                  <a:schemeClr val="accent4">
                    <a:lumMod val="50000"/>
                  </a:schemeClr>
                </a:solidFill>
              </a:rPr>
              <a:t>Sfiligoi</a:t>
            </a:r>
            <a:r>
              <a:rPr lang="en-US" sz="1800" b="0" dirty="0" smtClean="0">
                <a:solidFill>
                  <a:schemeClr val="accent4">
                    <a:lumMod val="50000"/>
                  </a:schemeClr>
                </a:solidFill>
              </a:rPr>
              <a:t> 2013]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The </a:t>
            </a:r>
            <a:r>
              <a:rPr lang="en-US" b="0" dirty="0">
                <a:solidFill>
                  <a:srgbClr val="800000"/>
                </a:solidFill>
              </a:rPr>
              <a:t>magnitude of the job runtimes varies among users and </a:t>
            </a:r>
            <a:r>
              <a:rPr lang="en-US" b="0" dirty="0" smtClean="0">
                <a:solidFill>
                  <a:srgbClr val="800000"/>
                </a:solidFill>
              </a:rPr>
              <a:t>tasks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6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3157" y="5736367"/>
            <a:ext cx="39911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800000"/>
                </a:solidFill>
              </a:rPr>
              <a:t>Job runtimes by </a:t>
            </a:r>
            <a:r>
              <a:rPr lang="en-US" sz="1400" dirty="0" smtClean="0">
                <a:solidFill>
                  <a:srgbClr val="800000"/>
                </a:solidFill>
              </a:rPr>
              <a:t>user</a:t>
            </a:r>
            <a:br>
              <a:rPr lang="en-US" sz="1400" dirty="0" smtClean="0">
                <a:solidFill>
                  <a:srgbClr val="800000"/>
                </a:solidFill>
              </a:rPr>
            </a:br>
            <a:r>
              <a:rPr lang="en-US" sz="1200" dirty="0" smtClean="0">
                <a:solidFill>
                  <a:srgbClr val="606060"/>
                </a:solidFill>
              </a:rPr>
              <a:t>sorted </a:t>
            </a:r>
            <a:r>
              <a:rPr lang="en-US" sz="1200" dirty="0">
                <a:solidFill>
                  <a:srgbClr val="606060"/>
                </a:solidFill>
              </a:rPr>
              <a:t>by per-user mean job runtime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68063" y="5736367"/>
            <a:ext cx="39911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800000"/>
                </a:solidFill>
              </a:rPr>
              <a:t>Job runtimes by </a:t>
            </a:r>
            <a:r>
              <a:rPr lang="en-US" sz="1400" dirty="0" smtClean="0">
                <a:solidFill>
                  <a:srgbClr val="800000"/>
                </a:solidFill>
              </a:rPr>
              <a:t>task</a:t>
            </a:r>
            <a:br>
              <a:rPr lang="en-US" sz="1400" dirty="0" smtClean="0">
                <a:solidFill>
                  <a:srgbClr val="800000"/>
                </a:solidFill>
              </a:rPr>
            </a:br>
            <a:r>
              <a:rPr lang="en-US" sz="1200" dirty="0" smtClean="0">
                <a:solidFill>
                  <a:srgbClr val="606060"/>
                </a:solidFill>
              </a:rPr>
              <a:t>sorted </a:t>
            </a:r>
            <a:r>
              <a:rPr lang="en-US" sz="1200" dirty="0">
                <a:solidFill>
                  <a:srgbClr val="606060"/>
                </a:solidFill>
              </a:rPr>
              <a:t>by per</a:t>
            </a:r>
            <a:r>
              <a:rPr lang="en-US" sz="1200" dirty="0" smtClean="0">
                <a:solidFill>
                  <a:srgbClr val="606060"/>
                </a:solidFill>
              </a:rPr>
              <a:t>-task </a:t>
            </a:r>
            <a:r>
              <a:rPr lang="en-US" sz="1200" dirty="0">
                <a:solidFill>
                  <a:srgbClr val="606060"/>
                </a:solidFill>
              </a:rPr>
              <a:t>mean job runtime</a:t>
            </a:r>
          </a:p>
        </p:txBody>
      </p:sp>
      <p:pic>
        <p:nvPicPr>
          <p:cNvPr id="4" name="Picture 3" descr="users-du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57" y="2864457"/>
            <a:ext cx="4005821" cy="2920911"/>
          </a:xfrm>
          <a:prstGeom prst="rect">
            <a:avLst/>
          </a:prstGeom>
        </p:spPr>
      </p:pic>
      <p:pic>
        <p:nvPicPr>
          <p:cNvPr id="5" name="Picture 4" descr="tasks-dur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78" y="2864456"/>
            <a:ext cx="4005821" cy="292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2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pleted.pd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91" y="3811397"/>
            <a:ext cx="8526674" cy="255800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Execution </a:t>
            </a:r>
            <a:r>
              <a:rPr lang="en-US" dirty="0" smtClean="0"/>
              <a:t>Profiling </a:t>
            </a:r>
            <a:r>
              <a:rPr lang="en-US" sz="2000" dirty="0" smtClean="0"/>
              <a:t>(2)</a:t>
            </a:r>
            <a:endParaRPr lang="fr-FR" sz="20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arriva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91" y="1003982"/>
            <a:ext cx="8526673" cy="213166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53469" y="3090803"/>
            <a:ext cx="66520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800000"/>
                </a:solidFill>
              </a:rPr>
              <a:t>Job start time </a:t>
            </a:r>
            <a:r>
              <a:rPr lang="en-US" sz="1400" dirty="0" smtClean="0">
                <a:solidFill>
                  <a:srgbClr val="800000"/>
                </a:solidFill>
              </a:rPr>
              <a:t>rate</a:t>
            </a:r>
          </a:p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Colors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represent different execution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sites – </a:t>
            </a:r>
            <a:r>
              <a:rPr lang="en-US" sz="1200" u="sng" dirty="0" smtClean="0">
                <a:solidFill>
                  <a:schemeClr val="accent6">
                    <a:lumMod val="50000"/>
                  </a:schemeClr>
                </a:solidFill>
              </a:rPr>
              <a:t>job distribution is relatively balanced among sites</a:t>
            </a:r>
            <a:endParaRPr lang="en-US" sz="12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4505" y="6148011"/>
            <a:ext cx="54727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800000"/>
                </a:solidFill>
              </a:rPr>
              <a:t>Job completion time </a:t>
            </a:r>
            <a:r>
              <a:rPr lang="en-US" sz="1400" dirty="0" smtClean="0">
                <a:solidFill>
                  <a:srgbClr val="800000"/>
                </a:solidFill>
              </a:rPr>
              <a:t>rate</a:t>
            </a:r>
          </a:p>
          <a:p>
            <a:pPr algn="ctr"/>
            <a:r>
              <a:rPr lang="en-US" sz="1200" dirty="0" smtClean="0">
                <a:solidFill>
                  <a:srgbClr val="606060"/>
                </a:solidFill>
              </a:rPr>
              <a:t>Colors represent different job status</a:t>
            </a:r>
            <a:endParaRPr lang="en-US" sz="12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7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486400" y="2743200"/>
            <a:ext cx="177891" cy="542794"/>
          </a:xfrm>
          <a:prstGeom prst="rect">
            <a:avLst/>
          </a:prstGeom>
          <a:solidFill>
            <a:srgbClr val="8BC9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6576" y="3729502"/>
            <a:ext cx="584491" cy="181435"/>
          </a:xfrm>
          <a:prstGeom prst="rect">
            <a:avLst/>
          </a:prstGeom>
          <a:solidFill>
            <a:srgbClr val="8BC9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56576" y="4385889"/>
            <a:ext cx="584491" cy="181435"/>
          </a:xfrm>
          <a:prstGeom prst="rect">
            <a:avLst/>
          </a:prstGeom>
          <a:solidFill>
            <a:srgbClr val="8BC9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76734" y="2933766"/>
            <a:ext cx="177891" cy="332067"/>
          </a:xfrm>
          <a:prstGeom prst="rect">
            <a:avLst/>
          </a:prstGeom>
          <a:solidFill>
            <a:srgbClr val="8BC9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rrel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734" y="1001714"/>
            <a:ext cx="4995730" cy="4995730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4"/>
            <a:ext cx="3654955" cy="49065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Correlation Statistics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Weak correlations suggest that none of the properties can be directly used to predict future workload behaviors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Two variables are correlated if the ellipse is too narrow as a line</a:t>
            </a:r>
            <a:endParaRPr lang="en-US" b="0" dirty="0" smtClean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rgbClr val="80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</a:t>
            </a:r>
            <a:r>
              <a:rPr lang="en-US" dirty="0" smtClean="0"/>
              <a:t>Characterization</a:t>
            </a:r>
            <a:endParaRPr lang="fr-FR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3867" y="2646150"/>
            <a:ext cx="204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8000"/>
                </a:solidFill>
              </a:rPr>
              <a:t>Trivial correlations</a:t>
            </a:r>
            <a:endParaRPr lang="en-US" sz="1200" dirty="0">
              <a:solidFill>
                <a:srgbClr val="008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541067" y="2953927"/>
            <a:ext cx="846700" cy="775575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664291" y="2743200"/>
            <a:ext cx="1269931" cy="0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154625" y="2933766"/>
            <a:ext cx="779597" cy="100235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541067" y="3034001"/>
            <a:ext cx="967646" cy="1351888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65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d-duration-al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40" y="1201617"/>
            <a:ext cx="3694308" cy="1583275"/>
          </a:xfrm>
          <a:prstGeom prst="rect">
            <a:avLst/>
          </a:prstGeom>
        </p:spPr>
      </p:pic>
      <p:pic>
        <p:nvPicPr>
          <p:cNvPr id="4" name="Picture 3" descr="pd-disk-al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40" y="2902204"/>
            <a:ext cx="3694308" cy="1583275"/>
          </a:xfrm>
          <a:prstGeom prst="rect">
            <a:avLst/>
          </a:prstGeom>
        </p:spPr>
      </p:pic>
      <p:pic>
        <p:nvPicPr>
          <p:cNvPr id="7" name="Picture 6" descr="pd-memory-al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40" y="4504886"/>
            <a:ext cx="3694307" cy="1583274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4"/>
            <a:ext cx="4753546" cy="49065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Correlation measures are sensitive to the data distribution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rgbClr val="8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Probability Density Functions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Do not fit any of the most common families of density families (e.g. Normal or Gamma)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>
              <a:solidFill>
                <a:srgbClr val="8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Our approach</a:t>
            </a:r>
            <a:endParaRPr lang="en-US" b="0" dirty="0">
              <a:solidFill>
                <a:schemeClr val="tx1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u="sng" dirty="0" smtClean="0">
                <a:solidFill>
                  <a:srgbClr val="800000"/>
                </a:solidFill>
              </a:rPr>
              <a:t>Statistical </a:t>
            </a:r>
            <a:r>
              <a:rPr lang="en-US" b="0" u="sng" dirty="0">
                <a:solidFill>
                  <a:srgbClr val="800000"/>
                </a:solidFill>
              </a:rPr>
              <a:t>r</a:t>
            </a:r>
            <a:r>
              <a:rPr lang="en-US" b="0" u="sng" dirty="0" smtClean="0">
                <a:solidFill>
                  <a:srgbClr val="800000"/>
                </a:solidFill>
              </a:rPr>
              <a:t>ecursive partitioning</a:t>
            </a:r>
            <a:r>
              <a:rPr lang="en-US" b="0" dirty="0" smtClean="0">
                <a:solidFill>
                  <a:srgbClr val="800000"/>
                </a:solidFill>
              </a:rPr>
              <a:t> method to combine properties from the workload to build </a:t>
            </a:r>
            <a:r>
              <a:rPr lang="en-US" b="0" u="sng" dirty="0" smtClean="0">
                <a:solidFill>
                  <a:srgbClr val="800000"/>
                </a:solidFill>
              </a:rPr>
              <a:t>Regression Trees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</a:t>
            </a:r>
            <a:r>
              <a:rPr lang="en-US" dirty="0" smtClean="0"/>
              <a:t>Characterization </a:t>
            </a:r>
            <a:r>
              <a:rPr lang="en-US" sz="2000" dirty="0" smtClean="0"/>
              <a:t>(2)</a:t>
            </a:r>
            <a:endParaRPr lang="fr-FR" sz="20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1B51B-52F3-C44E-A447-BE2F239BF53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6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rgbClr val="FFFFFF"/>
      </a:dk1>
      <a:lt1>
        <a:sysClr val="window" lastClr="FFFFFF"/>
      </a:lt1>
      <a:dk2>
        <a:srgbClr val="04617B"/>
      </a:dk2>
      <a:lt2>
        <a:srgbClr val="DBF5F9"/>
      </a:lt2>
      <a:accent1>
        <a:srgbClr val="FFFFFF"/>
      </a:accent1>
      <a:accent2>
        <a:srgbClr val="4D83BB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36628F"/>
      </a:dk1>
      <a:lt1>
        <a:srgbClr val="36628F"/>
      </a:lt1>
      <a:dk2>
        <a:srgbClr val="36628F"/>
      </a:dk2>
      <a:lt2>
        <a:srgbClr val="36628F"/>
      </a:lt2>
      <a:accent1>
        <a:srgbClr val="FFFFFF"/>
      </a:accent1>
      <a:accent2>
        <a:srgbClr val="FFFFFF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5509</TotalTime>
  <Words>865</Words>
  <Application>Microsoft Macintosh PowerPoint</Application>
  <PresentationFormat>On-screen Show (4:3)</PresentationFormat>
  <Paragraphs>172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Characterizing a High Throughput Computing Workload: The Compact Muon Solenoid (CMS) Experiment at LHC</vt:lpstr>
      <vt:lpstr>Introduction</vt:lpstr>
      <vt:lpstr>Overview of the Resource Provisioning Loop</vt:lpstr>
      <vt:lpstr>What is covered in this work?</vt:lpstr>
      <vt:lpstr>Workload Characteristics</vt:lpstr>
      <vt:lpstr>Workload Execution Profiling</vt:lpstr>
      <vt:lpstr>Workload Execution Profiling (2)</vt:lpstr>
      <vt:lpstr>Workload Characterization</vt:lpstr>
      <vt:lpstr>Workload Characterization (2)</vt:lpstr>
      <vt:lpstr>Regression Trees</vt:lpstr>
      <vt:lpstr>Job Estimation Process</vt:lpstr>
      <vt:lpstr>Experimental Results</vt:lpstr>
      <vt:lpstr>Experimental Results (2)  </vt:lpstr>
      <vt:lpstr>Prediction of Future Workloads</vt:lpstr>
      <vt:lpstr>Conclusion</vt:lpstr>
      <vt:lpstr>Characterizing a High Throughput Computing Workload:  The Compact Muon Solenoid (CMS) Experiment at LHC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uscadmin</dc:creator>
  <cp:lastModifiedBy>Rafael Ferreira da Silva</cp:lastModifiedBy>
  <cp:revision>445</cp:revision>
  <cp:lastPrinted>2014-08-25T18:21:57Z</cp:lastPrinted>
  <dcterms:created xsi:type="dcterms:W3CDTF">2013-11-17T15:43:00Z</dcterms:created>
  <dcterms:modified xsi:type="dcterms:W3CDTF">2015-05-31T12:08:28Z</dcterms:modified>
</cp:coreProperties>
</file>