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37" r:id="rId4"/>
    <p:sldId id="352" r:id="rId5"/>
    <p:sldId id="353" r:id="rId6"/>
    <p:sldId id="354" r:id="rId7"/>
    <p:sldId id="355" r:id="rId8"/>
    <p:sldId id="338" r:id="rId9"/>
    <p:sldId id="356" r:id="rId10"/>
    <p:sldId id="358" r:id="rId11"/>
    <p:sldId id="359" r:id="rId12"/>
    <p:sldId id="361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34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A5E3"/>
    <a:srgbClr val="82CB54"/>
    <a:srgbClr val="A9A9A9"/>
    <a:srgbClr val="E2BB5C"/>
    <a:srgbClr val="FBE5D6"/>
    <a:srgbClr val="F6F5F7"/>
    <a:srgbClr val="E7AFBB"/>
    <a:srgbClr val="E6E0CE"/>
    <a:srgbClr val="CFCDD0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2"/>
    <p:restoredTop sz="94840"/>
  </p:normalViewPr>
  <p:slideViewPr>
    <p:cSldViewPr snapToGrid="0" snapToObjects="1">
      <p:cViewPr varScale="1">
        <p:scale>
          <a:sx n="135" d="100"/>
          <a:sy n="135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579E8-12E5-464C-B3E2-83F49DC82D39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85A9-2FB0-D74E-8E4C-99EC2F68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6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95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5E725-9EA9-D340-AA75-6726D98EBF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4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5E725-9EA9-D340-AA75-6726D98EBF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47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5E725-9EA9-D340-AA75-6726D98EBF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86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5E725-9EA9-D340-AA75-6726D98EBF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38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5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77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5E725-9EA9-D340-AA75-6726D98EBF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79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04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8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11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5E725-9EA9-D340-AA75-6726D98EBF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77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17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5E725-9EA9-D340-AA75-6726D98EBF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5E725-9EA9-D340-AA75-6726D98EBF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31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Handle failures with to provide reliability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5E725-9EA9-D340-AA75-6726D98EBF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15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5E725-9EA9-D340-AA75-6726D98EBF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7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5E725-9EA9-D340-AA75-6726D98EBF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31D-A75F-6B45-B087-EFA6834E01E2}" type="datetime1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4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5788-4A64-8B4A-8A80-8524FBD3D22F}" type="datetime1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3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51B6-C817-1B4D-9E41-85EEBEA472B1}" type="datetime1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6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09-917F-BD4B-9826-578178F6C2E5}" type="datetime1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42B3A-2862-6744-9F67-3CE6DF542AD3}" type="datetime1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1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7D3-832D-E346-BF8A-7A05C8937526}" type="datetime1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AF55-D875-364A-8363-0604D014DB77}" type="datetime1">
              <a:rPr lang="en-US" smtClean="0"/>
              <a:t>11/15/16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88F9-8226-8C45-95BE-7676B7BBCDD1}" type="datetime1">
              <a:rPr lang="en-US" smtClean="0"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3DC4-889A-BF44-93AE-4D3F41F8CC39}" type="datetime1">
              <a:rPr lang="en-US" smtClean="0"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6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1690-F344-BF43-B04B-6BE35B344101}" type="datetime1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2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491C-9C3B-3340-B4B7-82B73A05EAAF}" type="datetime1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7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0541-4691-AA46-81CE-0B1830A05718}" type="datetime1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E722E-3F3F-A141-9534-7893314C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microsoft.com/office/2007/relationships/hdphoto" Target="../media/hdphoto2.wdp"/><Relationship Id="rId9" Type="http://schemas.microsoft.com/office/2007/relationships/hdphoto" Target="../media/hdphoto3.wdp"/><Relationship Id="rId10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7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microsoft.com/office/2007/relationships/hdphoto" Target="../media/hdphoto4.wdp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9.png"/><Relationship Id="rId5" Type="http://schemas.openxmlformats.org/officeDocument/2006/relationships/image" Target="../media/image32.png"/><Relationship Id="rId6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6.png"/><Relationship Id="rId5" Type="http://schemas.openxmlformats.org/officeDocument/2006/relationships/image" Target="../media/image33.jpeg"/><Relationship Id="rId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6.jp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tiff"/><Relationship Id="rId7" Type="http://schemas.openxmlformats.org/officeDocument/2006/relationships/image" Target="../media/image7.png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01" y="100849"/>
            <a:ext cx="11950065" cy="2387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USING SIMPLE PID CONTROLLERS TO PREVENT AND MITIGATE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FAULTS IN SCIENTIFIC WORKFLOWS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704" y="2806551"/>
            <a:ext cx="9911255" cy="11224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u="sng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Rafael Ferreira da Silva</a:t>
            </a:r>
            <a:r>
              <a:rPr lang="en-US" sz="2000" baseline="300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Rosa Filgueira</a:t>
            </a:r>
            <a:r>
              <a:rPr lang="en-US" sz="2000" baseline="300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Ewa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Deelman</a:t>
            </a:r>
            <a:r>
              <a:rPr lang="en-US" sz="2000" baseline="300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Erola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Pairo-Castineira</a:t>
            </a:r>
            <a:r>
              <a:rPr lang="en-US" sz="2000" baseline="300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Ian Michael Overton</a:t>
            </a:r>
            <a:r>
              <a:rPr lang="en-US" sz="2000" baseline="300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Malcolm Atkinson</a:t>
            </a:r>
            <a:r>
              <a:rPr lang="en-US" sz="2000" baseline="300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5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9" name="Picture 8" descr="formal_viterbi_card_black_on_whit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1" y="6287698"/>
            <a:ext cx="1741488" cy="5316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35881" y="5719880"/>
            <a:ext cx="588892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b="1" i="1" dirty="0" smtClean="0">
                <a:solidFill>
                  <a:schemeClr val="bg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11</a:t>
            </a:r>
            <a:r>
              <a:rPr lang="en-US" sz="1500" b="1" i="1" baseline="30000" dirty="0" smtClean="0">
                <a:solidFill>
                  <a:schemeClr val="bg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</a:t>
            </a:r>
            <a:r>
              <a:rPr lang="en-US" sz="1500" b="1" i="1" dirty="0">
                <a:solidFill>
                  <a:schemeClr val="bg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Workflows in Support of Large-Scale Science </a:t>
            </a:r>
            <a:r>
              <a:rPr lang="en-US" sz="1500" b="1" i="1" dirty="0" smtClean="0">
                <a:solidFill>
                  <a:schemeClr val="bg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(WORKS’16)</a:t>
            </a:r>
          </a:p>
          <a:p>
            <a:pPr algn="ctr"/>
            <a:r>
              <a:rPr lang="en-US" sz="1500" b="1" i="1" dirty="0" smtClean="0">
                <a:solidFill>
                  <a:schemeClr val="bg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Salt Lake City, UT </a:t>
            </a:r>
            <a:r>
              <a:rPr lang="mr-IN" sz="1500" b="1" i="1" dirty="0" smtClean="0">
                <a:solidFill>
                  <a:schemeClr val="bg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1500" b="1" i="1" dirty="0" smtClean="0">
                <a:solidFill>
                  <a:schemeClr val="bg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November 14</a:t>
            </a:r>
            <a:r>
              <a:rPr lang="en-US" sz="1500" b="1" i="1" baseline="30000" dirty="0" smtClean="0">
                <a:solidFill>
                  <a:schemeClr val="bg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</a:t>
            </a:r>
            <a:r>
              <a:rPr lang="en-US" sz="1500" b="1" i="1" dirty="0" smtClean="0">
                <a:solidFill>
                  <a:schemeClr val="bg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2016</a:t>
            </a:r>
            <a:endParaRPr lang="en-US" sz="1500" b="1" i="1" dirty="0">
              <a:solidFill>
                <a:schemeClr val="bg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86021" y="4279306"/>
            <a:ext cx="60693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USC Information Sciences Institute</a:t>
            </a:r>
          </a:p>
          <a:p>
            <a:r>
              <a:rPr lang="en-US" sz="1200" baseline="30000" dirty="0" smtClean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2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British Geological Survey, Lyell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Centre</a:t>
            </a:r>
          </a:p>
          <a:p>
            <a:r>
              <a:rPr lang="en-US" sz="1200" baseline="30000" dirty="0" smtClean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3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MRC Institute of Genetics and Molecular Medicine, University of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Edinburgh</a:t>
            </a:r>
          </a:p>
          <a:p>
            <a:r>
              <a:rPr lang="en-US" sz="1200" baseline="30000" dirty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4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Usher Institute of Population Health Sciences and Informatics, University of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Edinburgh</a:t>
            </a:r>
          </a:p>
          <a:p>
            <a:r>
              <a:rPr lang="en-US" sz="1200" baseline="30000" dirty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5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School of Informatics, University of Edinburgh</a:t>
            </a:r>
          </a:p>
        </p:txBody>
      </p:sp>
    </p:spTree>
    <p:extLst>
      <p:ext uri="{BB962C8B-B14F-4D97-AF65-F5344CB8AC3E}">
        <p14:creationId xmlns:p14="http://schemas.microsoft.com/office/powerpoint/2010/main" val="13142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7811" y="1323838"/>
            <a:ext cx="6484423" cy="22474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0"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91813" y="3785704"/>
            <a:ext cx="4248614" cy="22474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0"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48869" y="1877077"/>
            <a:ext cx="6237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P: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error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between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the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setpoint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value, and the actual memory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usage</a:t>
            </a:r>
          </a:p>
          <a:p>
            <a:endParaRPr lang="en-US" sz="1600" b="1" dirty="0" smtClean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I: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cumulative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value of previous memory usage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errors</a:t>
            </a:r>
          </a:p>
          <a:p>
            <a:endParaRPr lang="en-US" sz="1600" b="1" dirty="0" smtClean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D: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difference between the current and the previous memory overflow (or underutilization) error values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7409" y="4988333"/>
            <a:ext cx="5018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The performance of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memory-intensive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operations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are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often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limited by the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memory capacity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of the resource where the application is being executed. 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14838" y="4373747"/>
            <a:ext cx="3884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i="1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u(t) &lt; 0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: tasks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are </a:t>
            </a:r>
            <a:r>
              <a:rPr lang="en-US" sz="1600" u="sng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preempted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to prevent the system to run out of memory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spcAft>
                <a:spcPts val="600"/>
              </a:spcAft>
            </a:pPr>
            <a:endParaRPr lang="en-US" sz="1600" i="1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spcAft>
                <a:spcPts val="600"/>
              </a:spcAft>
            </a:pPr>
            <a:r>
              <a:rPr lang="en-US" sz="1600" b="1" i="1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u(t) &gt; 0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the WMS may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spawn </a:t>
            </a:r>
            <a:r>
              <a:rPr lang="en-US" sz="1600" u="sng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additional tasks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for concurrent execution</a:t>
            </a:r>
            <a:endParaRPr lang="en-US" sz="1600" u="sng" dirty="0" smtClean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5" name="Picture 24" descr="formal_viterbi_card_black_on_whit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1" y="6287698"/>
            <a:ext cx="1741488" cy="5316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10</a:t>
            </a:fld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553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MEMORY USAGE AND MANAGEMENT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46788" y="6309902"/>
            <a:ext cx="925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R. Ferreira da Silva, R.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Filgueira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Deelman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Pairo-Castineira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I. M. Overton, M. Atkinson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Using Simple PID Controllers to Prevent and Mitigate Faults in Scientific Workflows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48869" y="1460002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PID Controller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14838" y="39165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Actions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6148" name="Picture 4" descr="mage result for out of memory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3" y="1063915"/>
            <a:ext cx="38100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18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364166"/>
            <a:ext cx="6175022" cy="46128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4624775"/>
            <a:ext cx="5658534" cy="1129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26709" y="1575421"/>
            <a:ext cx="571124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1000 Genome Sequencing Analysis Workflow</a:t>
            </a:r>
            <a:endParaRPr lang="en-US" sz="2000" cap="small" dirty="0" smtClean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i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Identifies </a:t>
            </a:r>
            <a:r>
              <a:rPr lang="en-US" sz="1600" i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mutational overlaps using data from the 1000 genomes </a:t>
            </a:r>
            <a:r>
              <a:rPr lang="en-US" sz="1600" i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project</a:t>
            </a:r>
          </a:p>
          <a:p>
            <a:endParaRPr lang="en-US" sz="1600" dirty="0" smtClean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22 Individual tasks, 7 Population tasks, 22 Sifting tasks, 154 Pair Overlap Mutations tasks, and 154 Frequency Overlap Mutations tasks</a:t>
            </a:r>
            <a: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sz="16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Total 359 tasks</a:t>
            </a:r>
            <a: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pic>
        <p:nvPicPr>
          <p:cNvPr id="15" name="Picture 14" descr="formal_viterbi_card_black_on_whit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1" y="6287698"/>
            <a:ext cx="1741488" cy="53161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11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85423" y="5531"/>
            <a:ext cx="1123244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WORKFLOW APPLICATION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" name="Rectangle 21"/>
          <p:cNvSpPr/>
          <p:nvPr/>
        </p:nvSpPr>
        <p:spPr>
          <a:xfrm rot="10800000">
            <a:off x="5658534" y="5410457"/>
            <a:ext cx="5164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spc="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&gt;</a:t>
            </a:r>
            <a:endParaRPr lang="en-US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6778" y="4882437"/>
            <a:ext cx="5158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The workflow consumes/produces over </a:t>
            </a:r>
            <a:r>
              <a:rPr lang="en-US" sz="1600" b="1" i="1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4.4TB of data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and requires over </a:t>
            </a:r>
            <a:r>
              <a:rPr lang="en-US" sz="1600" b="1" i="1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24TB of </a:t>
            </a:r>
            <a:r>
              <a:rPr lang="en-US" sz="1600" b="1" i="1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memory</a:t>
            </a:r>
            <a:endParaRPr lang="en-US" sz="1600" i="1" dirty="0" smtClean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971" y="1445870"/>
            <a:ext cx="5043896" cy="39645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91600" y="5619437"/>
            <a:ext cx="5600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i="1" u="sng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sz="1200" b="1" i="1" u="sng" dirty="0" err="1">
                <a:solidFill>
                  <a:schemeClr val="bg1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sz="1200" b="1" i="1" u="sng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200" b="1" i="1" u="sng" dirty="0" err="1">
                <a:solidFill>
                  <a:schemeClr val="bg1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pegasus-isi</a:t>
            </a:r>
            <a:r>
              <a:rPr lang="en-US" sz="1200" b="1" i="1" u="sng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/1000genome-workflow</a:t>
            </a:r>
            <a:r>
              <a:rPr lang="en-US" sz="1200" i="1" u="sng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46788" y="6309902"/>
            <a:ext cx="925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R. Ferreira da Silva, R.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Filgueira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Deelman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Pairo-Castineira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I. M. Overton, M. Atkinson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Using Simple PID Controllers to Prevent and Mitigate Faults in Scientific Workflows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7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10206884" y="3065552"/>
            <a:ext cx="1426129" cy="2034650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826801" y="1407110"/>
            <a:ext cx="3250292" cy="1859818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24813" y="3605418"/>
            <a:ext cx="3252280" cy="1891301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8251482" y="2544218"/>
            <a:ext cx="2280798" cy="926899"/>
          </a:xfrm>
          <a:custGeom>
            <a:avLst/>
            <a:gdLst>
              <a:gd name="connsiteX0" fmla="*/ 2566930 w 2566930"/>
              <a:gd name="connsiteY0" fmla="*/ 0 h 848752"/>
              <a:gd name="connsiteX1" fmla="*/ 1652530 w 2566930"/>
              <a:gd name="connsiteY1" fmla="*/ 198304 h 848752"/>
              <a:gd name="connsiteX2" fmla="*/ 1002535 w 2566930"/>
              <a:gd name="connsiteY2" fmla="*/ 804231 h 848752"/>
              <a:gd name="connsiteX3" fmla="*/ 0 w 2566930"/>
              <a:gd name="connsiteY3" fmla="*/ 837282 h 848752"/>
              <a:gd name="connsiteX0" fmla="*/ 2631253 w 2631253"/>
              <a:gd name="connsiteY0" fmla="*/ 1683325 h 1683829"/>
              <a:gd name="connsiteX1" fmla="*/ 1652530 w 2631253"/>
              <a:gd name="connsiteY1" fmla="*/ 28771 h 1683829"/>
              <a:gd name="connsiteX2" fmla="*/ 1002535 w 2631253"/>
              <a:gd name="connsiteY2" fmla="*/ 634698 h 1683829"/>
              <a:gd name="connsiteX3" fmla="*/ 0 w 2631253"/>
              <a:gd name="connsiteY3" fmla="*/ 667749 h 1683829"/>
              <a:gd name="connsiteX0" fmla="*/ 2631253 w 2631253"/>
              <a:gd name="connsiteY0" fmla="*/ 1092027 h 1093049"/>
              <a:gd name="connsiteX1" fmla="*/ 1909823 w 2631253"/>
              <a:gd name="connsiteY1" fmla="*/ 213669 h 1093049"/>
              <a:gd name="connsiteX2" fmla="*/ 1002535 w 2631253"/>
              <a:gd name="connsiteY2" fmla="*/ 43400 h 1093049"/>
              <a:gd name="connsiteX3" fmla="*/ 0 w 2631253"/>
              <a:gd name="connsiteY3" fmla="*/ 76451 h 1093049"/>
              <a:gd name="connsiteX0" fmla="*/ 2631253 w 2631253"/>
              <a:gd name="connsiteY0" fmla="*/ 1066760 h 1068403"/>
              <a:gd name="connsiteX1" fmla="*/ 1948418 w 2631253"/>
              <a:gd name="connsiteY1" fmla="*/ 476347 h 1068403"/>
              <a:gd name="connsiteX2" fmla="*/ 1002535 w 2631253"/>
              <a:gd name="connsiteY2" fmla="*/ 18133 h 1068403"/>
              <a:gd name="connsiteX3" fmla="*/ 0 w 2631253"/>
              <a:gd name="connsiteY3" fmla="*/ 51184 h 1068403"/>
              <a:gd name="connsiteX0" fmla="*/ 2631253 w 2631253"/>
              <a:gd name="connsiteY0" fmla="*/ 1071528 h 1072884"/>
              <a:gd name="connsiteX1" fmla="*/ 1935553 w 2631253"/>
              <a:gd name="connsiteY1" fmla="*/ 380960 h 1072884"/>
              <a:gd name="connsiteX2" fmla="*/ 1002535 w 2631253"/>
              <a:gd name="connsiteY2" fmla="*/ 22901 h 1072884"/>
              <a:gd name="connsiteX3" fmla="*/ 0 w 2631253"/>
              <a:gd name="connsiteY3" fmla="*/ 55952 h 1072884"/>
              <a:gd name="connsiteX0" fmla="*/ 2631253 w 2631253"/>
              <a:gd name="connsiteY0" fmla="*/ 1094279 h 1096488"/>
              <a:gd name="connsiteX1" fmla="*/ 1935553 w 2631253"/>
              <a:gd name="connsiteY1" fmla="*/ 403711 h 1096488"/>
              <a:gd name="connsiteX2" fmla="*/ 1002535 w 2631253"/>
              <a:gd name="connsiteY2" fmla="*/ 45652 h 1096488"/>
              <a:gd name="connsiteX3" fmla="*/ 0 w 2631253"/>
              <a:gd name="connsiteY3" fmla="*/ 78703 h 1096488"/>
              <a:gd name="connsiteX0" fmla="*/ 2631253 w 2631253"/>
              <a:gd name="connsiteY0" fmla="*/ 1072288 h 1077172"/>
              <a:gd name="connsiteX1" fmla="*/ 1884094 w 2631253"/>
              <a:gd name="connsiteY1" fmla="*/ 582030 h 1077172"/>
              <a:gd name="connsiteX2" fmla="*/ 1002535 w 2631253"/>
              <a:gd name="connsiteY2" fmla="*/ 23661 h 1077172"/>
              <a:gd name="connsiteX3" fmla="*/ 0 w 2631253"/>
              <a:gd name="connsiteY3" fmla="*/ 56712 h 1077172"/>
              <a:gd name="connsiteX0" fmla="*/ 2631253 w 2631253"/>
              <a:gd name="connsiteY0" fmla="*/ 1064980 h 1067378"/>
              <a:gd name="connsiteX1" fmla="*/ 1884094 w 2631253"/>
              <a:gd name="connsiteY1" fmla="*/ 574722 h 1067378"/>
              <a:gd name="connsiteX2" fmla="*/ 1002535 w 2631253"/>
              <a:gd name="connsiteY2" fmla="*/ 16353 h 1067378"/>
              <a:gd name="connsiteX3" fmla="*/ 0 w 2631253"/>
              <a:gd name="connsiteY3" fmla="*/ 49404 h 1067378"/>
              <a:gd name="connsiteX0" fmla="*/ 2631253 w 2631253"/>
              <a:gd name="connsiteY0" fmla="*/ 1060902 h 1065977"/>
              <a:gd name="connsiteX1" fmla="*/ 1948418 w 2631253"/>
              <a:gd name="connsiteY1" fmla="*/ 745916 h 1065977"/>
              <a:gd name="connsiteX2" fmla="*/ 1002535 w 2631253"/>
              <a:gd name="connsiteY2" fmla="*/ 12275 h 1065977"/>
              <a:gd name="connsiteX3" fmla="*/ 0 w 2631253"/>
              <a:gd name="connsiteY3" fmla="*/ 45326 h 1065977"/>
              <a:gd name="connsiteX0" fmla="*/ 2631253 w 2631253"/>
              <a:gd name="connsiteY0" fmla="*/ 1048627 h 1053702"/>
              <a:gd name="connsiteX1" fmla="*/ 1948418 w 2631253"/>
              <a:gd name="connsiteY1" fmla="*/ 733641 h 1053702"/>
              <a:gd name="connsiteX2" fmla="*/ 1002535 w 2631253"/>
              <a:gd name="connsiteY2" fmla="*/ 0 h 1053702"/>
              <a:gd name="connsiteX3" fmla="*/ 0 w 2631253"/>
              <a:gd name="connsiteY3" fmla="*/ 33051 h 1053702"/>
              <a:gd name="connsiteX0" fmla="*/ 2631253 w 2631253"/>
              <a:gd name="connsiteY0" fmla="*/ 1059941 h 1065016"/>
              <a:gd name="connsiteX1" fmla="*/ 1948418 w 2631253"/>
              <a:gd name="connsiteY1" fmla="*/ 744955 h 1065016"/>
              <a:gd name="connsiteX2" fmla="*/ 1002535 w 2631253"/>
              <a:gd name="connsiteY2" fmla="*/ 11314 h 1065016"/>
              <a:gd name="connsiteX3" fmla="*/ 0 w 2631253"/>
              <a:gd name="connsiteY3" fmla="*/ 44365 h 1065016"/>
              <a:gd name="connsiteX0" fmla="*/ 2631253 w 2631253"/>
              <a:gd name="connsiteY0" fmla="*/ 1046230 h 1050045"/>
              <a:gd name="connsiteX1" fmla="*/ 1948418 w 2631253"/>
              <a:gd name="connsiteY1" fmla="*/ 731244 h 1050045"/>
              <a:gd name="connsiteX2" fmla="*/ 989669 w 2631253"/>
              <a:gd name="connsiteY2" fmla="*/ 22642 h 1050045"/>
              <a:gd name="connsiteX3" fmla="*/ 0 w 2631253"/>
              <a:gd name="connsiteY3" fmla="*/ 30654 h 1050045"/>
              <a:gd name="connsiteX0" fmla="*/ 2631253 w 2631253"/>
              <a:gd name="connsiteY0" fmla="*/ 1035478 h 1039185"/>
              <a:gd name="connsiteX1" fmla="*/ 1948418 w 2631253"/>
              <a:gd name="connsiteY1" fmla="*/ 720492 h 1039185"/>
              <a:gd name="connsiteX2" fmla="*/ 976804 w 2631253"/>
              <a:gd name="connsiteY2" fmla="*/ 49449 h 1039185"/>
              <a:gd name="connsiteX3" fmla="*/ 0 w 2631253"/>
              <a:gd name="connsiteY3" fmla="*/ 19902 h 1039185"/>
              <a:gd name="connsiteX0" fmla="*/ 2631253 w 2631253"/>
              <a:gd name="connsiteY0" fmla="*/ 1035478 h 1045298"/>
              <a:gd name="connsiteX1" fmla="*/ 1948418 w 2631253"/>
              <a:gd name="connsiteY1" fmla="*/ 720492 h 1045298"/>
              <a:gd name="connsiteX2" fmla="*/ 976804 w 2631253"/>
              <a:gd name="connsiteY2" fmla="*/ 49449 h 1045298"/>
              <a:gd name="connsiteX3" fmla="*/ 0 w 2631253"/>
              <a:gd name="connsiteY3" fmla="*/ 19902 h 1045298"/>
              <a:gd name="connsiteX0" fmla="*/ 2631253 w 2631253"/>
              <a:gd name="connsiteY0" fmla="*/ 1035478 h 1045298"/>
              <a:gd name="connsiteX1" fmla="*/ 1768312 w 2631253"/>
              <a:gd name="connsiteY1" fmla="*/ 720492 h 1045298"/>
              <a:gd name="connsiteX2" fmla="*/ 976804 w 2631253"/>
              <a:gd name="connsiteY2" fmla="*/ 49449 h 1045298"/>
              <a:gd name="connsiteX3" fmla="*/ 0 w 2631253"/>
              <a:gd name="connsiteY3" fmla="*/ 19902 h 1045298"/>
              <a:gd name="connsiteX0" fmla="*/ 2631253 w 2631253"/>
              <a:gd name="connsiteY0" fmla="*/ 1035478 h 1040616"/>
              <a:gd name="connsiteX1" fmla="*/ 1768312 w 2631253"/>
              <a:gd name="connsiteY1" fmla="*/ 720492 h 1040616"/>
              <a:gd name="connsiteX2" fmla="*/ 976804 w 2631253"/>
              <a:gd name="connsiteY2" fmla="*/ 49449 h 1040616"/>
              <a:gd name="connsiteX3" fmla="*/ 0 w 2631253"/>
              <a:gd name="connsiteY3" fmla="*/ 19902 h 104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1253" h="1040616">
                <a:moveTo>
                  <a:pt x="2631253" y="1035478"/>
                </a:moveTo>
                <a:cubicBezTo>
                  <a:pt x="2304419" y="1067611"/>
                  <a:pt x="1966866" y="947427"/>
                  <a:pt x="1768312" y="720492"/>
                </a:cubicBezTo>
                <a:cubicBezTo>
                  <a:pt x="1569758" y="493557"/>
                  <a:pt x="1625301" y="80665"/>
                  <a:pt x="976804" y="49449"/>
                </a:cubicBezTo>
                <a:cubicBezTo>
                  <a:pt x="521277" y="30752"/>
                  <a:pt x="141383" y="-31510"/>
                  <a:pt x="0" y="19902"/>
                </a:cubicBezTo>
              </a:path>
            </a:pathLst>
          </a:custGeom>
          <a:noFill/>
          <a:ln w="317500">
            <a:solidFill>
              <a:schemeClr val="tx2">
                <a:lumMod val="40000"/>
                <a:lumOff val="60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 flipV="1">
            <a:off x="8222424" y="3467441"/>
            <a:ext cx="2280798" cy="751175"/>
          </a:xfrm>
          <a:custGeom>
            <a:avLst/>
            <a:gdLst>
              <a:gd name="connsiteX0" fmla="*/ 2566930 w 2566930"/>
              <a:gd name="connsiteY0" fmla="*/ 0 h 848752"/>
              <a:gd name="connsiteX1" fmla="*/ 1652530 w 2566930"/>
              <a:gd name="connsiteY1" fmla="*/ 198304 h 848752"/>
              <a:gd name="connsiteX2" fmla="*/ 1002535 w 2566930"/>
              <a:gd name="connsiteY2" fmla="*/ 804231 h 848752"/>
              <a:gd name="connsiteX3" fmla="*/ 0 w 2566930"/>
              <a:gd name="connsiteY3" fmla="*/ 837282 h 848752"/>
              <a:gd name="connsiteX0" fmla="*/ 2631253 w 2631253"/>
              <a:gd name="connsiteY0" fmla="*/ 1683325 h 1683829"/>
              <a:gd name="connsiteX1" fmla="*/ 1652530 w 2631253"/>
              <a:gd name="connsiteY1" fmla="*/ 28771 h 1683829"/>
              <a:gd name="connsiteX2" fmla="*/ 1002535 w 2631253"/>
              <a:gd name="connsiteY2" fmla="*/ 634698 h 1683829"/>
              <a:gd name="connsiteX3" fmla="*/ 0 w 2631253"/>
              <a:gd name="connsiteY3" fmla="*/ 667749 h 1683829"/>
              <a:gd name="connsiteX0" fmla="*/ 2631253 w 2631253"/>
              <a:gd name="connsiteY0" fmla="*/ 1092027 h 1093049"/>
              <a:gd name="connsiteX1" fmla="*/ 1909823 w 2631253"/>
              <a:gd name="connsiteY1" fmla="*/ 213669 h 1093049"/>
              <a:gd name="connsiteX2" fmla="*/ 1002535 w 2631253"/>
              <a:gd name="connsiteY2" fmla="*/ 43400 h 1093049"/>
              <a:gd name="connsiteX3" fmla="*/ 0 w 2631253"/>
              <a:gd name="connsiteY3" fmla="*/ 76451 h 1093049"/>
              <a:gd name="connsiteX0" fmla="*/ 2631253 w 2631253"/>
              <a:gd name="connsiteY0" fmla="*/ 1066760 h 1068403"/>
              <a:gd name="connsiteX1" fmla="*/ 1948418 w 2631253"/>
              <a:gd name="connsiteY1" fmla="*/ 476347 h 1068403"/>
              <a:gd name="connsiteX2" fmla="*/ 1002535 w 2631253"/>
              <a:gd name="connsiteY2" fmla="*/ 18133 h 1068403"/>
              <a:gd name="connsiteX3" fmla="*/ 0 w 2631253"/>
              <a:gd name="connsiteY3" fmla="*/ 51184 h 1068403"/>
              <a:gd name="connsiteX0" fmla="*/ 2631253 w 2631253"/>
              <a:gd name="connsiteY0" fmla="*/ 1071528 h 1072884"/>
              <a:gd name="connsiteX1" fmla="*/ 1935553 w 2631253"/>
              <a:gd name="connsiteY1" fmla="*/ 380960 h 1072884"/>
              <a:gd name="connsiteX2" fmla="*/ 1002535 w 2631253"/>
              <a:gd name="connsiteY2" fmla="*/ 22901 h 1072884"/>
              <a:gd name="connsiteX3" fmla="*/ 0 w 2631253"/>
              <a:gd name="connsiteY3" fmla="*/ 55952 h 1072884"/>
              <a:gd name="connsiteX0" fmla="*/ 2631253 w 2631253"/>
              <a:gd name="connsiteY0" fmla="*/ 1094279 h 1096488"/>
              <a:gd name="connsiteX1" fmla="*/ 1935553 w 2631253"/>
              <a:gd name="connsiteY1" fmla="*/ 403711 h 1096488"/>
              <a:gd name="connsiteX2" fmla="*/ 1002535 w 2631253"/>
              <a:gd name="connsiteY2" fmla="*/ 45652 h 1096488"/>
              <a:gd name="connsiteX3" fmla="*/ 0 w 2631253"/>
              <a:gd name="connsiteY3" fmla="*/ 78703 h 1096488"/>
              <a:gd name="connsiteX0" fmla="*/ 2631253 w 2631253"/>
              <a:gd name="connsiteY0" fmla="*/ 1072288 h 1077172"/>
              <a:gd name="connsiteX1" fmla="*/ 1884094 w 2631253"/>
              <a:gd name="connsiteY1" fmla="*/ 582030 h 1077172"/>
              <a:gd name="connsiteX2" fmla="*/ 1002535 w 2631253"/>
              <a:gd name="connsiteY2" fmla="*/ 23661 h 1077172"/>
              <a:gd name="connsiteX3" fmla="*/ 0 w 2631253"/>
              <a:gd name="connsiteY3" fmla="*/ 56712 h 1077172"/>
              <a:gd name="connsiteX0" fmla="*/ 2631253 w 2631253"/>
              <a:gd name="connsiteY0" fmla="*/ 1064980 h 1067378"/>
              <a:gd name="connsiteX1" fmla="*/ 1884094 w 2631253"/>
              <a:gd name="connsiteY1" fmla="*/ 574722 h 1067378"/>
              <a:gd name="connsiteX2" fmla="*/ 1002535 w 2631253"/>
              <a:gd name="connsiteY2" fmla="*/ 16353 h 1067378"/>
              <a:gd name="connsiteX3" fmla="*/ 0 w 2631253"/>
              <a:gd name="connsiteY3" fmla="*/ 49404 h 1067378"/>
              <a:gd name="connsiteX0" fmla="*/ 2631253 w 2631253"/>
              <a:gd name="connsiteY0" fmla="*/ 1060902 h 1065977"/>
              <a:gd name="connsiteX1" fmla="*/ 1948418 w 2631253"/>
              <a:gd name="connsiteY1" fmla="*/ 745916 h 1065977"/>
              <a:gd name="connsiteX2" fmla="*/ 1002535 w 2631253"/>
              <a:gd name="connsiteY2" fmla="*/ 12275 h 1065977"/>
              <a:gd name="connsiteX3" fmla="*/ 0 w 2631253"/>
              <a:gd name="connsiteY3" fmla="*/ 45326 h 1065977"/>
              <a:gd name="connsiteX0" fmla="*/ 2631253 w 2631253"/>
              <a:gd name="connsiteY0" fmla="*/ 1048627 h 1053702"/>
              <a:gd name="connsiteX1" fmla="*/ 1948418 w 2631253"/>
              <a:gd name="connsiteY1" fmla="*/ 733641 h 1053702"/>
              <a:gd name="connsiteX2" fmla="*/ 1002535 w 2631253"/>
              <a:gd name="connsiteY2" fmla="*/ 0 h 1053702"/>
              <a:gd name="connsiteX3" fmla="*/ 0 w 2631253"/>
              <a:gd name="connsiteY3" fmla="*/ 33051 h 1053702"/>
              <a:gd name="connsiteX0" fmla="*/ 2631253 w 2631253"/>
              <a:gd name="connsiteY0" fmla="*/ 1059941 h 1065016"/>
              <a:gd name="connsiteX1" fmla="*/ 1948418 w 2631253"/>
              <a:gd name="connsiteY1" fmla="*/ 744955 h 1065016"/>
              <a:gd name="connsiteX2" fmla="*/ 1002535 w 2631253"/>
              <a:gd name="connsiteY2" fmla="*/ 11314 h 1065016"/>
              <a:gd name="connsiteX3" fmla="*/ 0 w 2631253"/>
              <a:gd name="connsiteY3" fmla="*/ 44365 h 1065016"/>
              <a:gd name="connsiteX0" fmla="*/ 2631253 w 2631253"/>
              <a:gd name="connsiteY0" fmla="*/ 1046230 h 1050045"/>
              <a:gd name="connsiteX1" fmla="*/ 1948418 w 2631253"/>
              <a:gd name="connsiteY1" fmla="*/ 731244 h 1050045"/>
              <a:gd name="connsiteX2" fmla="*/ 989669 w 2631253"/>
              <a:gd name="connsiteY2" fmla="*/ 22642 h 1050045"/>
              <a:gd name="connsiteX3" fmla="*/ 0 w 2631253"/>
              <a:gd name="connsiteY3" fmla="*/ 30654 h 1050045"/>
              <a:gd name="connsiteX0" fmla="*/ 2631253 w 2631253"/>
              <a:gd name="connsiteY0" fmla="*/ 1035478 h 1039185"/>
              <a:gd name="connsiteX1" fmla="*/ 1948418 w 2631253"/>
              <a:gd name="connsiteY1" fmla="*/ 720492 h 1039185"/>
              <a:gd name="connsiteX2" fmla="*/ 976804 w 2631253"/>
              <a:gd name="connsiteY2" fmla="*/ 49449 h 1039185"/>
              <a:gd name="connsiteX3" fmla="*/ 0 w 2631253"/>
              <a:gd name="connsiteY3" fmla="*/ 19902 h 1039185"/>
              <a:gd name="connsiteX0" fmla="*/ 2631253 w 2631253"/>
              <a:gd name="connsiteY0" fmla="*/ 1035478 h 1045298"/>
              <a:gd name="connsiteX1" fmla="*/ 1948418 w 2631253"/>
              <a:gd name="connsiteY1" fmla="*/ 720492 h 1045298"/>
              <a:gd name="connsiteX2" fmla="*/ 976804 w 2631253"/>
              <a:gd name="connsiteY2" fmla="*/ 49449 h 1045298"/>
              <a:gd name="connsiteX3" fmla="*/ 0 w 2631253"/>
              <a:gd name="connsiteY3" fmla="*/ 19902 h 1045298"/>
              <a:gd name="connsiteX0" fmla="*/ 2631253 w 2631253"/>
              <a:gd name="connsiteY0" fmla="*/ 1035478 h 1045298"/>
              <a:gd name="connsiteX1" fmla="*/ 1768312 w 2631253"/>
              <a:gd name="connsiteY1" fmla="*/ 720492 h 1045298"/>
              <a:gd name="connsiteX2" fmla="*/ 976804 w 2631253"/>
              <a:gd name="connsiteY2" fmla="*/ 49449 h 1045298"/>
              <a:gd name="connsiteX3" fmla="*/ 0 w 2631253"/>
              <a:gd name="connsiteY3" fmla="*/ 19902 h 1045298"/>
              <a:gd name="connsiteX0" fmla="*/ 2631253 w 2631253"/>
              <a:gd name="connsiteY0" fmla="*/ 1035478 h 1040616"/>
              <a:gd name="connsiteX1" fmla="*/ 1768312 w 2631253"/>
              <a:gd name="connsiteY1" fmla="*/ 720492 h 1040616"/>
              <a:gd name="connsiteX2" fmla="*/ 976804 w 2631253"/>
              <a:gd name="connsiteY2" fmla="*/ 49449 h 1040616"/>
              <a:gd name="connsiteX3" fmla="*/ 0 w 2631253"/>
              <a:gd name="connsiteY3" fmla="*/ 19902 h 104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1253" h="1040616">
                <a:moveTo>
                  <a:pt x="2631253" y="1035478"/>
                </a:moveTo>
                <a:cubicBezTo>
                  <a:pt x="2304419" y="1067611"/>
                  <a:pt x="1966866" y="947427"/>
                  <a:pt x="1768312" y="720492"/>
                </a:cubicBezTo>
                <a:cubicBezTo>
                  <a:pt x="1569758" y="493557"/>
                  <a:pt x="1625301" y="80665"/>
                  <a:pt x="976804" y="49449"/>
                </a:cubicBezTo>
                <a:cubicBezTo>
                  <a:pt x="521277" y="30752"/>
                  <a:pt x="141383" y="-31510"/>
                  <a:pt x="0" y="19902"/>
                </a:cubicBezTo>
              </a:path>
            </a:pathLst>
          </a:custGeom>
          <a:noFill/>
          <a:ln w="317500">
            <a:solidFill>
              <a:schemeClr val="tx2">
                <a:lumMod val="40000"/>
                <a:lumOff val="60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 flipV="1">
            <a:off x="7129045" y="2572160"/>
            <a:ext cx="1227336" cy="0"/>
          </a:xfrm>
          <a:custGeom>
            <a:avLst/>
            <a:gdLst>
              <a:gd name="connsiteX0" fmla="*/ 0 w 4869456"/>
              <a:gd name="connsiteY0" fmla="*/ 697820 h 708837"/>
              <a:gd name="connsiteX1" fmla="*/ 2456762 w 4869456"/>
              <a:gd name="connsiteY1" fmla="*/ 708837 h 708837"/>
              <a:gd name="connsiteX2" fmla="*/ 3205909 w 4869456"/>
              <a:gd name="connsiteY2" fmla="*/ 631719 h 708837"/>
              <a:gd name="connsiteX3" fmla="*/ 3701668 w 4869456"/>
              <a:gd name="connsiteY3" fmla="*/ 323247 h 708837"/>
              <a:gd name="connsiteX4" fmla="*/ 3966072 w 4869456"/>
              <a:gd name="connsiteY4" fmla="*/ 36808 h 708837"/>
              <a:gd name="connsiteX5" fmla="*/ 4208443 w 4869456"/>
              <a:gd name="connsiteY5" fmla="*/ 3758 h 708837"/>
              <a:gd name="connsiteX6" fmla="*/ 4869456 w 4869456"/>
              <a:gd name="connsiteY6" fmla="*/ 14774 h 708837"/>
              <a:gd name="connsiteX0" fmla="*/ 0 w 4869456"/>
              <a:gd name="connsiteY0" fmla="*/ 689847 h 700864"/>
              <a:gd name="connsiteX1" fmla="*/ 2456762 w 4869456"/>
              <a:gd name="connsiteY1" fmla="*/ 700864 h 700864"/>
              <a:gd name="connsiteX2" fmla="*/ 3205909 w 4869456"/>
              <a:gd name="connsiteY2" fmla="*/ 623746 h 700864"/>
              <a:gd name="connsiteX3" fmla="*/ 3701668 w 4869456"/>
              <a:gd name="connsiteY3" fmla="*/ 315274 h 700864"/>
              <a:gd name="connsiteX4" fmla="*/ 3966072 w 4869456"/>
              <a:gd name="connsiteY4" fmla="*/ 28835 h 700864"/>
              <a:gd name="connsiteX5" fmla="*/ 4869456 w 4869456"/>
              <a:gd name="connsiteY5" fmla="*/ 6801 h 700864"/>
              <a:gd name="connsiteX0" fmla="*/ 0 w 4869456"/>
              <a:gd name="connsiteY0" fmla="*/ 689847 h 700864"/>
              <a:gd name="connsiteX1" fmla="*/ 2456762 w 4869456"/>
              <a:gd name="connsiteY1" fmla="*/ 700864 h 700864"/>
              <a:gd name="connsiteX2" fmla="*/ 3701668 w 4869456"/>
              <a:gd name="connsiteY2" fmla="*/ 315274 h 700864"/>
              <a:gd name="connsiteX3" fmla="*/ 3966072 w 4869456"/>
              <a:gd name="connsiteY3" fmla="*/ 28835 h 700864"/>
              <a:gd name="connsiteX4" fmla="*/ 4869456 w 4869456"/>
              <a:gd name="connsiteY4" fmla="*/ 6801 h 700864"/>
              <a:gd name="connsiteX0" fmla="*/ 0 w 4869456"/>
              <a:gd name="connsiteY0" fmla="*/ 689847 h 700864"/>
              <a:gd name="connsiteX1" fmla="*/ 2456762 w 4869456"/>
              <a:gd name="connsiteY1" fmla="*/ 700864 h 700864"/>
              <a:gd name="connsiteX2" fmla="*/ 3966072 w 4869456"/>
              <a:gd name="connsiteY2" fmla="*/ 28835 h 700864"/>
              <a:gd name="connsiteX3" fmla="*/ 4869456 w 4869456"/>
              <a:gd name="connsiteY3" fmla="*/ 6801 h 700864"/>
              <a:gd name="connsiteX0" fmla="*/ 0 w 4869456"/>
              <a:gd name="connsiteY0" fmla="*/ 689847 h 689847"/>
              <a:gd name="connsiteX1" fmla="*/ 3966072 w 4869456"/>
              <a:gd name="connsiteY1" fmla="*/ 28835 h 689847"/>
              <a:gd name="connsiteX2" fmla="*/ 4869456 w 4869456"/>
              <a:gd name="connsiteY2" fmla="*/ 6801 h 689847"/>
              <a:gd name="connsiteX0" fmla="*/ 0 w 4869456"/>
              <a:gd name="connsiteY0" fmla="*/ 683046 h 683046"/>
              <a:gd name="connsiteX1" fmla="*/ 4869456 w 4869456"/>
              <a:gd name="connsiteY1" fmla="*/ 0 h 683046"/>
              <a:gd name="connsiteX0" fmla="*/ 7344 w 7344"/>
              <a:gd name="connsiteY0" fmla="*/ 0 h 1896395"/>
              <a:gd name="connsiteX1" fmla="*/ 0 w 7344"/>
              <a:gd name="connsiteY1" fmla="*/ 1896395 h 1896395"/>
              <a:gd name="connsiteX0" fmla="*/ 0 w 4311"/>
              <a:gd name="connsiteY0" fmla="*/ 0 h 9940"/>
              <a:gd name="connsiteX1" fmla="*/ 4311 w 4311"/>
              <a:gd name="connsiteY1" fmla="*/ 9940 h 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11" h="9940">
                <a:moveTo>
                  <a:pt x="0" y="0"/>
                </a:moveTo>
                <a:lnTo>
                  <a:pt x="4311" y="9940"/>
                </a:lnTo>
              </a:path>
            </a:pathLst>
          </a:custGeom>
          <a:noFill/>
          <a:ln w="381000">
            <a:solidFill>
              <a:schemeClr val="tx2">
                <a:lumMod val="60000"/>
                <a:lumOff val="4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Freeform 56"/>
          <p:cNvSpPr/>
          <p:nvPr/>
        </p:nvSpPr>
        <p:spPr>
          <a:xfrm flipV="1">
            <a:off x="7129045" y="4269943"/>
            <a:ext cx="1227336" cy="0"/>
          </a:xfrm>
          <a:custGeom>
            <a:avLst/>
            <a:gdLst>
              <a:gd name="connsiteX0" fmla="*/ 0 w 4869456"/>
              <a:gd name="connsiteY0" fmla="*/ 697820 h 708837"/>
              <a:gd name="connsiteX1" fmla="*/ 2456762 w 4869456"/>
              <a:gd name="connsiteY1" fmla="*/ 708837 h 708837"/>
              <a:gd name="connsiteX2" fmla="*/ 3205909 w 4869456"/>
              <a:gd name="connsiteY2" fmla="*/ 631719 h 708837"/>
              <a:gd name="connsiteX3" fmla="*/ 3701668 w 4869456"/>
              <a:gd name="connsiteY3" fmla="*/ 323247 h 708837"/>
              <a:gd name="connsiteX4" fmla="*/ 3966072 w 4869456"/>
              <a:gd name="connsiteY4" fmla="*/ 36808 h 708837"/>
              <a:gd name="connsiteX5" fmla="*/ 4208443 w 4869456"/>
              <a:gd name="connsiteY5" fmla="*/ 3758 h 708837"/>
              <a:gd name="connsiteX6" fmla="*/ 4869456 w 4869456"/>
              <a:gd name="connsiteY6" fmla="*/ 14774 h 708837"/>
              <a:gd name="connsiteX0" fmla="*/ 0 w 4869456"/>
              <a:gd name="connsiteY0" fmla="*/ 689847 h 700864"/>
              <a:gd name="connsiteX1" fmla="*/ 2456762 w 4869456"/>
              <a:gd name="connsiteY1" fmla="*/ 700864 h 700864"/>
              <a:gd name="connsiteX2" fmla="*/ 3205909 w 4869456"/>
              <a:gd name="connsiteY2" fmla="*/ 623746 h 700864"/>
              <a:gd name="connsiteX3" fmla="*/ 3701668 w 4869456"/>
              <a:gd name="connsiteY3" fmla="*/ 315274 h 700864"/>
              <a:gd name="connsiteX4" fmla="*/ 3966072 w 4869456"/>
              <a:gd name="connsiteY4" fmla="*/ 28835 h 700864"/>
              <a:gd name="connsiteX5" fmla="*/ 4869456 w 4869456"/>
              <a:gd name="connsiteY5" fmla="*/ 6801 h 700864"/>
              <a:gd name="connsiteX0" fmla="*/ 0 w 4869456"/>
              <a:gd name="connsiteY0" fmla="*/ 689847 h 700864"/>
              <a:gd name="connsiteX1" fmla="*/ 2456762 w 4869456"/>
              <a:gd name="connsiteY1" fmla="*/ 700864 h 700864"/>
              <a:gd name="connsiteX2" fmla="*/ 3701668 w 4869456"/>
              <a:gd name="connsiteY2" fmla="*/ 315274 h 700864"/>
              <a:gd name="connsiteX3" fmla="*/ 3966072 w 4869456"/>
              <a:gd name="connsiteY3" fmla="*/ 28835 h 700864"/>
              <a:gd name="connsiteX4" fmla="*/ 4869456 w 4869456"/>
              <a:gd name="connsiteY4" fmla="*/ 6801 h 700864"/>
              <a:gd name="connsiteX0" fmla="*/ 0 w 4869456"/>
              <a:gd name="connsiteY0" fmla="*/ 689847 h 700864"/>
              <a:gd name="connsiteX1" fmla="*/ 2456762 w 4869456"/>
              <a:gd name="connsiteY1" fmla="*/ 700864 h 700864"/>
              <a:gd name="connsiteX2" fmla="*/ 3966072 w 4869456"/>
              <a:gd name="connsiteY2" fmla="*/ 28835 h 700864"/>
              <a:gd name="connsiteX3" fmla="*/ 4869456 w 4869456"/>
              <a:gd name="connsiteY3" fmla="*/ 6801 h 700864"/>
              <a:gd name="connsiteX0" fmla="*/ 0 w 4869456"/>
              <a:gd name="connsiteY0" fmla="*/ 689847 h 689847"/>
              <a:gd name="connsiteX1" fmla="*/ 3966072 w 4869456"/>
              <a:gd name="connsiteY1" fmla="*/ 28835 h 689847"/>
              <a:gd name="connsiteX2" fmla="*/ 4869456 w 4869456"/>
              <a:gd name="connsiteY2" fmla="*/ 6801 h 689847"/>
              <a:gd name="connsiteX0" fmla="*/ 0 w 4869456"/>
              <a:gd name="connsiteY0" fmla="*/ 683046 h 683046"/>
              <a:gd name="connsiteX1" fmla="*/ 4869456 w 4869456"/>
              <a:gd name="connsiteY1" fmla="*/ 0 h 683046"/>
              <a:gd name="connsiteX0" fmla="*/ 7344 w 7344"/>
              <a:gd name="connsiteY0" fmla="*/ 0 h 1896395"/>
              <a:gd name="connsiteX1" fmla="*/ 0 w 7344"/>
              <a:gd name="connsiteY1" fmla="*/ 1896395 h 1896395"/>
              <a:gd name="connsiteX0" fmla="*/ 0 w 4311"/>
              <a:gd name="connsiteY0" fmla="*/ 0 h 9940"/>
              <a:gd name="connsiteX1" fmla="*/ 4311 w 4311"/>
              <a:gd name="connsiteY1" fmla="*/ 9940 h 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11" h="9940">
                <a:moveTo>
                  <a:pt x="0" y="0"/>
                </a:moveTo>
                <a:lnTo>
                  <a:pt x="4311" y="9940"/>
                </a:lnTo>
              </a:path>
            </a:pathLst>
          </a:custGeom>
          <a:noFill/>
          <a:ln w="381000">
            <a:solidFill>
              <a:schemeClr val="tx2">
                <a:lumMod val="60000"/>
                <a:lumOff val="4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838200" y="55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EXPERIMENT SETUP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71" name="Picture 70" descr="formal_viterbi_card_black_on_whit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1" y="6287698"/>
            <a:ext cx="1741488" cy="5316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12</a:t>
            </a:fld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2262074" y="2544272"/>
            <a:ext cx="4869456" cy="974856"/>
          </a:xfrm>
          <a:custGeom>
            <a:avLst/>
            <a:gdLst>
              <a:gd name="connsiteX0" fmla="*/ 0 w 4869456"/>
              <a:gd name="connsiteY0" fmla="*/ 697820 h 708837"/>
              <a:gd name="connsiteX1" fmla="*/ 2456762 w 4869456"/>
              <a:gd name="connsiteY1" fmla="*/ 708837 h 708837"/>
              <a:gd name="connsiteX2" fmla="*/ 3205909 w 4869456"/>
              <a:gd name="connsiteY2" fmla="*/ 631719 h 708837"/>
              <a:gd name="connsiteX3" fmla="*/ 3701668 w 4869456"/>
              <a:gd name="connsiteY3" fmla="*/ 323247 h 708837"/>
              <a:gd name="connsiteX4" fmla="*/ 3966072 w 4869456"/>
              <a:gd name="connsiteY4" fmla="*/ 36808 h 708837"/>
              <a:gd name="connsiteX5" fmla="*/ 4208443 w 4869456"/>
              <a:gd name="connsiteY5" fmla="*/ 3758 h 708837"/>
              <a:gd name="connsiteX6" fmla="*/ 4869456 w 4869456"/>
              <a:gd name="connsiteY6" fmla="*/ 14774 h 708837"/>
              <a:gd name="connsiteX0" fmla="*/ 0 w 4869456"/>
              <a:gd name="connsiteY0" fmla="*/ 853552 h 864569"/>
              <a:gd name="connsiteX1" fmla="*/ 2456762 w 4869456"/>
              <a:gd name="connsiteY1" fmla="*/ 864569 h 864569"/>
              <a:gd name="connsiteX2" fmla="*/ 3205909 w 4869456"/>
              <a:gd name="connsiteY2" fmla="*/ 787451 h 864569"/>
              <a:gd name="connsiteX3" fmla="*/ 3701668 w 4869456"/>
              <a:gd name="connsiteY3" fmla="*/ 478979 h 864569"/>
              <a:gd name="connsiteX4" fmla="*/ 3966072 w 4869456"/>
              <a:gd name="connsiteY4" fmla="*/ 192540 h 864569"/>
              <a:gd name="connsiteX5" fmla="*/ 4208443 w 4869456"/>
              <a:gd name="connsiteY5" fmla="*/ 159490 h 864569"/>
              <a:gd name="connsiteX6" fmla="*/ 4869456 w 4869456"/>
              <a:gd name="connsiteY6" fmla="*/ 59 h 864569"/>
              <a:gd name="connsiteX0" fmla="*/ 0 w 4869456"/>
              <a:gd name="connsiteY0" fmla="*/ 909962 h 920979"/>
              <a:gd name="connsiteX1" fmla="*/ 2456762 w 4869456"/>
              <a:gd name="connsiteY1" fmla="*/ 920979 h 920979"/>
              <a:gd name="connsiteX2" fmla="*/ 3205909 w 4869456"/>
              <a:gd name="connsiteY2" fmla="*/ 843861 h 920979"/>
              <a:gd name="connsiteX3" fmla="*/ 3701668 w 4869456"/>
              <a:gd name="connsiteY3" fmla="*/ 535389 h 920979"/>
              <a:gd name="connsiteX4" fmla="*/ 3966072 w 4869456"/>
              <a:gd name="connsiteY4" fmla="*/ 248950 h 920979"/>
              <a:gd name="connsiteX5" fmla="*/ 4208443 w 4869456"/>
              <a:gd name="connsiteY5" fmla="*/ 0 h 920979"/>
              <a:gd name="connsiteX6" fmla="*/ 4869456 w 4869456"/>
              <a:gd name="connsiteY6" fmla="*/ 56469 h 920979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205909 w 4869456"/>
              <a:gd name="connsiteY2" fmla="*/ 787392 h 864510"/>
              <a:gd name="connsiteX3" fmla="*/ 3701668 w 4869456"/>
              <a:gd name="connsiteY3" fmla="*/ 478920 h 864510"/>
              <a:gd name="connsiteX4" fmla="*/ 3966072 w 4869456"/>
              <a:gd name="connsiteY4" fmla="*/ 192481 h 864510"/>
              <a:gd name="connsiteX5" fmla="*/ 4869456 w 4869456"/>
              <a:gd name="connsiteY5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205909 w 4869456"/>
              <a:gd name="connsiteY2" fmla="*/ 787392 h 864510"/>
              <a:gd name="connsiteX3" fmla="*/ 3701668 w 4869456"/>
              <a:gd name="connsiteY3" fmla="*/ 478920 h 864510"/>
              <a:gd name="connsiteX4" fmla="*/ 4102707 w 4869456"/>
              <a:gd name="connsiteY4" fmla="*/ 78849 h 864510"/>
              <a:gd name="connsiteX5" fmla="*/ 4869456 w 4869456"/>
              <a:gd name="connsiteY5" fmla="*/ 0 h 864510"/>
              <a:gd name="connsiteX0" fmla="*/ 0 w 4869456"/>
              <a:gd name="connsiteY0" fmla="*/ 853493 h 871046"/>
              <a:gd name="connsiteX1" fmla="*/ 2456762 w 4869456"/>
              <a:gd name="connsiteY1" fmla="*/ 864510 h 871046"/>
              <a:gd name="connsiteX2" fmla="*/ 3205909 w 4869456"/>
              <a:gd name="connsiteY2" fmla="*/ 787392 h 871046"/>
              <a:gd name="connsiteX3" fmla="*/ 4102707 w 4869456"/>
              <a:gd name="connsiteY3" fmla="*/ 78849 h 871046"/>
              <a:gd name="connsiteX4" fmla="*/ 4869456 w 4869456"/>
              <a:gd name="connsiteY4" fmla="*/ 0 h 871046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289992 w 4869456"/>
              <a:gd name="connsiteY2" fmla="*/ 730575 h 864510"/>
              <a:gd name="connsiteX3" fmla="*/ 4102707 w 4869456"/>
              <a:gd name="connsiteY3" fmla="*/ 78849 h 864510"/>
              <a:gd name="connsiteX4" fmla="*/ 4869456 w 4869456"/>
              <a:gd name="connsiteY4" fmla="*/ 0 h 864510"/>
              <a:gd name="connsiteX0" fmla="*/ 0 w 4869456"/>
              <a:gd name="connsiteY0" fmla="*/ 853493 h 873449"/>
              <a:gd name="connsiteX1" fmla="*/ 2456762 w 4869456"/>
              <a:gd name="connsiteY1" fmla="*/ 864510 h 873449"/>
              <a:gd name="connsiteX2" fmla="*/ 3289992 w 4869456"/>
              <a:gd name="connsiteY2" fmla="*/ 730575 h 873449"/>
              <a:gd name="connsiteX3" fmla="*/ 4102707 w 4869456"/>
              <a:gd name="connsiteY3" fmla="*/ 78849 h 873449"/>
              <a:gd name="connsiteX4" fmla="*/ 4869456 w 4869456"/>
              <a:gd name="connsiteY4" fmla="*/ 0 h 873449"/>
              <a:gd name="connsiteX0" fmla="*/ 0 w 4869456"/>
              <a:gd name="connsiteY0" fmla="*/ 853493 h 866799"/>
              <a:gd name="connsiteX1" fmla="*/ 2456762 w 4869456"/>
              <a:gd name="connsiteY1" fmla="*/ 864510 h 866799"/>
              <a:gd name="connsiteX2" fmla="*/ 3289992 w 4869456"/>
              <a:gd name="connsiteY2" fmla="*/ 730575 h 866799"/>
              <a:gd name="connsiteX3" fmla="*/ 4102707 w 4869456"/>
              <a:gd name="connsiteY3" fmla="*/ 78849 h 866799"/>
              <a:gd name="connsiteX4" fmla="*/ 4869456 w 4869456"/>
              <a:gd name="connsiteY4" fmla="*/ 0 h 866799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16116 w 4869456"/>
              <a:gd name="connsiteY2" fmla="*/ 662396 h 864510"/>
              <a:gd name="connsiteX3" fmla="*/ 4102707 w 4869456"/>
              <a:gd name="connsiteY3" fmla="*/ 78849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16116 w 4869456"/>
              <a:gd name="connsiteY2" fmla="*/ 662396 h 864510"/>
              <a:gd name="connsiteX3" fmla="*/ 4102707 w 4869456"/>
              <a:gd name="connsiteY3" fmla="*/ 78849 h 864510"/>
              <a:gd name="connsiteX4" fmla="*/ 4869456 w 4869456"/>
              <a:gd name="connsiteY4" fmla="*/ 0 h 864510"/>
              <a:gd name="connsiteX0" fmla="*/ 0 w 4869456"/>
              <a:gd name="connsiteY0" fmla="*/ 863260 h 874277"/>
              <a:gd name="connsiteX1" fmla="*/ 2456762 w 4869456"/>
              <a:gd name="connsiteY1" fmla="*/ 874277 h 874277"/>
              <a:gd name="connsiteX2" fmla="*/ 3416116 w 4869456"/>
              <a:gd name="connsiteY2" fmla="*/ 672163 h 874277"/>
              <a:gd name="connsiteX3" fmla="*/ 4102707 w 4869456"/>
              <a:gd name="connsiteY3" fmla="*/ 88616 h 874277"/>
              <a:gd name="connsiteX4" fmla="*/ 4869456 w 4869456"/>
              <a:gd name="connsiteY4" fmla="*/ 9767 h 874277"/>
              <a:gd name="connsiteX0" fmla="*/ 0 w 4869456"/>
              <a:gd name="connsiteY0" fmla="*/ 863260 h 874277"/>
              <a:gd name="connsiteX1" fmla="*/ 2456762 w 4869456"/>
              <a:gd name="connsiteY1" fmla="*/ 874277 h 874277"/>
              <a:gd name="connsiteX2" fmla="*/ 3416116 w 4869456"/>
              <a:gd name="connsiteY2" fmla="*/ 672163 h 874277"/>
              <a:gd name="connsiteX3" fmla="*/ 4102707 w 4869456"/>
              <a:gd name="connsiteY3" fmla="*/ 88616 h 874277"/>
              <a:gd name="connsiteX4" fmla="*/ 4869456 w 4869456"/>
              <a:gd name="connsiteY4" fmla="*/ 9767 h 874277"/>
              <a:gd name="connsiteX0" fmla="*/ 0 w 4869456"/>
              <a:gd name="connsiteY0" fmla="*/ 863260 h 874277"/>
              <a:gd name="connsiteX1" fmla="*/ 2456762 w 4869456"/>
              <a:gd name="connsiteY1" fmla="*/ 874277 h 874277"/>
              <a:gd name="connsiteX2" fmla="*/ 3416116 w 4869456"/>
              <a:gd name="connsiteY2" fmla="*/ 672163 h 874277"/>
              <a:gd name="connsiteX3" fmla="*/ 4102707 w 4869456"/>
              <a:gd name="connsiteY3" fmla="*/ 88616 h 874277"/>
              <a:gd name="connsiteX4" fmla="*/ 4869456 w 4869456"/>
              <a:gd name="connsiteY4" fmla="*/ 9767 h 874277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16116 w 4869456"/>
              <a:gd name="connsiteY2" fmla="*/ 662396 h 864510"/>
              <a:gd name="connsiteX3" fmla="*/ 4102707 w 4869456"/>
              <a:gd name="connsiteY3" fmla="*/ 78849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16116 w 4869456"/>
              <a:gd name="connsiteY2" fmla="*/ 662396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16116 w 4869456"/>
              <a:gd name="connsiteY2" fmla="*/ 662396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16116 w 4869456"/>
              <a:gd name="connsiteY2" fmla="*/ 662396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81184"/>
              <a:gd name="connsiteX1" fmla="*/ 2456762 w 4869456"/>
              <a:gd name="connsiteY1" fmla="*/ 864510 h 881184"/>
              <a:gd name="connsiteX2" fmla="*/ 3353054 w 4869456"/>
              <a:gd name="connsiteY2" fmla="*/ 798754 h 881184"/>
              <a:gd name="connsiteX3" fmla="*/ 4102707 w 4869456"/>
              <a:gd name="connsiteY3" fmla="*/ 10670 h 881184"/>
              <a:gd name="connsiteX4" fmla="*/ 4869456 w 4869456"/>
              <a:gd name="connsiteY4" fmla="*/ 0 h 881184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353054 w 4869456"/>
              <a:gd name="connsiteY2" fmla="*/ 798754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395095 w 4869456"/>
              <a:gd name="connsiteY2" fmla="*/ 741938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395095 w 4869456"/>
              <a:gd name="connsiteY2" fmla="*/ 741938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395095 w 4869456"/>
              <a:gd name="connsiteY2" fmla="*/ 741938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456" h="864510">
                <a:moveTo>
                  <a:pt x="0" y="853493"/>
                </a:moveTo>
                <a:lnTo>
                  <a:pt x="2456762" y="864510"/>
                </a:lnTo>
                <a:cubicBezTo>
                  <a:pt x="2991080" y="853493"/>
                  <a:pt x="3377874" y="911173"/>
                  <a:pt x="3447647" y="582853"/>
                </a:cubicBezTo>
                <a:cubicBezTo>
                  <a:pt x="3585337" y="111015"/>
                  <a:pt x="3629257" y="75617"/>
                  <a:pt x="4102707" y="10670"/>
                </a:cubicBezTo>
                <a:cubicBezTo>
                  <a:pt x="4712793" y="2539"/>
                  <a:pt x="4681251" y="40100"/>
                  <a:pt x="4869456" y="0"/>
                </a:cubicBezTo>
              </a:path>
            </a:pathLst>
          </a:custGeom>
          <a:noFill/>
          <a:ln w="381000"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Freeform 75"/>
          <p:cNvSpPr/>
          <p:nvPr/>
        </p:nvSpPr>
        <p:spPr>
          <a:xfrm flipV="1">
            <a:off x="2223177" y="3492212"/>
            <a:ext cx="4869456" cy="799627"/>
          </a:xfrm>
          <a:custGeom>
            <a:avLst/>
            <a:gdLst>
              <a:gd name="connsiteX0" fmla="*/ 0 w 4869456"/>
              <a:gd name="connsiteY0" fmla="*/ 697820 h 708837"/>
              <a:gd name="connsiteX1" fmla="*/ 2456762 w 4869456"/>
              <a:gd name="connsiteY1" fmla="*/ 708837 h 708837"/>
              <a:gd name="connsiteX2" fmla="*/ 3205909 w 4869456"/>
              <a:gd name="connsiteY2" fmla="*/ 631719 h 708837"/>
              <a:gd name="connsiteX3" fmla="*/ 3701668 w 4869456"/>
              <a:gd name="connsiteY3" fmla="*/ 323247 h 708837"/>
              <a:gd name="connsiteX4" fmla="*/ 3966072 w 4869456"/>
              <a:gd name="connsiteY4" fmla="*/ 36808 h 708837"/>
              <a:gd name="connsiteX5" fmla="*/ 4208443 w 4869456"/>
              <a:gd name="connsiteY5" fmla="*/ 3758 h 708837"/>
              <a:gd name="connsiteX6" fmla="*/ 4869456 w 4869456"/>
              <a:gd name="connsiteY6" fmla="*/ 14774 h 708837"/>
              <a:gd name="connsiteX0" fmla="*/ 0 w 4869456"/>
              <a:gd name="connsiteY0" fmla="*/ 853552 h 864569"/>
              <a:gd name="connsiteX1" fmla="*/ 2456762 w 4869456"/>
              <a:gd name="connsiteY1" fmla="*/ 864569 h 864569"/>
              <a:gd name="connsiteX2" fmla="*/ 3205909 w 4869456"/>
              <a:gd name="connsiteY2" fmla="*/ 787451 h 864569"/>
              <a:gd name="connsiteX3" fmla="*/ 3701668 w 4869456"/>
              <a:gd name="connsiteY3" fmla="*/ 478979 h 864569"/>
              <a:gd name="connsiteX4" fmla="*/ 3966072 w 4869456"/>
              <a:gd name="connsiteY4" fmla="*/ 192540 h 864569"/>
              <a:gd name="connsiteX5" fmla="*/ 4208443 w 4869456"/>
              <a:gd name="connsiteY5" fmla="*/ 159490 h 864569"/>
              <a:gd name="connsiteX6" fmla="*/ 4869456 w 4869456"/>
              <a:gd name="connsiteY6" fmla="*/ 59 h 864569"/>
              <a:gd name="connsiteX0" fmla="*/ 0 w 4869456"/>
              <a:gd name="connsiteY0" fmla="*/ 909962 h 920979"/>
              <a:gd name="connsiteX1" fmla="*/ 2456762 w 4869456"/>
              <a:gd name="connsiteY1" fmla="*/ 920979 h 920979"/>
              <a:gd name="connsiteX2" fmla="*/ 3205909 w 4869456"/>
              <a:gd name="connsiteY2" fmla="*/ 843861 h 920979"/>
              <a:gd name="connsiteX3" fmla="*/ 3701668 w 4869456"/>
              <a:gd name="connsiteY3" fmla="*/ 535389 h 920979"/>
              <a:gd name="connsiteX4" fmla="*/ 3966072 w 4869456"/>
              <a:gd name="connsiteY4" fmla="*/ 248950 h 920979"/>
              <a:gd name="connsiteX5" fmla="*/ 4208443 w 4869456"/>
              <a:gd name="connsiteY5" fmla="*/ 0 h 920979"/>
              <a:gd name="connsiteX6" fmla="*/ 4869456 w 4869456"/>
              <a:gd name="connsiteY6" fmla="*/ 56469 h 920979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205909 w 4869456"/>
              <a:gd name="connsiteY2" fmla="*/ 787392 h 864510"/>
              <a:gd name="connsiteX3" fmla="*/ 3701668 w 4869456"/>
              <a:gd name="connsiteY3" fmla="*/ 478920 h 864510"/>
              <a:gd name="connsiteX4" fmla="*/ 3966072 w 4869456"/>
              <a:gd name="connsiteY4" fmla="*/ 192481 h 864510"/>
              <a:gd name="connsiteX5" fmla="*/ 4869456 w 4869456"/>
              <a:gd name="connsiteY5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205909 w 4869456"/>
              <a:gd name="connsiteY2" fmla="*/ 787392 h 864510"/>
              <a:gd name="connsiteX3" fmla="*/ 3701668 w 4869456"/>
              <a:gd name="connsiteY3" fmla="*/ 478920 h 864510"/>
              <a:gd name="connsiteX4" fmla="*/ 4102707 w 4869456"/>
              <a:gd name="connsiteY4" fmla="*/ 78849 h 864510"/>
              <a:gd name="connsiteX5" fmla="*/ 4869456 w 4869456"/>
              <a:gd name="connsiteY5" fmla="*/ 0 h 864510"/>
              <a:gd name="connsiteX0" fmla="*/ 0 w 4869456"/>
              <a:gd name="connsiteY0" fmla="*/ 853493 h 871046"/>
              <a:gd name="connsiteX1" fmla="*/ 2456762 w 4869456"/>
              <a:gd name="connsiteY1" fmla="*/ 864510 h 871046"/>
              <a:gd name="connsiteX2" fmla="*/ 3205909 w 4869456"/>
              <a:gd name="connsiteY2" fmla="*/ 787392 h 871046"/>
              <a:gd name="connsiteX3" fmla="*/ 4102707 w 4869456"/>
              <a:gd name="connsiteY3" fmla="*/ 78849 h 871046"/>
              <a:gd name="connsiteX4" fmla="*/ 4869456 w 4869456"/>
              <a:gd name="connsiteY4" fmla="*/ 0 h 871046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289992 w 4869456"/>
              <a:gd name="connsiteY2" fmla="*/ 730575 h 864510"/>
              <a:gd name="connsiteX3" fmla="*/ 4102707 w 4869456"/>
              <a:gd name="connsiteY3" fmla="*/ 78849 h 864510"/>
              <a:gd name="connsiteX4" fmla="*/ 4869456 w 4869456"/>
              <a:gd name="connsiteY4" fmla="*/ 0 h 864510"/>
              <a:gd name="connsiteX0" fmla="*/ 0 w 4869456"/>
              <a:gd name="connsiteY0" fmla="*/ 853493 h 873449"/>
              <a:gd name="connsiteX1" fmla="*/ 2456762 w 4869456"/>
              <a:gd name="connsiteY1" fmla="*/ 864510 h 873449"/>
              <a:gd name="connsiteX2" fmla="*/ 3289992 w 4869456"/>
              <a:gd name="connsiteY2" fmla="*/ 730575 h 873449"/>
              <a:gd name="connsiteX3" fmla="*/ 4102707 w 4869456"/>
              <a:gd name="connsiteY3" fmla="*/ 78849 h 873449"/>
              <a:gd name="connsiteX4" fmla="*/ 4869456 w 4869456"/>
              <a:gd name="connsiteY4" fmla="*/ 0 h 873449"/>
              <a:gd name="connsiteX0" fmla="*/ 0 w 4869456"/>
              <a:gd name="connsiteY0" fmla="*/ 853493 h 866799"/>
              <a:gd name="connsiteX1" fmla="*/ 2456762 w 4869456"/>
              <a:gd name="connsiteY1" fmla="*/ 864510 h 866799"/>
              <a:gd name="connsiteX2" fmla="*/ 3289992 w 4869456"/>
              <a:gd name="connsiteY2" fmla="*/ 730575 h 866799"/>
              <a:gd name="connsiteX3" fmla="*/ 4102707 w 4869456"/>
              <a:gd name="connsiteY3" fmla="*/ 78849 h 866799"/>
              <a:gd name="connsiteX4" fmla="*/ 4869456 w 4869456"/>
              <a:gd name="connsiteY4" fmla="*/ 0 h 866799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16116 w 4869456"/>
              <a:gd name="connsiteY2" fmla="*/ 662396 h 864510"/>
              <a:gd name="connsiteX3" fmla="*/ 4102707 w 4869456"/>
              <a:gd name="connsiteY3" fmla="*/ 78849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16116 w 4869456"/>
              <a:gd name="connsiteY2" fmla="*/ 662396 h 864510"/>
              <a:gd name="connsiteX3" fmla="*/ 4102707 w 4869456"/>
              <a:gd name="connsiteY3" fmla="*/ 78849 h 864510"/>
              <a:gd name="connsiteX4" fmla="*/ 4869456 w 4869456"/>
              <a:gd name="connsiteY4" fmla="*/ 0 h 864510"/>
              <a:gd name="connsiteX0" fmla="*/ 0 w 4869456"/>
              <a:gd name="connsiteY0" fmla="*/ 863260 h 874277"/>
              <a:gd name="connsiteX1" fmla="*/ 2456762 w 4869456"/>
              <a:gd name="connsiteY1" fmla="*/ 874277 h 874277"/>
              <a:gd name="connsiteX2" fmla="*/ 3416116 w 4869456"/>
              <a:gd name="connsiteY2" fmla="*/ 672163 h 874277"/>
              <a:gd name="connsiteX3" fmla="*/ 4102707 w 4869456"/>
              <a:gd name="connsiteY3" fmla="*/ 88616 h 874277"/>
              <a:gd name="connsiteX4" fmla="*/ 4869456 w 4869456"/>
              <a:gd name="connsiteY4" fmla="*/ 9767 h 874277"/>
              <a:gd name="connsiteX0" fmla="*/ 0 w 4869456"/>
              <a:gd name="connsiteY0" fmla="*/ 863260 h 874277"/>
              <a:gd name="connsiteX1" fmla="*/ 2456762 w 4869456"/>
              <a:gd name="connsiteY1" fmla="*/ 874277 h 874277"/>
              <a:gd name="connsiteX2" fmla="*/ 3416116 w 4869456"/>
              <a:gd name="connsiteY2" fmla="*/ 672163 h 874277"/>
              <a:gd name="connsiteX3" fmla="*/ 4102707 w 4869456"/>
              <a:gd name="connsiteY3" fmla="*/ 88616 h 874277"/>
              <a:gd name="connsiteX4" fmla="*/ 4869456 w 4869456"/>
              <a:gd name="connsiteY4" fmla="*/ 9767 h 874277"/>
              <a:gd name="connsiteX0" fmla="*/ 0 w 4869456"/>
              <a:gd name="connsiteY0" fmla="*/ 863260 h 874277"/>
              <a:gd name="connsiteX1" fmla="*/ 2456762 w 4869456"/>
              <a:gd name="connsiteY1" fmla="*/ 874277 h 874277"/>
              <a:gd name="connsiteX2" fmla="*/ 3416116 w 4869456"/>
              <a:gd name="connsiteY2" fmla="*/ 672163 h 874277"/>
              <a:gd name="connsiteX3" fmla="*/ 4102707 w 4869456"/>
              <a:gd name="connsiteY3" fmla="*/ 88616 h 874277"/>
              <a:gd name="connsiteX4" fmla="*/ 4869456 w 4869456"/>
              <a:gd name="connsiteY4" fmla="*/ 9767 h 874277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16116 w 4869456"/>
              <a:gd name="connsiteY2" fmla="*/ 662396 h 864510"/>
              <a:gd name="connsiteX3" fmla="*/ 4102707 w 4869456"/>
              <a:gd name="connsiteY3" fmla="*/ 78849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16116 w 4869456"/>
              <a:gd name="connsiteY2" fmla="*/ 662396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16116 w 4869456"/>
              <a:gd name="connsiteY2" fmla="*/ 662396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16116 w 4869456"/>
              <a:gd name="connsiteY2" fmla="*/ 662396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81184"/>
              <a:gd name="connsiteX1" fmla="*/ 2456762 w 4869456"/>
              <a:gd name="connsiteY1" fmla="*/ 864510 h 881184"/>
              <a:gd name="connsiteX2" fmla="*/ 3353054 w 4869456"/>
              <a:gd name="connsiteY2" fmla="*/ 798754 h 881184"/>
              <a:gd name="connsiteX3" fmla="*/ 4102707 w 4869456"/>
              <a:gd name="connsiteY3" fmla="*/ 10670 h 881184"/>
              <a:gd name="connsiteX4" fmla="*/ 4869456 w 4869456"/>
              <a:gd name="connsiteY4" fmla="*/ 0 h 881184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353054 w 4869456"/>
              <a:gd name="connsiteY2" fmla="*/ 798754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395095 w 4869456"/>
              <a:gd name="connsiteY2" fmla="*/ 741938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395095 w 4869456"/>
              <a:gd name="connsiteY2" fmla="*/ 741938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395095 w 4869456"/>
              <a:gd name="connsiteY2" fmla="*/ 741938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  <a:gd name="connsiteX0" fmla="*/ 0 w 4869456"/>
              <a:gd name="connsiteY0" fmla="*/ 853493 h 864510"/>
              <a:gd name="connsiteX1" fmla="*/ 2456762 w 4869456"/>
              <a:gd name="connsiteY1" fmla="*/ 864510 h 864510"/>
              <a:gd name="connsiteX2" fmla="*/ 3447647 w 4869456"/>
              <a:gd name="connsiteY2" fmla="*/ 582853 h 864510"/>
              <a:gd name="connsiteX3" fmla="*/ 4102707 w 4869456"/>
              <a:gd name="connsiteY3" fmla="*/ 10670 h 864510"/>
              <a:gd name="connsiteX4" fmla="*/ 4869456 w 4869456"/>
              <a:gd name="connsiteY4" fmla="*/ 0 h 86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456" h="864510">
                <a:moveTo>
                  <a:pt x="0" y="853493"/>
                </a:moveTo>
                <a:lnTo>
                  <a:pt x="2456762" y="864510"/>
                </a:lnTo>
                <a:cubicBezTo>
                  <a:pt x="2991080" y="853493"/>
                  <a:pt x="3377874" y="911173"/>
                  <a:pt x="3447647" y="582853"/>
                </a:cubicBezTo>
                <a:cubicBezTo>
                  <a:pt x="3585337" y="111015"/>
                  <a:pt x="3629257" y="75617"/>
                  <a:pt x="4102707" y="10670"/>
                </a:cubicBezTo>
                <a:cubicBezTo>
                  <a:pt x="4712793" y="2539"/>
                  <a:pt x="4681251" y="40100"/>
                  <a:pt x="4869456" y="0"/>
                </a:cubicBezTo>
              </a:path>
            </a:pathLst>
          </a:custGeom>
          <a:noFill/>
          <a:ln w="381000"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1" name="Picture 6" descr="http://www.clker.com/cliparts/l/W/C/G/x/1/blue-gear-wheel-hi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alphaModFix amt="9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357803">
            <a:off x="860032" y="2624778"/>
            <a:ext cx="1671247" cy="164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Oval 81"/>
          <p:cNvSpPr/>
          <p:nvPr/>
        </p:nvSpPr>
        <p:spPr>
          <a:xfrm rot="1357803">
            <a:off x="1504228" y="3243640"/>
            <a:ext cx="417422" cy="417338"/>
          </a:xfrm>
          <a:prstGeom prst="ellipse">
            <a:avLst/>
          </a:prstGeom>
          <a:solidFill>
            <a:srgbClr val="D1A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3" name="Picture 2" descr="https://avatars3.githubusercontent.com/u/3019875?v=3&amp;s=400"/>
          <p:cNvPicPr>
            <a:picLocks noChangeAspect="1" noChangeArrowheads="1"/>
          </p:cNvPicPr>
          <p:nvPr/>
        </p:nvPicPr>
        <p:blipFill rotWithShape="1">
          <a:blip r:embed="rId5">
            <a:alphaModFix/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86527" y="3065552"/>
            <a:ext cx="916886" cy="75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Oval 83"/>
          <p:cNvSpPr/>
          <p:nvPr/>
        </p:nvSpPr>
        <p:spPr>
          <a:xfrm>
            <a:off x="3223519" y="3332714"/>
            <a:ext cx="298982" cy="29898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3254670" y="3361176"/>
            <a:ext cx="241405" cy="241405"/>
          </a:xfrm>
          <a:prstGeom prst="ellipse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3120591" y="3179398"/>
            <a:ext cx="2034201" cy="0"/>
          </a:xfrm>
          <a:prstGeom prst="line">
            <a:avLst/>
          </a:prstGeom>
          <a:ln w="25400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660791" y="2816321"/>
            <a:ext cx="459800" cy="363077"/>
          </a:xfrm>
          <a:prstGeom prst="line">
            <a:avLst/>
          </a:prstGeom>
          <a:ln w="25400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120591" y="3818493"/>
            <a:ext cx="2034201" cy="0"/>
          </a:xfrm>
          <a:prstGeom prst="line">
            <a:avLst/>
          </a:prstGeom>
          <a:ln w="25400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2660791" y="3818493"/>
            <a:ext cx="459800" cy="312257"/>
          </a:xfrm>
          <a:prstGeom prst="line">
            <a:avLst/>
          </a:prstGeom>
          <a:ln w="25400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3885269" y="3377361"/>
            <a:ext cx="238030" cy="2380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3855844" y="3347938"/>
            <a:ext cx="294802" cy="294802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4508330" y="3357911"/>
            <a:ext cx="279795" cy="279795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4535853" y="3386374"/>
            <a:ext cx="225913" cy="22591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4" name="Picture 2" descr="http://baymcp.com/wp-content/uploads/2014/12/storage.png"/>
          <p:cNvPicPr>
            <a:picLocks noChangeAspect="1" noChangeArrowheads="1"/>
          </p:cNvPicPr>
          <p:nvPr/>
        </p:nvPicPr>
        <p:blipFill>
          <a:blip r:embed="rId6">
            <a:alphaModFix amt="9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2390" y="3121752"/>
            <a:ext cx="1066969" cy="72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10485750" y="3863668"/>
            <a:ext cx="17006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filesystem</a:t>
            </a:r>
            <a:endParaRPr lang="en-US" sz="1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93919" y="4898074"/>
            <a:ext cx="17006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Compute </a:t>
            </a:r>
          </a:p>
          <a:p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Node 2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10197" y="1425511"/>
            <a:ext cx="17006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Compute </a:t>
            </a:r>
            <a:b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Node 1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Freeform 98"/>
          <p:cNvSpPr/>
          <p:nvPr/>
        </p:nvSpPr>
        <p:spPr>
          <a:xfrm rot="20521128">
            <a:off x="9419625" y="3682258"/>
            <a:ext cx="627961" cy="319489"/>
          </a:xfrm>
          <a:custGeom>
            <a:avLst/>
            <a:gdLst>
              <a:gd name="connsiteX0" fmla="*/ 0 w 627961"/>
              <a:gd name="connsiteY0" fmla="*/ 319489 h 319489"/>
              <a:gd name="connsiteX1" fmla="*/ 264404 w 627961"/>
              <a:gd name="connsiteY1" fmla="*/ 99152 h 319489"/>
              <a:gd name="connsiteX2" fmla="*/ 627961 w 627961"/>
              <a:gd name="connsiteY2" fmla="*/ 0 h 31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7961" h="319489">
                <a:moveTo>
                  <a:pt x="0" y="319489"/>
                </a:moveTo>
                <a:cubicBezTo>
                  <a:pt x="79872" y="235944"/>
                  <a:pt x="159744" y="152400"/>
                  <a:pt x="264404" y="99152"/>
                </a:cubicBezTo>
                <a:cubicBezTo>
                  <a:pt x="369064" y="45904"/>
                  <a:pt x="627961" y="0"/>
                  <a:pt x="627961" y="0"/>
                </a:cubicBezTo>
              </a:path>
            </a:pathLst>
          </a:custGeom>
          <a:noFill/>
          <a:ln w="57150">
            <a:solidFill>
              <a:schemeClr val="tx2">
                <a:lumMod val="60000"/>
                <a:lumOff val="40000"/>
                <a:alpha val="74000"/>
              </a:schemeClr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199478" y="2230033"/>
            <a:ext cx="17988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smtClean="0">
                <a:solidFill>
                  <a:schemeClr val="bg1">
                    <a:lumMod val="50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capacity 500GB</a:t>
            </a:r>
            <a:endParaRPr lang="en-US" sz="1500" b="1" i="1" dirty="0">
              <a:solidFill>
                <a:schemeClr val="bg1">
                  <a:lumMod val="50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pic>
        <p:nvPicPr>
          <p:cNvPr id="101" name="Picture 2" descr="http://www.marketingfortravelexperts.com/wp-content/uploads/2014/05/black-right-arrow.png"/>
          <p:cNvPicPr>
            <a:picLocks noChangeAspect="1" noChangeArrowheads="1"/>
          </p:cNvPicPr>
          <p:nvPr/>
        </p:nvPicPr>
        <p:blipFill>
          <a:blip r:embed="rId7">
            <a:alphaModFix amt="74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7638487" flipH="1">
            <a:off x="10638052" y="2618850"/>
            <a:ext cx="553794" cy="29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http://www.marketingfortravelexperts.com/wp-content/uploads/2014/05/black-right-arrow.png"/>
          <p:cNvPicPr>
            <a:picLocks noChangeAspect="1" noChangeArrowheads="1"/>
          </p:cNvPicPr>
          <p:nvPr/>
        </p:nvPicPr>
        <p:blipFill>
          <a:blip r:embed="rId7">
            <a:alphaModFix amt="74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598977" flipH="1" flipV="1">
            <a:off x="603678" y="4237841"/>
            <a:ext cx="677401" cy="28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207241" y="4788506"/>
            <a:ext cx="21451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Workflow </a:t>
            </a:r>
          </a:p>
          <a:p>
            <a:r>
              <a:rPr lang="en-US" sz="15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Management System</a:t>
            </a:r>
            <a:endParaRPr lang="en-US" sz="1500" b="1" i="1" dirty="0">
              <a:solidFill>
                <a:schemeClr val="tx1">
                  <a:lumMod val="65000"/>
                  <a:lumOff val="3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7407" y="5302659"/>
            <a:ext cx="14975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PID Control Loop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6274778" y="2118357"/>
            <a:ext cx="1061323" cy="1061323"/>
          </a:xfrm>
          <a:prstGeom prst="roundRect">
            <a:avLst/>
          </a:prstGeom>
          <a:solidFill>
            <a:srgbClr val="82C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274778" y="3712059"/>
            <a:ext cx="1061323" cy="1061323"/>
          </a:xfrm>
          <a:prstGeom prst="roundRect">
            <a:avLst/>
          </a:prstGeom>
          <a:solidFill>
            <a:srgbClr val="5F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0" name="Picture 2" descr="http://www.marketingfortravelexperts.com/wp-content/uploads/2014/05/black-right-arrow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alphaModFix amt="7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76067" flipH="1">
            <a:off x="7605438" y="3351028"/>
            <a:ext cx="677401" cy="22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1846788" y="6309902"/>
            <a:ext cx="925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R. Ferreira da Silva, R.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Filgueira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Deelman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Pairo-Castineira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I. M. Overton, M. Atkinson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Using Simple PID Controllers to Prevent and Mitigate Faults in Scientific Workflows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9" name="Picture 4" descr="http://plainicon.com/dboard/userprod/2800_a1826/prod_thumb/plainicon.com-46393-256px-d83.png"/>
          <p:cNvPicPr>
            <a:picLocks noChangeAspect="1" noChangeArrowheads="1"/>
          </p:cNvPicPr>
          <p:nvPr/>
        </p:nvPicPr>
        <p:blipFill>
          <a:blip r:embed="rId11">
            <a:alphaModFix amt="7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001" y="2312224"/>
            <a:ext cx="647199" cy="64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ounded Rectangle 49"/>
          <p:cNvSpPr/>
          <p:nvPr/>
        </p:nvSpPr>
        <p:spPr>
          <a:xfrm>
            <a:off x="7826391" y="2100245"/>
            <a:ext cx="1061323" cy="1061323"/>
          </a:xfrm>
          <a:prstGeom prst="roundRect">
            <a:avLst/>
          </a:prstGeom>
          <a:solidFill>
            <a:srgbClr val="82C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" name="Picture 4" descr="http://plainicon.com/dboard/userprod/2800_a1826/prod_thumb/plainicon.com-46393-256px-d83.png"/>
          <p:cNvPicPr>
            <a:picLocks noChangeAspect="1" noChangeArrowheads="1"/>
          </p:cNvPicPr>
          <p:nvPr/>
        </p:nvPicPr>
        <p:blipFill>
          <a:blip r:embed="rId11">
            <a:alphaModFix amt="7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614" y="2294112"/>
            <a:ext cx="647199" cy="64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http://plainicon.com/dboard/userprod/2800_a1826/prod_thumb/plainicon.com-46393-256px-d83.png"/>
          <p:cNvPicPr>
            <a:picLocks noChangeAspect="1" noChangeArrowheads="1"/>
          </p:cNvPicPr>
          <p:nvPr/>
        </p:nvPicPr>
        <p:blipFill>
          <a:blip r:embed="rId11">
            <a:alphaModFix amt="7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21" y="3905351"/>
            <a:ext cx="647199" cy="64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ounded Rectangle 52"/>
          <p:cNvSpPr/>
          <p:nvPr/>
        </p:nvSpPr>
        <p:spPr>
          <a:xfrm>
            <a:off x="7826391" y="3714986"/>
            <a:ext cx="1061323" cy="1061323"/>
          </a:xfrm>
          <a:prstGeom prst="roundRect">
            <a:avLst/>
          </a:prstGeom>
          <a:solidFill>
            <a:srgbClr val="5F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6" name="Picture 4" descr="http://plainicon.com/dboard/userprod/2800_a1826/prod_thumb/plainicon.com-46393-256px-d83.png"/>
          <p:cNvPicPr>
            <a:picLocks noChangeAspect="1" noChangeArrowheads="1"/>
          </p:cNvPicPr>
          <p:nvPr/>
        </p:nvPicPr>
        <p:blipFill>
          <a:blip r:embed="rId11">
            <a:alphaModFix amt="7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534" y="3908278"/>
            <a:ext cx="647199" cy="64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ttp://frc-events.firstinspires.org/Images/FTC/textfile_icon.png"/>
          <p:cNvPicPr>
            <a:picLocks noChangeAspect="1" noChangeArrowheads="1"/>
          </p:cNvPicPr>
          <p:nvPr/>
        </p:nvPicPr>
        <p:blipFill>
          <a:blip r:embed="rId1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5408" y="2434674"/>
            <a:ext cx="252201" cy="25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ttp://frc-events.firstinspires.org/Images/FTC/textfile_icon.png"/>
          <p:cNvPicPr>
            <a:picLocks noChangeAspect="1" noChangeArrowheads="1"/>
          </p:cNvPicPr>
          <p:nvPr/>
        </p:nvPicPr>
        <p:blipFill>
          <a:blip r:embed="rId1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1375" y="4138763"/>
            <a:ext cx="252201" cy="25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Freeform 65"/>
          <p:cNvSpPr/>
          <p:nvPr/>
        </p:nvSpPr>
        <p:spPr>
          <a:xfrm rot="3984614">
            <a:off x="9204811" y="2722651"/>
            <a:ext cx="627961" cy="301107"/>
          </a:xfrm>
          <a:custGeom>
            <a:avLst/>
            <a:gdLst>
              <a:gd name="connsiteX0" fmla="*/ 0 w 627961"/>
              <a:gd name="connsiteY0" fmla="*/ 319489 h 319489"/>
              <a:gd name="connsiteX1" fmla="*/ 264404 w 627961"/>
              <a:gd name="connsiteY1" fmla="*/ 99152 h 319489"/>
              <a:gd name="connsiteX2" fmla="*/ 627961 w 627961"/>
              <a:gd name="connsiteY2" fmla="*/ 0 h 31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7961" h="319489">
                <a:moveTo>
                  <a:pt x="0" y="319489"/>
                </a:moveTo>
                <a:cubicBezTo>
                  <a:pt x="79872" y="235944"/>
                  <a:pt x="159744" y="152400"/>
                  <a:pt x="264404" y="99152"/>
                </a:cubicBezTo>
                <a:cubicBezTo>
                  <a:pt x="369064" y="45904"/>
                  <a:pt x="627961" y="0"/>
                  <a:pt x="627961" y="0"/>
                </a:cubicBezTo>
              </a:path>
            </a:pathLst>
          </a:custGeom>
          <a:noFill/>
          <a:ln w="57150">
            <a:solidFill>
              <a:schemeClr val="tx2">
                <a:lumMod val="60000"/>
                <a:lumOff val="40000"/>
                <a:alpha val="74000"/>
              </a:schemeClr>
            </a:solidFill>
            <a:headEnd type="stealt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218" name="Picture 2" descr="mage result for monitoring icon"/>
          <p:cNvPicPr>
            <a:picLocks noChangeAspect="1" noChangeArrowheads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27" y="1457526"/>
            <a:ext cx="308911" cy="30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85897" y="142346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Memory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67" name="Picture 2" descr="mage result for monitoring icon"/>
          <p:cNvPicPr>
            <a:picLocks noChangeAspect="1" noChangeArrowheads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141" y="5134389"/>
            <a:ext cx="308911" cy="30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985311" y="510032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Memory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69" name="Picture 2" descr="mage result for monitoring icon"/>
          <p:cNvPicPr>
            <a:picLocks noChangeAspect="1" noChangeArrowheads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578" y="4663419"/>
            <a:ext cx="308911" cy="30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10735748" y="462935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Disk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36371" y="1376906"/>
            <a:ext cx="16834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>
                <a:solidFill>
                  <a:schemeClr val="bg1">
                    <a:lumMod val="50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shared memory</a:t>
            </a:r>
            <a:endParaRPr lang="en-US" sz="1500" b="1" i="1" dirty="0">
              <a:solidFill>
                <a:schemeClr val="bg1">
                  <a:lumMod val="50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pic>
        <p:nvPicPr>
          <p:cNvPr id="75" name="Picture 74" descr="http://www.marketingfortravelexperts.com/wp-content/uploads/2014/05/black-right-arrow.png"/>
          <p:cNvPicPr>
            <a:picLocks noChangeAspect="1" noChangeArrowheads="1"/>
          </p:cNvPicPr>
          <p:nvPr/>
        </p:nvPicPr>
        <p:blipFill>
          <a:blip r:embed="rId7">
            <a:alphaModFix amt="74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230933" flipH="1">
            <a:off x="5255398" y="1788909"/>
            <a:ext cx="553794" cy="29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0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9966" y="1162476"/>
            <a:ext cx="3128791" cy="22474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0"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119426" y="3816870"/>
            <a:ext cx="3128791" cy="22474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0"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71256" y="2696086"/>
            <a:ext cx="2849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We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assume </a:t>
            </a:r>
            <a:r>
              <a:rPr lang="en-US" sz="1600" b="1" i="1" dirty="0" err="1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sz="1600" b="1" i="1" baseline="-25000" dirty="0" err="1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sz="1600" b="1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= K</a:t>
            </a:r>
            <a:r>
              <a:rPr lang="en-US" sz="1600" b="1" i="1" baseline="-250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1600" b="1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= </a:t>
            </a:r>
            <a:r>
              <a:rPr lang="en-US" sz="1600" b="1" i="1" dirty="0" err="1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sz="1600" b="1" i="1" baseline="-25000" dirty="0" err="1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sz="1600" b="1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=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(no tuning)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8609" y="1353298"/>
            <a:ext cx="29877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we arbitrarily </a:t>
            </a:r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define 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our </a:t>
            </a:r>
            <a:r>
              <a:rPr lang="en-US" sz="1700" i="1" dirty="0" err="1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setpoint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sz="1700" u="sng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80% of the maximum total capacity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(for both storage and memory usage, and a </a:t>
            </a:r>
            <a:r>
              <a:rPr lang="en-US" sz="1700" u="sng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steady-state error of 5%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52059" y="4070512"/>
            <a:ext cx="284948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the decision on the number of tasks to be 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scheduled or preempted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is computed as the </a:t>
            </a:r>
            <a:r>
              <a:rPr lang="en-US" sz="1500" b="1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min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between the response value of the unique disk usage PID controller, and the memory PID controller per resource</a:t>
            </a:r>
            <a:endParaRPr lang="en-US" sz="1500" dirty="0" smtClean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5" name="Picture 24" descr="formal_viterbi_card_black_on_whit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1" y="6287698"/>
            <a:ext cx="1741488" cy="5316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13</a:t>
            </a:fld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200" y="55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EXPERIMENT CONDITIONS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46788" y="6309902"/>
            <a:ext cx="925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R. Ferreira da Silva, R.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Filgueira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Deelman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Pairo-Castineira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I. M. Overton, M. Atkinson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Using Simple PID Controllers to Prevent and Mitigate Faults in Scientific Workflows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02601" y="3816870"/>
            <a:ext cx="3128791" cy="22474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0"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mage result for tuni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008" y="1088379"/>
            <a:ext cx="1643171" cy="164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126276" y="4452252"/>
            <a:ext cx="283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Computed </a:t>
            </a:r>
            <a:r>
              <a:rPr lang="en-US" sz="1500" u="sng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offline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under </a:t>
            </a:r>
            <a:r>
              <a:rPr lang="en-US" sz="1500" u="sng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known </a:t>
            </a:r>
            <a:r>
              <a:rPr lang="en-US" sz="1500" u="sng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conditions</a:t>
            </a:r>
          </a:p>
          <a:p>
            <a:pPr>
              <a:spcAft>
                <a:spcPts val="600"/>
              </a:spcAft>
            </a:pPr>
            <a:endParaRPr lang="en-US" sz="1500" u="sng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spcAft>
                <a:spcPts val="600"/>
              </a:spcAft>
            </a:pP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Averaged </a:t>
            </a:r>
            <a:r>
              <a:rPr lang="en-US" sz="1500" b="1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Makespan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: ~106h</a:t>
            </a:r>
          </a:p>
          <a:p>
            <a:pPr>
              <a:spcAft>
                <a:spcPts val="600"/>
              </a:spcAft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(standard deviation &lt; 5%)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26275" y="3995052"/>
            <a:ext cx="30026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Reference Workflow Execution</a:t>
            </a:r>
            <a:endParaRPr lang="en-US" sz="1500" b="1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82931" y="1505283"/>
            <a:ext cx="298774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Execution are performed under </a:t>
            </a:r>
            <a:r>
              <a:rPr lang="en-US" sz="1700" b="1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online</a:t>
            </a:r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and </a:t>
            </a:r>
            <a:r>
              <a:rPr lang="en-US" sz="1700" b="1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unknown conditions</a:t>
            </a:r>
            <a:endParaRPr lang="en-US" sz="1700" b="1" u="sng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3" name="Picture 4" descr="mage result for workflow transparent icon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94" y="4301684"/>
            <a:ext cx="1236733" cy="127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55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OVERALL MAKESPAN EVALUATION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-1" y="1058238"/>
            <a:ext cx="3583009" cy="2721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02572" y="1025019"/>
            <a:ext cx="298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EVALUATION</a:t>
            </a:r>
          </a:p>
        </p:txBody>
      </p:sp>
      <p:sp>
        <p:nvSpPr>
          <p:cNvPr id="89" name="Rectangle 88"/>
          <p:cNvSpPr/>
          <p:nvPr/>
        </p:nvSpPr>
        <p:spPr>
          <a:xfrm flipV="1">
            <a:off x="3537289" y="1285374"/>
            <a:ext cx="816034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573" y="1323814"/>
            <a:ext cx="2503451" cy="13844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3903" y="1488357"/>
            <a:ext cx="2625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Average workflow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makespan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for different configurations of the controllers</a:t>
            </a:r>
            <a:endParaRPr lang="en-US" sz="1600" i="1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783172" y="1330354"/>
            <a:ext cx="0" cy="2087938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802110" y="1694985"/>
            <a:ext cx="2394833" cy="1723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919819" y="176476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Proportional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2" name="Picture 41" descr="formal_viterbi_card_black_on_whit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1" y="6287698"/>
            <a:ext cx="1741488" cy="531612"/>
          </a:xfrm>
          <a:prstGeom prst="rect">
            <a:avLst/>
          </a:prstGeom>
        </p:spPr>
      </p:pic>
      <p:pic>
        <p:nvPicPr>
          <p:cNvPr id="71" name="Picture 2" descr="http://www.marketingfortravelexperts.com/wp-content/uploads/2014/05/black-right-arrow.png"/>
          <p:cNvPicPr>
            <a:picLocks noChangeAspect="1" noChangeArrowheads="1"/>
          </p:cNvPicPr>
          <p:nvPr/>
        </p:nvPicPr>
        <p:blipFill>
          <a:blip r:embed="rId3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06780" flipH="1" flipV="1">
            <a:off x="4526547" y="3555492"/>
            <a:ext cx="716311" cy="25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2730958" y="3569221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only mitigates faults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52" name="Picture 2" descr="http://www.marketingfortravelexperts.com/wp-content/uploads/2014/05/black-right-arrow.png"/>
          <p:cNvPicPr>
            <a:picLocks noChangeAspect="1" noChangeArrowheads="1"/>
          </p:cNvPicPr>
          <p:nvPr/>
        </p:nvPicPr>
        <p:blipFill>
          <a:blip r:embed="rId5">
            <a:alphaModFix amt="7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24509" flipH="1" flipV="1">
            <a:off x="6642373" y="5653523"/>
            <a:ext cx="677401" cy="31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/>
          <p:cNvSpPr/>
          <p:nvPr/>
        </p:nvSpPr>
        <p:spPr>
          <a:xfrm>
            <a:off x="1846788" y="6309902"/>
            <a:ext cx="925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R. Ferreira da Silva, R.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Filgueira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Deelman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Pairo-Castineira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I. M. Overton, M. Atkinson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Using Simple PID Controllers to Prevent and Mitigate Faults in Scientific Workflows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944736" y="2202827"/>
            <a:ext cx="2625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sz="1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=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K</a:t>
            </a:r>
            <a:r>
              <a:rPr lang="en-US" sz="1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=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sz="1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=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0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Makespan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138.76h</a:t>
            </a:r>
          </a:p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Slowdown: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1.30</a:t>
            </a:r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6422294" y="1323814"/>
            <a:ext cx="0" cy="274165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6441232" y="2342158"/>
            <a:ext cx="2624709" cy="1723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558941" y="241193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Proportional-Integral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583859" y="2850000"/>
            <a:ext cx="2252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sz="1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=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sz="1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=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sz="1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=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0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Makespan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126.69h</a:t>
            </a:r>
          </a:p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Slowdown: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1.19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393260" y="4326030"/>
            <a:ext cx="3705664" cy="1723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7451771" y="436762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Proportional-Integral-Derivative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579778" y="4833872"/>
            <a:ext cx="2252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sz="1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=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sz="1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=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sz="1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=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1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Makespan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114.96h</a:t>
            </a:r>
          </a:p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Slowdown: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1.08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11098923" y="1323814"/>
            <a:ext cx="0" cy="4730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276756" y="568991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prevents faults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2684580"/>
            <a:ext cx="12192000" cy="1787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 descr="formal_viterbi_card_black_on_whit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1" y="6287698"/>
            <a:ext cx="1741488" cy="5316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15</a:t>
            </a:fld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200" y="55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EXPERIMENTS: DATA FOOTPRINT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46788" y="6309902"/>
            <a:ext cx="925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R. Ferreira da Silva, R.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Filgueira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Deelman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Pairo-Castineira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I. M. Overton, M. Atkinson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Using Simple PID Controllers to Prevent and Mitigate Faults in Scientific Workflows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69" y="944578"/>
            <a:ext cx="8885664" cy="17771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69" y="2709006"/>
            <a:ext cx="8885664" cy="1777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69" y="4510565"/>
            <a:ext cx="8885664" cy="177713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16200000">
            <a:off x="-705001" y="1593107"/>
            <a:ext cx="17331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PROPORTIONAL</a:t>
            </a:r>
            <a:endParaRPr lang="en-US" sz="1500" b="1" dirty="0">
              <a:solidFill>
                <a:schemeClr val="bg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474167" y="4945808"/>
            <a:ext cx="173316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PROPORTIONAL</a:t>
            </a:r>
          </a:p>
          <a:p>
            <a:pPr algn="ctr"/>
            <a:r>
              <a:rPr lang="en-US" sz="1500" b="1" dirty="0" smtClean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INTEGRAL</a:t>
            </a:r>
          </a:p>
          <a:p>
            <a:pPr algn="ctr"/>
            <a:r>
              <a:rPr lang="en-US" sz="1500" b="1" dirty="0" smtClean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DERIVATIVE</a:t>
            </a:r>
            <a:endParaRPr lang="en-US" sz="1500" b="1" dirty="0">
              <a:solidFill>
                <a:schemeClr val="bg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-589583" y="3301111"/>
            <a:ext cx="17331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PROPORTIONAL</a:t>
            </a:r>
          </a:p>
          <a:p>
            <a:pPr algn="ctr"/>
            <a:r>
              <a:rPr lang="en-US" sz="1500" b="1" dirty="0" smtClean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INTEGRAL</a:t>
            </a:r>
            <a:endParaRPr lang="en-US" sz="1500" b="1" dirty="0">
              <a:solidFill>
                <a:schemeClr val="bg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0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formal_viterbi_card_black_on_whit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1" y="6287698"/>
            <a:ext cx="1741488" cy="5316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16</a:t>
            </a:fld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200" y="55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EXPERIMENTS: DATA FOOTPRINT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46788" y="6309902"/>
            <a:ext cx="925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R. Ferreira da Silva, R.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Filgueira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Deelman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Pairo-Castineira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I. M. Overton, M. Atkinson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Using Simple PID Controllers to Prevent and Mitigate Faults in Scientific Workflows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69" y="944578"/>
            <a:ext cx="8885664" cy="177713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16200000">
            <a:off x="-705001" y="1593107"/>
            <a:ext cx="17331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PROPORTIONAL</a:t>
            </a:r>
            <a:endParaRPr lang="en-US" sz="1500" b="1" dirty="0">
              <a:solidFill>
                <a:schemeClr val="bg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01192" y="2914916"/>
            <a:ext cx="5586476" cy="28948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369" y="3087698"/>
            <a:ext cx="5361820" cy="268091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4628446" y="1477544"/>
            <a:ext cx="587022" cy="7112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mage result for fancy curved arrow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14214" flipV="1">
            <a:off x="3261870" y="2554794"/>
            <a:ext cx="2610729" cy="191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152096" y="4271361"/>
            <a:ext cx="2625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This </a:t>
            </a:r>
            <a:r>
              <a:rPr lang="en-US" sz="1600" i="1" dirty="0">
                <a:solidFill>
                  <a:schemeClr val="accent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process occurs at about </a:t>
            </a:r>
            <a:r>
              <a:rPr lang="en-US" sz="1600" b="1" i="1" dirty="0">
                <a:solidFill>
                  <a:schemeClr val="accent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4h</a:t>
            </a:r>
            <a:r>
              <a:rPr lang="en-US" sz="1600" i="1" dirty="0">
                <a:solidFill>
                  <a:schemeClr val="accent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and performs more than </a:t>
            </a:r>
            <a:r>
              <a:rPr lang="en-US" sz="1600" b="1" i="1" dirty="0">
                <a:solidFill>
                  <a:schemeClr val="accent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6,000 preemptions</a:t>
            </a:r>
            <a:endParaRPr lang="en-US" sz="1600" b="1" i="1" dirty="0" smtClean="0">
              <a:solidFill>
                <a:schemeClr val="accent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3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2684580"/>
            <a:ext cx="12192000" cy="1787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 descr="formal_viterbi_card_black_on_whit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1" y="6287698"/>
            <a:ext cx="1741488" cy="5316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17</a:t>
            </a:fld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200" y="55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EXPERIMENTS: MEMORY USAGE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46788" y="6309902"/>
            <a:ext cx="925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R. Ferreira da Silva, R.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Filgueira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Deelman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Pairo-Castineira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I. M. Overton, M. Atkinson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Using Simple PID Controllers to Prevent and Mitigate Faults in Scientific Workflows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705001" y="1593107"/>
            <a:ext cx="17331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PROPORTIONAL</a:t>
            </a:r>
            <a:endParaRPr lang="en-US" sz="1500" b="1" dirty="0">
              <a:solidFill>
                <a:schemeClr val="bg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474167" y="4945808"/>
            <a:ext cx="173316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PROPORTIONAL</a:t>
            </a:r>
          </a:p>
          <a:p>
            <a:pPr algn="ctr"/>
            <a:r>
              <a:rPr lang="en-US" sz="1500" b="1" dirty="0" smtClean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INTEGRAL</a:t>
            </a:r>
          </a:p>
          <a:p>
            <a:pPr algn="ctr"/>
            <a:r>
              <a:rPr lang="en-US" sz="1500" b="1" dirty="0" smtClean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DERIVATIVE</a:t>
            </a:r>
            <a:endParaRPr lang="en-US" sz="1500" b="1" dirty="0">
              <a:solidFill>
                <a:schemeClr val="bg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-589583" y="3301111"/>
            <a:ext cx="17331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PROPORTIONAL</a:t>
            </a:r>
          </a:p>
          <a:p>
            <a:pPr algn="ctr"/>
            <a:r>
              <a:rPr lang="en-US" sz="1500" b="1" dirty="0" smtClean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INTEGRAL</a:t>
            </a:r>
            <a:endParaRPr lang="en-US" sz="1500" b="1" dirty="0">
              <a:solidFill>
                <a:schemeClr val="bg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70" y="2721304"/>
            <a:ext cx="8885664" cy="1777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69" y="4516110"/>
            <a:ext cx="8885664" cy="17771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69" y="896428"/>
            <a:ext cx="8885664" cy="177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formal_viterbi_card_black_on_whit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1" y="6287698"/>
            <a:ext cx="1741488" cy="5316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18</a:t>
            </a:fld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200" y="55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EXPERIMENTS: MEMORY USAGE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46788" y="6309902"/>
            <a:ext cx="925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R. Ferreira da Silva, R.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Filgueira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Deelman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Pairo-Castineira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I. M. Overton, M. Atkinson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Using Simple PID Controllers to Prevent and Mitigate Faults in Scientific Workflows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705001" y="1593107"/>
            <a:ext cx="17331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PROPORTIONAL</a:t>
            </a:r>
            <a:endParaRPr lang="en-US" sz="1500" b="1" dirty="0">
              <a:solidFill>
                <a:schemeClr val="bg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69" y="896428"/>
            <a:ext cx="8885664" cy="177713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801192" y="2914916"/>
            <a:ext cx="5586476" cy="28948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mage result for fancy curved arrow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14214" flipV="1">
            <a:off x="3261870" y="2554794"/>
            <a:ext cx="2610729" cy="191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462669" y="4271361"/>
            <a:ext cx="2315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only a few tasks (on </a:t>
            </a:r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average </a:t>
            </a:r>
            <a:r>
              <a:rPr lang="en-US" sz="1600" b="1" i="1" dirty="0">
                <a:solidFill>
                  <a:schemeClr val="accent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less than 5</a:t>
            </a:r>
            <a:r>
              <a:rPr lang="en-US" sz="1600" i="1" dirty="0">
                <a:solidFill>
                  <a:schemeClr val="accent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) are preempted due to </a:t>
            </a:r>
            <a:r>
              <a:rPr lang="en-US" sz="1600" b="1" i="1" dirty="0">
                <a:solidFill>
                  <a:schemeClr val="accent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memory overflow</a:t>
            </a:r>
            <a:endParaRPr lang="en-US" sz="1600" b="1" i="1" dirty="0" smtClean="0">
              <a:solidFill>
                <a:schemeClr val="accent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28446" y="1477544"/>
            <a:ext cx="587022" cy="7112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584" y="3063828"/>
            <a:ext cx="5424216" cy="27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6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9702" y="2716061"/>
            <a:ext cx="6062094" cy="346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052392" y="2716061"/>
            <a:ext cx="6139608" cy="3462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55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OVERALL RESULTS</a:t>
            </a:r>
            <a:endParaRPr lang="en-US" sz="2500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-1731509" y="4142798"/>
            <a:ext cx="3732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DATA FOOTPRINT</a:t>
            </a:r>
            <a:endParaRPr lang="en-US" sz="3200" b="1" dirty="0">
              <a:solidFill>
                <a:schemeClr val="bg1">
                  <a:lumMod val="8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10187002" y="4134870"/>
            <a:ext cx="36888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smtClean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MEMORY USAGE</a:t>
            </a:r>
            <a:endParaRPr lang="en-US" sz="3300" b="1" dirty="0">
              <a:solidFill>
                <a:schemeClr val="bg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7" name="Picture 16" descr="formal_viterbi_card_black_on_whit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1" y="6287698"/>
            <a:ext cx="1741488" cy="53161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846788" y="6309902"/>
            <a:ext cx="925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R. Ferreira da Silva, R.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Filgueira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Deelman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Pairo-Castineira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I. M. Overton, M. Atkinson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Using Simple PID Controllers to Prevent and Mitigate Faults in Scientific Workflows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74" y="3211746"/>
            <a:ext cx="5080000" cy="25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863" y="3211746"/>
            <a:ext cx="5080000" cy="25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5249" y="1323565"/>
            <a:ext cx="5374285" cy="114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OUTLINE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1690689"/>
            <a:ext cx="3281737" cy="1582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949" y="179797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Introduction</a:t>
            </a:r>
            <a:endParaRPr lang="en-US" b="1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5131" y="1690689"/>
            <a:ext cx="3281737" cy="1582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62154" y="1797977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PID Controllers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72063" y="1690689"/>
            <a:ext cx="3281737" cy="1582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179086" y="1797977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Defining Controllers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8200" y="3592601"/>
            <a:ext cx="3281737" cy="1582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45223" y="3699889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Experimental Evaluation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55131" y="3592601"/>
            <a:ext cx="3281737" cy="1582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41606" y="3699889"/>
            <a:ext cx="268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Tuning PID Controllers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4949" y="2177538"/>
            <a:ext cx="3020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Scientific Workflows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Motivation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Related Work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62153" y="2189411"/>
            <a:ext cx="3061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Definition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Control System Loop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79086" y="2167309"/>
            <a:ext cx="3020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Data Management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Memory Management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62154" y="4089836"/>
            <a:ext cx="3174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Ziegler-Nichols Method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Experimental Evaluation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5223" y="4069221"/>
            <a:ext cx="3020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Workflow Application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Experiments Conditions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Results and Discussion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846788" y="6309902"/>
            <a:ext cx="925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R. Ferreira da Silva, R.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Filgueira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Deelman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Pairo-Castineira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I. M. Overton, M. Atkinson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Using Simple PID Controllers to Prevent and Mitigate Faults in Scientific Workflows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2</a:t>
            </a:fld>
            <a:endParaRPr lang="en-US"/>
          </a:p>
        </p:txBody>
      </p:sp>
      <p:pic>
        <p:nvPicPr>
          <p:cNvPr id="22" name="Picture 21" descr="formal_viterbi_card_black_on_whit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1" y="6287698"/>
            <a:ext cx="1741488" cy="531612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072062" y="3596265"/>
            <a:ext cx="3281737" cy="1582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158537" y="370355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Summary</a:t>
            </a:r>
            <a:endParaRPr lang="en-US" b="1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79085" y="4093500"/>
            <a:ext cx="3174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Conclusions</a:t>
            </a:r>
          </a:p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Future Research Directions</a:t>
            </a:r>
          </a:p>
        </p:txBody>
      </p:sp>
    </p:spTree>
    <p:extLst>
      <p:ext uri="{BB962C8B-B14F-4D97-AF65-F5344CB8AC3E}">
        <p14:creationId xmlns:p14="http://schemas.microsoft.com/office/powerpoint/2010/main" val="14743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15" y="1295642"/>
            <a:ext cx="5740415" cy="4144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TUNING PID CONTROLLERS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0846" y="151919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Execution Environment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0846" y="1888854"/>
            <a:ext cx="5430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The goal of tuning a PID loop is to make it stable,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responsive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and to minimize overshooting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20</a:t>
            </a:fld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10846" y="2726539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Ziegler-Nichols Method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0" name="Rectangle 119"/>
          <p:cNvSpPr/>
          <p:nvPr/>
        </p:nvSpPr>
        <p:spPr>
          <a:xfrm rot="10800000">
            <a:off x="5178843" y="4857728"/>
            <a:ext cx="5164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spc="600" smtClean="0">
                <a:solidFill>
                  <a:schemeClr val="bg1"/>
                </a:solidFill>
              </a:rPr>
              <a:t>&gt;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845" y="3125234"/>
            <a:ext cx="521116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Turn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the PID controller into a P controller by setting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sz="1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=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sz="16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=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0. Initially,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sz="16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is also set to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zero</a:t>
            </a:r>
          </a:p>
          <a:p>
            <a:pPr marL="342900" indent="-342900">
              <a:buAutoNum type="arabicPeriod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Increase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sz="16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until there are sustained oscillations in the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signal.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This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sz="16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value is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the ultimate gain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sz="1600" b="1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</a:t>
            </a:r>
          </a:p>
          <a:p>
            <a:pPr marL="342900" indent="-342900">
              <a:buAutoNum type="arabicPeriod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Measure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the ultimate (or critical) period 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1600" b="1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of the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sustained oscillations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6" name="Picture 15" descr="formal_viterbi_card_black_on_whit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1" y="6287698"/>
            <a:ext cx="1741488" cy="5316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46788" y="6309902"/>
            <a:ext cx="925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R. Ferreira da Silva, R.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Filgueira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Deelman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Pairo-Castineira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I. M. Overton, M. Atkinson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Using Simple PID Controllers to Prevent and Mitigate Faults in Scientific Workflows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341" y="1712934"/>
            <a:ext cx="5504824" cy="1164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341" y="3864454"/>
            <a:ext cx="5504824" cy="97847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15188" y="4842933"/>
            <a:ext cx="49798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Tuned </a:t>
            </a:r>
            <a:r>
              <a:rPr lang="en-US" sz="1500" b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gain parameters</a:t>
            </a:r>
            <a:endParaRPr lang="en-US" sz="1500" b="1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3977" y="2828184"/>
            <a:ext cx="49798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Ziegler-Nichols tuning, using the oscillation method</a:t>
            </a:r>
          </a:p>
        </p:txBody>
      </p:sp>
    </p:spTree>
    <p:extLst>
      <p:ext uri="{BB962C8B-B14F-4D97-AF65-F5344CB8AC3E}">
        <p14:creationId xmlns:p14="http://schemas.microsoft.com/office/powerpoint/2010/main" val="112740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2684580"/>
            <a:ext cx="12192000" cy="1787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 descr="formal_viterbi_card_black_on_whit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1" y="6287698"/>
            <a:ext cx="1741488" cy="5316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21</a:t>
            </a:fld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200" y="55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TUNED GAIN PARAMETERS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46788" y="6309902"/>
            <a:ext cx="925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R. Ferreira da Silva, R.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Filgueira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Deelman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Pairo-Castineira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I. M. Overton, M. Atkinson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Using Simple PID Controllers to Prevent and Mitigate Faults in Scientific Workflows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129264" y="5061224"/>
            <a:ext cx="10433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MEMORY</a:t>
            </a:r>
            <a:br>
              <a:rPr lang="en-US" sz="1500" b="1" dirty="0" smtClean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500" b="1" dirty="0" smtClean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USAGE</a:t>
            </a:r>
            <a:endParaRPr lang="en-US" sz="1500" b="1" dirty="0">
              <a:solidFill>
                <a:schemeClr val="bg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-692785" y="3446616"/>
            <a:ext cx="18472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smtClean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DATA FOOTPRINT</a:t>
            </a:r>
            <a:endParaRPr lang="en-US" sz="1500" b="1" dirty="0">
              <a:solidFill>
                <a:schemeClr val="bg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71" y="4531817"/>
            <a:ext cx="8885664" cy="1777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71" y="2693389"/>
            <a:ext cx="8885664" cy="177713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551714" y="1267827"/>
            <a:ext cx="6640286" cy="1269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877285" y="1343587"/>
            <a:ext cx="40468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Avg.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Makespan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107.37h </a:t>
            </a:r>
            <a:endParaRPr lang="en-US" sz="16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Avg. Slowdown: </a:t>
            </a:r>
            <a:r>
              <a:rPr 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1.01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Preempted Tasks: </a:t>
            </a:r>
            <a:r>
              <a:rPr 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18</a:t>
            </a:r>
          </a:p>
          <a:p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Cleanup Tasks: </a:t>
            </a:r>
            <a:r>
              <a:rPr 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9" name="Picture 2" descr="http://www.clipartbest.com/cliparts/7ia/o7p/7iao7p5KT.gif"/>
          <p:cNvPicPr>
            <a:picLocks noChangeAspect="1" noChangeArrowheads="1"/>
          </p:cNvPicPr>
          <p:nvPr/>
        </p:nvPicPr>
        <p:blipFill>
          <a:blip r:embed="rId6">
            <a:biLevel thresh="25000"/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695" y="1420651"/>
            <a:ext cx="1052207" cy="100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96087" y="1454293"/>
            <a:ext cx="341227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i="1" smtClean="0">
                <a:solidFill>
                  <a:schemeClr val="accent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The </a:t>
            </a:r>
            <a:r>
              <a:rPr lang="en-US" sz="1500" i="1">
                <a:solidFill>
                  <a:schemeClr val="accent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key factor of its success is due to the specialization of the controllers to a single application</a:t>
            </a:r>
          </a:p>
        </p:txBody>
      </p:sp>
    </p:spTree>
    <p:extLst>
      <p:ext uri="{BB962C8B-B14F-4D97-AF65-F5344CB8AC3E}">
        <p14:creationId xmlns:p14="http://schemas.microsoft.com/office/powerpoint/2010/main" val="95963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 rot="16200000">
            <a:off x="4049666" y="-446517"/>
            <a:ext cx="435790" cy="5482546"/>
          </a:xfrm>
          <a:prstGeom prst="rect">
            <a:avLst/>
          </a:prstGeom>
          <a:solidFill>
            <a:srgbClr val="FFFFFF">
              <a:alpha val="45098"/>
            </a:srgb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92026" y="1943503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pc="600" smtClean="0">
                <a:solidFill>
                  <a:schemeClr val="bg1"/>
                </a:solidFill>
              </a:rPr>
              <a:t>&gt;</a:t>
            </a:r>
            <a:endParaRPr lang="en-US" sz="4000" spc="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SUMMARY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584" y="1526567"/>
            <a:ext cx="3281737" cy="1582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1607" y="163385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Summary</a:t>
            </a:r>
            <a:endParaRPr lang="en-US" b="1">
              <a:solidFill>
                <a:schemeClr val="accent1">
                  <a:lumMod val="60000"/>
                  <a:lumOff val="4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4453" y="1523057"/>
            <a:ext cx="7226915" cy="4292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25315" y="16338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Conclusions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1607" y="2025289"/>
            <a:ext cx="3020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Conclusion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Future Research Directions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25314" y="2023802"/>
            <a:ext cx="69577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Experimental results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show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that faults are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detected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and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prevented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before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their occur, leading workflow execution to its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completion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with </a:t>
            </a:r>
            <a:r>
              <a:rPr lang="en-US" sz="16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acceptable </a:t>
            </a:r>
            <a:r>
              <a:rPr lang="en-US" sz="16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performance</a:t>
            </a:r>
          </a:p>
          <a:p>
            <a:endParaRPr lang="en-US" sz="1600" i="1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PID controllers should be used </a:t>
            </a:r>
            <a:r>
              <a:rPr 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sparingly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and metrics (and actions) should be defined in a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way that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they do not lead the system to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an </a:t>
            </a:r>
            <a:r>
              <a:rPr 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inconsistent state</a:t>
            </a:r>
          </a:p>
          <a:p>
            <a:pPr algn="ctr"/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We will investigate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the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simultaneous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use of </a:t>
            </a:r>
            <a:r>
              <a:rPr lang="en-US" sz="16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multiple control loops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at the application and infrastructure levels, to determine to which extent this approach </a:t>
            </a:r>
            <a:r>
              <a:rPr lang="en-US" sz="16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may negatively impact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the system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22</a:t>
            </a:fld>
            <a:endParaRPr lang="en-US"/>
          </a:p>
        </p:txBody>
      </p:sp>
      <p:pic>
        <p:nvPicPr>
          <p:cNvPr id="18" name="Picture 17" descr="formal_viterbi_card_black_on_whit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1" y="6287698"/>
            <a:ext cx="1741488" cy="53161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846788" y="6309902"/>
            <a:ext cx="925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R. Ferreira da Silva, R.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Filgueira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Deelman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Pairo-Castineira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I. M. Overton, M. Atkinson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Using Simple PID Controllers to Prevent and Mitigate Faults in Scientific Workflows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5314" y="4325805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Future Research Directions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037462"/>
            <a:ext cx="7115908" cy="1749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01" y="164121"/>
            <a:ext cx="11178283" cy="989241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USING SIMPLE PID CONTROLLERS TO PREVENT AND MITIGATE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FAULTS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IN SCIENTIFIC WORKFLOWS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6188" y="4211377"/>
            <a:ext cx="5257396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Rafael Ferreira da Silva, Ph.D.</a:t>
            </a:r>
          </a:p>
          <a:p>
            <a:pPr algn="l"/>
            <a:r>
              <a:rPr lang="en-US" sz="1600" smtClean="0">
                <a:solidFill>
                  <a:schemeClr val="bg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Research Assistant Professor</a:t>
            </a:r>
            <a:br>
              <a:rPr lang="en-US" sz="1600" smtClean="0">
                <a:solidFill>
                  <a:schemeClr val="bg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smtClean="0">
                <a:solidFill>
                  <a:schemeClr val="bg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Department of Computer Science</a:t>
            </a:r>
            <a:br>
              <a:rPr lang="en-US" sz="1600" smtClean="0">
                <a:solidFill>
                  <a:schemeClr val="bg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smtClean="0">
                <a:solidFill>
                  <a:schemeClr val="bg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University of Southern California</a:t>
            </a:r>
          </a:p>
          <a:p>
            <a:pPr algn="l"/>
            <a:r>
              <a:rPr lang="en-US" sz="1600" err="1" smtClean="0">
                <a:solidFill>
                  <a:schemeClr val="bg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rafsilva@isi.edu</a:t>
            </a:r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smtClean="0">
                <a:solidFill>
                  <a:schemeClr val="bg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– http://</a:t>
            </a:r>
            <a:r>
              <a:rPr lang="en-US" sz="1600" err="1" smtClean="0">
                <a:solidFill>
                  <a:schemeClr val="bg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rafaelsilva.com</a:t>
            </a:r>
            <a:endParaRPr lang="en-US" sz="1600">
              <a:solidFill>
                <a:schemeClr val="bg2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9" name="Picture 8" descr="formal_viterbi_card_black_on_whit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1" y="6287698"/>
            <a:ext cx="1741488" cy="5316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5551" y="4514447"/>
            <a:ext cx="1084263" cy="108426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208003" y="2218453"/>
            <a:ext cx="525739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smtClean="0">
                <a:latin typeface="Helvetica" charset="0"/>
                <a:ea typeface="Helvetica" charset="0"/>
                <a:cs typeface="Helvetica" charset="0"/>
              </a:rPr>
              <a:t>Thank You</a:t>
            </a:r>
          </a:p>
          <a:p>
            <a:pPr algn="l"/>
            <a:endParaRPr lang="en-US" sz="1600">
              <a:solidFill>
                <a:schemeClr val="bg2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l"/>
            <a:r>
              <a:rPr lang="en-US" sz="3000" b="1" smtClean="0">
                <a:latin typeface="Helvetica" charset="0"/>
                <a:ea typeface="Helvetica" charset="0"/>
                <a:cs typeface="Helvetica" charset="0"/>
              </a:rPr>
              <a:t>Questions?</a:t>
            </a:r>
          </a:p>
        </p:txBody>
      </p:sp>
      <p:pic>
        <p:nvPicPr>
          <p:cNvPr id="3074" name="Picture 2" descr="https://cdn4.iconfinder.com/data/icons/defaulticon/icons/png/256x256/help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alphaModFix amt="4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07089" y="2108262"/>
            <a:ext cx="1582283" cy="15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78341" y="2912007"/>
            <a:ext cx="221513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/>
          <p:cNvSpPr/>
          <p:nvPr/>
        </p:nvSpPr>
        <p:spPr>
          <a:xfrm flipV="1">
            <a:off x="5357446" y="3778206"/>
            <a:ext cx="668742" cy="520832"/>
          </a:xfrm>
          <a:prstGeom prst="triangle">
            <a:avLst>
              <a:gd name="adj" fmla="val 2206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66093" y="6462095"/>
            <a:ext cx="165981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 smtClean="0">
                <a:solidFill>
                  <a:schemeClr val="bg2">
                    <a:lumMod val="50000"/>
                  </a:schemeClr>
                </a:solidFill>
              </a:rPr>
              <a:t>http://</a:t>
            </a:r>
            <a:r>
              <a:rPr lang="en-US" sz="1300" i="1" dirty="0" err="1" smtClean="0">
                <a:solidFill>
                  <a:schemeClr val="bg2">
                    <a:lumMod val="50000"/>
                  </a:schemeClr>
                </a:solidFill>
              </a:rPr>
              <a:t>pegasus.isi.edu</a:t>
            </a:r>
            <a:endParaRPr lang="en-US" sz="13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04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55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WHY SCIENTIFIC WORKFLOWS?</a:t>
            </a:r>
            <a:endParaRPr lang="en-US" sz="360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262128"/>
            <a:ext cx="6679996" cy="45921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5631" y="1472160"/>
            <a:ext cx="3860487" cy="1540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69416" y="1364438"/>
            <a:ext cx="25683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spc="600" smtClean="0">
                <a:solidFill>
                  <a:schemeClr val="bg1">
                    <a:lumMod val="95000"/>
                  </a:schemeClr>
                </a:solidFill>
              </a:rPr>
              <a:t>&gt; &gt; &gt;</a:t>
            </a:r>
            <a:endParaRPr lang="en-US" sz="8000" spc="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3813" y="1561883"/>
            <a:ext cx="175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Automation</a:t>
            </a:r>
            <a:endParaRPr lang="en-US" b="1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3814" y="1941444"/>
            <a:ext cx="3618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Enables parallel, distributed computations</a:t>
            </a:r>
            <a:endParaRPr 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800" smtClean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Automatically executes data transfers</a:t>
            </a:r>
            <a:endParaRPr 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74987" y="4449627"/>
            <a:ext cx="4646393" cy="1171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05555" y="449072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Reproducibility</a:t>
            </a:r>
            <a:endParaRPr lang="en-US" b="1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5554" y="4870284"/>
            <a:ext cx="5442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Reusable, aids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reproducibility</a:t>
            </a:r>
          </a:p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Records how data was produced (provenance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357753" y="1288452"/>
            <a:ext cx="3951931" cy="4507347"/>
            <a:chOff x="7117537" y="1113534"/>
            <a:chExt cx="4393568" cy="5011053"/>
          </a:xfrm>
        </p:grpSpPr>
        <p:pic>
          <p:nvPicPr>
            <p:cNvPr id="51" name="Picture 6" descr="http://www.clker.com/cliparts/l/W/C/G/x/1/blue-gear-wheel-hi.png"/>
            <p:cNvPicPr>
              <a:picLocks noChangeAspect="1" noChangeArrowheads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9892" y="3364913"/>
              <a:ext cx="2811213" cy="2759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Oval 51"/>
            <p:cNvSpPr/>
            <p:nvPr/>
          </p:nvSpPr>
          <p:spPr>
            <a:xfrm>
              <a:off x="9785937" y="4393781"/>
              <a:ext cx="702147" cy="702007"/>
            </a:xfrm>
            <a:prstGeom prst="ellipse">
              <a:avLst/>
            </a:prstGeom>
            <a:solidFill>
              <a:srgbClr val="1C93B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6" descr="http://www.clker.com/cliparts/l/W/C/G/x/1/blue-gear-wheel-hi.png"/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357803">
              <a:off x="7220033" y="2106397"/>
              <a:ext cx="2163533" cy="2123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Oval 53"/>
            <p:cNvSpPr/>
            <p:nvPr/>
          </p:nvSpPr>
          <p:spPr>
            <a:xfrm rot="1357803">
              <a:off x="8053985" y="2907552"/>
              <a:ext cx="540378" cy="540271"/>
            </a:xfrm>
            <a:prstGeom prst="ellipse">
              <a:avLst/>
            </a:prstGeom>
            <a:solidFill>
              <a:srgbClr val="A9A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6" descr="http://www.clker.com/cliparts/l/W/C/G/x/1/blue-gear-wheel-hi.png"/>
            <p:cNvPicPr>
              <a:picLocks noChangeAspect="1" noChangeArrowheads="1"/>
            </p:cNvPicPr>
            <p:nvPr/>
          </p:nvPicPr>
          <p:blipFill>
            <a:blip r:embed="rId4">
              <a:alphaModFix amt="80000"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357803">
              <a:off x="8862476" y="1113534"/>
              <a:ext cx="1671247" cy="1640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Oval 55"/>
            <p:cNvSpPr/>
            <p:nvPr/>
          </p:nvSpPr>
          <p:spPr>
            <a:xfrm rot="1357803">
              <a:off x="9506672" y="1732396"/>
              <a:ext cx="417422" cy="417338"/>
            </a:xfrm>
            <a:prstGeom prst="ellipse">
              <a:avLst/>
            </a:prstGeom>
            <a:solidFill>
              <a:srgbClr val="E2BB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 descr="https://avatars3.githubusercontent.com/u/3019875?v=3&amp;s=400"/>
            <p:cNvPicPr>
              <a:picLocks noChangeAspect="1" noChangeArrowheads="1"/>
            </p:cNvPicPr>
            <p:nvPr/>
          </p:nvPicPr>
          <p:blipFill rotWithShape="1">
            <a:blip r:embed="rId5">
              <a:alphaModFix/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278870" y="1540158"/>
              <a:ext cx="916887" cy="759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7117537" y="1515834"/>
              <a:ext cx="1954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smtClean="0">
                  <a:solidFill>
                    <a:schemeClr val="bg1">
                      <a:lumMod val="50000"/>
                    </a:schemeClr>
                  </a:solidFill>
                </a:rPr>
                <a:t>Automate</a:t>
              </a:r>
              <a:endParaRPr lang="en-US" i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115890" y="2867541"/>
              <a:ext cx="1954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smtClean="0">
                  <a:solidFill>
                    <a:schemeClr val="bg1">
                      <a:lumMod val="50000"/>
                    </a:schemeClr>
                  </a:solidFill>
                </a:rPr>
                <a:t>Recover</a:t>
              </a:r>
              <a:endParaRPr lang="en-US" i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115890" y="4212461"/>
              <a:ext cx="1979215" cy="1064578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7324727" y="4911122"/>
              <a:ext cx="1954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smtClean="0">
                  <a:solidFill>
                    <a:schemeClr val="bg1">
                      <a:lumMod val="50000"/>
                    </a:schemeClr>
                  </a:solidFill>
                </a:rPr>
                <a:t>Debug</a:t>
              </a:r>
              <a:endParaRPr lang="en-US" i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3" name="Picture 14" descr="http://www.volarian.com/assets/ugc/images/icon-workflow.png"/>
            <p:cNvPicPr>
              <a:picLocks noChangeAspect="1" noChangeArrowheads="1"/>
            </p:cNvPicPr>
            <p:nvPr/>
          </p:nvPicPr>
          <p:blipFill>
            <a:blip r:embed="rId7">
              <a:biLevel thresh="25000"/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6369" y="2692740"/>
              <a:ext cx="930857" cy="930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4" name="Rectangle 73"/>
          <p:cNvSpPr/>
          <p:nvPr/>
        </p:nvSpPr>
        <p:spPr>
          <a:xfrm>
            <a:off x="2419251" y="3131698"/>
            <a:ext cx="4100302" cy="1171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549819" y="317279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Recover &amp; Debug</a:t>
            </a:r>
            <a:endParaRPr lang="en-US" b="1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49818" y="3552355"/>
            <a:ext cx="5442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Handles failures with to provide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reliability</a:t>
            </a:r>
          </a:p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Keeps track of data and files</a:t>
            </a:r>
            <a:endParaRPr 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78" name="Picture 77" descr="formal_viterbi_card_black_on_whit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1" y="6287698"/>
            <a:ext cx="1741488" cy="53161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846788" y="6309902"/>
            <a:ext cx="925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R. Ferreira da Silva, R.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Filgueira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Deelman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Pairo-Castineira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I. M. Overton, M. Atkinson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Using Simple PID Controllers to Prevent and Mitigate Faults in Scientific Workflows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84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4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55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MOTIVATION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78" name="Picture 77" descr="formal_viterbi_card_black_on_whit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1" y="6287698"/>
            <a:ext cx="1741488" cy="53161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846788" y="6309902"/>
            <a:ext cx="925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R. Ferreira da Silva, R.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Filgueira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Deelman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Pairo-Castineira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I. M. Overton, M. Atkinson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Using Simple PID Controllers to Prevent and Mitigate Faults in Scientific Workflows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84" y="1150876"/>
            <a:ext cx="3203507" cy="16614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TextBox 30"/>
          <p:cNvSpPr txBox="1"/>
          <p:nvPr/>
        </p:nvSpPr>
        <p:spPr>
          <a:xfrm>
            <a:off x="3782731" y="1519919"/>
            <a:ext cx="195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Grid computing</a:t>
            </a:r>
          </a:p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180k failed tasks out of 340k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482" y="4094279"/>
            <a:ext cx="3203507" cy="16071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5591911" y="4582965"/>
            <a:ext cx="2641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The Failure Trace Archive</a:t>
            </a:r>
          </a:p>
          <a:p>
            <a:pPr algn="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26 datasets from </a:t>
            </a:r>
          </a:p>
          <a:p>
            <a:pPr algn="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2006-2014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685" y="1555960"/>
            <a:ext cx="3421071" cy="16354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10060257" y="1847241"/>
            <a:ext cx="195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CMS (Aug 2014)</a:t>
            </a:r>
          </a:p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385k failed tasks</a:t>
            </a:r>
          </a:p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out of 790k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5248" y="3667098"/>
            <a:ext cx="3203507" cy="14189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" name="TextBox 36"/>
          <p:cNvSpPr txBox="1"/>
          <p:nvPr/>
        </p:nvSpPr>
        <p:spPr>
          <a:xfrm>
            <a:off x="1299832" y="5261767"/>
            <a:ext cx="320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Mira (2014)</a:t>
            </a:r>
          </a:p>
          <a:p>
            <a:pPr algn="ctr"/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over 14k failed jobs out of 80k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2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4941108" y="2252545"/>
            <a:ext cx="1984797" cy="1984797"/>
          </a:xfrm>
          <a:prstGeom prst="ellipse">
            <a:avLst/>
          </a:prstGeom>
          <a:noFill/>
          <a:ln w="34925">
            <a:solidFill>
              <a:schemeClr val="tx2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28962" y="1395397"/>
            <a:ext cx="304803" cy="304803"/>
            <a:chOff x="3524160" y="2185417"/>
            <a:chExt cx="304803" cy="304803"/>
          </a:xfrm>
        </p:grpSpPr>
        <p:sp>
          <p:nvSpPr>
            <p:cNvPr id="71" name="Oval 70"/>
            <p:cNvSpPr/>
            <p:nvPr/>
          </p:nvSpPr>
          <p:spPr>
            <a:xfrm>
              <a:off x="3524160" y="2185417"/>
              <a:ext cx="304803" cy="304803"/>
            </a:xfrm>
            <a:prstGeom prst="ellipse">
              <a:avLst/>
            </a:prstGeom>
            <a:noFill/>
            <a:ln w="34925">
              <a:solidFill>
                <a:schemeClr val="tx2">
                  <a:lumMod val="60000"/>
                  <a:lumOff val="40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577680" y="2238936"/>
              <a:ext cx="197763" cy="197763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Connector 72"/>
          <p:cNvCxnSpPr>
            <a:stCxn id="71" idx="5"/>
            <a:endCxn id="69" idx="1"/>
          </p:cNvCxnSpPr>
          <p:nvPr/>
        </p:nvCxnSpPr>
        <p:spPr>
          <a:xfrm>
            <a:off x="4089128" y="1655563"/>
            <a:ext cx="1142647" cy="887649"/>
          </a:xfrm>
          <a:prstGeom prst="line">
            <a:avLst/>
          </a:prstGeom>
          <a:ln w="34925">
            <a:solidFill>
              <a:schemeClr val="tx2">
                <a:lumMod val="60000"/>
                <a:lumOff val="40000"/>
                <a:alpha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455756" y="1314664"/>
            <a:ext cx="225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Typical Approaches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0" y="1658042"/>
            <a:ext cx="3712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Task Retries</a:t>
            </a:r>
          </a:p>
          <a:p>
            <a:pPr algn="r"/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Task Resubmission</a:t>
            </a:r>
          </a:p>
          <a:p>
            <a:pPr algn="r"/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Task Clustering</a:t>
            </a:r>
          </a:p>
          <a:p>
            <a:pPr algn="r"/>
            <a:r>
              <a:rPr lang="en-US" sz="1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Checkpointing</a:t>
            </a:r>
            <a:endParaRPr lang="en-US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r"/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Provenance</a:t>
            </a:r>
          </a:p>
          <a:p>
            <a:pPr algn="r"/>
            <a:r>
              <a:rPr lang="mr-IN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…</a:t>
            </a:r>
            <a:endParaRPr lang="en-US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370362" y="1616200"/>
            <a:ext cx="304803" cy="304803"/>
            <a:chOff x="3524160" y="2185417"/>
            <a:chExt cx="304803" cy="304803"/>
          </a:xfrm>
        </p:grpSpPr>
        <p:sp>
          <p:nvSpPr>
            <p:cNvPr id="80" name="Oval 79"/>
            <p:cNvSpPr/>
            <p:nvPr/>
          </p:nvSpPr>
          <p:spPr>
            <a:xfrm>
              <a:off x="3524160" y="2185417"/>
              <a:ext cx="304803" cy="304803"/>
            </a:xfrm>
            <a:prstGeom prst="ellipse">
              <a:avLst/>
            </a:prstGeom>
            <a:noFill/>
            <a:ln w="34925">
              <a:solidFill>
                <a:schemeClr val="tx2">
                  <a:lumMod val="60000"/>
                  <a:lumOff val="40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577680" y="2238936"/>
              <a:ext cx="197763" cy="197763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" name="Straight Connector 84"/>
          <p:cNvCxnSpPr>
            <a:stCxn id="80" idx="3"/>
            <a:endCxn id="69" idx="7"/>
          </p:cNvCxnSpPr>
          <p:nvPr/>
        </p:nvCxnSpPr>
        <p:spPr>
          <a:xfrm flipH="1">
            <a:off x="6635238" y="1876366"/>
            <a:ext cx="779761" cy="666846"/>
          </a:xfrm>
          <a:prstGeom prst="line">
            <a:avLst/>
          </a:prstGeom>
          <a:ln w="34925">
            <a:solidFill>
              <a:schemeClr val="tx2">
                <a:lumMod val="60000"/>
                <a:lumOff val="40000"/>
                <a:alpha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706490" y="1561632"/>
            <a:ext cx="2256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Statistical and Machine Learning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706490" y="2177522"/>
            <a:ext cx="2764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Linear Regression</a:t>
            </a:r>
          </a:p>
          <a:p>
            <a:r>
              <a:rPr lang="en-US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Neural Networks</a:t>
            </a:r>
          </a:p>
          <a:p>
            <a:r>
              <a:rPr lang="en-US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Classification </a:t>
            </a:r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Algorithms</a:t>
            </a:r>
          </a:p>
          <a:p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Tree-based Methods</a:t>
            </a:r>
          </a:p>
          <a:p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Support Vector Machines</a:t>
            </a:r>
            <a:endParaRPr lang="en-US" sz="1500" dirty="0">
              <a:solidFill>
                <a:schemeClr val="tx2">
                  <a:lumMod val="60000"/>
                  <a:lumOff val="4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mr-IN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…</a:t>
            </a:r>
            <a:endParaRPr lang="en-US" sz="1500" dirty="0">
              <a:solidFill>
                <a:schemeClr val="tx2">
                  <a:lumMod val="60000"/>
                  <a:lumOff val="4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7782061" y="4412816"/>
            <a:ext cx="304803" cy="304803"/>
            <a:chOff x="3524160" y="2185417"/>
            <a:chExt cx="304803" cy="304803"/>
          </a:xfrm>
        </p:grpSpPr>
        <p:sp>
          <p:nvSpPr>
            <p:cNvPr id="93" name="Oval 92"/>
            <p:cNvSpPr/>
            <p:nvPr/>
          </p:nvSpPr>
          <p:spPr>
            <a:xfrm>
              <a:off x="3524160" y="2185417"/>
              <a:ext cx="304803" cy="304803"/>
            </a:xfrm>
            <a:prstGeom prst="ellipse">
              <a:avLst/>
            </a:prstGeom>
            <a:noFill/>
            <a:ln w="34925">
              <a:solidFill>
                <a:schemeClr val="tx2">
                  <a:lumMod val="60000"/>
                  <a:lumOff val="40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577680" y="2238936"/>
              <a:ext cx="197763" cy="197763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Straight Connector 94"/>
          <p:cNvCxnSpPr>
            <a:stCxn id="93" idx="1"/>
            <a:endCxn id="69" idx="5"/>
          </p:cNvCxnSpPr>
          <p:nvPr/>
        </p:nvCxnSpPr>
        <p:spPr>
          <a:xfrm flipH="1" flipV="1">
            <a:off x="6635238" y="3946675"/>
            <a:ext cx="1191460" cy="510778"/>
          </a:xfrm>
          <a:prstGeom prst="line">
            <a:avLst/>
          </a:prstGeom>
          <a:ln w="34925">
            <a:solidFill>
              <a:schemeClr val="tx2">
                <a:lumMod val="60000"/>
                <a:lumOff val="40000"/>
                <a:alpha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126313" y="4396279"/>
            <a:ext cx="35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Others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126313" y="4733346"/>
            <a:ext cx="38463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Exception Handling</a:t>
            </a:r>
          </a:p>
          <a:p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Game Theory</a:t>
            </a:r>
          </a:p>
          <a:p>
            <a:r>
              <a:rPr lang="mr-IN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…</a:t>
            </a:r>
            <a:endParaRPr lang="en-US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3407760" y="4428543"/>
            <a:ext cx="304803" cy="304803"/>
            <a:chOff x="3524160" y="2185417"/>
            <a:chExt cx="304803" cy="304803"/>
          </a:xfrm>
        </p:grpSpPr>
        <p:sp>
          <p:nvSpPr>
            <p:cNvPr id="100" name="Oval 99"/>
            <p:cNvSpPr/>
            <p:nvPr/>
          </p:nvSpPr>
          <p:spPr>
            <a:xfrm>
              <a:off x="3524160" y="2185417"/>
              <a:ext cx="304803" cy="304803"/>
            </a:xfrm>
            <a:prstGeom prst="ellipse">
              <a:avLst/>
            </a:prstGeom>
            <a:noFill/>
            <a:ln w="34925">
              <a:solidFill>
                <a:schemeClr val="tx2">
                  <a:lumMod val="60000"/>
                  <a:lumOff val="40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577680" y="2238936"/>
              <a:ext cx="197763" cy="197763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/>
          <p:cNvCxnSpPr>
            <a:stCxn id="100" idx="7"/>
            <a:endCxn id="69" idx="3"/>
          </p:cNvCxnSpPr>
          <p:nvPr/>
        </p:nvCxnSpPr>
        <p:spPr>
          <a:xfrm flipV="1">
            <a:off x="3667926" y="3946675"/>
            <a:ext cx="1563849" cy="526505"/>
          </a:xfrm>
          <a:prstGeom prst="line">
            <a:avLst/>
          </a:prstGeom>
          <a:ln w="34925">
            <a:solidFill>
              <a:schemeClr val="tx2">
                <a:lumMod val="60000"/>
                <a:lumOff val="40000"/>
                <a:alpha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097655" y="4396279"/>
            <a:ext cx="225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Analytical Solutions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3821" y="4672113"/>
            <a:ext cx="32504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Failure Modeling</a:t>
            </a:r>
          </a:p>
          <a:p>
            <a:pPr algn="r"/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Markov Chains</a:t>
            </a:r>
          </a:p>
          <a:p>
            <a:pPr algn="r"/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Principal Component Analysis</a:t>
            </a:r>
          </a:p>
          <a:p>
            <a:pPr algn="r"/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Histograms</a:t>
            </a:r>
          </a:p>
          <a:p>
            <a:pPr algn="r"/>
            <a:r>
              <a:rPr lang="mr-IN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…</a:t>
            </a:r>
            <a:endParaRPr lang="en-US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5</a:t>
            </a:fld>
            <a:endParaRPr lang="en-US"/>
          </a:p>
        </p:txBody>
      </p:sp>
      <p:pic>
        <p:nvPicPr>
          <p:cNvPr id="38" name="Picture 37" descr="formal_viterbi_card_black_on_whit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1" y="6287698"/>
            <a:ext cx="1741488" cy="531612"/>
          </a:xfrm>
          <a:prstGeom prst="rect">
            <a:avLst/>
          </a:prstGeom>
        </p:spPr>
      </p:pic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38200" y="55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SOME APPROACHES TO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HANDLE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FAULTS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46788" y="6309902"/>
            <a:ext cx="925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R. Ferreira da Silva, R.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Filgueira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Deelman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Pairo-Castineira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I. M. Overton, M. Atkinson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Using Simple PID Controllers to Prevent and Mitigate Faults in Scientific Workflows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9" name="Picture 4" descr="mage result for workflow transparent icon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07" y="2526222"/>
            <a:ext cx="1236733" cy="127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ge result for fault icon transpar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74" y="3173193"/>
            <a:ext cx="762996" cy="76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7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709424" y="4364227"/>
            <a:ext cx="6482575" cy="15496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mr-IN" sz="36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…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AND SOME OF THEIR LIMITATIONS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6</a:t>
            </a:fld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10965382" y="5311932"/>
            <a:ext cx="11801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spc="600" dirty="0" smtClean="0">
                <a:solidFill>
                  <a:schemeClr val="bg1"/>
                </a:solidFill>
              </a:rPr>
              <a:t>&lt;&lt;&lt;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75496" y="3533027"/>
            <a:ext cx="6407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Most of the systems do not prevent faults, but </a:t>
            </a:r>
            <a:r>
              <a:rPr lang="en-US" sz="1600" b="1" i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mitigate them</a:t>
            </a: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8" name="Picture 27" descr="formal_viterbi_card_black_on_whit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1" y="6287698"/>
            <a:ext cx="1741488" cy="53161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46788" y="6309902"/>
            <a:ext cx="925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R. Ferreira da Silva, R.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Filgueira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Deelman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Pairo-Castineira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I. M. Overton, M. Atkinson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Using Simple PID Controllers to Prevent and Mitigate Faults in Scientific Workflows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35876" y="2167850"/>
            <a:ext cx="3829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Some approaches may overload the execution platform</a:t>
            </a: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3968" y="1821440"/>
            <a:ext cx="4732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Most of them make strong assumptions about resource and application </a:t>
            </a:r>
            <a:r>
              <a:rPr 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characteristics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Accurate estimates of such requirements are still a steep challenge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2" descr="mage result for quote icon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63" y="1629122"/>
            <a:ext cx="484705" cy="48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mage result for quote icon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159" y="2027789"/>
            <a:ext cx="484705" cy="48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mage result for quote icon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91" y="3367118"/>
            <a:ext cx="484705" cy="48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231031" y="4859032"/>
            <a:ext cx="3829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Some approaches are tied to a small</a:t>
            </a:r>
          </a:p>
          <a:p>
            <a:r>
              <a:rPr 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set of applications</a:t>
            </a: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7" name="Picture 36" descr="mage result for quote icon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14" y="4718971"/>
            <a:ext cx="484705" cy="48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399039" y="4601778"/>
            <a:ext cx="54206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We seek for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an approach to </a:t>
            </a:r>
            <a:r>
              <a:rPr 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predict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prevent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and </a:t>
            </a:r>
            <a:r>
              <a:rPr 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mitigate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failures in end-to-end workflow executions across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distributed systems under </a:t>
            </a:r>
            <a:r>
              <a:rPr 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online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and </a:t>
            </a:r>
            <a:r>
              <a:rPr 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unknown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conditions</a:t>
            </a: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9" name="Picture 2" descr="mage result for quote icon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791" y="4420776"/>
            <a:ext cx="484705" cy="48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7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7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55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PID CONTROLLERS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176" y="1472159"/>
            <a:ext cx="5873299" cy="4138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6184" y="1636641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Proportional-Integral-Derivative Controller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6183" y="2027353"/>
            <a:ext cx="47886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Control loop mechanism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Widely used in industrial control systems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  - Temperature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  - Pressure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  - Flow rate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  - etc.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PID controller aims at </a:t>
            </a:r>
            <a:r>
              <a:rPr 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detecting 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the possibility of a fault far enough in advance so that an action can be performed to prevent it from happening</a:t>
            </a:r>
            <a:endParaRPr lang="en-US" sz="16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3" name="Picture 52" descr="formal_viterbi_card_black_on_whit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1" y="6287698"/>
            <a:ext cx="1741488" cy="531612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7929719" y="1611735"/>
            <a:ext cx="646180" cy="323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929719" y="1974562"/>
            <a:ext cx="646180" cy="323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29719" y="2337389"/>
            <a:ext cx="646180" cy="3230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/>
          <p:cNvSpPr/>
          <p:nvPr/>
        </p:nvSpPr>
        <p:spPr>
          <a:xfrm>
            <a:off x="8932412" y="1934792"/>
            <a:ext cx="401077" cy="4010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Σ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006002" y="1934792"/>
            <a:ext cx="401077" cy="4010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Σ</a:t>
            </a: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45" name="Elbow Connector 44"/>
          <p:cNvCxnSpPr>
            <a:stCxn id="42" idx="3"/>
            <a:endCxn id="45" idx="0"/>
          </p:cNvCxnSpPr>
          <p:nvPr/>
        </p:nvCxnSpPr>
        <p:spPr>
          <a:xfrm>
            <a:off x="8575899" y="1773264"/>
            <a:ext cx="557052" cy="161528"/>
          </a:xfrm>
          <a:prstGeom prst="bentConnector2">
            <a:avLst/>
          </a:prstGeom>
          <a:ln w="12700" cmpd="sng"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4" idx="3"/>
            <a:endCxn id="45" idx="4"/>
          </p:cNvCxnSpPr>
          <p:nvPr/>
        </p:nvCxnSpPr>
        <p:spPr>
          <a:xfrm flipV="1">
            <a:off x="8575899" y="2335869"/>
            <a:ext cx="557052" cy="163049"/>
          </a:xfrm>
          <a:prstGeom prst="bentConnector2">
            <a:avLst/>
          </a:prstGeom>
          <a:ln w="12700" cmpd="sng"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6"/>
            <a:endCxn id="42" idx="1"/>
          </p:cNvCxnSpPr>
          <p:nvPr/>
        </p:nvCxnSpPr>
        <p:spPr>
          <a:xfrm flipV="1">
            <a:off x="7407079" y="1773264"/>
            <a:ext cx="522640" cy="362067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6"/>
            <a:endCxn id="43" idx="1"/>
          </p:cNvCxnSpPr>
          <p:nvPr/>
        </p:nvCxnSpPr>
        <p:spPr>
          <a:xfrm>
            <a:off x="7407079" y="2135331"/>
            <a:ext cx="522640" cy="76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6" idx="6"/>
            <a:endCxn id="44" idx="1"/>
          </p:cNvCxnSpPr>
          <p:nvPr/>
        </p:nvCxnSpPr>
        <p:spPr>
          <a:xfrm>
            <a:off x="7407079" y="2135331"/>
            <a:ext cx="522640" cy="363587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3" idx="3"/>
            <a:endCxn id="45" idx="2"/>
          </p:cNvCxnSpPr>
          <p:nvPr/>
        </p:nvCxnSpPr>
        <p:spPr>
          <a:xfrm flipV="1">
            <a:off x="8575899" y="2135331"/>
            <a:ext cx="356513" cy="76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942669" y="1976509"/>
            <a:ext cx="646180" cy="32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/>
                <a:cs typeface="Calibri"/>
              </a:rPr>
              <a:t>Process</a:t>
            </a:r>
            <a:endParaRPr lang="en-US" sz="11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56" name="Elbow Connector 55"/>
          <p:cNvCxnSpPr>
            <a:stCxn id="45" idx="6"/>
          </p:cNvCxnSpPr>
          <p:nvPr/>
        </p:nvCxnSpPr>
        <p:spPr>
          <a:xfrm>
            <a:off x="9333489" y="2135331"/>
            <a:ext cx="609180" cy="2707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621114" y="1858076"/>
            <a:ext cx="6694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Output</a:t>
            </a:r>
            <a:endParaRPr lang="en-US" sz="1300" dirty="0"/>
          </a:p>
        </p:txBody>
      </p:sp>
      <p:sp>
        <p:nvSpPr>
          <p:cNvPr id="58" name="TextBox 57"/>
          <p:cNvSpPr txBox="1"/>
          <p:nvPr/>
        </p:nvSpPr>
        <p:spPr>
          <a:xfrm>
            <a:off x="6245576" y="1815615"/>
            <a:ext cx="757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 smtClean="0"/>
              <a:t>Setpoint</a:t>
            </a:r>
            <a:endParaRPr lang="en-US" sz="1300" dirty="0"/>
          </a:p>
        </p:txBody>
      </p:sp>
      <p:sp>
        <p:nvSpPr>
          <p:cNvPr id="59" name="TextBox 58"/>
          <p:cNvSpPr txBox="1"/>
          <p:nvPr/>
        </p:nvSpPr>
        <p:spPr>
          <a:xfrm>
            <a:off x="9289616" y="1856024"/>
            <a:ext cx="5452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Input</a:t>
            </a:r>
            <a:endParaRPr lang="en-US" sz="1300" dirty="0"/>
          </a:p>
        </p:txBody>
      </p:sp>
      <p:cxnSp>
        <p:nvCxnSpPr>
          <p:cNvPr id="60" name="Elbow Connector 59"/>
          <p:cNvCxnSpPr>
            <a:endCxn id="46" idx="4"/>
          </p:cNvCxnSpPr>
          <p:nvPr/>
        </p:nvCxnSpPr>
        <p:spPr>
          <a:xfrm flipH="1">
            <a:off x="7206541" y="2138038"/>
            <a:ext cx="3382308" cy="197831"/>
          </a:xfrm>
          <a:prstGeom prst="bentConnector4">
            <a:avLst>
              <a:gd name="adj1" fmla="val -6759"/>
              <a:gd name="adj2" fmla="val 294538"/>
            </a:avLst>
          </a:prstGeom>
          <a:ln w="12700" cmpd="sng"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10588849" y="2138038"/>
            <a:ext cx="820507" cy="1338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41985" y="1815303"/>
            <a:ext cx="2804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+</a:t>
            </a:r>
            <a:endParaRPr lang="en-US" sz="1500" dirty="0"/>
          </a:p>
        </p:txBody>
      </p:sp>
      <p:sp>
        <p:nvSpPr>
          <p:cNvPr id="63" name="TextBox 62"/>
          <p:cNvSpPr txBox="1"/>
          <p:nvPr/>
        </p:nvSpPr>
        <p:spPr>
          <a:xfrm>
            <a:off x="7200191" y="2194825"/>
            <a:ext cx="2487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-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882104" y="1687671"/>
            <a:ext cx="2804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+</a:t>
            </a:r>
            <a:endParaRPr lang="en-US" sz="1500" dirty="0"/>
          </a:p>
        </p:txBody>
      </p:sp>
      <p:sp>
        <p:nvSpPr>
          <p:cNvPr id="65" name="TextBox 64"/>
          <p:cNvSpPr txBox="1"/>
          <p:nvPr/>
        </p:nvSpPr>
        <p:spPr>
          <a:xfrm>
            <a:off x="8882104" y="2221274"/>
            <a:ext cx="2804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+</a:t>
            </a:r>
            <a:endParaRPr lang="en-US" sz="1500" dirty="0"/>
          </a:p>
        </p:txBody>
      </p:sp>
      <p:sp>
        <p:nvSpPr>
          <p:cNvPr id="66" name="TextBox 65"/>
          <p:cNvSpPr txBox="1"/>
          <p:nvPr/>
        </p:nvSpPr>
        <p:spPr>
          <a:xfrm>
            <a:off x="8734492" y="1834609"/>
            <a:ext cx="2804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+</a:t>
            </a:r>
            <a:endParaRPr lang="en-US" sz="1500" dirty="0"/>
          </a:p>
        </p:txBody>
      </p:sp>
      <p:cxnSp>
        <p:nvCxnSpPr>
          <p:cNvPr id="67" name="Elbow Connector 66"/>
          <p:cNvCxnSpPr/>
          <p:nvPr/>
        </p:nvCxnSpPr>
        <p:spPr>
          <a:xfrm>
            <a:off x="6480187" y="2135330"/>
            <a:ext cx="522640" cy="76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6349124" y="3337536"/>
            <a:ext cx="5097141" cy="2456553"/>
            <a:chOff x="6545518" y="4214410"/>
            <a:chExt cx="3410754" cy="1643804"/>
          </a:xfrm>
        </p:grpSpPr>
        <p:sp>
          <p:nvSpPr>
            <p:cNvPr id="68" name="Rectangle 67"/>
            <p:cNvSpPr/>
            <p:nvPr/>
          </p:nvSpPr>
          <p:spPr>
            <a:xfrm>
              <a:off x="6841984" y="4214410"/>
              <a:ext cx="3114288" cy="14825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6837589" y="4390132"/>
              <a:ext cx="3108960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6837588" y="5289413"/>
              <a:ext cx="3108960" cy="3571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837588" y="4825115"/>
              <a:ext cx="3108960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7000822" y="4811753"/>
              <a:ext cx="2955450" cy="1450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 72"/>
            <p:cNvSpPr/>
            <p:nvPr/>
          </p:nvSpPr>
          <p:spPr>
            <a:xfrm>
              <a:off x="6841984" y="4305403"/>
              <a:ext cx="3109807" cy="1384599"/>
            </a:xfrm>
            <a:custGeom>
              <a:avLst/>
              <a:gdLst>
                <a:gd name="connsiteX0" fmla="*/ 0 w 3619500"/>
                <a:gd name="connsiteY0" fmla="*/ 1207462 h 1207462"/>
                <a:gd name="connsiteX1" fmla="*/ 177800 w 3619500"/>
                <a:gd name="connsiteY1" fmla="*/ 1207462 h 1207462"/>
                <a:gd name="connsiteX2" fmla="*/ 679450 w 3619500"/>
                <a:gd name="connsiteY2" fmla="*/ 13662 h 1207462"/>
                <a:gd name="connsiteX3" fmla="*/ 1073150 w 3619500"/>
                <a:gd name="connsiteY3" fmla="*/ 547062 h 1207462"/>
                <a:gd name="connsiteX4" fmla="*/ 1524000 w 3619500"/>
                <a:gd name="connsiteY4" fmla="*/ 337512 h 1207462"/>
                <a:gd name="connsiteX5" fmla="*/ 1974850 w 3619500"/>
                <a:gd name="connsiteY5" fmla="*/ 528012 h 1207462"/>
                <a:gd name="connsiteX6" fmla="*/ 2247900 w 3619500"/>
                <a:gd name="connsiteY6" fmla="*/ 445462 h 1207462"/>
                <a:gd name="connsiteX7" fmla="*/ 3619500 w 3619500"/>
                <a:gd name="connsiteY7" fmla="*/ 445462 h 120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9500" h="1207462">
                  <a:moveTo>
                    <a:pt x="0" y="1207462"/>
                  </a:moveTo>
                  <a:lnTo>
                    <a:pt x="177800" y="1207462"/>
                  </a:lnTo>
                  <a:cubicBezTo>
                    <a:pt x="345017" y="809529"/>
                    <a:pt x="530225" y="123729"/>
                    <a:pt x="679450" y="13662"/>
                  </a:cubicBezTo>
                  <a:cubicBezTo>
                    <a:pt x="828675" y="-96405"/>
                    <a:pt x="932392" y="493087"/>
                    <a:pt x="1073150" y="547062"/>
                  </a:cubicBezTo>
                  <a:cubicBezTo>
                    <a:pt x="1213908" y="601037"/>
                    <a:pt x="1373717" y="340687"/>
                    <a:pt x="1524000" y="337512"/>
                  </a:cubicBezTo>
                  <a:cubicBezTo>
                    <a:pt x="1674283" y="334337"/>
                    <a:pt x="1854200" y="510020"/>
                    <a:pt x="1974850" y="528012"/>
                  </a:cubicBezTo>
                  <a:cubicBezTo>
                    <a:pt x="2095500" y="546004"/>
                    <a:pt x="2247900" y="445462"/>
                    <a:pt x="2247900" y="445462"/>
                  </a:cubicBezTo>
                  <a:lnTo>
                    <a:pt x="3619500" y="445462"/>
                  </a:lnTo>
                </a:path>
              </a:pathLst>
            </a:custGeom>
            <a:ln w="12700" cmpd="sng">
              <a:solidFill>
                <a:srgbClr val="C0504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 flipV="1">
              <a:off x="7001645" y="4828370"/>
              <a:ext cx="411" cy="86857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545518" y="5531228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"/>
                  <a:cs typeface="Times"/>
                </a:rPr>
                <a:t>0.0</a:t>
              </a:r>
              <a:endParaRPr lang="en-US" sz="1100" dirty="0">
                <a:latin typeface="Times"/>
                <a:cs typeface="Time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545518" y="5164081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"/>
                  <a:cs typeface="Times"/>
                </a:rPr>
                <a:t>0.5</a:t>
              </a:r>
              <a:endParaRPr lang="en-US" sz="1100" dirty="0">
                <a:latin typeface="Times"/>
                <a:cs typeface="Times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545518" y="4699944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"/>
                  <a:cs typeface="Times"/>
                </a:rPr>
                <a:t>1.0</a:t>
              </a:r>
              <a:endParaRPr lang="en-US" sz="1100" dirty="0">
                <a:latin typeface="Times"/>
                <a:cs typeface="Time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545518" y="4266922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"/>
                  <a:cs typeface="Times"/>
                </a:rPr>
                <a:t>1.5</a:t>
              </a:r>
              <a:endParaRPr lang="en-US" sz="1100" dirty="0">
                <a:latin typeface="Times"/>
                <a:cs typeface="Times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472977" y="5652265"/>
              <a:ext cx="372639" cy="205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"/>
                  <a:cs typeface="Times"/>
                </a:rPr>
                <a:t>Time</a:t>
              </a:r>
              <a:endParaRPr lang="en-US" sz="1400" dirty="0">
                <a:latin typeface="Times"/>
                <a:cs typeface="Times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V="1">
              <a:off x="6833282" y="5602816"/>
              <a:ext cx="160072" cy="1977"/>
            </a:xfrm>
            <a:prstGeom prst="straightConnector1">
              <a:avLst/>
            </a:prstGeom>
            <a:ln w="12700" cmpd="sng">
              <a:solidFill>
                <a:srgbClr val="A6A6A6"/>
              </a:solidFill>
              <a:headEnd type="triangle" w="med" len="sm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753921" y="5649211"/>
              <a:ext cx="621279" cy="205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"/>
                  <a:cs typeface="Times"/>
                </a:rPr>
                <a:t>Dead time</a:t>
              </a:r>
              <a:endParaRPr lang="en-US" sz="1400" dirty="0">
                <a:latin typeface="Times"/>
                <a:cs typeface="Times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 flipH="1" flipV="1">
              <a:off x="7195038" y="4832767"/>
              <a:ext cx="3977" cy="873308"/>
            </a:xfrm>
            <a:prstGeom prst="line">
              <a:avLst/>
            </a:prstGeom>
            <a:ln w="12700" cmpd="sng">
              <a:solidFill>
                <a:srgbClr val="A6A6A6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7002055" y="5109722"/>
              <a:ext cx="192024" cy="2280"/>
            </a:xfrm>
            <a:prstGeom prst="straightConnector1">
              <a:avLst/>
            </a:prstGeom>
            <a:ln w="12700" cmpd="sng">
              <a:solidFill>
                <a:srgbClr val="A6A6A6"/>
              </a:solidFill>
              <a:headEnd type="triangle" w="med" len="sm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174237" y="4981197"/>
              <a:ext cx="635224" cy="205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"/>
                  <a:cs typeface="Times"/>
                </a:rPr>
                <a:t>Raise time</a:t>
              </a:r>
              <a:endParaRPr lang="en-US" sz="1400" dirty="0">
                <a:latin typeface="Times"/>
                <a:cs typeface="Times"/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 flipV="1">
              <a:off x="7459256" y="4322813"/>
              <a:ext cx="2287" cy="521986"/>
            </a:xfrm>
            <a:prstGeom prst="straightConnector1">
              <a:avLst/>
            </a:prstGeom>
            <a:ln w="12700" cmpd="sng">
              <a:solidFill>
                <a:srgbClr val="A6A6A6"/>
              </a:solidFill>
              <a:prstDash val="sysDash"/>
              <a:headEnd type="triangle" w="med" len="sm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7479187" y="4248185"/>
              <a:ext cx="988125" cy="205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"/>
                  <a:cs typeface="Times"/>
                </a:rPr>
                <a:t>Percent overshoot</a:t>
              </a:r>
              <a:endParaRPr lang="en-US" sz="1400" dirty="0">
                <a:latin typeface="Times"/>
                <a:cs typeface="Times"/>
              </a:endParaRPr>
            </a:p>
          </p:txBody>
        </p:sp>
        <p:cxnSp>
          <p:nvCxnSpPr>
            <p:cNvPr id="87" name="Straight Connector 86"/>
            <p:cNvCxnSpPr>
              <a:endCxn id="85" idx="6"/>
            </p:cNvCxnSpPr>
            <p:nvPr/>
          </p:nvCxnSpPr>
          <p:spPr>
            <a:xfrm flipH="1" flipV="1">
              <a:off x="8773338" y="4816215"/>
              <a:ext cx="9324" cy="871593"/>
            </a:xfrm>
            <a:prstGeom prst="line">
              <a:avLst/>
            </a:prstGeom>
            <a:ln w="12700" cmpd="sng">
              <a:solidFill>
                <a:srgbClr val="A6A6A6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7006040" y="5408663"/>
              <a:ext cx="1776459" cy="879"/>
            </a:xfrm>
            <a:prstGeom prst="straightConnector1">
              <a:avLst/>
            </a:prstGeom>
            <a:ln w="12700" cmpd="sng">
              <a:solidFill>
                <a:srgbClr val="A6A6A6"/>
              </a:solidFill>
              <a:headEnd type="triangle" w="med" len="sm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8732709" y="5285177"/>
              <a:ext cx="740343" cy="205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"/>
                  <a:cs typeface="Times"/>
                </a:rPr>
                <a:t>Settling time</a:t>
              </a:r>
              <a:endParaRPr lang="en-US" sz="1400" dirty="0">
                <a:latin typeface="Times"/>
                <a:cs typeface="Times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766911" y="4601778"/>
              <a:ext cx="974181" cy="205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"/>
                  <a:cs typeface="Times"/>
                </a:rPr>
                <a:t>Steady-state error</a:t>
              </a:r>
              <a:endParaRPr lang="en-US" sz="1400" dirty="0">
                <a:latin typeface="Times"/>
                <a:cs typeface="Times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5283219" y="4869241"/>
            <a:ext cx="5597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&lt;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846788" y="6309902"/>
            <a:ext cx="925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R. Ferreira da Silva, R.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Filgueira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Deelman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Pairo-Castineira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I. M. Overton, M. Atkinson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Using Simple PID Controllers to Prevent and Mitigate Faults in Scientific Workflows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5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8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55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PROCESS VARIABLES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6" name="Picture 2" descr="http://www.marketingfortravelexperts.com/wp-content/uploads/2014/05/black-right-arrow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271637" flipH="1">
            <a:off x="2309476" y="3736376"/>
            <a:ext cx="677401" cy="22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482286" y="384260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59758A"/>
                </a:solidFill>
                <a:latin typeface="Ayuthaya" charset="-34"/>
                <a:ea typeface="Ayuthaya" charset="-34"/>
                <a:cs typeface="Ayuthaya" charset="-34"/>
              </a:rPr>
              <a:t>proportional</a:t>
            </a:r>
            <a:endParaRPr lang="en-US" b="1" i="1" dirty="0">
              <a:solidFill>
                <a:srgbClr val="59758A"/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pic>
        <p:nvPicPr>
          <p:cNvPr id="48" name="Picture 2" descr="http://www.marketingfortravelexperts.com/wp-content/uploads/2014/05/black-right-arrow.png"/>
          <p:cNvPicPr>
            <a:picLocks noChangeAspect="1" noChangeArrowheads="1"/>
          </p:cNvPicPr>
          <p:nvPr/>
        </p:nvPicPr>
        <p:blipFill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711039" flipH="1">
            <a:off x="4076838" y="4067760"/>
            <a:ext cx="677401" cy="24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470173" y="454575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integral</a:t>
            </a:r>
            <a:endParaRPr lang="en-US" b="1" i="1" dirty="0">
              <a:solidFill>
                <a:schemeClr val="accent2">
                  <a:lumMod val="7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8506" y="4135254"/>
            <a:ext cx="13083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Present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error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03996" y="4830353"/>
            <a:ext cx="25074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Accumulation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of past errors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0311" y="1331094"/>
            <a:ext cx="25598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600" dirty="0" smtClean="0">
                <a:solidFill>
                  <a:schemeClr val="bg2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PID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01371" y="1715284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2">
                    <a:lumMod val="7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Proportional-Integral-Derivative Controller</a:t>
            </a:r>
            <a:endParaRPr lang="en-US" b="1" dirty="0" smtClean="0">
              <a:solidFill>
                <a:schemeClr val="bg2">
                  <a:lumMod val="7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pic>
        <p:nvPicPr>
          <p:cNvPr id="77" name="Picture 76" descr="formal_viterbi_card_black_on_whit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1" y="6287698"/>
            <a:ext cx="1741488" cy="531612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1846788" y="6309902"/>
            <a:ext cx="925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R. Ferreira da Silva, R.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Filgueira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Deelman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Pairo-Castineira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I. M. Overton, M. Atkinson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Using Simple PID Controllers to Prevent and Mitigate Faults in Scientific Workflows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4966" y="2663428"/>
            <a:ext cx="6504382" cy="1166439"/>
          </a:xfrm>
          <a:prstGeom prst="rect">
            <a:avLst/>
          </a:prstGeom>
        </p:spPr>
      </p:pic>
      <p:pic>
        <p:nvPicPr>
          <p:cNvPr id="60" name="Picture 2" descr="http://www.marketingfortravelexperts.com/wp-content/uploads/2014/05/black-right-arrow.png"/>
          <p:cNvPicPr>
            <a:picLocks noChangeAspect="1" noChangeArrowheads="1"/>
          </p:cNvPicPr>
          <p:nvPr/>
        </p:nvPicPr>
        <p:blipFill>
          <a:blip r:embed="rId2">
            <a:alphaModFix amt="7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643894" flipH="1" flipV="1">
            <a:off x="6707835" y="3885398"/>
            <a:ext cx="677401" cy="28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7280360" y="409351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derivative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06929" y="4408348"/>
            <a:ext cx="29145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Prediction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of future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errors </a:t>
            </a:r>
            <a:r>
              <a:rPr lang="en-US" sz="150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50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50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based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on current rate of change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065941" y="1331094"/>
            <a:ext cx="3126059" cy="2274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242882" y="1560475"/>
            <a:ext cx="29361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sz="1600" b="1" baseline="-25000" dirty="0" err="1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Proportional gain constant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sz="1600" b="1" baseline="-250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Integral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gain constant</a:t>
            </a: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sz="1600" b="1" baseline="-25000" dirty="0" err="1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Derivative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gain constant</a:t>
            </a: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error defined as the difference between the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setpoint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and the process variable value</a:t>
            </a: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81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7811" y="1323838"/>
            <a:ext cx="6484423" cy="22474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0"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91813" y="3785704"/>
            <a:ext cx="4248614" cy="22474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0"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48869" y="1877077"/>
            <a:ext cx="6237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P: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the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error between the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setpoint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and the actual used disk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space</a:t>
            </a:r>
          </a:p>
          <a:p>
            <a:endParaRPr lang="en-US" sz="1600" b="1" dirty="0" smtClean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I: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cumulative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value of the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proportional responses</a:t>
            </a:r>
          </a:p>
          <a:p>
            <a:endParaRPr lang="en-US" sz="1600" b="1" dirty="0" smtClean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D: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the difference between the current and the previous disk overflow (or underutilization) error values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07255" y="3855374"/>
            <a:ext cx="37505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 run of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scientific </a:t>
            </a:r>
            <a:r>
              <a:rPr lang="en-US" sz="160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60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workflows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that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manipulate </a:t>
            </a:r>
            <a:r>
              <a:rPr lang="en-US" sz="160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60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large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data sets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may </a:t>
            </a:r>
            <a:r>
              <a:rPr lang="en-US" sz="160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lead the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system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to an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out of disk space fault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14838" y="4373747"/>
            <a:ext cx="4371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i="1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u(t) &lt; 0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sz="1600" u="sng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data cleanup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is used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to remove unused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data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; or tasks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are </a:t>
            </a:r>
            <a:r>
              <a:rPr lang="en-US" sz="1600" u="sng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preempted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spcAft>
                <a:spcPts val="600"/>
              </a:spcAft>
            </a:pPr>
            <a:endParaRPr lang="en-US" sz="1600" i="1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spcAft>
                <a:spcPts val="600"/>
              </a:spcAft>
            </a:pPr>
            <a:r>
              <a:rPr lang="en-US" sz="1600" b="1" i="1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u(t) &gt; 0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the number of </a:t>
            </a:r>
            <a:r>
              <a:rPr lang="en-US" sz="1600" u="sng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concurrent task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executions may be </a:t>
            </a:r>
            <a:r>
              <a:rPr lang="en-US" sz="1600" u="sng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increased</a:t>
            </a:r>
            <a:endParaRPr lang="en-US" sz="1600" u="sng" dirty="0" smtClean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5" name="Picture 24" descr="formal_viterbi_card_black_on_whit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1" y="6287698"/>
            <a:ext cx="1741488" cy="5316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9</a:t>
            </a:fld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553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DATA FOOTPRINT AND MANAGEMENT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46788" y="6309902"/>
            <a:ext cx="925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R. Ferreira da Silva, R.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Filgueira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Deelman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E.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Pairo-Castineira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I. M. Overton, M. Atkinson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Using Simple PID Controllers to Prevent and Mitigate Faults in Scientific Workflows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124" name="Picture 4" descr="mage result for big data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87" y="1148807"/>
            <a:ext cx="3612995" cy="308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348869" y="1460002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PID Controller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14838" y="39165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Actions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9652</TotalTime>
  <Words>1812</Words>
  <Application>Microsoft Macintosh PowerPoint</Application>
  <PresentationFormat>Widescreen</PresentationFormat>
  <Paragraphs>345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Hebrew</vt:lpstr>
      <vt:lpstr>Arial Rounded MT Bold</vt:lpstr>
      <vt:lpstr>Ayuthaya</vt:lpstr>
      <vt:lpstr>Calibri</vt:lpstr>
      <vt:lpstr>Calibri Light</vt:lpstr>
      <vt:lpstr>Courier New</vt:lpstr>
      <vt:lpstr>Helvetica</vt:lpstr>
      <vt:lpstr>Times</vt:lpstr>
      <vt:lpstr>Office Theme</vt:lpstr>
      <vt:lpstr>USING SIMPLE PID CONTROLLERS TO PREVENT AND MITIGATE FAULTS IN SCIENTIFIC WORKFLOWS</vt:lpstr>
      <vt:lpstr>OUTLINE</vt:lpstr>
      <vt:lpstr>WHY SCIENTIFIC WORKFLOWS?</vt:lpstr>
      <vt:lpstr>MOTIVATION</vt:lpstr>
      <vt:lpstr>SOME APPROACHES TO HANDLE FAULTS</vt:lpstr>
      <vt:lpstr>… AND SOME OF THEIR LIMITATIONS</vt:lpstr>
      <vt:lpstr>PID CONTROLLERS</vt:lpstr>
      <vt:lpstr>PROCESS VARIABLES</vt:lpstr>
      <vt:lpstr>DATA FOOTPRINT AND MANAGEMENT</vt:lpstr>
      <vt:lpstr>MEMORY USAGE AND MANAGEMENT</vt:lpstr>
      <vt:lpstr>WORKFLOW APPLICATION</vt:lpstr>
      <vt:lpstr>EXPERIMENT SETUP</vt:lpstr>
      <vt:lpstr>EXPERIMENT CONDITIONS</vt:lpstr>
      <vt:lpstr>OVERALL MAKESPAN EVALUATION</vt:lpstr>
      <vt:lpstr>EXPERIMENTS: DATA FOOTPRINT</vt:lpstr>
      <vt:lpstr>EXPERIMENTS: DATA FOOTPRINT</vt:lpstr>
      <vt:lpstr>EXPERIMENTS: MEMORY USAGE</vt:lpstr>
      <vt:lpstr>EXPERIMENTS: MEMORY USAGE</vt:lpstr>
      <vt:lpstr>OVERALL RESULTS</vt:lpstr>
      <vt:lpstr>TUNING PID CONTROLLERS</vt:lpstr>
      <vt:lpstr>TUNED GAIN PARAMETERS</vt:lpstr>
      <vt:lpstr>SUMMARY</vt:lpstr>
      <vt:lpstr>USING SIMPLE PID CONTROLLERS TO PREVENT AND MITIGATE  FAULTS IN SCIENTIFIC WORKFLOWS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info@rafaelsilva.com</dc:creator>
  <cp:lastModifiedBy>info@rafaelsilva.com</cp:lastModifiedBy>
  <cp:revision>639</cp:revision>
  <cp:lastPrinted>2016-11-15T16:05:29Z</cp:lastPrinted>
  <dcterms:created xsi:type="dcterms:W3CDTF">2016-01-10T21:35:15Z</dcterms:created>
  <dcterms:modified xsi:type="dcterms:W3CDTF">2016-11-15T16:05:31Z</dcterms:modified>
</cp:coreProperties>
</file>