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344" r:id="rId4"/>
    <p:sldId id="343" r:id="rId5"/>
    <p:sldId id="339" r:id="rId6"/>
    <p:sldId id="341" r:id="rId7"/>
    <p:sldId id="340" r:id="rId8"/>
    <p:sldId id="345" r:id="rId9"/>
    <p:sldId id="346" r:id="rId10"/>
    <p:sldId id="347" r:id="rId11"/>
    <p:sldId id="34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E75B6"/>
    <a:srgbClr val="3B88E4"/>
    <a:srgbClr val="01A6FF"/>
    <a:srgbClr val="800040"/>
    <a:srgbClr val="E6C0D6"/>
    <a:srgbClr val="4C3445"/>
    <a:srgbClr val="C45050"/>
    <a:srgbClr val="663838"/>
    <a:srgbClr val="215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3" autoAdjust="0"/>
    <p:restoredTop sz="91371" autoAdjust="0"/>
  </p:normalViewPr>
  <p:slideViewPr>
    <p:cSldViewPr snapToGrid="0" snapToObjects="1">
      <p:cViewPr>
        <p:scale>
          <a:sx n="114" d="100"/>
          <a:sy n="114" d="100"/>
        </p:scale>
        <p:origin x="-968" y="-2328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88AE0-F75B-C043-A790-44D7CAEA21E0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5E725-9EA9-D340-AA75-6726D98EB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7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5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5E725-9EA9-D340-AA75-6726D98EB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165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C2D9F-281B-C749-98AC-0C96966DD309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C883-41B7-2244-9D37-B3B53D782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documentation/containers.php" TargetMode="External"/><Relationship Id="rId4" Type="http://schemas.openxmlformats.org/officeDocument/2006/relationships/hyperlink" Target="https://github.com/pegasus-isi/montage-workflow-v2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tiff"/><Relationship Id="rId1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tif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tiff"/><Relationship Id="rId9" Type="http://schemas.openxmlformats.org/officeDocument/2006/relationships/image" Target="../media/image10.png"/><Relationship Id="rId10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3"/>
          <a:stretch/>
        </p:blipFill>
        <p:spPr bwMode="auto">
          <a:xfrm>
            <a:off x="8259359" y="1851916"/>
            <a:ext cx="3810000" cy="31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4448" y="2919137"/>
            <a:ext cx="776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Container Support in Pegasus 4.8.x</a:t>
            </a:r>
            <a:endParaRPr lang="en-US" sz="28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846" y="4601465"/>
            <a:ext cx="3079046" cy="111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7395" y="5030816"/>
            <a:ext cx="1575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Karan Vahi</a:t>
            </a:r>
          </a:p>
          <a:p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vahi@isi.edu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36039" y="6365503"/>
            <a:ext cx="23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https://pegasus.isi.edu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http://www.nsf.gov/images/logos/nsf4.gif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179" y="214613"/>
            <a:ext cx="513604" cy="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theperfectworldfoundation.org/app/uploads/2015/07/doe-logo.png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039" y="260753"/>
            <a:ext cx="1584198" cy="3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ndar.nih.gov/images/ndar/nih-bottom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146" y="254285"/>
            <a:ext cx="689944" cy="4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alphaModFix amt="65000"/>
          </a:blip>
          <a:stretch>
            <a:fillRect/>
          </a:stretch>
        </p:blipFill>
        <p:spPr>
          <a:xfrm>
            <a:off x="801726" y="5969401"/>
            <a:ext cx="2536435" cy="7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User Running in the Container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492918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548235"/>
                </a:solidFill>
              </a:rPr>
              <a:t>Singularity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containers always run in user space.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Docker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Pegasus before launching the user application 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Creates the user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the container that is the </a:t>
            </a:r>
            <a:r>
              <a:rPr lang="en-US" dirty="0">
                <a:solidFill>
                  <a:srgbClr val="548235"/>
                </a:solidFill>
              </a:rPr>
              <a:t>same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as the user under which </a:t>
            </a:r>
            <a:r>
              <a:rPr lang="en-US" dirty="0">
                <a:solidFill>
                  <a:srgbClr val="548235"/>
                </a:solidFill>
              </a:rPr>
              <a:t>the job is launched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 the Local Resource Manager on the </a:t>
            </a:r>
            <a:r>
              <a:rPr lang="en-US" dirty="0">
                <a:solidFill>
                  <a:srgbClr val="548235"/>
                </a:solidFill>
              </a:rPr>
              <a:t>remote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node</a:t>
            </a:r>
          </a:p>
          <a:p>
            <a:pPr marL="914400" lvl="2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Why do we do this?</a:t>
            </a: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default,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runs user application as </a:t>
            </a:r>
            <a:r>
              <a:rPr lang="en-US" dirty="0" smtClean="0">
                <a:solidFill>
                  <a:srgbClr val="548235"/>
                </a:solidFill>
              </a:rPr>
              <a:t>root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548235"/>
              </a:solidFill>
            </a:endParaRPr>
          </a:p>
          <a:p>
            <a:pPr lvl="2"/>
            <a:r>
              <a:rPr lang="en-US" dirty="0" smtClean="0">
                <a:solidFill>
                  <a:srgbClr val="548235"/>
                </a:solidFill>
              </a:rPr>
              <a:t>Not recommended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for HPC environment </a:t>
            </a:r>
          </a:p>
          <a:p>
            <a:pPr lvl="2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Creates problems with staging the outputs created in the container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7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Reference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492918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548235"/>
                </a:solidFill>
              </a:rPr>
              <a:t>Documentation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https://pegasus.isi.edu/documentation/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3"/>
              </a:rPr>
              <a:t>containers.php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548235"/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https://github.com/pegasus-isi/montage-workflow-v2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4"/>
              </a:rPr>
              <a:t>/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Script  example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dss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containers.sh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will run the montage workflow jobs in a container pulled from the </a:t>
            </a: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singularity hub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4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avatars3.githubusercontent.com/u/3019875?v=3&amp;s=400"/>
          <p:cNvPicPr>
            <a:picLocks noChangeAspect="1" noChangeArrowheads="1"/>
          </p:cNvPicPr>
          <p:nvPr/>
        </p:nvPicPr>
        <p:blipFill rotWithShape="1">
          <a:blip r:embed="rId3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3"/>
          <a:stretch/>
        </p:blipFill>
        <p:spPr bwMode="auto">
          <a:xfrm>
            <a:off x="450955" y="386670"/>
            <a:ext cx="939167" cy="7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95863" y="214613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Pegasus</a:t>
            </a:r>
            <a:endParaRPr lang="en-US" sz="60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61965" y="1164174"/>
            <a:ext cx="535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Automate, recover, and debug scientific computations.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6023" y="3157246"/>
            <a:ext cx="2867674" cy="1244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90122" y="2328348"/>
            <a:ext cx="307167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Thank You</a:t>
            </a:r>
            <a:endParaRPr lang="en-US" sz="45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0122" y="3292359"/>
            <a:ext cx="334418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smtClean="0">
                <a:solidFill>
                  <a:schemeClr val="bg1"/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Questions?</a:t>
            </a:r>
            <a:endParaRPr lang="en-US" sz="4500" dirty="0">
              <a:solidFill>
                <a:schemeClr val="bg1"/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5863" y="4298159"/>
            <a:ext cx="15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Mats Rynge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rynge@isi.edu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1560195" y="5036351"/>
            <a:ext cx="1746264" cy="526979"/>
          </a:xfrm>
          <a:prstGeom prst="rect">
            <a:avLst/>
          </a:prstGeom>
        </p:spPr>
      </p:pic>
      <p:pic>
        <p:nvPicPr>
          <p:cNvPr id="26" name="Picture 2" descr="http://www.nsf.gov/images/logos/nsf4.gif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" y="6290941"/>
            <a:ext cx="513604" cy="5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s://theperfectworldfoundation.org/app/uploads/2015/07/doe-logo.png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6337081"/>
            <a:ext cx="1584198" cy="39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https://ndar.nih.gov/images/ndar/nih-bottom.png"/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203" y="6330613"/>
            <a:ext cx="689944" cy="43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3967" y="2951966"/>
            <a:ext cx="582087" cy="582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42021" y="3034792"/>
            <a:ext cx="11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Karan </a:t>
            </a:r>
            <a:r>
              <a:rPr lang="en-US" dirty="0" err="1" smtClean="0">
                <a:solidFill>
                  <a:schemeClr val="bg1"/>
                </a:solidFill>
              </a:rPr>
              <a:t>Vahi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400096" y="1348840"/>
            <a:ext cx="0" cy="5509160"/>
          </a:xfrm>
          <a:prstGeom prst="line">
            <a:avLst/>
          </a:prstGeom>
          <a:ln w="22225">
            <a:solidFill>
              <a:schemeClr val="bg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afae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91" y="5279115"/>
            <a:ext cx="582087" cy="5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442021" y="5373502"/>
            <a:ext cx="230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Rafael Ferreira da Silva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8301" y="4505364"/>
            <a:ext cx="577677" cy="58208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442021" y="4611741"/>
            <a:ext cx="13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Rajiv </a:t>
            </a:r>
            <a:r>
              <a:rPr lang="en-US" dirty="0" err="1" smtClean="0">
                <a:solidFill>
                  <a:schemeClr val="bg1"/>
                </a:solidFill>
              </a:rPr>
              <a:t>Mayani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7866" y="3731687"/>
            <a:ext cx="588112" cy="5881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2021" y="3849980"/>
            <a:ext cx="12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Mats </a:t>
            </a:r>
            <a:r>
              <a:rPr lang="en-US" dirty="0" err="1" smtClean="0">
                <a:solidFill>
                  <a:schemeClr val="bg1"/>
                </a:solidFill>
              </a:rPr>
              <a:t>Rynge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3967" y="2168291"/>
            <a:ext cx="592011" cy="59201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442021" y="2241951"/>
            <a:ext cx="146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Deelman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84063" y="1339709"/>
            <a:ext cx="28600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bg1">
                    <a:alpha val="52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Meet our team</a:t>
            </a:r>
            <a:endParaRPr lang="en-US" sz="3000" dirty="0">
              <a:solidFill>
                <a:schemeClr val="bg1">
                  <a:alpha val="52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34951" y="702540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alpha val="57000"/>
                  </a:schemeClr>
                </a:solidFill>
                <a:latin typeface="Arial Rounded MT Bold" charset="0"/>
                <a:ea typeface="Arial Rounded MT Bold" charset="0"/>
                <a:cs typeface="Arial Rounded MT Bold" charset="0"/>
              </a:rPr>
              <a:t>est. 2001</a:t>
            </a:r>
            <a:endParaRPr lang="en-US" sz="2000" dirty="0">
              <a:solidFill>
                <a:schemeClr val="bg1">
                  <a:alpha val="57000"/>
                </a:schemeClr>
              </a:solidFill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6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Containers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556612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Lightweight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a </a:t>
            </a:r>
            <a:r>
              <a:rPr lang="en-US" dirty="0">
                <a:solidFill>
                  <a:srgbClr val="548235"/>
                </a:solidFill>
              </a:rPr>
              <a:t>reproducible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way to run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application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on heterogeneous nodes.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Separates the application from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 node OS.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Popular Container Technologies</a:t>
            </a:r>
          </a:p>
          <a:p>
            <a:pPr lvl="1"/>
            <a:r>
              <a:rPr lang="en-US" dirty="0" err="1" smtClean="0">
                <a:solidFill>
                  <a:srgbClr val="548235"/>
                </a:solidFill>
              </a:rPr>
              <a:t>Docker</a:t>
            </a:r>
            <a:endParaRPr lang="en-US" sz="2000" dirty="0">
              <a:solidFill>
                <a:srgbClr val="548235"/>
              </a:solidFill>
            </a:endParaRP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Popular in the enterprise world.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By default, application launched in container run as root 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      -     A </a:t>
            </a:r>
            <a:r>
              <a:rPr lang="en-US" dirty="0" smtClean="0">
                <a:solidFill>
                  <a:srgbClr val="FF0000"/>
                </a:solidFill>
              </a:rPr>
              <a:t>concern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when running on shared infrastructure</a:t>
            </a:r>
            <a:endParaRPr lang="en-US" sz="1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Singularity</a:t>
            </a:r>
            <a:endParaRPr lang="en-US" sz="2000" dirty="0" smtClean="0">
              <a:solidFill>
                <a:srgbClr val="548235"/>
              </a:solidFill>
            </a:endParaRP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Popular in HPC environments. </a:t>
            </a:r>
          </a:p>
          <a:p>
            <a:pPr lvl="2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run in user space.</a:t>
            </a:r>
          </a:p>
          <a:p>
            <a:pPr lvl="2"/>
            <a:endParaRPr lang="en-US" sz="16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 descr="do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40" y="890588"/>
            <a:ext cx="2943859" cy="1839912"/>
          </a:xfrm>
          <a:prstGeom prst="rect">
            <a:avLst/>
          </a:prstGeom>
        </p:spPr>
      </p:pic>
      <p:pic>
        <p:nvPicPr>
          <p:cNvPr id="4" name="Picture 3" descr="singularity-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3" y="1028700"/>
            <a:ext cx="1216891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4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67171"/>
                </a:solidFill>
                <a:latin typeface="Ayuthaya"/>
              </a:rPr>
              <a:t>Why use Containers for your workflow?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5566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48235"/>
                </a:solidFill>
              </a:rPr>
              <a:t>Traditional way of referring user executable in Pegasus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Jobs in the input abstract workflow (DAX) refer to logical transformations.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Users define mapping of logical transformation to actual executable in a Transformation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Catalog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548235"/>
                </a:solidFill>
              </a:rPr>
              <a:t>Executable staging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works if executable is statically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linked ,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        if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libraries are installed on the nodes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for dynamically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linked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executables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4755" y="2865302"/>
            <a:ext cx="11584219" cy="2889838"/>
            <a:chOff x="434755" y="2537083"/>
            <a:chExt cx="11584219" cy="2889838"/>
          </a:xfrm>
        </p:grpSpPr>
        <p:sp>
          <p:nvSpPr>
            <p:cNvPr id="8" name="TextBox 7"/>
            <p:cNvSpPr txBox="1"/>
            <p:nvPr/>
          </p:nvSpPr>
          <p:spPr>
            <a:xfrm>
              <a:off x="467337" y="2864421"/>
              <a:ext cx="3021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Ayuthaya" charset="-34"/>
                  <a:ea typeface="Ayuthaya" charset="-34"/>
                  <a:cs typeface="Ayuthaya" charset="-34"/>
                </a:rPr>
                <a:t>executables description</a:t>
              </a:r>
              <a:endParaRPr lang="en-US" sz="1600" b="1" i="1" dirty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82" y="3159261"/>
              <a:ext cx="29547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list of executables locations per site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2327" y="3800810"/>
              <a:ext cx="2651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Ayuthaya" charset="-34"/>
                  <a:ea typeface="Ayuthaya" charset="-34"/>
                  <a:cs typeface="Ayuthaya" charset="-34"/>
                </a:rPr>
                <a:t>physical executables</a:t>
              </a:r>
              <a:endParaRPr lang="en-US" sz="1600" b="1" i="1" dirty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74765" y="2537083"/>
              <a:ext cx="7744209" cy="2631489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0">
              <a:solidFill>
                <a:schemeClr val="bg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... </a:t>
              </a:r>
              <a:endParaRPr lang="en-US" sz="11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# </a:t>
              </a:r>
              <a:r>
                <a:rPr lang="en-US" sz="11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This is the transformation catalog. It lists information about each of the </a:t>
              </a:r>
              <a:endParaRPr lang="en-US" sz="11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# </a:t>
              </a:r>
              <a:r>
                <a:rPr lang="en-US" sz="11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executables that are used by the workflow. </a:t>
              </a:r>
              <a:endParaRPr lang="en-US" sz="1100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en-US" sz="11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dirty="0" err="1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tr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ls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{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site compute-site{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pfn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"/bin/</a:t>
              </a:r>
              <a:r>
                <a:rPr lang="en-US" sz="1100" dirty="0" err="1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ls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”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type "INSTALLED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” 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arch 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"x86_64" </a:t>
              </a:r>
              <a:endParaRPr lang="en-US" sz="11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linux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"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osrelease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”centos"</a:t>
              </a:r>
              <a:endParaRPr lang="en-US" sz="11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100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osversion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“7"</a:t>
              </a:r>
            </a:p>
            <a:p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1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} </a:t>
              </a:r>
              <a:endParaRPr lang="en-US" sz="11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} 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1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2" name="Picture 2" descr="http://www.marketingfortravelexperts.com/wp-content/uploads/2014/05/black-right-arrow.png"/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51718" flipH="1" flipV="1">
              <a:off x="3543341" y="2998536"/>
              <a:ext cx="677401" cy="201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www.marketingfortravelexperts.com/wp-content/uploads/2014/05/black-right-arrow.png"/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20518" flipH="1">
              <a:off x="3547021" y="3789428"/>
              <a:ext cx="677401" cy="188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www.marketingfortravelexperts.com/wp-content/uploads/2014/05/black-right-arrow.png"/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52666" flipH="1" flipV="1">
              <a:off x="3556834" y="4365429"/>
              <a:ext cx="677401" cy="189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132851" y="4609299"/>
              <a:ext cx="2528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Ayuthaya" charset="-34"/>
                  <a:ea typeface="Ayuthaya" charset="-34"/>
                  <a:cs typeface="Ayuthaya" charset="-34"/>
                </a:rPr>
                <a:t>transformation type</a:t>
              </a:r>
              <a:endParaRPr lang="en-US" sz="1600" b="1" i="1" dirty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8122" y="4872923"/>
              <a:ext cx="20772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whether it is installed or</a:t>
              </a:r>
              <a:b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available to stage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4755" y="4068312"/>
              <a:ext cx="308154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mapped from logical transformations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65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Why use Containers for your workflow?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5566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548235"/>
                </a:solidFill>
              </a:rPr>
              <a:t>Traditional way of referring user executable in Pegasus 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Pegasus matches the attributes of an executable defined in Transformation Catalog against the attributes specified for site in Site Catalog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This approach works fine if your site is made of homogenous nodes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However, </a:t>
            </a:r>
            <a:r>
              <a:rPr lang="en-US" sz="2400" dirty="0" smtClean="0">
                <a:solidFill>
                  <a:srgbClr val="FF0000"/>
                </a:solidFill>
              </a:rPr>
              <a:t>problems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occur when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you run on a site with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hetrogeneous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nodes and your job lands on a node where OS is </a:t>
            </a:r>
            <a:r>
              <a:rPr lang="en-US" dirty="0">
                <a:solidFill>
                  <a:srgbClr val="FF0000"/>
                </a:solidFill>
              </a:rPr>
              <a:t>incompatible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your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executable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 is a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mis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-match to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node environment</a:t>
            </a:r>
          </a:p>
          <a:p>
            <a:pPr lvl="2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Install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libraries in your shared space and make sure environment refers to those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libraries</a:t>
            </a:r>
          </a:p>
          <a:p>
            <a:pPr lvl="2"/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Need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cooperation from Site Admins.  On OSG , you can install things in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CVMFS</a:t>
            </a:r>
          </a:p>
          <a:p>
            <a:pPr lvl="2"/>
            <a:r>
              <a:rPr lang="en-US" sz="1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requires specific python libraries and versions. Some libraries maybe easy to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 install on latest Ubuntu, but not on EL7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Pegasus Container Support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492918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Introduced in Pegasus Release 4.8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Support for both </a:t>
            </a:r>
            <a:r>
              <a:rPr lang="en-US" dirty="0" err="1" smtClean="0">
                <a:solidFill>
                  <a:srgbClr val="548235"/>
                </a:solidFill>
              </a:rPr>
              <a:t>Docker</a:t>
            </a:r>
            <a:r>
              <a:rPr lang="en-US" dirty="0" smtClean="0">
                <a:solidFill>
                  <a:srgbClr val="548235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dirty="0" smtClean="0">
                <a:solidFill>
                  <a:srgbClr val="548235"/>
                </a:solidFill>
              </a:rPr>
              <a:t>Singularity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Users can now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refer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containers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in the </a:t>
            </a:r>
            <a:r>
              <a:rPr lang="en-US" sz="2400" dirty="0">
                <a:solidFill>
                  <a:srgbClr val="548235"/>
                </a:solidFill>
              </a:rPr>
              <a:t>Transformation Catalog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 with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their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executables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preinstalled.</a:t>
            </a: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Users can </a:t>
            </a:r>
            <a:r>
              <a:rPr lang="en-US" sz="2400" dirty="0">
                <a:solidFill>
                  <a:srgbClr val="548235"/>
                </a:solidFill>
              </a:rPr>
              <a:t>refer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to a </a:t>
            </a:r>
            <a:r>
              <a:rPr lang="en-US" sz="2400" dirty="0">
                <a:solidFill>
                  <a:srgbClr val="548235"/>
                </a:solidFill>
              </a:rPr>
              <a:t>container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they want to </a:t>
            </a:r>
            <a:r>
              <a:rPr lang="en-US" sz="2400" dirty="0">
                <a:solidFill>
                  <a:srgbClr val="548235"/>
                </a:solidFill>
              </a:rPr>
              <a:t>use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. However, they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can let </a:t>
            </a:r>
            <a:r>
              <a:rPr lang="en-US" sz="2400" dirty="0">
                <a:solidFill>
                  <a:srgbClr val="548235"/>
                </a:solidFill>
              </a:rPr>
              <a:t>Pegasus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548235"/>
                </a:solidFill>
              </a:rPr>
              <a:t>stage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their executable to the node. 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Useful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if you want to use a site recommended/standard container image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Users are using generic image with executable staging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do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40" y="890588"/>
            <a:ext cx="2943859" cy="1839912"/>
          </a:xfrm>
          <a:prstGeom prst="rect">
            <a:avLst/>
          </a:prstGeom>
        </p:spPr>
      </p:pic>
      <p:pic>
        <p:nvPicPr>
          <p:cNvPr id="4" name="Picture 3" descr="singularity-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53" y="1028700"/>
            <a:ext cx="1216891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0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13368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0531" y="22226"/>
            <a:ext cx="11929870" cy="772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67171"/>
                </a:solidFill>
                <a:latin typeface="Ayuthaya"/>
              </a:rPr>
              <a:t>Specifying Containers in Transformation </a:t>
            </a:r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Catalog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0187" y="731998"/>
            <a:ext cx="11640214" cy="6186307"/>
            <a:chOff x="378760" y="3105223"/>
            <a:chExt cx="11640214" cy="6186307"/>
          </a:xfrm>
        </p:grpSpPr>
        <p:sp>
          <p:nvSpPr>
            <p:cNvPr id="8" name="TextBox 7"/>
            <p:cNvSpPr txBox="1"/>
            <p:nvPr/>
          </p:nvSpPr>
          <p:spPr>
            <a:xfrm>
              <a:off x="2126143" y="5504601"/>
              <a:ext cx="1363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Ayuthaya" charset="-34"/>
                  <a:ea typeface="Ayuthaya" charset="-34"/>
                  <a:cs typeface="Ayuthaya" charset="-34"/>
                </a:rPr>
                <a:t>container</a:t>
              </a:r>
              <a:endParaRPr lang="en-US" sz="1600" b="1" i="1" dirty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9904" y="5799441"/>
              <a:ext cx="286106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Reference to the container to use. </a:t>
              </a:r>
            </a:p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Multiple transformation can </a:t>
              </a:r>
            </a:p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refer to same container</a:t>
              </a:r>
              <a:endParaRPr lang="en-US" sz="1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274" y="7532710"/>
              <a:ext cx="870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Ayuthaya" charset="-34"/>
                  <a:ea typeface="Ayuthaya" charset="-34"/>
                  <a:cs typeface="Ayuthaya" charset="-34"/>
                </a:rPr>
                <a:t>image</a:t>
              </a:r>
              <a:endParaRPr lang="en-US" sz="1600" b="1" i="1" dirty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74765" y="3105223"/>
              <a:ext cx="7744209" cy="6186307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63500">
              <a:solidFill>
                <a:schemeClr val="bg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... </a:t>
              </a:r>
              <a:endParaRPr lang="en-US" sz="1200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tr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pegasus::keg{</a:t>
              </a:r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site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isi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{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1200" b="1" dirty="0" err="1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pfn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"/</a:t>
              </a:r>
              <a:r>
                <a:rPr lang="en-US" sz="1200" b="1" dirty="0" err="1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usr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/bin/pegasus-keg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arch "x86"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linux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"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osrelease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”centos"</a:t>
              </a:r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osversion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“7"</a:t>
              </a:r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 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# INSTALLED means </a:t>
              </a:r>
              <a:r>
                <a:rPr lang="en-US" sz="1200" b="1" dirty="0" err="1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pfn</a:t>
              </a:r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refers to path in the container.</a:t>
              </a:r>
            </a:p>
            <a:p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   # STAGEABLE means the executable can be staged into the container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type "INSTALLED" </a:t>
              </a:r>
            </a:p>
            <a:p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   #optional attribute to specify the container to use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container "centos-pegasus"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}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  <a:p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cont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centos-pegasus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{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type "</a:t>
              </a:r>
              <a:r>
                <a:rPr lang="en-US" sz="1200" b="1" dirty="0" err="1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docker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”</a:t>
              </a:r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image "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docker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://</a:t>
              </a:r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/centos:7" </a:t>
              </a:r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en-US" sz="1200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</a:t>
              </a:r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# optional site attribute to tell pegasus which site tar file</a:t>
              </a:r>
            </a:p>
            <a:p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    # exists. useful for handling file URL's correctly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image_site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"optional site"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</a:t>
              </a:r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# environment to be set when the job is run in the container</a:t>
              </a:r>
            </a:p>
            <a:p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    # only </a:t>
              </a:r>
              <a:r>
                <a:rPr lang="en-US" sz="1200" b="1" dirty="0" err="1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env</a:t>
              </a:r>
              <a:r>
                <a:rPr lang="en-US" sz="1200" b="1" dirty="0">
                  <a:solidFill>
                    <a:srgbClr val="BDD7EE"/>
                  </a:solidFill>
                  <a:latin typeface="Courier New" charset="0"/>
                  <a:ea typeface="Courier New" charset="0"/>
                  <a:cs typeface="Courier New" charset="0"/>
                </a:rPr>
                <a:t> profiles are supported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    profile </a:t>
              </a:r>
              <a:r>
                <a:rPr lang="en-US" sz="1200" b="1" dirty="0" err="1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env</a:t>
              </a:r>
              <a:r>
                <a:rPr lang="en-US" sz="1200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 "JAVA_HOME" "/opt/java/1.6"	   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...</a:t>
              </a:r>
              <a:endParaRPr lang="en-US" sz="1200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2" name="Picture 2" descr="http://www.marketingfortravelexperts.com/wp-content/uploads/2014/05/black-right-arrow.png"/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251718" flipH="1" flipV="1">
              <a:off x="3543341" y="5638716"/>
              <a:ext cx="677401" cy="201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www.marketingfortravelexperts.com/wp-content/uploads/2014/05/black-right-arrow.png"/>
            <p:cNvPicPr>
              <a:picLocks noChangeAspect="1" noChangeArrowheads="1"/>
            </p:cNvPicPr>
            <p:nvPr/>
          </p:nvPicPr>
          <p:blipFill>
            <a:blip r:embed="rId3">
              <a:alphaModFix amt="70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20518" flipH="1">
              <a:off x="3547021" y="7521328"/>
              <a:ext cx="677401" cy="188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378760" y="7945664"/>
              <a:ext cx="3464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URL </a:t>
              </a: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to image in a </a:t>
              </a:r>
              <a:r>
                <a:rPr lang="en-US" sz="1500" dirty="0" err="1">
                  <a:solidFill>
                    <a:schemeClr val="bg1">
                      <a:lumMod val="50000"/>
                    </a:schemeClr>
                  </a:solidFill>
                </a:rPr>
                <a:t>docker|singularity</a:t>
              </a: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 hub OR</a:t>
              </a:r>
            </a:p>
            <a:p>
              <a:pPr algn="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     </a:t>
              </a:r>
              <a:r>
                <a:rPr lang="en-US" sz="15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to an existing </a:t>
              </a:r>
              <a:r>
                <a:rPr lang="en-US" sz="1500" dirty="0" err="1">
                  <a:solidFill>
                    <a:schemeClr val="bg1">
                      <a:lumMod val="50000"/>
                    </a:schemeClr>
                  </a:solidFill>
                </a:rPr>
                <a:t>docker</a:t>
              </a:r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 image exported as a tar file or singularity image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005513" y="4353216"/>
            <a:ext cx="747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Ayuthaya" charset="-34"/>
                <a:ea typeface="Ayuthaya" charset="-34"/>
                <a:cs typeface="Ayuthaya" charset="-34"/>
              </a:rPr>
              <a:t>type</a:t>
            </a:r>
            <a:endParaRPr lang="en-US" sz="1600" b="1" i="1" dirty="0">
              <a:solidFill>
                <a:schemeClr val="accent1">
                  <a:lumMod val="75000"/>
                </a:schemeClr>
              </a:solidFill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7081" y="4648056"/>
            <a:ext cx="28777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Can be either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docker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or singularity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Picture 2" descr="http://www.marketingfortravelexperts.com/wp-content/uploads/2014/05/black-right-arrow.png"/>
          <p:cNvPicPr>
            <a:picLocks noChangeAspect="1" noChangeArrowheads="1"/>
          </p:cNvPicPr>
          <p:nvPr/>
        </p:nvPicPr>
        <p:blipFill>
          <a:blip r:embed="rId3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8456" flipH="1" flipV="1">
            <a:off x="3767279" y="4490423"/>
            <a:ext cx="677401" cy="2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4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Data Management for Containers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231900"/>
            <a:ext cx="11353800" cy="492918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Users can refer to container images as 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or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548235"/>
                </a:solidFill>
              </a:rPr>
              <a:t>Singularity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>
                <a:solidFill>
                  <a:srgbClr val="203864"/>
                </a:solidFill>
              </a:rPr>
              <a:t>Hub </a:t>
            </a:r>
            <a:r>
              <a:rPr lang="en-US" dirty="0" smtClean="0">
                <a:solidFill>
                  <a:srgbClr val="203864"/>
                </a:solidFill>
              </a:rPr>
              <a:t>URL’s</a:t>
            </a:r>
          </a:p>
          <a:p>
            <a:pPr marL="457200" lvl="1" indent="0">
              <a:buNone/>
            </a:pPr>
            <a:endParaRPr lang="en-US" dirty="0">
              <a:solidFill>
                <a:srgbClr val="2E75B6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dirty="0">
                <a:solidFill>
                  <a:srgbClr val="203864"/>
                </a:solidFill>
              </a:rPr>
              <a:t>Docker Image </a:t>
            </a:r>
            <a:r>
              <a:rPr lang="en-US" dirty="0">
                <a:solidFill>
                  <a:srgbClr val="548235"/>
                </a:solidFill>
              </a:rPr>
              <a:t>exported as a TAR file </a:t>
            </a:r>
            <a:r>
              <a:rPr lang="en-US" dirty="0">
                <a:solidFill>
                  <a:srgbClr val="203864"/>
                </a:solidFill>
              </a:rPr>
              <a:t>and available at a server , just like any other input dataset</a:t>
            </a:r>
            <a:r>
              <a:rPr lang="en-US" dirty="0" smtClean="0">
                <a:solidFill>
                  <a:srgbClr val="203864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rgbClr val="203864"/>
              </a:solidFill>
            </a:endParaRPr>
          </a:p>
          <a:p>
            <a:r>
              <a:rPr lang="en-US" dirty="0" smtClean="0">
                <a:solidFill>
                  <a:srgbClr val="203864"/>
                </a:solidFill>
              </a:rPr>
              <a:t>If an image is specified to be residing in a hub</a:t>
            </a: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rgbClr val="203864"/>
                </a:solidFill>
              </a:rPr>
              <a:t>The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548235"/>
                </a:solidFill>
              </a:rPr>
              <a:t>image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203864"/>
                </a:solidFill>
              </a:rPr>
              <a:t>is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548235"/>
                </a:solidFill>
              </a:rPr>
              <a:t>pulled down </a:t>
            </a:r>
            <a:r>
              <a:rPr lang="en-US" dirty="0" smtClean="0">
                <a:solidFill>
                  <a:srgbClr val="203864"/>
                </a:solidFill>
              </a:rPr>
              <a:t>as a tar file as part of </a:t>
            </a:r>
            <a:r>
              <a:rPr lang="en-US" dirty="0" smtClean="0">
                <a:solidFill>
                  <a:srgbClr val="548235"/>
                </a:solidFill>
              </a:rPr>
              <a:t>data stage-in </a:t>
            </a:r>
            <a:r>
              <a:rPr lang="en-US" dirty="0" smtClean="0">
                <a:solidFill>
                  <a:srgbClr val="203864"/>
                </a:solidFill>
              </a:rPr>
              <a:t>jobs in the workflow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2E75B6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rgbClr val="203864"/>
                </a:solidFill>
              </a:rPr>
              <a:t>The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548235"/>
                </a:solidFill>
              </a:rPr>
              <a:t>exported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203864"/>
                </a:solidFill>
              </a:rPr>
              <a:t>tar file is then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548235"/>
                </a:solidFill>
              </a:rPr>
              <a:t>shipped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203864"/>
                </a:solidFill>
              </a:rPr>
              <a:t>with the workflow and made available to the jobs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2E75B6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dirty="0" smtClean="0">
                <a:solidFill>
                  <a:srgbClr val="548235"/>
                </a:solidFill>
              </a:rPr>
              <a:t>Motivation: Avoid </a:t>
            </a:r>
            <a:r>
              <a:rPr lang="en-US" dirty="0" smtClean="0">
                <a:solidFill>
                  <a:srgbClr val="203864"/>
                </a:solidFill>
              </a:rPr>
              <a:t>hitting </a:t>
            </a:r>
            <a:r>
              <a:rPr lang="en-US" dirty="0" err="1" smtClean="0">
                <a:solidFill>
                  <a:srgbClr val="203864"/>
                </a:solidFill>
              </a:rPr>
              <a:t>Docker</a:t>
            </a:r>
            <a:r>
              <a:rPr lang="en-US" dirty="0" smtClean="0">
                <a:solidFill>
                  <a:srgbClr val="203864"/>
                </a:solidFill>
              </a:rPr>
              <a:t>/Singularity Hub </a:t>
            </a:r>
            <a:r>
              <a:rPr lang="en-US" dirty="0" smtClean="0">
                <a:solidFill>
                  <a:srgbClr val="548235"/>
                </a:solidFill>
              </a:rPr>
              <a:t>repeatedly</a:t>
            </a:r>
            <a:r>
              <a:rPr lang="en-US" dirty="0" smtClean="0">
                <a:solidFill>
                  <a:srgbClr val="2E75B6"/>
                </a:solidFill>
              </a:rPr>
              <a:t> </a:t>
            </a:r>
            <a:r>
              <a:rPr lang="en-US" dirty="0" smtClean="0">
                <a:solidFill>
                  <a:srgbClr val="203864"/>
                </a:solidFill>
              </a:rPr>
              <a:t>for large workflows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203864"/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Pegasus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worker package is not required to be pre-installed in the container</a:t>
            </a:r>
          </a:p>
          <a:p>
            <a:pPr lvl="1">
              <a:buFont typeface="Wingdings" charset="2"/>
              <a:buChar char="§"/>
            </a:pPr>
            <a:r>
              <a:rPr lang="en-US" sz="2200" dirty="0">
                <a:solidFill>
                  <a:srgbClr val="203864"/>
                </a:solidFill>
              </a:rPr>
              <a:t>If a</a:t>
            </a:r>
            <a:r>
              <a:rPr lang="en-US" sz="2200" dirty="0">
                <a:solidFill>
                  <a:srgbClr val="2E75B6"/>
                </a:solidFill>
              </a:rPr>
              <a:t> </a:t>
            </a:r>
            <a:r>
              <a:rPr lang="en-US" sz="2200" dirty="0">
                <a:solidFill>
                  <a:srgbClr val="548235"/>
                </a:solidFill>
              </a:rPr>
              <a:t>matching</a:t>
            </a:r>
            <a:r>
              <a:rPr lang="en-US" sz="2200" dirty="0">
                <a:solidFill>
                  <a:srgbClr val="2E75B6"/>
                </a:solidFill>
              </a:rPr>
              <a:t> </a:t>
            </a:r>
            <a:r>
              <a:rPr lang="en-US" sz="2200" dirty="0">
                <a:solidFill>
                  <a:srgbClr val="203864"/>
                </a:solidFill>
              </a:rPr>
              <a:t>worker package is not installed, the </a:t>
            </a:r>
            <a:r>
              <a:rPr lang="en-US" sz="2200" dirty="0">
                <a:solidFill>
                  <a:srgbClr val="548235"/>
                </a:solidFill>
              </a:rPr>
              <a:t>required</a:t>
            </a:r>
            <a:r>
              <a:rPr lang="en-US" sz="2200" dirty="0">
                <a:solidFill>
                  <a:srgbClr val="2E75B6"/>
                </a:solidFill>
              </a:rPr>
              <a:t> </a:t>
            </a:r>
            <a:r>
              <a:rPr lang="en-US" sz="2200" dirty="0">
                <a:solidFill>
                  <a:srgbClr val="203864"/>
                </a:solidFill>
              </a:rPr>
              <a:t>worker package </a:t>
            </a:r>
            <a:r>
              <a:rPr lang="en-US" sz="2200" dirty="0">
                <a:solidFill>
                  <a:srgbClr val="2E75B6"/>
                </a:solidFill>
              </a:rPr>
              <a:t>is </a:t>
            </a:r>
            <a:r>
              <a:rPr lang="en-US" sz="2200" dirty="0">
                <a:solidFill>
                  <a:srgbClr val="548235"/>
                </a:solidFill>
              </a:rPr>
              <a:t>installed at runtime </a:t>
            </a:r>
            <a:r>
              <a:rPr lang="en-US" sz="2200" dirty="0">
                <a:solidFill>
                  <a:srgbClr val="203864"/>
                </a:solidFill>
              </a:rPr>
              <a:t>when container starts</a:t>
            </a:r>
          </a:p>
          <a:p>
            <a:pPr marL="0" indent="0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0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Container Execution Model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4929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Containerized jobs are launched via Pegasus Lite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Container image is put in the job directory along with input data.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Loads the container if required on the node ( applicable for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Run a script in the container that sets up Pegasus in the container and launches user application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Shut down the container ( applicable for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Docker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Ship out the output data generated by the application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Cleanup the job directory</a:t>
            </a:r>
          </a:p>
          <a:p>
            <a:pPr lvl="1"/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Traditional </a:t>
            </a:r>
            <a:r>
              <a:rPr lang="en-US" dirty="0" smtClean="0">
                <a:solidFill>
                  <a:srgbClr val="548235"/>
                </a:solidFill>
              </a:rPr>
              <a:t>shared-</a:t>
            </a:r>
            <a:r>
              <a:rPr lang="en-US" dirty="0" err="1" smtClean="0">
                <a:solidFill>
                  <a:srgbClr val="548235"/>
                </a:solidFill>
              </a:rPr>
              <a:t>fs</a:t>
            </a:r>
            <a:r>
              <a:rPr lang="en-US" dirty="0" smtClean="0">
                <a:solidFill>
                  <a:srgbClr val="548235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approach </a:t>
            </a:r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support containers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548235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0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-7448" y="0"/>
            <a:ext cx="1219944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381" y="222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767171"/>
                </a:solidFill>
                <a:latin typeface="Ayuthaya"/>
              </a:rPr>
              <a:t>Directories Mounted</a:t>
            </a:r>
            <a:endParaRPr lang="en-US" sz="2800" b="1" dirty="0">
              <a:solidFill>
                <a:srgbClr val="767171"/>
              </a:solidFill>
              <a:latin typeface="Ayuthaya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028700"/>
            <a:ext cx="11353800" cy="492918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Only the job directory where PegasusLite places the inputs is mounted in the container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Docker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– Mounted as /scratch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Singularity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– Mounted as /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srv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PegasusLite ensures that user application is launched in the directory mounted</a:t>
            </a:r>
          </a:p>
          <a:p>
            <a:pPr lvl="1"/>
            <a:r>
              <a:rPr lang="en-US" dirty="0" smtClean="0">
                <a:solidFill>
                  <a:srgbClr val="548235"/>
                </a:solidFill>
              </a:rPr>
              <a:t>Consistent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with the Pegasus model of </a:t>
            </a:r>
            <a:r>
              <a:rPr lang="en-US" dirty="0" smtClean="0">
                <a:solidFill>
                  <a:srgbClr val="548235"/>
                </a:solidFill>
              </a:rPr>
              <a:t>ensuring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that user job is launched in directory where it’s </a:t>
            </a:r>
            <a:r>
              <a:rPr lang="en-US" dirty="0" smtClean="0">
                <a:solidFill>
                  <a:srgbClr val="548235"/>
                </a:solidFill>
              </a:rPr>
              <a:t>input data exists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34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18880</TotalTime>
  <Words>1136</Words>
  <Application>Microsoft Macintosh PowerPoint</Application>
  <PresentationFormat>Custom</PresentationFormat>
  <Paragraphs>196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Containers</vt:lpstr>
      <vt:lpstr>Why use Containers for your workflow?</vt:lpstr>
      <vt:lpstr>Why use Containers for your workflow?</vt:lpstr>
      <vt:lpstr>Pegasus Container Support</vt:lpstr>
      <vt:lpstr>Specifying Containers in Transformation Catalog</vt:lpstr>
      <vt:lpstr>Data Management for Containers</vt:lpstr>
      <vt:lpstr>Container Execution Model</vt:lpstr>
      <vt:lpstr>Directories Mounted</vt:lpstr>
      <vt:lpstr>User Running in the Container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info@rafaelsilva.com</dc:creator>
  <cp:lastModifiedBy>Karan Vahi</cp:lastModifiedBy>
  <cp:revision>473</cp:revision>
  <cp:lastPrinted>2015-10-26T14:18:58Z</cp:lastPrinted>
  <dcterms:created xsi:type="dcterms:W3CDTF">2015-10-23T05:38:57Z</dcterms:created>
  <dcterms:modified xsi:type="dcterms:W3CDTF">2018-02-09T15:44:05Z</dcterms:modified>
</cp:coreProperties>
</file>