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599" r:id="rId3"/>
    <p:sldId id="613" r:id="rId4"/>
    <p:sldId id="612" r:id="rId5"/>
    <p:sldId id="615" r:id="rId6"/>
    <p:sldId id="617" r:id="rId7"/>
    <p:sldId id="616" r:id="rId8"/>
    <p:sldId id="602" r:id="rId9"/>
    <p:sldId id="337" r:id="rId10"/>
    <p:sldId id="601" r:id="rId11"/>
    <p:sldId id="603" r:id="rId12"/>
    <p:sldId id="611" r:id="rId13"/>
    <p:sldId id="589" r:id="rId14"/>
    <p:sldId id="622" r:id="rId15"/>
    <p:sldId id="618" r:id="rId16"/>
    <p:sldId id="619" r:id="rId17"/>
    <p:sldId id="604" r:id="rId18"/>
    <p:sldId id="606" r:id="rId19"/>
    <p:sldId id="620" r:id="rId20"/>
    <p:sldId id="607" r:id="rId21"/>
    <p:sldId id="608" r:id="rId22"/>
    <p:sldId id="609" r:id="rId23"/>
    <p:sldId id="610" r:id="rId24"/>
    <p:sldId id="621" r:id="rId25"/>
    <p:sldId id="598" r:id="rId26"/>
    <p:sldId id="623" r:id="rId27"/>
    <p:sldId id="584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338388D-0B03-F849-86EB-F4458B67132D}">
          <p14:sldIdLst>
            <p14:sldId id="256"/>
            <p14:sldId id="599"/>
            <p14:sldId id="613"/>
            <p14:sldId id="612"/>
            <p14:sldId id="615"/>
            <p14:sldId id="617"/>
            <p14:sldId id="616"/>
            <p14:sldId id="602"/>
            <p14:sldId id="337"/>
            <p14:sldId id="601"/>
            <p14:sldId id="603"/>
            <p14:sldId id="611"/>
            <p14:sldId id="589"/>
            <p14:sldId id="622"/>
            <p14:sldId id="618"/>
            <p14:sldId id="619"/>
            <p14:sldId id="604"/>
            <p14:sldId id="606"/>
            <p14:sldId id="620"/>
            <p14:sldId id="607"/>
            <p14:sldId id="608"/>
            <p14:sldId id="609"/>
            <p14:sldId id="610"/>
            <p14:sldId id="621"/>
            <p14:sldId id="598"/>
            <p14:sldId id="623"/>
            <p14:sldId id="584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6CA4"/>
    <a:srgbClr val="6DAF27"/>
    <a:srgbClr val="FF4E00"/>
    <a:srgbClr val="18A19B"/>
    <a:srgbClr val="000000"/>
    <a:srgbClr val="E7AFBB"/>
    <a:srgbClr val="4BB9C4"/>
    <a:srgbClr val="B37958"/>
    <a:srgbClr val="941C81"/>
    <a:srgbClr val="CF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7" autoAdjust="0"/>
    <p:restoredTop sz="87994"/>
  </p:normalViewPr>
  <p:slideViewPr>
    <p:cSldViewPr snapToGrid="0" snapToObjects="1">
      <p:cViewPr varScale="1">
        <p:scale>
          <a:sx n="139" d="100"/>
          <a:sy n="139" d="100"/>
        </p:scale>
        <p:origin x="12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79E8-12E5-464C-B3E2-83F49DC82D3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85A9-2FB0-D74E-8E4C-99EC2F68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1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2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2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9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6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52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8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4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3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9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41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3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1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65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8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9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D85A9-2FB0-D74E-8E4C-99EC2F68D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301" y="8289"/>
            <a:ext cx="11949167" cy="1325563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389"/>
            <a:ext cx="10515600" cy="4642083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>
            <a:lvl1pPr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12E722E-3F3F-A141-9534-7893314CDA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ormal_viterbi_card_black_on_whit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01" y="6429374"/>
            <a:ext cx="1097857" cy="335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372" t="35705" r="26690" b="34952"/>
          <a:stretch/>
        </p:blipFill>
        <p:spPr>
          <a:xfrm>
            <a:off x="1300306" y="6429373"/>
            <a:ext cx="708547" cy="3351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9249" y="6554804"/>
            <a:ext cx="1104906" cy="2097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001" y="6429372"/>
            <a:ext cx="650117" cy="3351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286" y="6429372"/>
            <a:ext cx="440117" cy="335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CCA321-D262-9647-8C75-280C379DAE3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20941" y="6490272"/>
            <a:ext cx="1306377" cy="249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1BDB1-001A-8B41-AD48-D4809B43904A}"/>
              </a:ext>
            </a:extLst>
          </p:cNvPr>
          <p:cNvSpPr txBox="1"/>
          <p:nvPr userDrawn="1"/>
        </p:nvSpPr>
        <p:spPr>
          <a:xfrm>
            <a:off x="5595707" y="6490272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https://panorama360.github.io</a:t>
            </a:r>
          </a:p>
        </p:txBody>
      </p:sp>
    </p:spTree>
    <p:extLst>
      <p:ext uri="{BB962C8B-B14F-4D97-AF65-F5344CB8AC3E}">
        <p14:creationId xmlns:p14="http://schemas.microsoft.com/office/powerpoint/2010/main" val="21369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722E-3F3F-A141-9534-7893314C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png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gasus.isi.edu/tutorial/summit/tutorial_setup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gasus-isi/pegasus-olcf-kuberne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shift/origin/releas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egasus.isi.edu/tutorial/summit/tutorial_submitting_wf.ph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mailto:wellsjc@ornl.gov" TargetMode="External"/><Relationship Id="rId3" Type="http://schemas.openxmlformats.org/officeDocument/2006/relationships/image" Target="../media/image34.jpeg"/><Relationship Id="rId7" Type="http://schemas.openxmlformats.org/officeDocument/2006/relationships/hyperlink" Target="mailto:anantharajvg@ornl.gov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incljc@ornl.gov" TargetMode="Externa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7.png"/><Relationship Id="rId7" Type="http://schemas.openxmlformats.org/officeDocument/2006/relationships/hyperlink" Target="https://panorama360.github.io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norama360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hat.com/en/topics/containers/what-is-kubernet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kubernetes.io/docs/concepts/workloads/pods/pod-overview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concepts/storage/volumes/" TargetMode="External"/><Relationship Id="rId5" Type="http://schemas.openxmlformats.org/officeDocument/2006/relationships/hyperlink" Target="https://kubernetes.io/docs/concepts/workloads/pods/pod-lifecycle/" TargetMode="External"/><Relationship Id="rId4" Type="http://schemas.openxmlformats.org/officeDocument/2006/relationships/hyperlink" Target="https://kubernetes.io/docs/concepts/workloads/pods/po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servic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lcf.ornl.gov/wp-content/uploads/2017/11/2018UM-Day3-Kinc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3.githubusercontent.com/u/3019875?v=3&amp;s=40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31039" y="1851916"/>
            <a:ext cx="3810000" cy="31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2226" y="2077672"/>
            <a:ext cx="5562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Pegasus Workflows on OLCF - 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846" y="4077484"/>
            <a:ext cx="3079046" cy="111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226" y="4292755"/>
            <a:ext cx="2282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George Papadimitriou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georgpap@isi.edu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6039" y="6365503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pegasus.isi.edu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http://www.nsf.gov/images/logos/nsf4.gif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4784" y="214613"/>
            <a:ext cx="513604" cy="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heperfectworldfoundation.org/app/uploads/2015/07/doe-logo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1644" y="260753"/>
            <a:ext cx="1584198" cy="3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dar.nih.gov/images/ndar/nih-bottom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6751" y="254285"/>
            <a:ext cx="689944" cy="43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alphaModFix amt="65000"/>
          </a:blip>
          <a:stretch>
            <a:fillRect/>
          </a:stretch>
        </p:blipFill>
        <p:spPr>
          <a:xfrm>
            <a:off x="801727" y="5969402"/>
            <a:ext cx="1746264" cy="5269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39757A-C2D3-874F-AB6C-C98D80682A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286" y="223113"/>
            <a:ext cx="781866" cy="4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8289"/>
            <a:ext cx="11433982" cy="857487"/>
          </a:xfrm>
        </p:spPr>
        <p:txBody>
          <a:bodyPr>
            <a:normAutofit/>
          </a:bodyPr>
          <a:lstStyle/>
          <a:p>
            <a:r>
              <a:rPr lang="en-US" sz="3200" dirty="0"/>
              <a:t>Kubernetes (OpenShift) at OLCF</a:t>
            </a:r>
            <a:r>
              <a:rPr lang="en" sz="3200" dirty="0"/>
              <a:t>:</a:t>
            </a:r>
            <a:r>
              <a:rPr lang="en" sz="3200" dirty="0">
                <a:solidFill>
                  <a:srgbClr val="6DAF27"/>
                </a:solidFill>
              </a:rPr>
              <a:t> </a:t>
            </a:r>
            <a:r>
              <a:rPr lang="en-US" sz="3200" dirty="0">
                <a:solidFill>
                  <a:srgbClr val="18A19B"/>
                </a:solidFill>
              </a:rPr>
              <a:t>Pegasus Deployment</a:t>
            </a:r>
          </a:p>
        </p:txBody>
      </p:sp>
      <p:pic>
        <p:nvPicPr>
          <p:cNvPr id="3" name="Content Placeholder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FE37DF3-EDD1-43EF-BAD6-60A0EC62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1978" y="1217920"/>
            <a:ext cx="10268043" cy="4641850"/>
          </a:xfrm>
        </p:spPr>
      </p:pic>
    </p:spTree>
    <p:extLst>
      <p:ext uri="{BB962C8B-B14F-4D97-AF65-F5344CB8AC3E}">
        <p14:creationId xmlns:p14="http://schemas.microsoft.com/office/powerpoint/2010/main" val="201296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8289"/>
            <a:ext cx="11433982" cy="857487"/>
          </a:xfrm>
        </p:spPr>
        <p:txBody>
          <a:bodyPr>
            <a:normAutofit/>
          </a:bodyPr>
          <a:lstStyle/>
          <a:p>
            <a:r>
              <a:rPr lang="en-US" sz="3200" dirty="0"/>
              <a:t>Kubernetes at OLCF</a:t>
            </a:r>
            <a:r>
              <a:rPr lang="en" sz="3200" dirty="0"/>
              <a:t>:</a:t>
            </a:r>
            <a:r>
              <a:rPr lang="en" sz="3200" dirty="0">
                <a:solidFill>
                  <a:srgbClr val="6DAF27"/>
                </a:solidFill>
              </a:rPr>
              <a:t> </a:t>
            </a:r>
            <a:r>
              <a:rPr lang="en-US" sz="3200" dirty="0">
                <a:solidFill>
                  <a:srgbClr val="18A19B"/>
                </a:solidFill>
              </a:rPr>
              <a:t>Pegasus Deployment - 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3DE2F-7243-4FC3-AC79-A24524A8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505"/>
            <a:ext cx="10515600" cy="46420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Pegasus workflow </a:t>
            </a:r>
            <a:r>
              <a:rPr lang="en-US" b="1" dirty="0"/>
              <a:t>environments</a:t>
            </a:r>
            <a:r>
              <a:rPr lang="en-US" dirty="0"/>
              <a:t> at OLCF have been </a:t>
            </a:r>
            <a:r>
              <a:rPr lang="en-US" b="1" dirty="0"/>
              <a:t>simplified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Kubernetes cluster at OLCF, we can deploy Pegasus submit nodes as services, within a few seconds.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deployment uses </a:t>
            </a:r>
            <a:r>
              <a:rPr lang="en-US" dirty="0" err="1"/>
              <a:t>HTCondor’s</a:t>
            </a:r>
            <a:r>
              <a:rPr lang="en-US" dirty="0"/>
              <a:t> BOSCO SSH style submissions on the DTNs and achieves submissions to the SLURM and LSF batch schedulers.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r>
              <a:rPr lang="en-US" dirty="0"/>
              <a:t>This approach allows a single workflow to be configured to use </a:t>
            </a:r>
            <a:r>
              <a:rPr lang="en-US" b="1" dirty="0">
                <a:solidFill>
                  <a:schemeClr val="accent5"/>
                </a:solidFill>
              </a:rPr>
              <a:t>all</a:t>
            </a:r>
            <a:r>
              <a:rPr lang="en-US" dirty="0"/>
              <a:t> of OLCF’s resources. E.g. Execute transfers on the DTNs,  run simulations and heavy processing on Summit and then do lightweight post processing steps on RHEA.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7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2281085"/>
            <a:ext cx="10266947" cy="114791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How to Deploy</a:t>
            </a:r>
            <a:endParaRPr lang="en-US" sz="6600" dirty="0">
              <a:solidFill>
                <a:srgbClr val="18A19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F7A54-585C-43BF-9A5A-90B3E147D07B}"/>
              </a:ext>
            </a:extLst>
          </p:cNvPr>
          <p:cNvSpPr txBox="1"/>
          <p:nvPr/>
        </p:nvSpPr>
        <p:spPr>
          <a:xfrm>
            <a:off x="1820919" y="3916464"/>
            <a:ext cx="855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follow the tutorial:    </a:t>
            </a:r>
            <a:r>
              <a:rPr lang="en-US" dirty="0">
                <a:hlinkClick r:id="rId3"/>
              </a:rPr>
              <a:t>https://pegasus.isi.edu/tutorial/summit/tutorial_setup.php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3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92FD8-BF20-46EE-92EC-1072B70667EC}"/>
              </a:ext>
            </a:extLst>
          </p:cNvPr>
          <p:cNvSpPr txBox="1"/>
          <p:nvPr/>
        </p:nvSpPr>
        <p:spPr>
          <a:xfrm>
            <a:off x="620486" y="1093537"/>
            <a:ext cx="10597974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Pegasus Kubernetes Templates for OLCF: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https://github.com/pegasus-isi/pegasus-olcf-kubernetes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Openshift’s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Origin Client: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https://github.com/openshift/origin/releases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 working RSA Token to access OLCF’s systems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 automation user for OLCF’s systems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Allocation on OLCF’s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Openshift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Cluster (https://marble.ccs.ornl.gov)</a:t>
            </a:r>
          </a:p>
        </p:txBody>
      </p:sp>
    </p:spTree>
    <p:extLst>
      <p:ext uri="{BB962C8B-B14F-4D97-AF65-F5344CB8AC3E}">
        <p14:creationId xmlns:p14="http://schemas.microsoft.com/office/powerpoint/2010/main" val="115418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Useful Origin Client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92FD8-BF20-46EE-92EC-1072B70667EC}"/>
              </a:ext>
            </a:extLst>
          </p:cNvPr>
          <p:cNvSpPr txBox="1"/>
          <p:nvPr/>
        </p:nvSpPr>
        <p:spPr>
          <a:xfrm>
            <a:off x="620486" y="1093537"/>
            <a:ext cx="10597974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login: </a:t>
            </a:r>
            <a:r>
              <a:rPr lang="en-US" sz="2400" dirty="0"/>
              <a:t>acquires an access token, authenticate against a cluster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status: </a:t>
            </a:r>
            <a:r>
              <a:rPr lang="en-US" sz="2400" dirty="0"/>
              <a:t>returns/prints the status of your deployments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describe: </a:t>
            </a:r>
            <a:r>
              <a:rPr lang="en-US" sz="2400" dirty="0"/>
              <a:t>shows details of a specific resource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create: </a:t>
            </a:r>
            <a:r>
              <a:rPr lang="en-US" sz="2400" dirty="0"/>
              <a:t>creates a Kubernetes resource from specification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start-build: </a:t>
            </a:r>
            <a:r>
              <a:rPr lang="en-US" sz="2400" dirty="0"/>
              <a:t>initiates the creation of a container image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logs: </a:t>
            </a:r>
            <a:r>
              <a:rPr lang="en-US" sz="2400" dirty="0"/>
              <a:t>returns/prints the Kubernetes log for a resource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exec: </a:t>
            </a:r>
            <a:r>
              <a:rPr lang="en-US" sz="2400" dirty="0"/>
              <a:t>executes a command in a container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delete: </a:t>
            </a:r>
            <a:r>
              <a:rPr lang="en-US" sz="2400" dirty="0"/>
              <a:t>deletes a resource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83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Pegasus - Kubernetes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D940E-A521-4F99-BBA3-9E92139691AA}"/>
              </a:ext>
            </a:extLst>
          </p:cNvPr>
          <p:cNvSpPr txBox="1"/>
          <p:nvPr/>
        </p:nvSpPr>
        <p:spPr>
          <a:xfrm>
            <a:off x="620486" y="1382286"/>
            <a:ext cx="104473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bootstrap.sh </a:t>
            </a:r>
            <a:r>
              <a:rPr lang="en-US" sz="2000" dirty="0"/>
              <a:t>Generates customized </a:t>
            </a:r>
            <a:r>
              <a:rPr lang="en-US" sz="2000" dirty="0" err="1"/>
              <a:t>Dockerfile</a:t>
            </a:r>
            <a:r>
              <a:rPr lang="en-US" sz="2000" dirty="0"/>
              <a:t> and Kubernetes pod and service specifications for your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Specs/</a:t>
            </a:r>
            <a:r>
              <a:rPr lang="en-US" sz="2000" b="1" dirty="0" err="1"/>
              <a:t>pegasus</a:t>
            </a:r>
            <a:r>
              <a:rPr lang="en-US" sz="2000" b="1" dirty="0"/>
              <a:t>-submit-</a:t>
            </a:r>
            <a:r>
              <a:rPr lang="en-US" sz="2000" b="1" dirty="0" err="1"/>
              <a:t>build.yml</a:t>
            </a:r>
            <a:r>
              <a:rPr lang="en-US" sz="2000" dirty="0"/>
              <a:t> Contains Kubernetes build specification for the </a:t>
            </a:r>
            <a:r>
              <a:rPr lang="en-US" sz="2000" dirty="0" err="1"/>
              <a:t>pegasus-olcf</a:t>
            </a:r>
            <a:r>
              <a:rPr lang="en-US" sz="2000" dirty="0"/>
              <a:t>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Specs/</a:t>
            </a:r>
            <a:r>
              <a:rPr lang="en-US" sz="2000" b="1" dirty="0" err="1"/>
              <a:t>pegasus</a:t>
            </a:r>
            <a:r>
              <a:rPr lang="en-US" sz="2000" b="1" dirty="0"/>
              <a:t>-submit-</a:t>
            </a:r>
            <a:r>
              <a:rPr lang="en-US" sz="2000" b="1" dirty="0" err="1"/>
              <a:t>service.yml</a:t>
            </a:r>
            <a:r>
              <a:rPr lang="en-US" sz="2000" dirty="0"/>
              <a:t> Contains Kubernetes service specification that can be used to spawn a </a:t>
            </a:r>
            <a:r>
              <a:rPr lang="en-US" sz="2000" dirty="0" err="1"/>
              <a:t>Nodeport</a:t>
            </a:r>
            <a:r>
              <a:rPr lang="en-US" sz="2000" dirty="0"/>
              <a:t> service that exposes the </a:t>
            </a:r>
            <a:r>
              <a:rPr lang="en-US" sz="2000" dirty="0" err="1"/>
              <a:t>HTCondor</a:t>
            </a:r>
            <a:r>
              <a:rPr lang="en-US" sz="2000" dirty="0"/>
              <a:t> </a:t>
            </a:r>
            <a:r>
              <a:rPr lang="en-US" sz="2000" dirty="0" err="1"/>
              <a:t>Gridmanager</a:t>
            </a:r>
            <a:r>
              <a:rPr lang="en-US" sz="2000" dirty="0"/>
              <a:t> Service running in your submit pod, to outside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Specs/</a:t>
            </a:r>
            <a:r>
              <a:rPr lang="en-US" sz="2000" b="1" dirty="0" err="1"/>
              <a:t>pegasus</a:t>
            </a:r>
            <a:r>
              <a:rPr lang="en-US" sz="2000" b="1" dirty="0"/>
              <a:t>-submit-</a:t>
            </a:r>
            <a:r>
              <a:rPr lang="en-US" sz="2000" b="1" dirty="0" err="1"/>
              <a:t>pod.yml</a:t>
            </a:r>
            <a:r>
              <a:rPr lang="en-US" sz="2000" b="1" dirty="0"/>
              <a:t> </a:t>
            </a:r>
            <a:r>
              <a:rPr lang="en-US" sz="2000" dirty="0"/>
              <a:t>Contains Kubernetes pod specification that can be used to spawn a </a:t>
            </a:r>
            <a:r>
              <a:rPr lang="en-US" sz="2000" dirty="0" err="1"/>
              <a:t>pegasus</a:t>
            </a:r>
            <a:r>
              <a:rPr lang="en-US" sz="2000" dirty="0"/>
              <a:t>/condor pod that has access to </a:t>
            </a:r>
            <a:r>
              <a:rPr lang="en-US" sz="2000" dirty="0" err="1"/>
              <a:t>Summits's</a:t>
            </a:r>
            <a:r>
              <a:rPr lang="en-US" sz="2000" dirty="0"/>
              <a:t> GPFS filesystem and its batch scheduler.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67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Customize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D940E-A521-4F99-BBA3-9E92139691AA}"/>
              </a:ext>
            </a:extLst>
          </p:cNvPr>
          <p:cNvSpPr txBox="1"/>
          <p:nvPr/>
        </p:nvSpPr>
        <p:spPr>
          <a:xfrm>
            <a:off x="620486" y="1180406"/>
            <a:ext cx="69915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bootstrap.sh </a:t>
            </a:r>
            <a:r>
              <a:rPr lang="en-US" dirty="0"/>
              <a:t>update the section "ENV Variables For User and Group" with your automation user's name, id, group name, group id and the </a:t>
            </a:r>
            <a:r>
              <a:rPr lang="en-US" dirty="0" err="1"/>
              <a:t>Gridmanager</a:t>
            </a:r>
            <a:r>
              <a:rPr lang="en-US" dirty="0"/>
              <a:t> Service Port, which must be in </a:t>
            </a:r>
            <a:r>
              <a:rPr lang="en-US" b="1" dirty="0"/>
              <a:t>the range 30000-32767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dirty="0"/>
              <a:t>Replace the highlighted text: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USER:  </a:t>
            </a:r>
            <a:r>
              <a:rPr lang="en-US" dirty="0"/>
              <a:t>with the username of your automation user (</a:t>
            </a:r>
            <a:r>
              <a:rPr lang="en-US" dirty="0" err="1"/>
              <a:t>eg.</a:t>
            </a:r>
            <a:r>
              <a:rPr lang="en-US" dirty="0"/>
              <a:t> csc001_auser)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USER_ID: </a:t>
            </a:r>
            <a:r>
              <a:rPr lang="en-US" dirty="0"/>
              <a:t>with the user id of your automation user (</a:t>
            </a:r>
            <a:r>
              <a:rPr lang="en-US" dirty="0" err="1"/>
              <a:t>eg.</a:t>
            </a:r>
            <a:r>
              <a:rPr lang="en-US" dirty="0"/>
              <a:t> 20001)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USER_GROUP: </a:t>
            </a:r>
            <a:r>
              <a:rPr lang="en-US" dirty="0"/>
              <a:t>with the project name your automation user belongs to (</a:t>
            </a:r>
            <a:r>
              <a:rPr lang="en-US" dirty="0" err="1"/>
              <a:t>eg.</a:t>
            </a:r>
            <a:r>
              <a:rPr lang="en-US" dirty="0"/>
              <a:t> csc001)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USER_GROUP_ID: </a:t>
            </a:r>
            <a:r>
              <a:rPr lang="en-US" dirty="0"/>
              <a:t>with the project group id your automation user belongs to (</a:t>
            </a:r>
            <a:r>
              <a:rPr lang="en-US" dirty="0" err="1"/>
              <a:t>eg.</a:t>
            </a:r>
            <a:r>
              <a:rPr lang="en-US" dirty="0"/>
              <a:t> 10001)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GRIDMANAGER_SERVICE_PORT: </a:t>
            </a:r>
            <a:r>
              <a:rPr lang="en-US" dirty="0"/>
              <a:t>with the Kubernetes </a:t>
            </a:r>
            <a:r>
              <a:rPr lang="en-US" dirty="0" err="1"/>
              <a:t>Nodeport</a:t>
            </a:r>
            <a:r>
              <a:rPr lang="en-US" dirty="0"/>
              <a:t> port number the </a:t>
            </a:r>
            <a:r>
              <a:rPr lang="en-US" dirty="0" err="1"/>
              <a:t>Gridmanager</a:t>
            </a:r>
            <a:r>
              <a:rPr lang="en-US" dirty="0"/>
              <a:t> Service should use (</a:t>
            </a:r>
            <a:r>
              <a:rPr lang="en-US" dirty="0" err="1"/>
              <a:t>eg.</a:t>
            </a:r>
            <a:r>
              <a:rPr lang="en-US" dirty="0"/>
              <a:t> 32752)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32B50-D66B-47BC-8923-19627E902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83" y="1673769"/>
            <a:ext cx="4321481" cy="3014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341D5-02F0-42B5-A5C7-51981D2AD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52" y="5084377"/>
            <a:ext cx="4534533" cy="943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44C0B-07EB-4ECE-A5F0-02469A8EF4C4}"/>
              </a:ext>
            </a:extLst>
          </p:cNvPr>
          <p:cNvSpPr txBox="1"/>
          <p:nvPr/>
        </p:nvSpPr>
        <p:spPr>
          <a:xfrm>
            <a:off x="929245" y="5326819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Execute Script:</a:t>
            </a:r>
          </a:p>
        </p:txBody>
      </p:sp>
    </p:spTree>
    <p:extLst>
      <p:ext uri="{BB962C8B-B14F-4D97-AF65-F5344CB8AC3E}">
        <p14:creationId xmlns:p14="http://schemas.microsoft.com/office/powerpoint/2010/main" val="200431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Acquire an Access Token (Step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C883C-F8F4-49DE-805D-9867DB72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52" y="1809524"/>
            <a:ext cx="821169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Build the Container Image (Step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6919F-D843-469C-9EC0-4BDE28272A5B}"/>
              </a:ext>
            </a:extLst>
          </p:cNvPr>
          <p:cNvSpPr txBox="1"/>
          <p:nvPr/>
        </p:nvSpPr>
        <p:spPr>
          <a:xfrm>
            <a:off x="620486" y="958126"/>
            <a:ext cx="5150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new build and build the image: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3137E-7366-452D-B015-06AA497F1690}"/>
              </a:ext>
            </a:extLst>
          </p:cNvPr>
          <p:cNvSpPr txBox="1"/>
          <p:nvPr/>
        </p:nvSpPr>
        <p:spPr>
          <a:xfrm>
            <a:off x="1151906" y="184067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2D6CA4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786C-4BB9-45BF-8109-B002E032557D}"/>
              </a:ext>
            </a:extLst>
          </p:cNvPr>
          <p:cNvSpPr txBox="1"/>
          <p:nvPr/>
        </p:nvSpPr>
        <p:spPr>
          <a:xfrm>
            <a:off x="1151906" y="307505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2D6CA4"/>
                </a:solidFill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7C44B-0BB5-4B95-9043-B0A1538D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58" y="1764502"/>
            <a:ext cx="921196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Build the Container Image (Step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6919F-D843-469C-9EC0-4BDE28272A5B}"/>
              </a:ext>
            </a:extLst>
          </p:cNvPr>
          <p:cNvSpPr txBox="1"/>
          <p:nvPr/>
        </p:nvSpPr>
        <p:spPr>
          <a:xfrm>
            <a:off x="620486" y="958126"/>
            <a:ext cx="4063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Trace the progress of the build: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537EE-1901-44D0-A130-FB3B6FAD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03" y="1358236"/>
            <a:ext cx="7000993" cy="49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0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8289"/>
            <a:ext cx="11433982" cy="857487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  <a:endParaRPr lang="en-US" sz="3200" dirty="0">
              <a:solidFill>
                <a:srgbClr val="18A19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5F2C5-212B-4F86-BBC9-735216504E04}"/>
              </a:ext>
            </a:extLst>
          </p:cNvPr>
          <p:cNvSpPr txBox="1"/>
          <p:nvPr/>
        </p:nvSpPr>
        <p:spPr>
          <a:xfrm>
            <a:off x="620485" y="1238865"/>
            <a:ext cx="67340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Kubernetes/OpenShift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Kubernetes (Specs, Pods, Services)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Why use Kubernetes in HPC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Openshift</a:t>
            </a:r>
            <a:r>
              <a:rPr lang="en-US" sz="2400" dirty="0"/>
              <a:t> at OLCF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Pegasus Deployment on </a:t>
            </a:r>
            <a:r>
              <a:rPr lang="en-US" sz="2400" dirty="0" err="1"/>
              <a:t>Openshift</a:t>
            </a:r>
            <a:r>
              <a:rPr lang="en-US" sz="2400" dirty="0"/>
              <a:t> at OLCF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How to Deploy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Prerequisites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Pegasus Workflow on Summit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500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Start the Kubernetes Service (Step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A06A8-72D3-4B9C-9395-16C91C32D685}"/>
              </a:ext>
            </a:extLst>
          </p:cNvPr>
          <p:cNvSpPr txBox="1"/>
          <p:nvPr/>
        </p:nvSpPr>
        <p:spPr>
          <a:xfrm>
            <a:off x="620486" y="958126"/>
            <a:ext cx="801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a Kubernetes Service that will expose your pod’s services: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BD3ABD-E1D4-4E40-AFF0-E28BAE17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37" y="1907963"/>
            <a:ext cx="7354326" cy="113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7A38A-EC2B-442B-9DCE-73B651A9DC1B}"/>
              </a:ext>
            </a:extLst>
          </p:cNvPr>
          <p:cNvSpPr txBox="1"/>
          <p:nvPr/>
        </p:nvSpPr>
        <p:spPr>
          <a:xfrm>
            <a:off x="2544289" y="4090273"/>
            <a:ext cx="7354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Note: </a:t>
            </a:r>
            <a:r>
              <a:rPr lang="en-US" sz="2000" dirty="0">
                <a:solidFill>
                  <a:srgbClr val="FF0000"/>
                </a:solidFill>
              </a:rPr>
              <a:t>In case this step fails, go back to the bootstrap.sh change the service port number and execute it again.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Proceed from this step, </a:t>
            </a:r>
            <a:r>
              <a:rPr lang="en-US" sz="2000" u="sng" dirty="0">
                <a:solidFill>
                  <a:srgbClr val="FF0000"/>
                </a:solidFill>
              </a:rPr>
              <a:t>there is no need to rebuild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1824881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Start the Pegasus Pod (Step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736E0-2AF3-41EE-B303-B1F58D39D11A}"/>
              </a:ext>
            </a:extLst>
          </p:cNvPr>
          <p:cNvSpPr txBox="1"/>
          <p:nvPr/>
        </p:nvSpPr>
        <p:spPr>
          <a:xfrm>
            <a:off x="620486" y="958126"/>
            <a:ext cx="6674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a Kubernetes Pod with Pegasus and </a:t>
            </a:r>
            <a:r>
              <a:rPr lang="en-US" sz="2400" dirty="0" err="1"/>
              <a:t>HTCondor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F5F23D-9DC0-4AEC-B190-D6E320DF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3" y="1636100"/>
            <a:ext cx="7335274" cy="1467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8AC5D-3481-4B81-902E-BAAD7A418E19}"/>
              </a:ext>
            </a:extLst>
          </p:cNvPr>
          <p:cNvSpPr txBox="1"/>
          <p:nvPr/>
        </p:nvSpPr>
        <p:spPr>
          <a:xfrm>
            <a:off x="620486" y="3550296"/>
            <a:ext cx="2456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Logon to the Pod: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55356-2366-4286-811B-54F97FC7B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416" y="4157500"/>
            <a:ext cx="731622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4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Configuring for Batch Submissions (Step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989E9-7315-428D-9F51-84490DB5B9C3}"/>
              </a:ext>
            </a:extLst>
          </p:cNvPr>
          <p:cNvSpPr txBox="1"/>
          <p:nvPr/>
        </p:nvSpPr>
        <p:spPr>
          <a:xfrm>
            <a:off x="620486" y="958126"/>
            <a:ext cx="10951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If this is the first time you bringing up the Pegasus container in Kubernetes we need to configure it for batch submissions.</a:t>
            </a:r>
          </a:p>
          <a:p>
            <a:endParaRPr lang="en-US" sz="2400" dirty="0"/>
          </a:p>
          <a:p>
            <a:r>
              <a:rPr lang="en-US" sz="2400" dirty="0"/>
              <a:t>In the shell you got on the previous step execute: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088460-C130-4FAE-B8DD-0030C258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91" y="2712958"/>
            <a:ext cx="5144218" cy="838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9ADF5-8625-4229-B99E-A444741B63CD}"/>
              </a:ext>
            </a:extLst>
          </p:cNvPr>
          <p:cNvSpPr txBox="1"/>
          <p:nvPr/>
        </p:nvSpPr>
        <p:spPr>
          <a:xfrm>
            <a:off x="620486" y="4539219"/>
            <a:ext cx="1127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Note: </a:t>
            </a:r>
            <a:r>
              <a:rPr lang="en-US" sz="2000" dirty="0">
                <a:solidFill>
                  <a:srgbClr val="FF0000"/>
                </a:solidFill>
              </a:rPr>
              <a:t>This script installs some additional files needed to operate on OLCF, and prepares the environment on the DTNs, by installing BOSCO.</a:t>
            </a:r>
            <a:endParaRPr lang="en-US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27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Check the status of the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B4046-6D94-435E-BFD7-EA366E54292C}"/>
              </a:ext>
            </a:extLst>
          </p:cNvPr>
          <p:cNvSpPr txBox="1"/>
          <p:nvPr/>
        </p:nvSpPr>
        <p:spPr>
          <a:xfrm>
            <a:off x="620486" y="958126"/>
            <a:ext cx="1095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all goes well you should see something similar to this in your terminal: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AEF394-B256-4C48-88A4-C21D913C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8" y="1547094"/>
            <a:ext cx="10421804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2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2493" y="6423725"/>
            <a:ext cx="2743200" cy="365125"/>
          </a:xfrm>
        </p:spPr>
        <p:txBody>
          <a:bodyPr/>
          <a:lstStyle/>
          <a:p>
            <a:fld id="{B12E722E-3F3F-A141-9534-7893314CDAF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01C085-CD26-47DC-ACA6-ED4461D9C927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How to Deploy: </a:t>
            </a:r>
            <a:r>
              <a:rPr lang="en-US" sz="3200" dirty="0">
                <a:solidFill>
                  <a:srgbClr val="18A19B"/>
                </a:solidFill>
              </a:rPr>
              <a:t>Deleting the Pod and the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12347-F6ED-4123-A521-367A2E17BF7F}"/>
              </a:ext>
            </a:extLst>
          </p:cNvPr>
          <p:cNvSpPr txBox="1"/>
          <p:nvPr/>
        </p:nvSpPr>
        <p:spPr>
          <a:xfrm>
            <a:off x="1038940" y="1367757"/>
            <a:ext cx="264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Deleting the Pod: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5037F-64EE-4014-BA2E-FC272CBB1DBA}"/>
              </a:ext>
            </a:extLst>
          </p:cNvPr>
          <p:cNvSpPr txBox="1"/>
          <p:nvPr/>
        </p:nvSpPr>
        <p:spPr>
          <a:xfrm>
            <a:off x="1038940" y="2791124"/>
            <a:ext cx="285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Deleting the Service: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FDE83-6D79-45BB-B503-40C616114B8E}"/>
              </a:ext>
            </a:extLst>
          </p:cNvPr>
          <p:cNvSpPr txBox="1"/>
          <p:nvPr/>
        </p:nvSpPr>
        <p:spPr>
          <a:xfrm>
            <a:off x="1038940" y="4096634"/>
            <a:ext cx="307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Deleting the container </a:t>
            </a:r>
          </a:p>
          <a:p>
            <a:r>
              <a:rPr lang="en-US" sz="2400" dirty="0"/>
              <a:t>image: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13A28-1A3C-4791-8237-683D09F1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43" y="1188957"/>
            <a:ext cx="5191850" cy="819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9CD441-3EFA-4819-9BFB-758DB2F12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75" y="2598335"/>
            <a:ext cx="5144218" cy="790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324A24-C67F-4F47-90BA-3005967D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275" y="4096634"/>
            <a:ext cx="494416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2D6D1-0609-4746-969C-65CFB06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78988B-C288-4FB0-A2B7-0D439291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2281085"/>
            <a:ext cx="10266947" cy="114791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Demo Workflow</a:t>
            </a:r>
            <a:endParaRPr lang="en-US" sz="6600" dirty="0">
              <a:solidFill>
                <a:srgbClr val="18A19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C1435-D087-4EE3-9106-0C1FC31AC977}"/>
              </a:ext>
            </a:extLst>
          </p:cNvPr>
          <p:cNvSpPr txBox="1"/>
          <p:nvPr/>
        </p:nvSpPr>
        <p:spPr>
          <a:xfrm>
            <a:off x="1457358" y="3731798"/>
            <a:ext cx="92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follow the tutorial:    </a:t>
            </a:r>
            <a:r>
              <a:rPr lang="en-US" dirty="0">
                <a:hlinkClick r:id="rId3"/>
              </a:rPr>
              <a:t>https://pegasus.isi.edu/tutorial/summit/tutorial_submitting_wf.php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3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39E62-D6FB-4C18-92A3-41A53500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546D-D39C-4364-A932-F503890D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35" y="1334700"/>
            <a:ext cx="10216529" cy="31479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Special thanks to the OLCF people that helped us make this deployment happen 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65CCF3C-6F3B-42CE-9B59-027ED7F9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298" y="2031113"/>
            <a:ext cx="975360" cy="1219200"/>
          </a:xfrm>
          <a:prstGeom prst="rect">
            <a:avLst/>
          </a:prstGeom>
        </p:spPr>
      </p:pic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A10868B-EABC-4E10-8D20-D437EB35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924" y="2031107"/>
            <a:ext cx="975362" cy="1219202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">
            <a:extLst>
              <a:ext uri="{FF2B5EF4-FFF2-40B4-BE49-F238E27FC236}">
                <a16:creationId xmlns:a16="http://schemas.microsoft.com/office/drawing/2014/main" id="{54769B63-E336-4B73-BF73-D417EB53C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112" y="2031109"/>
            <a:ext cx="975360" cy="121920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D4EBDA2-336F-4386-AC92-A789C10376D0}"/>
              </a:ext>
            </a:extLst>
          </p:cNvPr>
          <p:cNvSpPr txBox="1">
            <a:spLocks/>
          </p:cNvSpPr>
          <p:nvPr/>
        </p:nvSpPr>
        <p:spPr>
          <a:xfrm>
            <a:off x="620486" y="8289"/>
            <a:ext cx="11433982" cy="949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3200" dirty="0">
                <a:solidFill>
                  <a:srgbClr val="0070C0"/>
                </a:solidFill>
              </a:rPr>
              <a:t>Acknowledgements</a:t>
            </a:r>
            <a:endParaRPr lang="en-US" sz="3200" dirty="0">
              <a:solidFill>
                <a:srgbClr val="18A19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0FEB6-01C6-4D58-BC54-5ADF2EEB7F42}"/>
              </a:ext>
            </a:extLst>
          </p:cNvPr>
          <p:cNvSpPr txBox="1"/>
          <p:nvPr/>
        </p:nvSpPr>
        <p:spPr>
          <a:xfrm>
            <a:off x="1449276" y="3321593"/>
            <a:ext cx="174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Jason </a:t>
            </a:r>
            <a:r>
              <a:rPr lang="en-US" dirty="0" err="1"/>
              <a:t>Kincl</a:t>
            </a:r>
            <a:endParaRPr lang="en-US" dirty="0"/>
          </a:p>
          <a:p>
            <a:pPr algn="ctr"/>
            <a:r>
              <a:rPr lang="en-US" u="sng" dirty="0">
                <a:hlinkClick r:id="rId6"/>
              </a:rPr>
              <a:t>kincljc@ornl.gov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42FAF-535F-4BB7-A369-370BB9052778}"/>
              </a:ext>
            </a:extLst>
          </p:cNvPr>
          <p:cNvSpPr txBox="1"/>
          <p:nvPr/>
        </p:nvSpPr>
        <p:spPr>
          <a:xfrm>
            <a:off x="4727055" y="3321890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Valentine </a:t>
            </a:r>
            <a:r>
              <a:rPr lang="en-US" dirty="0" err="1"/>
              <a:t>Anantharaj</a:t>
            </a:r>
            <a:endParaRPr lang="en-US" dirty="0"/>
          </a:p>
          <a:p>
            <a:pPr algn="ctr"/>
            <a:r>
              <a:rPr lang="en-US" u="sng" dirty="0">
                <a:hlinkClick r:id="rId7"/>
              </a:rPr>
              <a:t>anantharajvg@ornl.gov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A7A6F-5A68-41A2-A768-669C504C9174}"/>
              </a:ext>
            </a:extLst>
          </p:cNvPr>
          <p:cNvSpPr txBox="1"/>
          <p:nvPr/>
        </p:nvSpPr>
        <p:spPr>
          <a:xfrm>
            <a:off x="8623432" y="3323913"/>
            <a:ext cx="178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 Wells</a:t>
            </a:r>
          </a:p>
          <a:p>
            <a:pPr algn="ctr"/>
            <a:r>
              <a:rPr lang="en-US" u="sng" dirty="0">
                <a:hlinkClick r:id="rId8"/>
              </a:rPr>
              <a:t>wellsjc@ornl.gov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59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7D2AA9EB-ACE2-48F8-8185-792EE9413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9">
            <a:extLst>
              <a:ext uri="{FF2B5EF4-FFF2-40B4-BE49-F238E27FC236}">
                <a16:creationId xmlns:a16="http://schemas.microsoft.com/office/drawing/2014/main" id="{59D7A164-22E7-4B37-B0E3-935FC9C3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Freeform 67">
            <a:extLst>
              <a:ext uri="{FF2B5EF4-FFF2-40B4-BE49-F238E27FC236}">
                <a16:creationId xmlns:a16="http://schemas.microsoft.com/office/drawing/2014/main" id="{730F02D6-D4A4-42E5-A722-43B088C7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07136"/>
            <a:ext cx="3177287" cy="26508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C965BE-B8BF-4344-8E81-62E0BFE4C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9751" y="2897495"/>
            <a:ext cx="2788232" cy="2788232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5">
            <a:extLst>
              <a:ext uri="{FF2B5EF4-FFF2-40B4-BE49-F238E27FC236}">
                <a16:creationId xmlns:a16="http://schemas.microsoft.com/office/drawing/2014/main" id="{122DB9C1-63F1-47FD-BE8D-08903F85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1D60702D-BBE7-43BE-BE36-0772B357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72" y="1079719"/>
            <a:ext cx="3298594" cy="626732"/>
          </a:xfrm>
          <a:prstGeom prst="rect">
            <a:avLst/>
          </a:prstGeom>
        </p:spPr>
      </p:pic>
      <p:pic>
        <p:nvPicPr>
          <p:cNvPr id="33" name="Content Placeholder 5">
            <a:extLst>
              <a:ext uri="{FF2B5EF4-FFF2-40B4-BE49-F238E27FC236}">
                <a16:creationId xmlns:a16="http://schemas.microsoft.com/office/drawing/2014/main" id="{AB8C3896-5022-47E7-B8BE-378050547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031" y="3356443"/>
            <a:ext cx="1785723" cy="1785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7E6CA-31E6-49EA-9C1E-4D2068CBDD53}"/>
              </a:ext>
            </a:extLst>
          </p:cNvPr>
          <p:cNvSpPr txBox="1"/>
          <p:nvPr/>
        </p:nvSpPr>
        <p:spPr>
          <a:xfrm>
            <a:off x="4556807" y="6385367"/>
            <a:ext cx="353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https://panorama360.github.io/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C535CF8-10D5-4E17-8CFD-ED267027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375" y="537309"/>
            <a:ext cx="4702625" cy="236018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https://github.com/Panorama360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Website: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https://panorama360.github.io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18DF194-CBD4-4B19-A53A-1633E6E66F8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9988" y="3388788"/>
            <a:ext cx="1265012" cy="1265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51DBFB-5375-4E06-870B-BF149140DA1F}"/>
              </a:ext>
            </a:extLst>
          </p:cNvPr>
          <p:cNvSpPr txBox="1"/>
          <p:nvPr/>
        </p:nvSpPr>
        <p:spPr>
          <a:xfrm>
            <a:off x="8277877" y="4742056"/>
            <a:ext cx="277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email: georgpap@isi.edu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22B6AC-E591-4207-9507-EAE1034E3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9" y="5202716"/>
            <a:ext cx="2830831" cy="9660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C8C4DE-889C-43CA-8006-0C44D2D1F199}"/>
              </a:ext>
            </a:extLst>
          </p:cNvPr>
          <p:cNvSpPr txBox="1"/>
          <p:nvPr/>
        </p:nvSpPr>
        <p:spPr>
          <a:xfrm>
            <a:off x="8255001" y="3526340"/>
            <a:ext cx="3775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George Papadimitriou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 Science PhD Student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Southern California </a:t>
            </a:r>
          </a:p>
        </p:txBody>
      </p:sp>
    </p:spTree>
    <p:extLst>
      <p:ext uri="{BB962C8B-B14F-4D97-AF65-F5344CB8AC3E}">
        <p14:creationId xmlns:p14="http://schemas.microsoft.com/office/powerpoint/2010/main" val="294204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3.githubusercontent.com/u/3019875?v=3&amp;s=40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0955" y="386670"/>
            <a:ext cx="939167" cy="77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863" y="214613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Pegasus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1965" y="1164174"/>
            <a:ext cx="5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Automate, recover, and debug scientific computations.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6022" y="3375754"/>
            <a:ext cx="3228929" cy="124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0122" y="2590924"/>
            <a:ext cx="34312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Get Started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4979624" y="2070927"/>
            <a:ext cx="2842352" cy="991518"/>
          </a:xfrm>
          <a:prstGeom prst="bentConnector3">
            <a:avLst>
              <a:gd name="adj1" fmla="val 73643"/>
            </a:avLst>
          </a:prstGeom>
          <a:ln w="22225">
            <a:solidFill>
              <a:schemeClr val="bg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21976" y="1886261"/>
            <a:ext cx="177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Pegasus Website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1975" y="2221592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pegasus.isi.edu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105879" y="3062445"/>
            <a:ext cx="716096" cy="0"/>
          </a:xfrm>
          <a:prstGeom prst="line">
            <a:avLst/>
          </a:prstGeom>
          <a:ln w="22225">
            <a:solidFill>
              <a:schemeClr val="bg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21976" y="2877779"/>
            <a:ext cx="18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Users Mailing List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21975" y="3213110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pegasus-users@isi.edu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01932" y="4009290"/>
            <a:ext cx="716096" cy="0"/>
          </a:xfrm>
          <a:prstGeom prst="line">
            <a:avLst/>
          </a:prstGeom>
          <a:ln w="22225">
            <a:solidFill>
              <a:schemeClr val="bg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67054" y="3085686"/>
            <a:ext cx="7335" cy="936378"/>
          </a:xfrm>
          <a:prstGeom prst="line">
            <a:avLst/>
          </a:prstGeom>
          <a:ln w="22225">
            <a:solidFill>
              <a:schemeClr val="bg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07533" y="382081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07532" y="4156145"/>
            <a:ext cx="256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pegasus-support@isi.edu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 flipV="1">
            <a:off x="2207063" y="4005480"/>
            <a:ext cx="4831969" cy="5498"/>
          </a:xfrm>
          <a:prstGeom prst="line">
            <a:avLst/>
          </a:prstGeom>
          <a:ln w="22225">
            <a:solidFill>
              <a:schemeClr val="bg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4951" y="702540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alpha val="57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est. 2001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7E6426-7A63-E346-90BF-52E2EAD913F7}"/>
              </a:ext>
            </a:extLst>
          </p:cNvPr>
          <p:cNvCxnSpPr/>
          <p:nvPr/>
        </p:nvCxnSpPr>
        <p:spPr>
          <a:xfrm flipV="1">
            <a:off x="2207063" y="4005480"/>
            <a:ext cx="0" cy="630001"/>
          </a:xfrm>
          <a:prstGeom prst="line">
            <a:avLst/>
          </a:prstGeom>
          <a:ln w="22225">
            <a:solidFill>
              <a:schemeClr val="bg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5989D0-418C-A244-9E6E-AF40D01D0301}"/>
              </a:ext>
            </a:extLst>
          </p:cNvPr>
          <p:cNvSpPr txBox="1"/>
          <p:nvPr/>
        </p:nvSpPr>
        <p:spPr>
          <a:xfrm>
            <a:off x="936024" y="4617838"/>
            <a:ext cx="286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Pegasus Online Office Hours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BE9646-5A9D-EF4C-BFD8-8A92EEC1C3B5}"/>
              </a:ext>
            </a:extLst>
          </p:cNvPr>
          <p:cNvSpPr txBox="1"/>
          <p:nvPr/>
        </p:nvSpPr>
        <p:spPr>
          <a:xfrm>
            <a:off x="925477" y="4909285"/>
            <a:ext cx="4997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pegasus.isi.edu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/blog/online-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pegasus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-office-hours/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90D3E3-00E9-A14C-93DC-88661DCF754A}"/>
              </a:ext>
            </a:extLst>
          </p:cNvPr>
          <p:cNvSpPr/>
          <p:nvPr/>
        </p:nvSpPr>
        <p:spPr>
          <a:xfrm>
            <a:off x="994752" y="5274810"/>
            <a:ext cx="3125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Bi-monthly basis on second Friday of the month, where we address user questions and also apprise the community of new developments</a:t>
            </a:r>
          </a:p>
        </p:txBody>
      </p:sp>
    </p:spTree>
    <p:extLst>
      <p:ext uri="{BB962C8B-B14F-4D97-AF65-F5344CB8AC3E}">
        <p14:creationId xmlns:p14="http://schemas.microsoft.com/office/powerpoint/2010/main" val="188751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2222091"/>
            <a:ext cx="10266947" cy="120691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Kubernetes</a:t>
            </a:r>
            <a:endParaRPr lang="en-US" sz="6600" dirty="0">
              <a:solidFill>
                <a:srgbClr val="18A1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2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C01911-839F-4261-901F-DB06520E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952" y="865776"/>
            <a:ext cx="5100758" cy="27051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8289"/>
            <a:ext cx="11433982" cy="857487"/>
          </a:xfrm>
        </p:spPr>
        <p:txBody>
          <a:bodyPr>
            <a:normAutofit/>
          </a:bodyPr>
          <a:lstStyle/>
          <a:p>
            <a:r>
              <a:rPr lang="en-US" sz="3200" dirty="0"/>
              <a:t>Kubernetes</a:t>
            </a:r>
            <a:r>
              <a:rPr lang="en" sz="3200" dirty="0"/>
              <a:t>:</a:t>
            </a:r>
            <a:r>
              <a:rPr lang="en" sz="3200" dirty="0">
                <a:solidFill>
                  <a:srgbClr val="6DAF27"/>
                </a:solidFill>
              </a:rPr>
              <a:t> </a:t>
            </a:r>
            <a:r>
              <a:rPr lang="en-US" sz="3200" dirty="0">
                <a:solidFill>
                  <a:srgbClr val="18A19B"/>
                </a:solidFill>
              </a:rPr>
              <a:t>Brief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311E6-EC11-4F7A-9DDC-FADD03A5C0ED}"/>
              </a:ext>
            </a:extLst>
          </p:cNvPr>
          <p:cNvSpPr txBox="1"/>
          <p:nvPr/>
        </p:nvSpPr>
        <p:spPr>
          <a:xfrm>
            <a:off x="620486" y="865776"/>
            <a:ext cx="91885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Kubernetes</a:t>
            </a:r>
            <a:r>
              <a:rPr lang="en-US" sz="2000" dirty="0"/>
              <a:t> is an open-source platform for running </a:t>
            </a:r>
            <a:br>
              <a:rPr lang="en-US" sz="2000" dirty="0"/>
            </a:br>
            <a:r>
              <a:rPr lang="en-US" sz="2000" dirty="0"/>
              <a:t>and coordinating containerized application across </a:t>
            </a:r>
            <a:br>
              <a:rPr lang="en-US" sz="2000" dirty="0"/>
            </a:br>
            <a:r>
              <a:rPr lang="en-US" sz="2000" dirty="0"/>
              <a:t>a cluster of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 be useful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Orchestrating containers across multiple hosts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 and automate deployments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Scale containerized applications on the fly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And more…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Key objects </a:t>
            </a:r>
            <a:r>
              <a:rPr lang="en-US" sz="2000" dirty="0"/>
              <a:t>in the Kubernetes architecture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Master:</a:t>
            </a:r>
            <a:r>
              <a:rPr lang="en-US" sz="2000" dirty="0"/>
              <a:t> Controls Kubernetes nodes – assign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Node: </a:t>
            </a:r>
            <a:r>
              <a:rPr lang="en-US" sz="2000" dirty="0"/>
              <a:t>Perform the assigned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Pod:</a:t>
            </a:r>
            <a:r>
              <a:rPr lang="en-US" sz="2000" dirty="0"/>
              <a:t> A group of one or more containers deployed on a single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Replication Controller:</a:t>
            </a:r>
            <a:r>
              <a:rPr lang="en-US" sz="2000" dirty="0"/>
              <a:t> Controls how many copies of a pod should be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Service: </a:t>
            </a:r>
            <a:r>
              <a:rPr lang="en-US" sz="2000" dirty="0"/>
              <a:t>Allow pods to be reached from the outside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</a:rPr>
              <a:t>Kubelet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Runs on the nodes and starts the defined containers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85BF9-A00E-406F-A43C-A4614A2A7A5C}"/>
              </a:ext>
            </a:extLst>
          </p:cNvPr>
          <p:cNvSpPr txBox="1"/>
          <p:nvPr/>
        </p:nvSpPr>
        <p:spPr>
          <a:xfrm>
            <a:off x="6927417" y="3843622"/>
            <a:ext cx="5072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</a:t>
            </a:r>
          </a:p>
          <a:p>
            <a:r>
              <a:rPr lang="en-US" sz="1400" dirty="0">
                <a:hlinkClick r:id="rId4"/>
              </a:rPr>
              <a:t>https://www.redhat.com/en/topics/containers/what-is-kubernetes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816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8289"/>
            <a:ext cx="11433982" cy="857487"/>
          </a:xfrm>
        </p:spPr>
        <p:txBody>
          <a:bodyPr>
            <a:normAutofit/>
          </a:bodyPr>
          <a:lstStyle/>
          <a:p>
            <a:r>
              <a:rPr lang="en-US" sz="3200" dirty="0"/>
              <a:t>Kubernetes</a:t>
            </a:r>
            <a:r>
              <a:rPr lang="en" sz="3200" dirty="0"/>
              <a:t>:</a:t>
            </a:r>
            <a:r>
              <a:rPr lang="en" sz="3200" dirty="0">
                <a:solidFill>
                  <a:srgbClr val="6DAF27"/>
                </a:solidFill>
              </a:rPr>
              <a:t> </a:t>
            </a:r>
            <a:r>
              <a:rPr lang="en-US" sz="3200" dirty="0">
                <a:solidFill>
                  <a:srgbClr val="18A19B"/>
                </a:solidFill>
              </a:rPr>
              <a:t>Configuring Objects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311E6-EC11-4F7A-9DDC-FADD03A5C0ED}"/>
              </a:ext>
            </a:extLst>
          </p:cNvPr>
          <p:cNvSpPr txBox="1"/>
          <p:nvPr/>
        </p:nvSpPr>
        <p:spPr>
          <a:xfrm>
            <a:off x="580914" y="1282133"/>
            <a:ext cx="5756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Within Kubernetes, </a:t>
            </a:r>
            <a:r>
              <a:rPr lang="en-US" sz="2000" dirty="0">
                <a:solidFill>
                  <a:srgbClr val="00B050"/>
                </a:solidFill>
              </a:rPr>
              <a:t>specification</a:t>
            </a:r>
            <a:r>
              <a:rPr lang="en-US" sz="2000" dirty="0"/>
              <a:t> files describe the applications, services and objects being deployed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Specification files can be written in </a:t>
            </a:r>
            <a:r>
              <a:rPr lang="en-US" sz="2000" dirty="0">
                <a:solidFill>
                  <a:srgbClr val="00B050"/>
                </a:solidFill>
              </a:rPr>
              <a:t>YAML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50"/>
                </a:solidFill>
              </a:rPr>
              <a:t>JSON</a:t>
            </a:r>
            <a:r>
              <a:rPr lang="en-US" sz="2000" dirty="0"/>
              <a:t> formats and can be used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Deploy Pods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and mount volumes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Expose services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85BF9-A00E-406F-A43C-A4614A2A7A5C}"/>
              </a:ext>
            </a:extLst>
          </p:cNvPr>
          <p:cNvSpPr txBox="1"/>
          <p:nvPr/>
        </p:nvSpPr>
        <p:spPr>
          <a:xfrm>
            <a:off x="6924726" y="4794775"/>
            <a:ext cx="450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</a:t>
            </a:r>
          </a:p>
          <a:p>
            <a:r>
              <a:rPr lang="en-US" sz="1400" dirty="0">
                <a:hlinkClick r:id="rId3"/>
              </a:rPr>
              <a:t>https://kubernetes.io/docs/tasks/configure-pod-container/</a:t>
            </a:r>
            <a:endParaRPr lang="en-US" sz="14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091121-187F-4A44-A723-085080F51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725" y="1282133"/>
            <a:ext cx="4958352" cy="32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8289"/>
            <a:ext cx="11433982" cy="857487"/>
          </a:xfrm>
        </p:spPr>
        <p:txBody>
          <a:bodyPr>
            <a:normAutofit/>
          </a:bodyPr>
          <a:lstStyle/>
          <a:p>
            <a:r>
              <a:rPr lang="en-US" sz="3200" dirty="0"/>
              <a:t>Kubernetes</a:t>
            </a:r>
            <a:r>
              <a:rPr lang="en" sz="3200" dirty="0"/>
              <a:t>:</a:t>
            </a:r>
            <a:r>
              <a:rPr lang="en" sz="3200" dirty="0">
                <a:solidFill>
                  <a:srgbClr val="6DAF27"/>
                </a:solidFill>
              </a:rPr>
              <a:t> </a:t>
            </a:r>
            <a:r>
              <a:rPr lang="en-US" sz="3200" dirty="0">
                <a:solidFill>
                  <a:srgbClr val="18A19B"/>
                </a:solidFill>
              </a:rPr>
              <a:t>Pods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311E6-EC11-4F7A-9DDC-FADD03A5C0ED}"/>
              </a:ext>
            </a:extLst>
          </p:cNvPr>
          <p:cNvSpPr txBox="1"/>
          <p:nvPr/>
        </p:nvSpPr>
        <p:spPr>
          <a:xfrm>
            <a:off x="620486" y="865776"/>
            <a:ext cx="59703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b="1" dirty="0"/>
              <a:t> Pod</a:t>
            </a:r>
            <a:r>
              <a:rPr lang="en-US" sz="2000" dirty="0"/>
              <a:t> is the </a:t>
            </a:r>
            <a:r>
              <a:rPr lang="en-US" sz="2000" dirty="0">
                <a:solidFill>
                  <a:srgbClr val="00B050"/>
                </a:solidFill>
              </a:rPr>
              <a:t>basic execution unit </a:t>
            </a:r>
            <a:r>
              <a:rPr lang="en-US" sz="2000" dirty="0"/>
              <a:t>of a Kubernetes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Pods represent processes running on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can have </a:t>
            </a:r>
            <a:r>
              <a:rPr lang="en-US" sz="2000" dirty="0">
                <a:solidFill>
                  <a:srgbClr val="00B050"/>
                </a:solidFill>
              </a:rPr>
              <a:t>one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B050"/>
                </a:solidFill>
              </a:rPr>
              <a:t>multiple</a:t>
            </a:r>
            <a:r>
              <a:rPr lang="en-US" sz="2000" dirty="0"/>
              <a:t> containers running within a 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Networking:</a:t>
            </a:r>
            <a:r>
              <a:rPr lang="en-US" sz="2000" dirty="0"/>
              <a:t> Each Pod is assigned a unique IP address within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Storage: </a:t>
            </a:r>
            <a:r>
              <a:rPr lang="en-US" sz="2000" dirty="0"/>
              <a:t>A Pod can specify a set of shared storage Volumes. Volumes persist data and allow Pods to maintain state between restarts.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Lifecycle: </a:t>
            </a:r>
            <a:r>
              <a:rPr lang="en-US" sz="2000" dirty="0"/>
              <a:t>A Pod starts running on its assigned cluster-node until the container(s) exit or it is removed for some other reason (e.g. user deletes it).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85BF9-A00E-406F-A43C-A4614A2A7A5C}"/>
              </a:ext>
            </a:extLst>
          </p:cNvPr>
          <p:cNvSpPr txBox="1"/>
          <p:nvPr/>
        </p:nvSpPr>
        <p:spPr>
          <a:xfrm>
            <a:off x="6857304" y="5085465"/>
            <a:ext cx="5264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References:</a:t>
            </a:r>
          </a:p>
          <a:p>
            <a:r>
              <a:rPr lang="en-US" sz="1400" dirty="0">
                <a:hlinkClick r:id="rId3"/>
              </a:rPr>
              <a:t>https://kubernetes.io/docs/concepts/workloads/pods/pod-overview/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https://kubernetes.io/docs/concepts/workloads/pods/pod/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https://kubernetes.io/docs/concepts/workloads/pods/pod-lifecycle/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https://kubernetes.io/docs/concepts/storage/volumes/</a:t>
            </a:r>
            <a:endParaRPr lang="en-US" sz="1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E355763-0E8A-4380-9C3F-7CAA2C75E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1103" y="745694"/>
            <a:ext cx="4096987" cy="43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9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8289"/>
            <a:ext cx="11433982" cy="857487"/>
          </a:xfrm>
        </p:spPr>
        <p:txBody>
          <a:bodyPr>
            <a:normAutofit/>
          </a:bodyPr>
          <a:lstStyle/>
          <a:p>
            <a:r>
              <a:rPr lang="en-US" sz="3200" dirty="0"/>
              <a:t>Kubernetes</a:t>
            </a:r>
            <a:r>
              <a:rPr lang="en" sz="3200" dirty="0"/>
              <a:t>:</a:t>
            </a:r>
            <a:r>
              <a:rPr lang="en" sz="3200" dirty="0">
                <a:solidFill>
                  <a:srgbClr val="6DAF27"/>
                </a:solidFill>
              </a:rPr>
              <a:t> </a:t>
            </a:r>
            <a:r>
              <a:rPr lang="en-US" sz="3200" dirty="0">
                <a:solidFill>
                  <a:srgbClr val="18A19B"/>
                </a:solidFill>
              </a:rPr>
              <a:t>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311E6-EC11-4F7A-9DDC-FADD03A5C0ED}"/>
              </a:ext>
            </a:extLst>
          </p:cNvPr>
          <p:cNvSpPr txBox="1"/>
          <p:nvPr/>
        </p:nvSpPr>
        <p:spPr>
          <a:xfrm>
            <a:off x="533412" y="1074509"/>
            <a:ext cx="58040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Service </a:t>
            </a:r>
            <a:r>
              <a:rPr lang="en-US" sz="2000" dirty="0"/>
              <a:t>provides an abstract way to expose an application running on a set of Pods as network service to the rest of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Since Pods are ephemeral, services allow users to access the backend applications via a common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Service types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</a:rPr>
              <a:t>ClusterIP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Exposes the service on a cluster-internal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</a:rPr>
              <a:t>NodePort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Exposes the service on each Node’s IP at a static 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</a:rPr>
              <a:t>LoadBalancer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Exposes the service externally and </a:t>
            </a:r>
            <a:r>
              <a:rPr lang="en-US" sz="2000" dirty="0" err="1"/>
              <a:t>loadbalances</a:t>
            </a:r>
            <a:r>
              <a:rPr lang="en-US" sz="2000" dirty="0"/>
              <a:t>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</a:rPr>
              <a:t>ExternalName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Maps the service to a name, returns a CNAME record</a:t>
            </a:r>
            <a:endParaRPr lang="en-US" sz="20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85BF9-A00E-406F-A43C-A4614A2A7A5C}"/>
              </a:ext>
            </a:extLst>
          </p:cNvPr>
          <p:cNvSpPr txBox="1"/>
          <p:nvPr/>
        </p:nvSpPr>
        <p:spPr>
          <a:xfrm>
            <a:off x="6800934" y="5070716"/>
            <a:ext cx="5063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</a:t>
            </a:r>
          </a:p>
          <a:p>
            <a:r>
              <a:rPr lang="en-US" sz="1400" dirty="0">
                <a:hlinkClick r:id="rId3"/>
              </a:rPr>
              <a:t>https://kubernetes.io/docs/concepts/services-networking/service/</a:t>
            </a:r>
            <a:endParaRPr lang="en-US" sz="1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70B099-E24A-4D57-A58E-ED973C266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933" y="904792"/>
            <a:ext cx="5063117" cy="37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0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8289"/>
            <a:ext cx="11433982" cy="857487"/>
          </a:xfrm>
        </p:spPr>
        <p:txBody>
          <a:bodyPr>
            <a:normAutofit/>
          </a:bodyPr>
          <a:lstStyle/>
          <a:p>
            <a:r>
              <a:rPr lang="en-US" sz="3200" dirty="0"/>
              <a:t>Kubernetes</a:t>
            </a:r>
            <a:r>
              <a:rPr lang="en" sz="3200" dirty="0"/>
              <a:t>:</a:t>
            </a:r>
            <a:r>
              <a:rPr lang="en" sz="3200" dirty="0">
                <a:solidFill>
                  <a:srgbClr val="6DAF27"/>
                </a:solidFill>
              </a:rPr>
              <a:t> </a:t>
            </a:r>
            <a:r>
              <a:rPr lang="en-US" sz="3200" dirty="0">
                <a:solidFill>
                  <a:srgbClr val="18A19B"/>
                </a:solidFill>
              </a:rPr>
              <a:t>Why it can be useful in HPC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EE6109C-6395-4F86-BB58-2529160D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140032"/>
            <a:ext cx="9877301" cy="4577936"/>
          </a:xfrm>
        </p:spPr>
        <p:txBody>
          <a:bodyPr>
            <a:normAutofit/>
          </a:bodyPr>
          <a:lstStyle/>
          <a:p>
            <a:r>
              <a:rPr lang="en-US" sz="2000" dirty="0"/>
              <a:t>Running services on  login nodes can be cumbersome (build from scratch, compile all dependences etc.) and sometimes prohibited by the system administrators.</a:t>
            </a:r>
          </a:p>
          <a:p>
            <a:r>
              <a:rPr lang="en-US" sz="2000" dirty="0"/>
              <a:t>Maintaining an application/service up to day is easier</a:t>
            </a:r>
          </a:p>
          <a:p>
            <a:r>
              <a:rPr lang="en-US" sz="2000" b="1" dirty="0"/>
              <a:t>Assist workflow execution</a:t>
            </a:r>
          </a:p>
          <a:p>
            <a:pPr lvl="1"/>
            <a:r>
              <a:rPr lang="en-US" sz="2000" dirty="0"/>
              <a:t>Create submission environments</a:t>
            </a:r>
          </a:p>
          <a:p>
            <a:pPr lvl="1"/>
            <a:r>
              <a:rPr lang="en-US" sz="2000" dirty="0"/>
              <a:t>Handle data movement and job submissions</a:t>
            </a:r>
          </a:p>
          <a:p>
            <a:pPr lvl="1"/>
            <a:r>
              <a:rPr lang="en-US" sz="2000" dirty="0"/>
              <a:t>Automation and Reproducibility</a:t>
            </a:r>
          </a:p>
          <a:p>
            <a:r>
              <a:rPr lang="en-US" sz="2000" b="1" dirty="0"/>
              <a:t>Create collaborative web portals</a:t>
            </a:r>
          </a:p>
          <a:p>
            <a:pPr lvl="1"/>
            <a:r>
              <a:rPr lang="en-US" sz="2000" dirty="0" err="1"/>
              <a:t>Jupyter</a:t>
            </a:r>
            <a:r>
              <a:rPr lang="en-US" sz="2000" dirty="0"/>
              <a:t> Notebooks</a:t>
            </a:r>
          </a:p>
          <a:p>
            <a:pPr lvl="1"/>
            <a:r>
              <a:rPr lang="en-US" sz="2000" dirty="0"/>
              <a:t>Workflow Design (e.g. Wings)</a:t>
            </a:r>
          </a:p>
          <a:p>
            <a:r>
              <a:rPr lang="en-US" sz="2000" b="1" dirty="0"/>
              <a:t>Streaming Data</a:t>
            </a:r>
          </a:p>
          <a:p>
            <a:pPr lvl="1"/>
            <a:r>
              <a:rPr lang="en-US" sz="1800" dirty="0"/>
              <a:t>Consuming</a:t>
            </a:r>
          </a:p>
          <a:p>
            <a:pPr lvl="1"/>
            <a:r>
              <a:rPr lang="en-US" sz="1800" dirty="0"/>
              <a:t>Publishing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060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722E-3F3F-A141-9534-7893314CDAF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DAAB557-9163-4BA9-9E3A-EC29E7E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8289"/>
            <a:ext cx="11433982" cy="857487"/>
          </a:xfrm>
        </p:spPr>
        <p:txBody>
          <a:bodyPr>
            <a:normAutofit/>
          </a:bodyPr>
          <a:lstStyle/>
          <a:p>
            <a:r>
              <a:rPr lang="en-US" sz="3200" dirty="0"/>
              <a:t>Kubernetes (OpenShift) at OLCF</a:t>
            </a:r>
            <a:endParaRPr lang="en-US" sz="3200" dirty="0">
              <a:solidFill>
                <a:srgbClr val="18A19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A95023-5290-4D09-B7BC-78BD28D6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1140032"/>
            <a:ext cx="6662630" cy="4577936"/>
          </a:xfrm>
        </p:spPr>
        <p:txBody>
          <a:bodyPr>
            <a:normAutofit/>
          </a:bodyPr>
          <a:lstStyle/>
          <a:p>
            <a:r>
              <a:rPr lang="en-US" sz="2000" dirty="0"/>
              <a:t>OLCF has deployed OpenShift, a distribution of Kubernetes developed by RedHat</a:t>
            </a:r>
          </a:p>
          <a:p>
            <a:endParaRPr lang="en-US" sz="2000" dirty="0"/>
          </a:p>
          <a:p>
            <a:r>
              <a:rPr lang="en-US" sz="2000" dirty="0"/>
              <a:t>OpenShift provides a </a:t>
            </a:r>
            <a:r>
              <a:rPr lang="en-US" sz="2000" dirty="0">
                <a:solidFill>
                  <a:srgbClr val="00B050"/>
                </a:solidFill>
              </a:rPr>
              <a:t>command line </a:t>
            </a:r>
            <a:r>
              <a:rPr lang="en-US" sz="2000" dirty="0">
                <a:solidFill>
                  <a:schemeClr val="tx1"/>
                </a:solidFill>
              </a:rPr>
              <a:t>and a </a:t>
            </a:r>
            <a:r>
              <a:rPr lang="en-US" sz="2000" dirty="0">
                <a:solidFill>
                  <a:srgbClr val="00B050"/>
                </a:solidFill>
              </a:rPr>
              <a:t>web interface </a:t>
            </a:r>
            <a:r>
              <a:rPr lang="en-US" sz="2000" dirty="0">
                <a:solidFill>
                  <a:schemeClr val="tx1"/>
                </a:solidFill>
              </a:rPr>
              <a:t>to manage your Kubernetes objects (pods, deployments, services, storage etc.)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OLCF’s deployment has </a:t>
            </a:r>
            <a:r>
              <a:rPr lang="en-US" sz="2000" dirty="0">
                <a:solidFill>
                  <a:srgbClr val="00B050"/>
                </a:solidFill>
              </a:rPr>
              <a:t>automation mechanisms </a:t>
            </a:r>
            <a:r>
              <a:rPr lang="en-US" sz="2000" dirty="0">
                <a:solidFill>
                  <a:schemeClr val="tx1"/>
                </a:solidFill>
              </a:rPr>
              <a:t>that allow users to submit jobs to the batch system and access the shared file systems (NFS, GPFS)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All containers run as an </a:t>
            </a:r>
            <a:r>
              <a:rPr lang="en-US" sz="2000" dirty="0">
                <a:solidFill>
                  <a:srgbClr val="00B050"/>
                </a:solidFill>
              </a:rPr>
              <a:t>automation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user</a:t>
            </a:r>
            <a:r>
              <a:rPr lang="en-US" sz="2000" dirty="0">
                <a:solidFill>
                  <a:schemeClr val="tx1"/>
                </a:solidFill>
              </a:rPr>
              <a:t> that is tied to a project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746CE8-4909-4A83-9FF9-DD7C3415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449" y="1199421"/>
            <a:ext cx="4543676" cy="3855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08A9C0-0C3D-4F14-B524-825CAC1EA934}"/>
              </a:ext>
            </a:extLst>
          </p:cNvPr>
          <p:cNvSpPr txBox="1"/>
          <p:nvPr/>
        </p:nvSpPr>
        <p:spPr>
          <a:xfrm>
            <a:off x="5932664" y="5566860"/>
            <a:ext cx="612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</a:t>
            </a:r>
          </a:p>
          <a:p>
            <a:r>
              <a:rPr lang="en-US" sz="1400" dirty="0">
                <a:hlinkClick r:id="rId4"/>
              </a:rPr>
              <a:t>https://www.olcf.ornl.gov/wp-content/uploads/2017/11/2018UM-Day3-Kincl.pdf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358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17328</TotalTime>
  <Words>1555</Words>
  <Application>Microsoft Office PowerPoint</Application>
  <PresentationFormat>Widescreen</PresentationFormat>
  <Paragraphs>245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Courier</vt:lpstr>
      <vt:lpstr>Helvetica</vt:lpstr>
      <vt:lpstr>Office Theme</vt:lpstr>
      <vt:lpstr>PowerPoint Presentation</vt:lpstr>
      <vt:lpstr>Outline</vt:lpstr>
      <vt:lpstr>Kubernetes</vt:lpstr>
      <vt:lpstr>Kubernetes: Brief Overview</vt:lpstr>
      <vt:lpstr>Kubernetes: Configuring Objects</vt:lpstr>
      <vt:lpstr>Kubernetes: Pods</vt:lpstr>
      <vt:lpstr>Kubernetes: Services</vt:lpstr>
      <vt:lpstr>Kubernetes: Why it can be useful in HPC</vt:lpstr>
      <vt:lpstr>Kubernetes (OpenShift) at OLCF</vt:lpstr>
      <vt:lpstr>Kubernetes (OpenShift) at OLCF: Pegasus Deployment</vt:lpstr>
      <vt:lpstr>Kubernetes at OLCF: Pegasus Deployment - Advantages</vt:lpstr>
      <vt:lpstr>How to Deploy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Workflow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info@rafaelsilva.com</dc:creator>
  <cp:lastModifiedBy>george papadimitriou</cp:lastModifiedBy>
  <cp:revision>783</cp:revision>
  <cp:lastPrinted>2016-01-12T01:28:32Z</cp:lastPrinted>
  <dcterms:created xsi:type="dcterms:W3CDTF">2016-01-10T21:35:15Z</dcterms:created>
  <dcterms:modified xsi:type="dcterms:W3CDTF">2020-01-24T23:52:44Z</dcterms:modified>
</cp:coreProperties>
</file>