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59" r:id="rId3"/>
    <p:sldId id="261" r:id="rId4"/>
    <p:sldId id="269" r:id="rId5"/>
    <p:sldId id="270" r:id="rId6"/>
    <p:sldId id="273" r:id="rId7"/>
    <p:sldId id="264" r:id="rId8"/>
    <p:sldId id="292" r:id="rId9"/>
    <p:sldId id="301" r:id="rId10"/>
    <p:sldId id="651" r:id="rId11"/>
    <p:sldId id="664" r:id="rId12"/>
    <p:sldId id="296" r:id="rId13"/>
    <p:sldId id="295" r:id="rId14"/>
    <p:sldId id="665" r:id="rId15"/>
    <p:sldId id="666" r:id="rId16"/>
    <p:sldId id="667"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B6"/>
    <a:srgbClr val="942092"/>
    <a:srgbClr val="323B4A"/>
    <a:srgbClr val="D1AC4F"/>
    <a:srgbClr val="70AE46"/>
    <a:srgbClr val="5E8FB8"/>
    <a:srgbClr val="637E93"/>
    <a:srgbClr val="DCDEE3"/>
    <a:srgbClr val="C7C8CD"/>
    <a:srgbClr val="597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5"/>
    <p:restoredTop sz="84055"/>
  </p:normalViewPr>
  <p:slideViewPr>
    <p:cSldViewPr snapToGrid="0" snapToObjects="1">
      <p:cViewPr varScale="1">
        <p:scale>
          <a:sx n="150" d="100"/>
          <a:sy n="150" d="100"/>
        </p:scale>
        <p:origin x="568" y="17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88AE0-F75B-C043-A790-44D7CAEA21E0}" type="datetimeFigureOut">
              <a:rPr lang="en-US" smtClean="0"/>
              <a:t>5/25/21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5E725-9EA9-D340-AA75-6726D98EBF98}" type="slidenum">
              <a:rPr lang="en-US" smtClean="0"/>
              <a:t>‹#›</a:t>
            </a:fld>
            <a:endParaRPr lang="en-US"/>
          </a:p>
        </p:txBody>
      </p:sp>
    </p:spTree>
    <p:extLst>
      <p:ext uri="{BB962C8B-B14F-4D97-AF65-F5344CB8AC3E}">
        <p14:creationId xmlns:p14="http://schemas.microsoft.com/office/powerpoint/2010/main" val="65207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01247D-F768-3A4A-9339-45A617102E34}" type="slidenum">
              <a:rPr lang="en-US" sz="1200"/>
              <a:pPr eaLnBrk="1" hangingPunct="1"/>
              <a:t>10</a:t>
            </a:fld>
            <a:endParaRPr lang="en-US" sz="1200"/>
          </a:p>
        </p:txBody>
      </p:sp>
      <p:sp>
        <p:nvSpPr>
          <p:cNvPr id="37890" name="Rectangle 2"/>
          <p:cNvSpPr>
            <a:spLocks noGrp="1" noRot="1" noChangeAspect="1" noChangeArrowheads="1" noTextEdit="1"/>
          </p:cNvSpPr>
          <p:nvPr>
            <p:ph type="sldImg"/>
          </p:nvPr>
        </p:nvSpPr>
        <p:spPr bwMode="auto">
          <a:xfrm>
            <a:off x="382588" y="685800"/>
            <a:ext cx="6096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dirty="0">
              <a:latin typeface="Calibri" charset="0"/>
            </a:endParaRPr>
          </a:p>
        </p:txBody>
      </p:sp>
      <p:sp>
        <p:nvSpPr>
          <p:cNvPr id="37892" name="Footer Placeholder 4"/>
          <p:cNvSpPr>
            <a:spLocks noGrp="1"/>
          </p:cNvSpPr>
          <p:nvPr>
            <p:ph type="ftr"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extLst>
      <p:ext uri="{BB962C8B-B14F-4D97-AF65-F5344CB8AC3E}">
        <p14:creationId xmlns:p14="http://schemas.microsoft.com/office/powerpoint/2010/main" val="159296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3"/>
        <p:cNvGrpSpPr/>
        <p:nvPr/>
      </p:nvGrpSpPr>
      <p:grpSpPr>
        <a:xfrm>
          <a:off x="0" y="0"/>
          <a:ext cx="0" cy="0"/>
          <a:chOff x="0" y="0"/>
          <a:chExt cx="0" cy="0"/>
        </a:xfrm>
      </p:grpSpPr>
      <p:sp>
        <p:nvSpPr>
          <p:cNvPr id="2844" name="Google Shape;284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5" name="Google Shape;284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5"/>
        <p:cNvGrpSpPr/>
        <p:nvPr/>
      </p:nvGrpSpPr>
      <p:grpSpPr>
        <a:xfrm>
          <a:off x="0" y="0"/>
          <a:ext cx="0" cy="0"/>
          <a:chOff x="0" y="0"/>
          <a:chExt cx="0" cy="0"/>
        </a:xfrm>
      </p:grpSpPr>
      <p:sp>
        <p:nvSpPr>
          <p:cNvPr id="2926" name="Google Shape;292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As mentioned earlier, there are two triggers that we’ve developed a </a:t>
            </a:r>
            <a:r>
              <a:rPr lang="en-US" dirty="0" err="1"/>
              <a:t>cron</a:t>
            </a:r>
            <a:r>
              <a:rPr lang="en-US" dirty="0"/>
              <a:t> based trigger and a file pattern based trigger.</a:t>
            </a:r>
          </a:p>
          <a:p>
            <a:endParaRPr lang="en-US" dirty="0"/>
          </a:p>
          <a:p>
            <a:r>
              <a:rPr lang="en-US" dirty="0"/>
              <a:t>The </a:t>
            </a:r>
            <a:r>
              <a:rPr lang="en-US" dirty="0" err="1"/>
              <a:t>cron</a:t>
            </a:r>
            <a:r>
              <a:rPr lang="en-US" dirty="0"/>
              <a:t> based trigger will add a given workflow to a designated ensemble at a set time interval</a:t>
            </a:r>
          </a:p>
          <a:p>
            <a:endParaRPr lang="en-US" dirty="0"/>
          </a:p>
          <a:p>
            <a:r>
              <a:rPr lang="en-US" dirty="0"/>
              <a:t>The file pattern trigger builds on that. With this trigger, at the given time interval, the specified workflow will be added to a designated ensemble such that new input files matching the given file pattern(s) will be passed as input to the workflow generation script. This is useful when you need to periodically run workflows as new data arrives into some input directory.</a:t>
            </a:r>
          </a:p>
          <a:p>
            <a:pPr marL="0" lvl="0" indent="0" algn="l" rtl="0">
              <a:lnSpc>
                <a:spcPct val="100000"/>
              </a:lnSpc>
              <a:spcBef>
                <a:spcPts val="0"/>
              </a:spcBef>
              <a:spcAft>
                <a:spcPts val="0"/>
              </a:spcAft>
              <a:buSzPts val="1400"/>
              <a:buNone/>
            </a:pPr>
            <a:endParaRPr dirty="0"/>
          </a:p>
        </p:txBody>
      </p:sp>
      <p:sp>
        <p:nvSpPr>
          <p:cNvPr id="2927" name="Google Shape;292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Here is an overview of the ensemble manager. It runs on the submit node along with an installation of Pegasus and </a:t>
            </a:r>
            <a:r>
              <a:rPr lang="en-US" dirty="0" err="1"/>
              <a:t>HTCondor</a:t>
            </a:r>
            <a:r>
              <a:rPr lang="en-US" dirty="0"/>
              <a:t>. </a:t>
            </a:r>
          </a:p>
          <a:p>
            <a:r>
              <a:rPr lang="en-US" dirty="0"/>
              <a:t>In this example, we have two ensembles, each with two workflows added. </a:t>
            </a:r>
          </a:p>
          <a:p>
            <a:endParaRPr lang="en-US" dirty="0"/>
          </a:p>
          <a:p>
            <a:r>
              <a:rPr lang="en-US" dirty="0"/>
              <a:t>In ensemble 1, </a:t>
            </a:r>
            <a:r>
              <a:rPr lang="en-US" dirty="0" err="1"/>
              <a:t>max_running</a:t>
            </a:r>
            <a:r>
              <a:rPr lang="en-US" dirty="0"/>
              <a:t> is set to 2, while in ensemble 2, </a:t>
            </a:r>
            <a:r>
              <a:rPr lang="en-US" dirty="0" err="1"/>
              <a:t>max_running</a:t>
            </a:r>
            <a:r>
              <a:rPr lang="en-US" dirty="0"/>
              <a:t> is set to 1. </a:t>
            </a:r>
          </a:p>
          <a:p>
            <a:r>
              <a:rPr lang="en-US" dirty="0"/>
              <a:t>The ensemble manager operates on a configurable interval at which it will handle all of the created ensembles.</a:t>
            </a:r>
          </a:p>
          <a:p>
            <a:pPr marL="0" lvl="0" indent="0" algn="l" rtl="0">
              <a:lnSpc>
                <a:spcPct val="100000"/>
              </a:lnSpc>
              <a:spcBef>
                <a:spcPts val="0"/>
              </a:spcBef>
              <a:spcAft>
                <a:spcPts val="0"/>
              </a:spcAft>
              <a:buSzPts val="1400"/>
              <a:buNone/>
            </a:pPr>
            <a:endParaRPr dirty="0"/>
          </a:p>
        </p:txBody>
      </p:sp>
      <p:sp>
        <p:nvSpPr>
          <p:cNvPr id="2867" name="Google Shape;286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dirty="0"/>
              <a:t>In this scenario, given the values set for </a:t>
            </a:r>
            <a:r>
              <a:rPr lang="en-US" dirty="0" err="1"/>
              <a:t>max_running</a:t>
            </a:r>
            <a:r>
              <a:rPr lang="en-US" dirty="0"/>
              <a:t>, the three workflows shown are submitted through Pegasus, and then executed by </a:t>
            </a:r>
            <a:r>
              <a:rPr lang="en-US" dirty="0" err="1"/>
              <a:t>HTCondor</a:t>
            </a:r>
            <a:r>
              <a:rPr lang="en-US" dirty="0"/>
              <a:t> </a:t>
            </a:r>
            <a:r>
              <a:rPr lang="en-US" dirty="0" err="1"/>
              <a:t>DAGMan</a:t>
            </a:r>
            <a:r>
              <a:rPr lang="en-US" dirty="0"/>
              <a:t>. </a:t>
            </a:r>
          </a:p>
          <a:p>
            <a:pPr marL="0" lvl="0" indent="0" algn="l" rtl="0">
              <a:lnSpc>
                <a:spcPct val="100000"/>
              </a:lnSpc>
              <a:spcBef>
                <a:spcPts val="0"/>
              </a:spcBef>
              <a:spcAft>
                <a:spcPts val="0"/>
              </a:spcAft>
              <a:buSzPts val="1400"/>
              <a:buNone/>
            </a:pPr>
            <a:endParaRPr dirty="0"/>
          </a:p>
        </p:txBody>
      </p:sp>
      <p:sp>
        <p:nvSpPr>
          <p:cNvPr id="2867" name="Google Shape;286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7650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7" name="Google Shape;286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605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5"/>
        <p:cNvGrpSpPr/>
        <p:nvPr/>
      </p:nvGrpSpPr>
      <p:grpSpPr>
        <a:xfrm>
          <a:off x="0" y="0"/>
          <a:ext cx="0" cy="0"/>
          <a:chOff x="0" y="0"/>
          <a:chExt cx="0" cy="0"/>
        </a:xfrm>
      </p:grpSpPr>
      <p:sp>
        <p:nvSpPr>
          <p:cNvPr id="2926" name="Google Shape;292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Finally, we are currently working on exposing the ensemble manager as REST endpoint where you can perform CRUD operations on Ensembles, Workflows, and Triggers.</a:t>
            </a:r>
          </a:p>
          <a:p>
            <a:endParaRPr lang="en-US" dirty="0"/>
          </a:p>
          <a:p>
            <a:r>
              <a:rPr lang="en-US" dirty="0"/>
              <a:t>We will be providing both Python and Java client code. And this will help to improve support for integrating the ensemble manager in to larger systems. </a:t>
            </a:r>
          </a:p>
          <a:p>
            <a:pPr marL="0" lvl="0" indent="0" algn="l" rtl="0">
              <a:lnSpc>
                <a:spcPct val="100000"/>
              </a:lnSpc>
              <a:spcBef>
                <a:spcPts val="0"/>
              </a:spcBef>
              <a:spcAft>
                <a:spcPts val="0"/>
              </a:spcAft>
              <a:buSzPts val="1400"/>
              <a:buNone/>
            </a:pPr>
            <a:endParaRPr dirty="0"/>
          </a:p>
        </p:txBody>
      </p:sp>
      <p:sp>
        <p:nvSpPr>
          <p:cNvPr id="2927" name="Google Shape;292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3309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61" name="Google Shape;316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9" name="Google Shape;12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8" name="Google Shape;133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2" name="Google Shape;1592;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8" name="Google Shape;257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Currently, we have implemented and are enforcing integrity checking in the PegasusLite deployments, where a job on the remote compute node is launched by a llightweight Pegasus instance that is responsible for fetching the input data for the job and staging the output to the scratch space. Before a job starts, an integrity check step is performed to ensure that any input files staged to the compute node matches the checksum in the data catalogs. Any new files ( intermediate , and final output files) that are generated on the remote node have their checksums computed on the remote node itself. This information is brought back to Pegasus submit host as part of job’s stdout and then stored in our monitoring database.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9"/>
        <p:cNvGrpSpPr/>
        <p:nvPr/>
      </p:nvGrpSpPr>
      <p:grpSpPr>
        <a:xfrm>
          <a:off x="0" y="0"/>
          <a:ext cx="0" cy="0"/>
          <a:chOff x="0" y="0"/>
          <a:chExt cx="0" cy="0"/>
        </a:xfrm>
      </p:grpSpPr>
      <p:sp>
        <p:nvSpPr>
          <p:cNvPr id="3130" name="Google Shape;3130;p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3131" name="Google Shape;3131;p45: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32" name="Google Shape;3132;p45: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latin typeface="Calibri"/>
              <a:ea typeface="Calibri"/>
              <a:cs typeface="Calibri"/>
              <a:sym typeface="Calibri"/>
            </a:endParaRPr>
          </a:p>
        </p:txBody>
      </p:sp>
      <p:sp>
        <p:nvSpPr>
          <p:cNvPr id="3133" name="Google Shape;3133;p4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0C2D9F-281B-C749-98AC-0C96966DD309}"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87270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C2D9F-281B-C749-98AC-0C96966DD309}"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40350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C2D9F-281B-C749-98AC-0C96966DD309}"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207077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0"/>
        <p:cNvGrpSpPr/>
        <p:nvPr/>
      </p:nvGrpSpPr>
      <p:grpSpPr>
        <a:xfrm>
          <a:off x="0" y="0"/>
          <a:ext cx="0" cy="0"/>
          <a:chOff x="0" y="0"/>
          <a:chExt cx="0" cy="0"/>
        </a:xfrm>
      </p:grpSpPr>
      <p:grpSp>
        <p:nvGrpSpPr>
          <p:cNvPr id="41" name="Google Shape;41;p50"/>
          <p:cNvGrpSpPr/>
          <p:nvPr/>
        </p:nvGrpSpPr>
        <p:grpSpPr>
          <a:xfrm>
            <a:off x="0" y="0"/>
            <a:ext cx="12192000" cy="6858001"/>
            <a:chOff x="0" y="0"/>
            <a:chExt cx="12192000" cy="6858001"/>
          </a:xfrm>
        </p:grpSpPr>
        <p:pic>
          <p:nvPicPr>
            <p:cNvPr id="42" name="Google Shape;42;p50" descr="time lapse photography of tunnel"/>
            <p:cNvPicPr preferRelativeResize="0"/>
            <p:nvPr/>
          </p:nvPicPr>
          <p:blipFill rotWithShape="1">
            <a:blip r:embed="rId2">
              <a:alphaModFix/>
            </a:blip>
            <a:srcRect/>
            <a:stretch/>
          </p:blipFill>
          <p:spPr>
            <a:xfrm>
              <a:off x="1910140" y="1"/>
              <a:ext cx="10281860" cy="6858000"/>
            </a:xfrm>
            <a:prstGeom prst="rect">
              <a:avLst/>
            </a:prstGeom>
            <a:noFill/>
            <a:ln>
              <a:noFill/>
            </a:ln>
          </p:spPr>
        </p:pic>
        <p:sp>
          <p:nvSpPr>
            <p:cNvPr id="43" name="Google Shape;43;p50"/>
            <p:cNvSpPr/>
            <p:nvPr/>
          </p:nvSpPr>
          <p:spPr>
            <a:xfrm>
              <a:off x="0" y="0"/>
              <a:ext cx="12192000" cy="6858001"/>
            </a:xfrm>
            <a:prstGeom prst="rect">
              <a:avLst/>
            </a:prstGeom>
            <a:gradFill>
              <a:gsLst>
                <a:gs pos="0">
                  <a:schemeClr val="lt1"/>
                </a:gs>
                <a:gs pos="20000">
                  <a:schemeClr val="lt1"/>
                </a:gs>
                <a:gs pos="100000">
                  <a:srgbClr val="FFFFFF">
                    <a:alpha val="8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44" name="Google Shape;44;p50"/>
          <p:cNvSpPr txBox="1">
            <a:spLocks noGrp="1"/>
          </p:cNvSpPr>
          <p:nvPr>
            <p:ph type="ctrTitle"/>
          </p:nvPr>
        </p:nvSpPr>
        <p:spPr>
          <a:xfrm>
            <a:off x="4182769" y="2656105"/>
            <a:ext cx="7171031" cy="7017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rgbClr val="3F3F3F"/>
              </a:buClr>
              <a:buSzPts val="4400"/>
              <a:buFont typeface="Roboto Black"/>
              <a:buNone/>
              <a:defRPr sz="44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0"/>
          <p:cNvSpPr txBox="1">
            <a:spLocks noGrp="1"/>
          </p:cNvSpPr>
          <p:nvPr>
            <p:ph type="subTitle" idx="1"/>
          </p:nvPr>
        </p:nvSpPr>
        <p:spPr>
          <a:xfrm>
            <a:off x="4182769" y="3766090"/>
            <a:ext cx="7171031" cy="313932"/>
          </a:xfrm>
          <a:prstGeom prst="rect">
            <a:avLst/>
          </a:prstGeom>
          <a:noFill/>
          <a:ln>
            <a:noFill/>
          </a:ln>
        </p:spPr>
        <p:txBody>
          <a:bodyPr spcFirstLastPara="1" wrap="square" lIns="91425" tIns="45700" rIns="91425" bIns="45700" anchor="t" anchorCtr="0">
            <a:sp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 name="Google Shape;4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ftr" idx="11"/>
          </p:nvPr>
        </p:nvSpPr>
        <p:spPr>
          <a:xfrm>
            <a:off x="4995332" y="6407149"/>
            <a:ext cx="220133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50"/>
          <p:cNvCxnSpPr/>
          <p:nvPr/>
        </p:nvCxnSpPr>
        <p:spPr>
          <a:xfrm>
            <a:off x="4238813" y="3561963"/>
            <a:ext cx="2123112" cy="0"/>
          </a:xfrm>
          <a:prstGeom prst="straightConnector1">
            <a:avLst/>
          </a:prstGeom>
          <a:noFill/>
          <a:ln w="31750" cap="flat" cmpd="sng">
            <a:solidFill>
              <a:srgbClr val="FCA904"/>
            </a:solidFill>
            <a:prstDash val="solid"/>
            <a:miter lim="800000"/>
            <a:headEnd type="none" w="sm" len="sm"/>
            <a:tailEnd type="none" w="sm" len="sm"/>
          </a:ln>
        </p:spPr>
      </p:cxnSp>
      <p:pic>
        <p:nvPicPr>
          <p:cNvPr id="50" name="Google Shape;50;p50"/>
          <p:cNvPicPr preferRelativeResize="0"/>
          <p:nvPr/>
        </p:nvPicPr>
        <p:blipFill rotWithShape="1">
          <a:blip r:embed="rId3">
            <a:alphaModFix/>
          </a:blip>
          <a:srcRect/>
          <a:stretch/>
        </p:blipFill>
        <p:spPr>
          <a:xfrm>
            <a:off x="1237972" y="2299019"/>
            <a:ext cx="2337619" cy="1955481"/>
          </a:xfrm>
          <a:prstGeom prst="rect">
            <a:avLst/>
          </a:prstGeom>
          <a:noFill/>
          <a:ln>
            <a:noFill/>
          </a:ln>
        </p:spPr>
      </p:pic>
      <p:pic>
        <p:nvPicPr>
          <p:cNvPr id="51" name="Google Shape;51;p50"/>
          <p:cNvPicPr preferRelativeResize="0"/>
          <p:nvPr/>
        </p:nvPicPr>
        <p:blipFill rotWithShape="1">
          <a:blip r:embed="rId4">
            <a:alphaModFix/>
          </a:blip>
          <a:srcRect/>
          <a:stretch/>
        </p:blipFill>
        <p:spPr>
          <a:xfrm>
            <a:off x="334947" y="6061522"/>
            <a:ext cx="636603" cy="589653"/>
          </a:xfrm>
          <a:prstGeom prst="rect">
            <a:avLst/>
          </a:prstGeom>
          <a:noFill/>
          <a:ln>
            <a:noFill/>
          </a:ln>
        </p:spPr>
      </p:pic>
      <p:grpSp>
        <p:nvGrpSpPr>
          <p:cNvPr id="52" name="Google Shape;52;p50"/>
          <p:cNvGrpSpPr/>
          <p:nvPr/>
        </p:nvGrpSpPr>
        <p:grpSpPr>
          <a:xfrm>
            <a:off x="8196640" y="5903299"/>
            <a:ext cx="3175081" cy="471711"/>
            <a:chOff x="7723978" y="5410594"/>
            <a:chExt cx="3161287" cy="469662"/>
          </a:xfrm>
        </p:grpSpPr>
        <p:pic>
          <p:nvPicPr>
            <p:cNvPr id="53" name="Google Shape;53;p50"/>
            <p:cNvPicPr preferRelativeResize="0"/>
            <p:nvPr/>
          </p:nvPicPr>
          <p:blipFill rotWithShape="1">
            <a:blip r:embed="rId5">
              <a:alphaModFix/>
            </a:blip>
            <a:srcRect/>
            <a:stretch/>
          </p:blipFill>
          <p:spPr>
            <a:xfrm>
              <a:off x="7723978" y="5410594"/>
              <a:ext cx="467491" cy="469662"/>
            </a:xfrm>
            <a:prstGeom prst="rect">
              <a:avLst/>
            </a:prstGeom>
            <a:noFill/>
            <a:ln>
              <a:noFill/>
            </a:ln>
          </p:spPr>
        </p:pic>
        <p:pic>
          <p:nvPicPr>
            <p:cNvPr id="54" name="Google Shape;54;p50"/>
            <p:cNvPicPr preferRelativeResize="0"/>
            <p:nvPr/>
          </p:nvPicPr>
          <p:blipFill rotWithShape="1">
            <a:blip r:embed="rId6">
              <a:alphaModFix/>
            </a:blip>
            <a:srcRect/>
            <a:stretch/>
          </p:blipFill>
          <p:spPr>
            <a:xfrm>
              <a:off x="8292879" y="5484947"/>
              <a:ext cx="1306426" cy="320957"/>
            </a:xfrm>
            <a:prstGeom prst="rect">
              <a:avLst/>
            </a:prstGeom>
            <a:noFill/>
            <a:ln>
              <a:noFill/>
            </a:ln>
          </p:spPr>
        </p:pic>
        <p:pic>
          <p:nvPicPr>
            <p:cNvPr id="55" name="Google Shape;55;p50"/>
            <p:cNvPicPr preferRelativeResize="0"/>
            <p:nvPr/>
          </p:nvPicPr>
          <p:blipFill rotWithShape="1">
            <a:blip r:embed="rId7">
              <a:alphaModFix/>
            </a:blip>
            <a:srcRect/>
            <a:stretch/>
          </p:blipFill>
          <p:spPr>
            <a:xfrm>
              <a:off x="9700715" y="5484947"/>
              <a:ext cx="523506" cy="320957"/>
            </a:xfrm>
            <a:prstGeom prst="rect">
              <a:avLst/>
            </a:prstGeom>
            <a:noFill/>
            <a:ln>
              <a:noFill/>
            </a:ln>
          </p:spPr>
        </p:pic>
        <p:pic>
          <p:nvPicPr>
            <p:cNvPr id="56" name="Google Shape;56;p50"/>
            <p:cNvPicPr preferRelativeResize="0"/>
            <p:nvPr/>
          </p:nvPicPr>
          <p:blipFill rotWithShape="1">
            <a:blip r:embed="rId8">
              <a:alphaModFix/>
            </a:blip>
            <a:srcRect/>
            <a:stretch/>
          </p:blipFill>
          <p:spPr>
            <a:xfrm>
              <a:off x="10325632" y="5487365"/>
              <a:ext cx="559633" cy="316120"/>
            </a:xfrm>
            <a:prstGeom prst="rect">
              <a:avLst/>
            </a:prstGeom>
            <a:noFill/>
            <a:ln>
              <a:noFill/>
            </a:ln>
          </p:spPr>
        </p:pic>
      </p:grpSp>
      <p:cxnSp>
        <p:nvCxnSpPr>
          <p:cNvPr id="57" name="Google Shape;57;p50"/>
          <p:cNvCxnSpPr/>
          <p:nvPr/>
        </p:nvCxnSpPr>
        <p:spPr>
          <a:xfrm>
            <a:off x="1131348" y="6589712"/>
            <a:ext cx="3863985" cy="1"/>
          </a:xfrm>
          <a:prstGeom prst="straightConnector1">
            <a:avLst/>
          </a:prstGeom>
          <a:noFill/>
          <a:ln w="9525" cap="flat" cmpd="sng">
            <a:solidFill>
              <a:srgbClr val="D8D8D8"/>
            </a:solidFill>
            <a:prstDash val="solid"/>
            <a:miter lim="800000"/>
            <a:headEnd type="none" w="sm" len="sm"/>
            <a:tailEnd type="none" w="sm" len="sm"/>
          </a:ln>
        </p:spPr>
      </p:cxnSp>
      <p:cxnSp>
        <p:nvCxnSpPr>
          <p:cNvPr id="58" name="Google Shape;58;p50"/>
          <p:cNvCxnSpPr/>
          <p:nvPr/>
        </p:nvCxnSpPr>
        <p:spPr>
          <a:xfrm>
            <a:off x="7196667" y="6589713"/>
            <a:ext cx="4360333" cy="0"/>
          </a:xfrm>
          <a:prstGeom prst="straightConnector1">
            <a:avLst/>
          </a:prstGeom>
          <a:noFill/>
          <a:ln w="9525" cap="flat" cmpd="sng">
            <a:solidFill>
              <a:srgbClr val="D8D8D8"/>
            </a:solidFill>
            <a:prstDash val="solid"/>
            <a:miter lim="800000"/>
            <a:headEnd type="none" w="sm" len="sm"/>
            <a:tailEnd type="none" w="sm" len="sm"/>
          </a:ln>
        </p:spPr>
      </p:cxnSp>
    </p:spTree>
    <p:extLst>
      <p:ext uri="{BB962C8B-B14F-4D97-AF65-F5344CB8AC3E}">
        <p14:creationId xmlns:p14="http://schemas.microsoft.com/office/powerpoint/2010/main" val="118829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9"/>
        <p:cNvGrpSpPr/>
        <p:nvPr/>
      </p:nvGrpSpPr>
      <p:grpSpPr>
        <a:xfrm>
          <a:off x="0" y="0"/>
          <a:ext cx="0" cy="0"/>
          <a:chOff x="0" y="0"/>
          <a:chExt cx="0" cy="0"/>
        </a:xfrm>
      </p:grpSpPr>
      <p:sp>
        <p:nvSpPr>
          <p:cNvPr id="60" name="Google Shape;60;p51"/>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lvl1pPr lvl="0" algn="l">
              <a:lnSpc>
                <a:spcPct val="100000"/>
              </a:lnSpc>
              <a:spcBef>
                <a:spcPts val="0"/>
              </a:spcBef>
              <a:spcAft>
                <a:spcPts val="0"/>
              </a:spcAft>
              <a:buClr>
                <a:srgbClr val="3F3F3F"/>
              </a:buClr>
              <a:buSzPts val="3600"/>
              <a:buFont typeface="Roboto Black"/>
              <a:buNone/>
              <a:defRPr sz="36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1"/>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pic>
        <p:nvPicPr>
          <p:cNvPr id="63" name="Google Shape;63;p51"/>
          <p:cNvPicPr preferRelativeResize="0"/>
          <p:nvPr/>
        </p:nvPicPr>
        <p:blipFill rotWithShape="1">
          <a:blip r:embed="rId2">
            <a:alphaModFix/>
          </a:blip>
          <a:srcRect/>
          <a:stretch/>
        </p:blipFill>
        <p:spPr>
          <a:xfrm>
            <a:off x="10718800" y="365125"/>
            <a:ext cx="635000" cy="531196"/>
          </a:xfrm>
          <a:prstGeom prst="rect">
            <a:avLst/>
          </a:prstGeom>
          <a:noFill/>
          <a:ln>
            <a:noFill/>
          </a:ln>
        </p:spPr>
      </p:pic>
      <p:pic>
        <p:nvPicPr>
          <p:cNvPr id="64" name="Google Shape;64;p51"/>
          <p:cNvPicPr preferRelativeResize="0"/>
          <p:nvPr/>
        </p:nvPicPr>
        <p:blipFill rotWithShape="1">
          <a:blip r:embed="rId3">
            <a:alphaModFix/>
          </a:blip>
          <a:srcRect/>
          <a:stretch/>
        </p:blipFill>
        <p:spPr>
          <a:xfrm>
            <a:off x="334947" y="6061522"/>
            <a:ext cx="636603" cy="589653"/>
          </a:xfrm>
          <a:prstGeom prst="rect">
            <a:avLst/>
          </a:prstGeom>
          <a:noFill/>
          <a:ln>
            <a:noFill/>
          </a:ln>
        </p:spPr>
      </p:pic>
      <p:cxnSp>
        <p:nvCxnSpPr>
          <p:cNvPr id="65" name="Google Shape;65;p51"/>
          <p:cNvCxnSpPr/>
          <p:nvPr/>
        </p:nvCxnSpPr>
        <p:spPr>
          <a:xfrm>
            <a:off x="1131348" y="6575994"/>
            <a:ext cx="10129421" cy="0"/>
          </a:xfrm>
          <a:prstGeom prst="straightConnector1">
            <a:avLst/>
          </a:prstGeom>
          <a:noFill/>
          <a:ln w="9525" cap="flat" cmpd="sng">
            <a:solidFill>
              <a:srgbClr val="D8D8D8"/>
            </a:solidFill>
            <a:prstDash val="solid"/>
            <a:miter lim="800000"/>
            <a:headEnd type="none" w="sm" len="sm"/>
            <a:tailEnd type="none" w="sm" len="sm"/>
          </a:ln>
        </p:spPr>
      </p:cxnSp>
      <p:sp>
        <p:nvSpPr>
          <p:cNvPr id="66" name="Google Shape;66;p51"/>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5715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96"/>
        <p:cNvGrpSpPr/>
        <p:nvPr/>
      </p:nvGrpSpPr>
      <p:grpSpPr>
        <a:xfrm>
          <a:off x="0" y="0"/>
          <a:ext cx="0" cy="0"/>
          <a:chOff x="0" y="0"/>
          <a:chExt cx="0" cy="0"/>
        </a:xfrm>
      </p:grpSpPr>
      <p:sp>
        <p:nvSpPr>
          <p:cNvPr id="97" name="Google Shape;97;p56"/>
          <p:cNvSpPr txBox="1">
            <a:spLocks noGrp="1"/>
          </p:cNvSpPr>
          <p:nvPr>
            <p:ph type="title"/>
          </p:nvPr>
        </p:nvSpPr>
        <p:spPr>
          <a:xfrm>
            <a:off x="8115299" y="2674874"/>
            <a:ext cx="3295651" cy="369332"/>
          </a:xfrm>
          <a:prstGeom prst="rect">
            <a:avLst/>
          </a:prstGeom>
          <a:noFill/>
          <a:ln>
            <a:noFill/>
          </a:ln>
        </p:spPr>
        <p:txBody>
          <a:bodyPr spcFirstLastPara="1" wrap="square" lIns="91425" tIns="45700" rIns="91425" bIns="45700" anchor="t" anchorCtr="0">
            <a:spAutoFit/>
          </a:bodyPr>
          <a:lstStyle>
            <a:lvl1pPr lvl="0" algn="r">
              <a:lnSpc>
                <a:spcPct val="90000"/>
              </a:lnSpc>
              <a:spcBef>
                <a:spcPts val="0"/>
              </a:spcBef>
              <a:spcAft>
                <a:spcPts val="0"/>
              </a:spcAft>
              <a:buClr>
                <a:srgbClr val="3F3F3F"/>
              </a:buClr>
              <a:buSzPts val="2000"/>
              <a:buFont typeface="Roboto"/>
              <a:buNone/>
              <a:defRPr sz="2000" b="1">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6"/>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
        <p:nvSpPr>
          <p:cNvPr id="100" name="Google Shape;100;p56"/>
          <p:cNvSpPr/>
          <p:nvPr/>
        </p:nvSpPr>
        <p:spPr>
          <a:xfrm>
            <a:off x="369904" y="338154"/>
            <a:ext cx="239696" cy="239696"/>
          </a:xfrm>
          <a:custGeom>
            <a:avLst/>
            <a:gdLst/>
            <a:ahLst/>
            <a:cxnLst/>
            <a:rect l="l" t="t" r="r" b="b"/>
            <a:pathLst>
              <a:path w="464457" h="464457" extrusionOk="0">
                <a:moveTo>
                  <a:pt x="0" y="0"/>
                </a:moveTo>
                <a:lnTo>
                  <a:pt x="464457" y="0"/>
                </a:lnTo>
                <a:lnTo>
                  <a:pt x="0" y="464457"/>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101" name="Google Shape;101;p56"/>
          <p:cNvPicPr preferRelativeResize="0"/>
          <p:nvPr/>
        </p:nvPicPr>
        <p:blipFill rotWithShape="1">
          <a:blip r:embed="rId2">
            <a:alphaModFix/>
          </a:blip>
          <a:srcRect/>
          <a:stretch/>
        </p:blipFill>
        <p:spPr>
          <a:xfrm>
            <a:off x="10718800" y="365125"/>
            <a:ext cx="635000" cy="531196"/>
          </a:xfrm>
          <a:prstGeom prst="rect">
            <a:avLst/>
          </a:prstGeom>
          <a:noFill/>
          <a:ln>
            <a:noFill/>
          </a:ln>
        </p:spPr>
      </p:pic>
      <p:sp>
        <p:nvSpPr>
          <p:cNvPr id="102" name="Google Shape;102;p56"/>
          <p:cNvSpPr txBox="1">
            <a:spLocks noGrp="1"/>
          </p:cNvSpPr>
          <p:nvPr>
            <p:ph type="body" idx="1"/>
          </p:nvPr>
        </p:nvSpPr>
        <p:spPr>
          <a:xfrm>
            <a:off x="8115300" y="1240457"/>
            <a:ext cx="3295652" cy="757130"/>
          </a:xfrm>
          <a:prstGeom prst="rect">
            <a:avLst/>
          </a:prstGeom>
          <a:noFill/>
          <a:ln>
            <a:noFill/>
          </a:ln>
        </p:spPr>
        <p:txBody>
          <a:bodyPr spcFirstLastPara="1" wrap="square" lIns="91425" tIns="45700" rIns="91425" bIns="45700" anchor="t" anchorCtr="0">
            <a:spAutoFit/>
          </a:bodyPr>
          <a:lstStyle>
            <a:lvl1pPr marL="457200" lvl="0" indent="-228600" algn="r">
              <a:lnSpc>
                <a:spcPct val="90000"/>
              </a:lnSpc>
              <a:spcBef>
                <a:spcPts val="1000"/>
              </a:spcBef>
              <a:spcAft>
                <a:spcPts val="0"/>
              </a:spcAft>
              <a:buClr>
                <a:srgbClr val="3F3F3F"/>
              </a:buClr>
              <a:buSzPts val="2400"/>
              <a:buFont typeface="Roboto Black"/>
              <a:buNone/>
              <a:defRPr sz="2400" b="0">
                <a:solidFill>
                  <a:srgbClr val="3F3F3F"/>
                </a:solidFill>
                <a:latin typeface="Roboto Black"/>
                <a:ea typeface="Roboto Black"/>
                <a:cs typeface="Roboto Black"/>
                <a:sym typeface="Robo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3" name="Google Shape;103;p56"/>
          <p:cNvPicPr preferRelativeResize="0"/>
          <p:nvPr/>
        </p:nvPicPr>
        <p:blipFill rotWithShape="1">
          <a:blip r:embed="rId3">
            <a:alphaModFix/>
          </a:blip>
          <a:srcRect/>
          <a:stretch/>
        </p:blipFill>
        <p:spPr>
          <a:xfrm>
            <a:off x="334947" y="6061522"/>
            <a:ext cx="636603" cy="589653"/>
          </a:xfrm>
          <a:prstGeom prst="rect">
            <a:avLst/>
          </a:prstGeom>
          <a:noFill/>
          <a:ln>
            <a:noFill/>
          </a:ln>
        </p:spPr>
      </p:pic>
      <p:cxnSp>
        <p:nvCxnSpPr>
          <p:cNvPr id="104" name="Google Shape;104;p56"/>
          <p:cNvCxnSpPr/>
          <p:nvPr/>
        </p:nvCxnSpPr>
        <p:spPr>
          <a:xfrm>
            <a:off x="1131348" y="6575994"/>
            <a:ext cx="10129421" cy="0"/>
          </a:xfrm>
          <a:prstGeom prst="straightConnector1">
            <a:avLst/>
          </a:prstGeom>
          <a:noFill/>
          <a:ln w="9525" cap="flat" cmpd="sng">
            <a:solidFill>
              <a:srgbClr val="D8D8D8"/>
            </a:solidFill>
            <a:prstDash val="solid"/>
            <a:miter lim="800000"/>
            <a:headEnd type="none" w="sm" len="sm"/>
            <a:tailEnd type="none" w="sm" len="sm"/>
          </a:ln>
        </p:spPr>
      </p:cxnSp>
      <p:sp>
        <p:nvSpPr>
          <p:cNvPr id="105" name="Google Shape;105;p56"/>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6"/>
          <p:cNvSpPr txBox="1">
            <a:spLocks noGrp="1"/>
          </p:cNvSpPr>
          <p:nvPr>
            <p:ph type="body" idx="2"/>
          </p:nvPr>
        </p:nvSpPr>
        <p:spPr>
          <a:xfrm>
            <a:off x="8115300" y="4441026"/>
            <a:ext cx="3295652" cy="258532"/>
          </a:xfrm>
          <a:prstGeom prst="rect">
            <a:avLst/>
          </a:prstGeom>
          <a:noFill/>
          <a:ln>
            <a:noFill/>
          </a:ln>
        </p:spPr>
        <p:txBody>
          <a:bodyPr spcFirstLastPara="1" wrap="square" lIns="91425" tIns="45700" rIns="91425" bIns="45700" anchor="t" anchorCtr="0">
            <a:spAutoFit/>
          </a:bodyPr>
          <a:lstStyle>
            <a:lvl1pPr marL="457200" lvl="0" indent="-228600" algn="r">
              <a:lnSpc>
                <a:spcPct val="90000"/>
              </a:lnSpc>
              <a:spcBef>
                <a:spcPts val="1000"/>
              </a:spcBef>
              <a:spcAft>
                <a:spcPts val="0"/>
              </a:spcAft>
              <a:buClr>
                <a:srgbClr val="3F3F3F"/>
              </a:buClr>
              <a:buSzPts val="1200"/>
              <a:buFont typeface="Roboto Black"/>
              <a:buNone/>
              <a:defRPr sz="1200" b="1">
                <a:solidFill>
                  <a:srgbClr val="3F3F3F"/>
                </a:solidFill>
                <a:latin typeface="Roboto Black"/>
                <a:ea typeface="Roboto Black"/>
                <a:cs typeface="Roboto Black"/>
                <a:sym typeface="Robo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751156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6"/>
        <p:cNvGrpSpPr/>
        <p:nvPr/>
      </p:nvGrpSpPr>
      <p:grpSpPr>
        <a:xfrm>
          <a:off x="0" y="0"/>
          <a:ext cx="0" cy="0"/>
          <a:chOff x="0" y="0"/>
          <a:chExt cx="0" cy="0"/>
        </a:xfrm>
      </p:grpSpPr>
      <p:grpSp>
        <p:nvGrpSpPr>
          <p:cNvPr id="157" name="Google Shape;157;p62"/>
          <p:cNvGrpSpPr/>
          <p:nvPr/>
        </p:nvGrpSpPr>
        <p:grpSpPr>
          <a:xfrm>
            <a:off x="0" y="0"/>
            <a:ext cx="12192000" cy="6858001"/>
            <a:chOff x="0" y="0"/>
            <a:chExt cx="12192000" cy="6858001"/>
          </a:xfrm>
        </p:grpSpPr>
        <p:pic>
          <p:nvPicPr>
            <p:cNvPr id="158" name="Google Shape;158;p62" descr="time lapse photography of tunnel"/>
            <p:cNvPicPr preferRelativeResize="0"/>
            <p:nvPr/>
          </p:nvPicPr>
          <p:blipFill rotWithShape="1">
            <a:blip r:embed="rId2">
              <a:alphaModFix/>
            </a:blip>
            <a:srcRect/>
            <a:stretch/>
          </p:blipFill>
          <p:spPr>
            <a:xfrm>
              <a:off x="1910140" y="1"/>
              <a:ext cx="10281860" cy="6858000"/>
            </a:xfrm>
            <a:prstGeom prst="rect">
              <a:avLst/>
            </a:prstGeom>
            <a:noFill/>
            <a:ln>
              <a:noFill/>
            </a:ln>
          </p:spPr>
        </p:pic>
        <p:sp>
          <p:nvSpPr>
            <p:cNvPr id="159" name="Google Shape;159;p62"/>
            <p:cNvSpPr/>
            <p:nvPr/>
          </p:nvSpPr>
          <p:spPr>
            <a:xfrm>
              <a:off x="0" y="0"/>
              <a:ext cx="12192000" cy="6858001"/>
            </a:xfrm>
            <a:prstGeom prst="rect">
              <a:avLst/>
            </a:prstGeom>
            <a:gradFill>
              <a:gsLst>
                <a:gs pos="0">
                  <a:schemeClr val="lt1"/>
                </a:gs>
                <a:gs pos="20000">
                  <a:schemeClr val="lt1"/>
                </a:gs>
                <a:gs pos="100000">
                  <a:srgbClr val="FFFFFF">
                    <a:alpha val="8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160" name="Google Shape;160;p62"/>
          <p:cNvSpPr txBox="1">
            <a:spLocks noGrp="1"/>
          </p:cNvSpPr>
          <p:nvPr>
            <p:ph type="ctrTitle"/>
          </p:nvPr>
        </p:nvSpPr>
        <p:spPr>
          <a:xfrm>
            <a:off x="2281570" y="1938736"/>
            <a:ext cx="8386430" cy="72676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4000"/>
              <a:buFont typeface="Roboto Black"/>
              <a:buNone/>
              <a:defRPr sz="40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62"/>
          <p:cNvSpPr txBox="1">
            <a:spLocks noGrp="1"/>
          </p:cNvSpPr>
          <p:nvPr>
            <p:ph type="subTitle" idx="1"/>
          </p:nvPr>
        </p:nvSpPr>
        <p:spPr>
          <a:xfrm>
            <a:off x="2281570" y="3009900"/>
            <a:ext cx="8386430" cy="28067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2" name="Google Shape;16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62"/>
          <p:cNvSpPr txBox="1">
            <a:spLocks noGrp="1"/>
          </p:cNvSpPr>
          <p:nvPr>
            <p:ph type="ftr" idx="11"/>
          </p:nvPr>
        </p:nvSpPr>
        <p:spPr>
          <a:xfrm>
            <a:off x="4995333" y="6407149"/>
            <a:ext cx="220133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pic>
        <p:nvPicPr>
          <p:cNvPr id="165" name="Google Shape;165;p62"/>
          <p:cNvPicPr preferRelativeResize="0"/>
          <p:nvPr/>
        </p:nvPicPr>
        <p:blipFill rotWithShape="1">
          <a:blip r:embed="rId3">
            <a:alphaModFix/>
          </a:blip>
          <a:srcRect/>
          <a:stretch/>
        </p:blipFill>
        <p:spPr>
          <a:xfrm>
            <a:off x="801182" y="619519"/>
            <a:ext cx="1318463" cy="1102930"/>
          </a:xfrm>
          <a:prstGeom prst="rect">
            <a:avLst/>
          </a:prstGeom>
          <a:noFill/>
          <a:ln>
            <a:noFill/>
          </a:ln>
        </p:spPr>
      </p:pic>
      <p:sp>
        <p:nvSpPr>
          <p:cNvPr id="166" name="Google Shape;166;p62"/>
          <p:cNvSpPr txBox="1">
            <a:spLocks noGrp="1"/>
          </p:cNvSpPr>
          <p:nvPr>
            <p:ph type="body" idx="2"/>
          </p:nvPr>
        </p:nvSpPr>
        <p:spPr>
          <a:xfrm>
            <a:off x="2281570" y="466173"/>
            <a:ext cx="8386430" cy="1034129"/>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F3F3F"/>
              </a:buClr>
              <a:buSzPts val="6800"/>
              <a:buFont typeface="Roboto Black"/>
              <a:buNone/>
              <a:defRPr sz="6800">
                <a:solidFill>
                  <a:srgbClr val="3F3F3F"/>
                </a:solidFill>
                <a:latin typeface="Roboto Black"/>
                <a:ea typeface="Roboto Black"/>
                <a:cs typeface="Roboto Black"/>
                <a:sym typeface="Roboto Black"/>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62"/>
          <p:cNvSpPr txBox="1">
            <a:spLocks noGrp="1"/>
          </p:cNvSpPr>
          <p:nvPr>
            <p:ph type="body" idx="3"/>
          </p:nvPr>
        </p:nvSpPr>
        <p:spPr>
          <a:xfrm>
            <a:off x="2281570" y="1464098"/>
            <a:ext cx="8386430" cy="3139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F3F3F"/>
              </a:buClr>
              <a:buSzPts val="1600"/>
              <a:buFont typeface="Roboto"/>
              <a:buNone/>
              <a:defRPr sz="1600">
                <a:solidFill>
                  <a:srgbClr val="3F3F3F"/>
                </a:solidFill>
                <a:latin typeface="Roboto"/>
                <a:ea typeface="Roboto"/>
                <a:cs typeface="Roboto"/>
                <a:sym typeface="Roboto"/>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62"/>
          <p:cNvSpPr txBox="1">
            <a:spLocks noGrp="1"/>
          </p:cNvSpPr>
          <p:nvPr>
            <p:ph type="body" idx="4"/>
          </p:nvPr>
        </p:nvSpPr>
        <p:spPr>
          <a:xfrm>
            <a:off x="6374166" y="961540"/>
            <a:ext cx="4293833" cy="3693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65CAA"/>
              </a:buClr>
              <a:buSzPts val="2000"/>
              <a:buFont typeface="Roboto"/>
              <a:buNone/>
              <a:defRPr sz="2000" b="1">
                <a:solidFill>
                  <a:srgbClr val="365CAA"/>
                </a:solidFill>
                <a:latin typeface="Roboto"/>
                <a:ea typeface="Roboto"/>
                <a:cs typeface="Roboto"/>
                <a:sym typeface="Roboto"/>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9" name="Google Shape;169;p62"/>
          <p:cNvCxnSpPr/>
          <p:nvPr/>
        </p:nvCxnSpPr>
        <p:spPr>
          <a:xfrm>
            <a:off x="1131348" y="6589712"/>
            <a:ext cx="3863985" cy="1"/>
          </a:xfrm>
          <a:prstGeom prst="straightConnector1">
            <a:avLst/>
          </a:prstGeom>
          <a:noFill/>
          <a:ln w="9525" cap="flat" cmpd="sng">
            <a:solidFill>
              <a:srgbClr val="D8D8D8"/>
            </a:solidFill>
            <a:prstDash val="solid"/>
            <a:miter lim="800000"/>
            <a:headEnd type="none" w="sm" len="sm"/>
            <a:tailEnd type="none" w="sm" len="sm"/>
          </a:ln>
        </p:spPr>
      </p:cxnSp>
      <p:pic>
        <p:nvPicPr>
          <p:cNvPr id="170" name="Google Shape;170;p62"/>
          <p:cNvPicPr preferRelativeResize="0"/>
          <p:nvPr/>
        </p:nvPicPr>
        <p:blipFill rotWithShape="1">
          <a:blip r:embed="rId4">
            <a:alphaModFix/>
          </a:blip>
          <a:srcRect/>
          <a:stretch/>
        </p:blipFill>
        <p:spPr>
          <a:xfrm>
            <a:off x="334947" y="6061522"/>
            <a:ext cx="636603" cy="589653"/>
          </a:xfrm>
          <a:prstGeom prst="rect">
            <a:avLst/>
          </a:prstGeom>
          <a:noFill/>
          <a:ln>
            <a:noFill/>
          </a:ln>
        </p:spPr>
      </p:pic>
      <p:cxnSp>
        <p:nvCxnSpPr>
          <p:cNvPr id="171" name="Google Shape;171;p62"/>
          <p:cNvCxnSpPr/>
          <p:nvPr/>
        </p:nvCxnSpPr>
        <p:spPr>
          <a:xfrm>
            <a:off x="7196667" y="6589713"/>
            <a:ext cx="4360333" cy="0"/>
          </a:xfrm>
          <a:prstGeom prst="straightConnector1">
            <a:avLst/>
          </a:prstGeom>
          <a:noFill/>
          <a:ln w="9525" cap="flat" cmpd="sng">
            <a:solidFill>
              <a:srgbClr val="D8D8D8"/>
            </a:solidFill>
            <a:prstDash val="solid"/>
            <a:miter lim="800000"/>
            <a:headEnd type="none" w="sm" len="sm"/>
            <a:tailEnd type="none" w="sm" len="sm"/>
          </a:ln>
        </p:spPr>
      </p:cxnSp>
    </p:spTree>
    <p:extLst>
      <p:ext uri="{BB962C8B-B14F-4D97-AF65-F5344CB8AC3E}">
        <p14:creationId xmlns:p14="http://schemas.microsoft.com/office/powerpoint/2010/main" val="143115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grpSp>
        <p:nvGrpSpPr>
          <p:cNvPr id="11" name="Group 10">
            <a:extLst>
              <a:ext uri="{FF2B5EF4-FFF2-40B4-BE49-F238E27FC236}">
                <a16:creationId xmlns:a16="http://schemas.microsoft.com/office/drawing/2014/main" id="{6B656A43-ECAD-854B-9DE8-A0819DB1CA81}"/>
              </a:ext>
            </a:extLst>
          </p:cNvPr>
          <p:cNvGrpSpPr/>
          <p:nvPr userDrawn="1"/>
        </p:nvGrpSpPr>
        <p:grpSpPr>
          <a:xfrm>
            <a:off x="10203617" y="48984"/>
            <a:ext cx="1988383" cy="598380"/>
            <a:chOff x="10203617" y="48984"/>
            <a:chExt cx="1988383" cy="598380"/>
          </a:xfrm>
        </p:grpSpPr>
        <p:pic>
          <p:nvPicPr>
            <p:cNvPr id="12" name="Picture 4" descr="pegasus_white_logo.png">
              <a:extLst>
                <a:ext uri="{FF2B5EF4-FFF2-40B4-BE49-F238E27FC236}">
                  <a16:creationId xmlns:a16="http://schemas.microsoft.com/office/drawing/2014/main" id="{218B9405-EB0E-1646-AE2C-0D2219C2263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0A4B2F8-9220-2D43-947C-9FCDD226FBD3}"/>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19576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C2D9F-281B-C749-98AC-0C96966DD309}" type="datetimeFigureOut">
              <a:rPr lang="en-US" smtClean="0"/>
              <a:t>5/25/21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132223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0C2D9F-281B-C749-98AC-0C96966DD309}"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66039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0C2D9F-281B-C749-98AC-0C96966DD309}" type="datetimeFigureOut">
              <a:rPr lang="en-US" smtClean="0"/>
              <a:t>5/25/21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107243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C2D9F-281B-C749-98AC-0C96966DD309}" type="datetimeFigureOut">
              <a:rPr lang="en-US" smtClean="0"/>
              <a:t>5/25/21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9C883-41B7-2244-9D37-B3B53D78275E}" type="slidenum">
              <a:rPr lang="en-US" smtClean="0"/>
              <a:t>‹#›</a:t>
            </a:fld>
            <a:endParaRPr lang="en-US"/>
          </a:p>
        </p:txBody>
      </p:sp>
      <p:pic>
        <p:nvPicPr>
          <p:cNvPr id="6" name="Picture 5">
            <a:extLst>
              <a:ext uri="{FF2B5EF4-FFF2-40B4-BE49-F238E27FC236}">
                <a16:creationId xmlns:a16="http://schemas.microsoft.com/office/drawing/2014/main" id="{C1772156-AA2E-4645-B239-11A4E27CD19D}"/>
              </a:ext>
            </a:extLst>
          </p:cNvPr>
          <p:cNvPicPr>
            <a:picLocks noChangeAspect="1"/>
          </p:cNvPicPr>
          <p:nvPr userDrawn="1"/>
        </p:nvPicPr>
        <p:blipFill>
          <a:blip r:embed="rId2"/>
          <a:srcRect/>
          <a:stretch/>
        </p:blipFill>
        <p:spPr>
          <a:xfrm>
            <a:off x="0" y="6429846"/>
            <a:ext cx="2334986" cy="428154"/>
          </a:xfrm>
          <a:prstGeom prst="rect">
            <a:avLst/>
          </a:prstGeom>
        </p:spPr>
      </p:pic>
      <p:grpSp>
        <p:nvGrpSpPr>
          <p:cNvPr id="7" name="Group 6">
            <a:extLst>
              <a:ext uri="{FF2B5EF4-FFF2-40B4-BE49-F238E27FC236}">
                <a16:creationId xmlns:a16="http://schemas.microsoft.com/office/drawing/2014/main" id="{CB881528-0D81-8344-9DC6-3782E7D589A6}"/>
              </a:ext>
            </a:extLst>
          </p:cNvPr>
          <p:cNvGrpSpPr/>
          <p:nvPr userDrawn="1"/>
        </p:nvGrpSpPr>
        <p:grpSpPr>
          <a:xfrm>
            <a:off x="10203617" y="48984"/>
            <a:ext cx="1988383" cy="598380"/>
            <a:chOff x="10203617" y="48984"/>
            <a:chExt cx="1988383" cy="598380"/>
          </a:xfrm>
        </p:grpSpPr>
        <p:pic>
          <p:nvPicPr>
            <p:cNvPr id="8" name="Picture 4" descr="pegasus_white_logo.png">
              <a:extLst>
                <a:ext uri="{FF2B5EF4-FFF2-40B4-BE49-F238E27FC236}">
                  <a16:creationId xmlns:a16="http://schemas.microsoft.com/office/drawing/2014/main" id="{A0542345-3858-D749-AC2D-8DD01710CA1E}"/>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58B5BB8-93A6-8B42-B200-D2E83E493843}"/>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62040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C2D9F-281B-C749-98AC-0C96966DD309}" type="datetimeFigureOut">
              <a:rPr lang="en-US" smtClean="0"/>
              <a:t>5/25/21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9C883-41B7-2244-9D37-B3B53D78275E}" type="slidenum">
              <a:rPr lang="en-US" smtClean="0"/>
              <a:t>‹#›</a:t>
            </a:fld>
            <a:endParaRPr lang="en-US"/>
          </a:p>
        </p:txBody>
      </p:sp>
      <p:grpSp>
        <p:nvGrpSpPr>
          <p:cNvPr id="6" name="Group 5">
            <a:extLst>
              <a:ext uri="{FF2B5EF4-FFF2-40B4-BE49-F238E27FC236}">
                <a16:creationId xmlns:a16="http://schemas.microsoft.com/office/drawing/2014/main" id="{CED2A5AD-C6DE-DC4E-8F6A-45F7DEB0F8F3}"/>
              </a:ext>
            </a:extLst>
          </p:cNvPr>
          <p:cNvGrpSpPr/>
          <p:nvPr userDrawn="1"/>
        </p:nvGrpSpPr>
        <p:grpSpPr>
          <a:xfrm>
            <a:off x="10203617" y="48984"/>
            <a:ext cx="1988383" cy="598380"/>
            <a:chOff x="10203617" y="48984"/>
            <a:chExt cx="1988383" cy="598380"/>
          </a:xfrm>
        </p:grpSpPr>
        <p:pic>
          <p:nvPicPr>
            <p:cNvPr id="7" name="Picture 4" descr="pegasus_white_logo.png">
              <a:extLst>
                <a:ext uri="{FF2B5EF4-FFF2-40B4-BE49-F238E27FC236}">
                  <a16:creationId xmlns:a16="http://schemas.microsoft.com/office/drawing/2014/main" id="{FE3B1CB5-B74E-7241-BECC-687DDCA448E0}"/>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34268D3C-2617-674A-9528-4E934F8149BB}"/>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pic>
        <p:nvPicPr>
          <p:cNvPr id="9" name="Picture 8">
            <a:extLst>
              <a:ext uri="{FF2B5EF4-FFF2-40B4-BE49-F238E27FC236}">
                <a16:creationId xmlns:a16="http://schemas.microsoft.com/office/drawing/2014/main" id="{F5657586-4AC0-1A46-B122-5612AD3AE246}"/>
              </a:ext>
            </a:extLst>
          </p:cNvPr>
          <p:cNvPicPr>
            <a:picLocks noChangeAspect="1"/>
          </p:cNvPicPr>
          <p:nvPr userDrawn="1"/>
        </p:nvPicPr>
        <p:blipFill>
          <a:blip r:embed="rId3"/>
          <a:srcRect/>
          <a:stretch/>
        </p:blipFill>
        <p:spPr>
          <a:xfrm>
            <a:off x="0" y="6429846"/>
            <a:ext cx="2334986" cy="428154"/>
          </a:xfrm>
          <a:prstGeom prst="rect">
            <a:avLst/>
          </a:prstGeom>
        </p:spPr>
      </p:pic>
    </p:spTree>
    <p:extLst>
      <p:ext uri="{BB962C8B-B14F-4D97-AF65-F5344CB8AC3E}">
        <p14:creationId xmlns:p14="http://schemas.microsoft.com/office/powerpoint/2010/main" val="11937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C2D9F-281B-C749-98AC-0C96966DD309}"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grpSp>
        <p:nvGrpSpPr>
          <p:cNvPr id="8" name="Group 7">
            <a:extLst>
              <a:ext uri="{FF2B5EF4-FFF2-40B4-BE49-F238E27FC236}">
                <a16:creationId xmlns:a16="http://schemas.microsoft.com/office/drawing/2014/main" id="{92F657A3-033B-E242-A045-DEDCE44FF784}"/>
              </a:ext>
            </a:extLst>
          </p:cNvPr>
          <p:cNvGrpSpPr/>
          <p:nvPr userDrawn="1"/>
        </p:nvGrpSpPr>
        <p:grpSpPr>
          <a:xfrm>
            <a:off x="10203617" y="48984"/>
            <a:ext cx="1988383" cy="598380"/>
            <a:chOff x="10203617" y="48984"/>
            <a:chExt cx="1988383" cy="598380"/>
          </a:xfrm>
        </p:grpSpPr>
        <p:pic>
          <p:nvPicPr>
            <p:cNvPr id="9" name="Picture 4" descr="pegasus_white_logo.png">
              <a:extLst>
                <a:ext uri="{FF2B5EF4-FFF2-40B4-BE49-F238E27FC236}">
                  <a16:creationId xmlns:a16="http://schemas.microsoft.com/office/drawing/2014/main" id="{51AE1B70-B61C-5149-849A-D27056E1BB9A}"/>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5DA159E-5E36-7545-9777-8EFD509C0C69}"/>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179509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C2D9F-281B-C749-98AC-0C96966DD309}" type="datetimeFigureOut">
              <a:rPr lang="en-US" smtClean="0"/>
              <a:t>5/25/21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23397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C2D9F-281B-C749-98AC-0C96966DD309}" type="datetimeFigureOut">
              <a:rPr lang="en-US" smtClean="0"/>
              <a:t>5/25/21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9C883-41B7-2244-9D37-B3B53D78275E}" type="slidenum">
              <a:rPr lang="en-US" smtClean="0"/>
              <a:t>‹#›</a:t>
            </a:fld>
            <a:endParaRPr lang="en-US"/>
          </a:p>
        </p:txBody>
      </p:sp>
    </p:spTree>
    <p:extLst>
      <p:ext uri="{BB962C8B-B14F-4D97-AF65-F5344CB8AC3E}">
        <p14:creationId xmlns:p14="http://schemas.microsoft.com/office/powerpoint/2010/main" val="60429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MNN80OHMQUQ" TargetMode="External"/><Relationship Id="rId3" Type="http://schemas.openxmlformats.org/officeDocument/2006/relationships/notesSlide" Target="../notesSlides/notesSlide17.xml"/><Relationship Id="rId7" Type="http://schemas.openxmlformats.org/officeDocument/2006/relationships/image" Target="../media/image32.svg"/><Relationship Id="rId2" Type="http://schemas.openxmlformats.org/officeDocument/2006/relationships/slideLayout" Target="../slideLayouts/slideLayout15.xml"/><Relationship Id="rId1" Type="http://schemas.openxmlformats.org/officeDocument/2006/relationships/video" Target="https://www.youtube.com/embed/MNN80OHMQUQ?start=8&amp;feature=oembed" TargetMode="Externa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hyperlink" Target="https://www.youtube.com/channel/UCwJQln1CqBvTJqiNr9X9F1Q/featur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pegasus.isi.edu/documentati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
          <p:cNvSpPr txBox="1">
            <a:spLocks noGrp="1"/>
          </p:cNvSpPr>
          <p:nvPr>
            <p:ph type="ctrTitle"/>
          </p:nvPr>
        </p:nvSpPr>
        <p:spPr>
          <a:xfrm>
            <a:off x="4182769" y="2656105"/>
            <a:ext cx="7171031" cy="70173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65CAA"/>
              </a:buClr>
              <a:buSzPts val="4000"/>
              <a:buFont typeface="Roboto Black"/>
              <a:buNone/>
            </a:pPr>
            <a:r>
              <a:rPr lang="en-US" sz="3600" dirty="0">
                <a:solidFill>
                  <a:srgbClr val="365CAA"/>
                </a:solidFill>
              </a:rPr>
              <a:t>Pegasus 5.0 + Ensemble Manager</a:t>
            </a:r>
            <a:br>
              <a:rPr lang="en-US" sz="3200" dirty="0">
                <a:solidFill>
                  <a:srgbClr val="365CAA"/>
                </a:solidFill>
              </a:rPr>
            </a:br>
            <a:r>
              <a:rPr lang="en-US" sz="3200" dirty="0">
                <a:solidFill>
                  <a:srgbClr val="3F3F3F"/>
                </a:solidFill>
              </a:rPr>
              <a:t>Workflow Management System</a:t>
            </a:r>
            <a:endParaRPr dirty="0"/>
          </a:p>
        </p:txBody>
      </p:sp>
      <p:sp>
        <p:nvSpPr>
          <p:cNvPr id="269" name="Google Shape;269;p3"/>
          <p:cNvSpPr txBox="1">
            <a:spLocks noGrp="1"/>
          </p:cNvSpPr>
          <p:nvPr>
            <p:ph type="subTitle" idx="1"/>
          </p:nvPr>
        </p:nvSpPr>
        <p:spPr>
          <a:xfrm>
            <a:off x="4182769" y="3766090"/>
            <a:ext cx="7171031" cy="144655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365CAA"/>
              </a:buClr>
              <a:buSzPts val="4000"/>
              <a:buNone/>
            </a:pPr>
            <a:r>
              <a:rPr lang="en-US" sz="4000" b="1" dirty="0">
                <a:solidFill>
                  <a:srgbClr val="365CAA"/>
                </a:solidFill>
                <a:latin typeface="Roboto"/>
                <a:ea typeface="Roboto"/>
                <a:cs typeface="Roboto"/>
                <a:sym typeface="Roboto"/>
              </a:rPr>
              <a:t>Karan </a:t>
            </a:r>
            <a:r>
              <a:rPr lang="en-US" sz="4000" b="1" dirty="0" err="1">
                <a:solidFill>
                  <a:srgbClr val="365CAA"/>
                </a:solidFill>
                <a:latin typeface="Roboto"/>
                <a:ea typeface="Roboto"/>
                <a:cs typeface="Roboto"/>
                <a:sym typeface="Roboto"/>
              </a:rPr>
              <a:t>Vahi</a:t>
            </a:r>
            <a:br>
              <a:rPr lang="en-US" dirty="0">
                <a:solidFill>
                  <a:srgbClr val="365CAA"/>
                </a:solidFill>
                <a:latin typeface="Roboto"/>
                <a:ea typeface="Roboto"/>
                <a:cs typeface="Roboto"/>
                <a:sym typeface="Roboto"/>
              </a:rPr>
            </a:br>
            <a:r>
              <a:rPr lang="en-US" dirty="0">
                <a:solidFill>
                  <a:srgbClr val="7F7F7F"/>
                </a:solidFill>
                <a:latin typeface="Roboto Light"/>
                <a:ea typeface="Roboto Light"/>
                <a:cs typeface="Roboto Light"/>
                <a:sym typeface="Roboto Light"/>
              </a:rPr>
              <a:t>University of Southern California, School of Engineering </a:t>
            </a:r>
            <a:endParaRPr dirty="0"/>
          </a:p>
          <a:p>
            <a:pPr marL="0" lvl="0" indent="0" algn="l" rtl="0">
              <a:lnSpc>
                <a:spcPct val="100000"/>
              </a:lnSpc>
              <a:spcBef>
                <a:spcPts val="0"/>
              </a:spcBef>
              <a:spcAft>
                <a:spcPts val="0"/>
              </a:spcAft>
              <a:buClr>
                <a:srgbClr val="7F7F7F"/>
              </a:buClr>
              <a:buSzPts val="1600"/>
              <a:buNone/>
            </a:pPr>
            <a:r>
              <a:rPr lang="en-US" dirty="0">
                <a:solidFill>
                  <a:srgbClr val="7F7F7F"/>
                </a:solidFill>
                <a:latin typeface="Roboto Light"/>
                <a:ea typeface="Roboto Light"/>
                <a:cs typeface="Roboto Light"/>
                <a:sym typeface="Roboto Light"/>
              </a:rPr>
              <a:t>Information Sciences Institute </a:t>
            </a:r>
            <a:endParaRPr dirty="0"/>
          </a:p>
          <a:p>
            <a:pPr marL="0" lvl="0" indent="0" algn="l" rtl="0">
              <a:lnSpc>
                <a:spcPct val="100000"/>
              </a:lnSpc>
              <a:spcBef>
                <a:spcPts val="0"/>
              </a:spcBef>
              <a:spcAft>
                <a:spcPts val="0"/>
              </a:spcAft>
              <a:buClr>
                <a:srgbClr val="7F7F7F"/>
              </a:buClr>
              <a:buSzPts val="1600"/>
              <a:buNone/>
            </a:pPr>
            <a:r>
              <a:rPr lang="en-US" dirty="0" err="1">
                <a:solidFill>
                  <a:srgbClr val="7F7F7F"/>
                </a:solidFill>
                <a:latin typeface="Roboto Light"/>
                <a:ea typeface="Roboto Light"/>
                <a:cs typeface="Roboto Light"/>
                <a:sym typeface="Roboto Light"/>
              </a:rPr>
              <a:t>vahi@isi.edu</a:t>
            </a:r>
            <a:endParaRPr dirty="0">
              <a:solidFill>
                <a:srgbClr val="7F7F7F"/>
              </a:solidFill>
              <a:latin typeface="Roboto Light"/>
              <a:ea typeface="Roboto Light"/>
              <a:cs typeface="Roboto Light"/>
              <a:sym typeface="Roboto Light"/>
            </a:endParaRPr>
          </a:p>
        </p:txBody>
      </p:sp>
      <p:sp>
        <p:nvSpPr>
          <p:cNvPr id="270" name="Google Shape;270;p3"/>
          <p:cNvSpPr txBox="1">
            <a:spLocks noGrp="1"/>
          </p:cNvSpPr>
          <p:nvPr>
            <p:ph type="ftr" idx="11"/>
          </p:nvPr>
        </p:nvSpPr>
        <p:spPr>
          <a:xfrm>
            <a:off x="4995332" y="6407149"/>
            <a:ext cx="2201335"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71" name="Google Shape;271;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3" name="Picture 2" descr="Logo, company name&#10;&#10;Description automatically generated">
            <a:extLst>
              <a:ext uri="{FF2B5EF4-FFF2-40B4-BE49-F238E27FC236}">
                <a16:creationId xmlns:a16="http://schemas.microsoft.com/office/drawing/2014/main" id="{37E7CF3D-B965-1A4B-9953-067E98FBBD68}"/>
              </a:ext>
            </a:extLst>
          </p:cNvPr>
          <p:cNvPicPr>
            <a:picLocks noChangeAspect="1"/>
          </p:cNvPicPr>
          <p:nvPr/>
        </p:nvPicPr>
        <p:blipFill>
          <a:blip r:embed="rId3"/>
          <a:stretch>
            <a:fillRect/>
          </a:stretch>
        </p:blipFill>
        <p:spPr>
          <a:xfrm>
            <a:off x="8735437" y="0"/>
            <a:ext cx="3456563" cy="5937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584200" y="1028700"/>
            <a:ext cx="11353800" cy="4929188"/>
          </a:xfrm>
        </p:spPr>
        <p:txBody>
          <a:bodyPr>
            <a:noAutofit/>
          </a:bodyPr>
          <a:lstStyle/>
          <a:p>
            <a:pPr marL="0" indent="0">
              <a:buNone/>
            </a:pPr>
            <a:endParaRPr lang="en-US" dirty="0">
              <a:solidFill>
                <a:srgbClr val="548235"/>
              </a:solidFill>
            </a:endParaRPr>
          </a:p>
          <a:p>
            <a:pPr marL="0" indent="0">
              <a:buNone/>
            </a:pPr>
            <a:endParaRPr lang="en-US" sz="2400" dirty="0">
              <a:solidFill>
                <a:schemeClr val="accent5">
                  <a:lumMod val="50000"/>
                </a:schemeClr>
              </a:solidFill>
            </a:endParaRPr>
          </a:p>
        </p:txBody>
      </p:sp>
      <p:sp>
        <p:nvSpPr>
          <p:cNvPr id="8" name="Rectangle 3"/>
          <p:cNvSpPr txBox="1">
            <a:spLocks noChangeArrowheads="1"/>
          </p:cNvSpPr>
          <p:nvPr/>
        </p:nvSpPr>
        <p:spPr>
          <a:xfrm>
            <a:off x="417381" y="1057491"/>
            <a:ext cx="5157252" cy="4929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600" dirty="0">
              <a:solidFill>
                <a:srgbClr val="203864"/>
              </a:solidFill>
            </a:endParaRPr>
          </a:p>
          <a:p>
            <a:pPr marL="0" indent="0">
              <a:buFont typeface="Arial"/>
              <a:buNone/>
            </a:pPr>
            <a:endParaRPr lang="en-US" sz="2000" dirty="0">
              <a:latin typeface="Arial" charset="0"/>
              <a:ea typeface="ＭＳ Ｐゴシック" charset="0"/>
              <a:cs typeface="ＭＳ Ｐゴシック" charset="0"/>
            </a:endParaRPr>
          </a:p>
        </p:txBody>
      </p:sp>
      <p:sp>
        <p:nvSpPr>
          <p:cNvPr id="10" name="Rectangle 3"/>
          <p:cNvSpPr txBox="1">
            <a:spLocks noChangeArrowheads="1"/>
          </p:cNvSpPr>
          <p:nvPr/>
        </p:nvSpPr>
        <p:spPr>
          <a:xfrm>
            <a:off x="7965533" y="350791"/>
            <a:ext cx="4226467" cy="73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b="1" dirty="0">
              <a:solidFill>
                <a:schemeClr val="accent5">
                  <a:lumMod val="50000"/>
                </a:schemeClr>
              </a:solidFill>
            </a:endParaRP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9C883-41B7-2244-9D37-B3B53D78275E}" type="slidenum">
              <a:rPr lang="en-US" smtClean="0"/>
              <a:t>10</a:t>
            </a:fld>
            <a:endParaRPr lang="en-US"/>
          </a:p>
        </p:txBody>
      </p:sp>
      <p:sp>
        <p:nvSpPr>
          <p:cNvPr id="116" name="Rectangle 3"/>
          <p:cNvSpPr txBox="1">
            <a:spLocks noChangeArrowheads="1"/>
          </p:cNvSpPr>
          <p:nvPr/>
        </p:nvSpPr>
        <p:spPr>
          <a:xfrm>
            <a:off x="235315" y="2037544"/>
            <a:ext cx="7918085" cy="3955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b="1" dirty="0">
                <a:solidFill>
                  <a:srgbClr val="2E75B6"/>
                </a:solidFill>
              </a:rPr>
              <a:t>Zero configuration required to submit to local </a:t>
            </a:r>
            <a:r>
              <a:rPr lang="en-US" sz="2400" b="1" dirty="0" err="1">
                <a:solidFill>
                  <a:srgbClr val="2E75B6"/>
                </a:solidFill>
              </a:rPr>
              <a:t>HTCondor</a:t>
            </a:r>
            <a:r>
              <a:rPr lang="en-US" sz="2400" b="1" dirty="0">
                <a:solidFill>
                  <a:srgbClr val="2E75B6"/>
                </a:solidFill>
              </a:rPr>
              <a:t> pool</a:t>
            </a:r>
            <a:r>
              <a:rPr lang="en-US" sz="2400" dirty="0">
                <a:solidFill>
                  <a:srgbClr val="2E75B6"/>
                </a:solidFill>
              </a:rPr>
              <a:t>.</a:t>
            </a:r>
            <a:endParaRPr lang="en-US" sz="2400" dirty="0">
              <a:solidFill>
                <a:schemeClr val="accent6">
                  <a:lumMod val="75000"/>
                </a:schemeClr>
              </a:solidFill>
            </a:endParaRPr>
          </a:p>
          <a:p>
            <a:pPr lvl="1"/>
            <a:r>
              <a:rPr lang="en-US" sz="2000" dirty="0">
                <a:solidFill>
                  <a:schemeClr val="accent5">
                    <a:lumMod val="50000"/>
                  </a:schemeClr>
                </a:solidFill>
              </a:rPr>
              <a:t>The </a:t>
            </a:r>
            <a:r>
              <a:rPr lang="en-US" sz="2000" b="1" i="1" dirty="0">
                <a:solidFill>
                  <a:schemeClr val="accent1"/>
                </a:solidFill>
              </a:rPr>
              <a:t>“hello world” </a:t>
            </a:r>
            <a:r>
              <a:rPr lang="en-US" sz="2000" dirty="0">
                <a:solidFill>
                  <a:schemeClr val="accent5">
                    <a:lumMod val="50000"/>
                  </a:schemeClr>
                </a:solidFill>
              </a:rPr>
              <a:t>example on the right will work out of the box</a:t>
            </a:r>
          </a:p>
          <a:p>
            <a:pPr marL="457200" lvl="1" indent="0">
              <a:buNone/>
            </a:pPr>
            <a:endParaRPr lang="en-US" sz="2000" dirty="0">
              <a:solidFill>
                <a:schemeClr val="accent5">
                  <a:lumMod val="50000"/>
                </a:schemeClr>
              </a:solidFill>
            </a:endParaRPr>
          </a:p>
          <a:p>
            <a:pPr lvl="1"/>
            <a:r>
              <a:rPr lang="en-US" sz="2000" dirty="0">
                <a:solidFill>
                  <a:schemeClr val="accent5">
                    <a:lumMod val="50000"/>
                  </a:schemeClr>
                </a:solidFill>
              </a:rPr>
              <a:t>Pegasus will automatically create sensible defaults for sites</a:t>
            </a:r>
          </a:p>
          <a:p>
            <a:pPr lvl="2"/>
            <a:r>
              <a:rPr lang="en-US" sz="1800" dirty="0">
                <a:solidFill>
                  <a:schemeClr val="accent5">
                    <a:lumMod val="50000"/>
                  </a:schemeClr>
                </a:solidFill>
              </a:rPr>
              <a:t>local</a:t>
            </a:r>
          </a:p>
          <a:p>
            <a:pPr lvl="2"/>
            <a:r>
              <a:rPr lang="en-US" sz="1800" dirty="0" err="1">
                <a:solidFill>
                  <a:schemeClr val="accent5">
                    <a:lumMod val="50000"/>
                  </a:schemeClr>
                </a:solidFill>
              </a:rPr>
              <a:t>condorpool</a:t>
            </a:r>
            <a:endParaRPr lang="en-US" sz="1800" dirty="0">
              <a:solidFill>
                <a:schemeClr val="accent5">
                  <a:lumMod val="50000"/>
                </a:schemeClr>
              </a:solidFill>
            </a:endParaRPr>
          </a:p>
          <a:p>
            <a:pPr marL="914400" lvl="2" indent="0">
              <a:buNone/>
            </a:pPr>
            <a:endParaRPr lang="en-US" sz="1800" dirty="0">
              <a:solidFill>
                <a:schemeClr val="accent5">
                  <a:lumMod val="50000"/>
                </a:schemeClr>
              </a:solidFill>
            </a:endParaRPr>
          </a:p>
          <a:p>
            <a:pPr lvl="1"/>
            <a:r>
              <a:rPr lang="en-US" sz="2000" dirty="0">
                <a:solidFill>
                  <a:schemeClr val="accent5">
                    <a:lumMod val="50000"/>
                  </a:schemeClr>
                </a:solidFill>
              </a:rPr>
              <a:t>By default, site </a:t>
            </a:r>
            <a:r>
              <a:rPr lang="en-US" sz="2000" b="1" i="1" dirty="0">
                <a:solidFill>
                  <a:schemeClr val="accent1"/>
                </a:solidFill>
              </a:rPr>
              <a:t>“</a:t>
            </a:r>
            <a:r>
              <a:rPr lang="en-US" sz="2000" b="1" i="1" dirty="0" err="1">
                <a:solidFill>
                  <a:schemeClr val="accent1"/>
                </a:solidFill>
              </a:rPr>
              <a:t>condorpool</a:t>
            </a:r>
            <a:r>
              <a:rPr lang="en-US" sz="2000" b="1" i="1" dirty="0">
                <a:solidFill>
                  <a:schemeClr val="accent1"/>
                </a:solidFill>
              </a:rPr>
              <a:t>” </a:t>
            </a:r>
            <a:r>
              <a:rPr lang="en-US" sz="2000" dirty="0">
                <a:solidFill>
                  <a:schemeClr val="accent5">
                    <a:lumMod val="50000"/>
                  </a:schemeClr>
                </a:solidFill>
              </a:rPr>
              <a:t>is used as execution site.</a:t>
            </a:r>
          </a:p>
          <a:p>
            <a:pPr marL="457200" lvl="1" indent="0">
              <a:buNone/>
            </a:pPr>
            <a:endParaRPr lang="en-US" sz="2000" dirty="0">
              <a:solidFill>
                <a:schemeClr val="accent5">
                  <a:lumMod val="50000"/>
                </a:schemeClr>
              </a:solidFill>
            </a:endParaRPr>
          </a:p>
          <a:p>
            <a:pPr lvl="1"/>
            <a:r>
              <a:rPr lang="en-US" sz="2000" dirty="0">
                <a:solidFill>
                  <a:schemeClr val="accent5">
                    <a:lumMod val="50000"/>
                  </a:schemeClr>
                </a:solidFill>
              </a:rPr>
              <a:t>Site </a:t>
            </a:r>
            <a:r>
              <a:rPr lang="en-US" sz="2000" b="1" i="1" dirty="0">
                <a:solidFill>
                  <a:schemeClr val="accent1"/>
                </a:solidFill>
              </a:rPr>
              <a:t>“local” </a:t>
            </a:r>
            <a:r>
              <a:rPr lang="en-US" sz="2000" dirty="0">
                <a:solidFill>
                  <a:schemeClr val="accent5">
                    <a:lumMod val="50000"/>
                  </a:schemeClr>
                </a:solidFill>
              </a:rPr>
              <a:t>still designates the submit node, and is used to run Pegasus </a:t>
            </a:r>
            <a:r>
              <a:rPr lang="en-US" sz="2000" dirty="0" err="1">
                <a:solidFill>
                  <a:schemeClr val="accent5">
                    <a:lumMod val="50000"/>
                  </a:schemeClr>
                </a:solidFill>
              </a:rPr>
              <a:t>auxillary</a:t>
            </a:r>
            <a:r>
              <a:rPr lang="en-US" sz="2000" dirty="0">
                <a:solidFill>
                  <a:schemeClr val="accent5">
                    <a:lumMod val="50000"/>
                  </a:schemeClr>
                </a:solidFill>
              </a:rPr>
              <a:t> jobs.</a:t>
            </a:r>
          </a:p>
          <a:p>
            <a:pPr lvl="2"/>
            <a:endParaRPr lang="en-US" sz="1800" dirty="0">
              <a:solidFill>
                <a:schemeClr val="accent6">
                  <a:lumMod val="75000"/>
                </a:schemeClr>
              </a:solidFill>
            </a:endParaRPr>
          </a:p>
        </p:txBody>
      </p:sp>
      <p:pic>
        <p:nvPicPr>
          <p:cNvPr id="5" name="Picture 4">
            <a:extLst>
              <a:ext uri="{FF2B5EF4-FFF2-40B4-BE49-F238E27FC236}">
                <a16:creationId xmlns:a16="http://schemas.microsoft.com/office/drawing/2014/main" id="{666C1325-10F8-E943-9E91-95403E6AF46D}"/>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8256970" y="2055813"/>
            <a:ext cx="3909630" cy="4957979"/>
          </a:xfrm>
          <a:prstGeom prst="rect">
            <a:avLst/>
          </a:prstGeom>
        </p:spPr>
      </p:pic>
      <p:sp>
        <p:nvSpPr>
          <p:cNvPr id="6" name="Title 5">
            <a:extLst>
              <a:ext uri="{FF2B5EF4-FFF2-40B4-BE49-F238E27FC236}">
                <a16:creationId xmlns:a16="http://schemas.microsoft.com/office/drawing/2014/main" id="{9547B4BD-E70A-7946-B2D3-EB032BBD70CD}"/>
              </a:ext>
            </a:extLst>
          </p:cNvPr>
          <p:cNvSpPr>
            <a:spLocks noGrp="1"/>
          </p:cNvSpPr>
          <p:nvPr>
            <p:ph type="title"/>
          </p:nvPr>
        </p:nvSpPr>
        <p:spPr/>
        <p:txBody>
          <a:bodyPr/>
          <a:lstStyle/>
          <a:p>
            <a:endParaRPr lang="en-US"/>
          </a:p>
        </p:txBody>
      </p:sp>
      <p:grpSp>
        <p:nvGrpSpPr>
          <p:cNvPr id="33" name="Group 32">
            <a:extLst>
              <a:ext uri="{FF2B5EF4-FFF2-40B4-BE49-F238E27FC236}">
                <a16:creationId xmlns:a16="http://schemas.microsoft.com/office/drawing/2014/main" id="{B48D35E8-8BA0-B24B-8793-856A0B44CC66}"/>
              </a:ext>
            </a:extLst>
          </p:cNvPr>
          <p:cNvGrpSpPr/>
          <p:nvPr/>
        </p:nvGrpSpPr>
        <p:grpSpPr>
          <a:xfrm>
            <a:off x="0" y="0"/>
            <a:ext cx="12192000" cy="2016059"/>
            <a:chOff x="0" y="0"/>
            <a:chExt cx="12192000" cy="2016059"/>
          </a:xfrm>
        </p:grpSpPr>
        <p:pic>
          <p:nvPicPr>
            <p:cNvPr id="34" name="Google Shape;3057;p45">
              <a:extLst>
                <a:ext uri="{FF2B5EF4-FFF2-40B4-BE49-F238E27FC236}">
                  <a16:creationId xmlns:a16="http://schemas.microsoft.com/office/drawing/2014/main" id="{BFE0745E-FEAF-DB4A-B0E6-A66AC950E579}"/>
                </a:ext>
              </a:extLst>
            </p:cNvPr>
            <p:cNvPicPr preferRelativeResize="0"/>
            <p:nvPr/>
          </p:nvPicPr>
          <p:blipFill rotWithShape="1">
            <a:blip r:embed="rId4">
              <a:alphaModFix/>
            </a:blip>
            <a:srcRect l="38" r="36"/>
            <a:stretch/>
          </p:blipFill>
          <p:spPr>
            <a:xfrm>
              <a:off x="0" y="0"/>
              <a:ext cx="12192000" cy="2016059"/>
            </a:xfrm>
            <a:prstGeom prst="rect">
              <a:avLst/>
            </a:prstGeom>
            <a:noFill/>
            <a:ln>
              <a:noFill/>
            </a:ln>
          </p:spPr>
        </p:pic>
        <p:sp>
          <p:nvSpPr>
            <p:cNvPr id="35" name="Google Shape;2938;p42">
              <a:extLst>
                <a:ext uri="{FF2B5EF4-FFF2-40B4-BE49-F238E27FC236}">
                  <a16:creationId xmlns:a16="http://schemas.microsoft.com/office/drawing/2014/main" id="{B71583D5-6F9B-2F43-ABB6-46F78AFDB8AC}"/>
                </a:ext>
              </a:extLst>
            </p:cNvPr>
            <p:cNvSpPr txBox="1">
              <a:spLocks/>
            </p:cNvSpPr>
            <p:nvPr/>
          </p:nvSpPr>
          <p:spPr>
            <a:xfrm>
              <a:off x="0" y="1393967"/>
              <a:ext cx="2861953" cy="584735"/>
            </a:xfrm>
            <a:prstGeom prst="rect">
              <a:avLst/>
            </a:prstGeom>
            <a:noFill/>
            <a:ln>
              <a:noFill/>
            </a:ln>
          </p:spPr>
          <p:txBody>
            <a:bodyPr spcFirstLastPara="1" vert="horz" wrap="square" lIns="91425" tIns="45700" rIns="91425" bIns="45700" rtlCol="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2D75B6"/>
                </a:buClr>
                <a:buSzPts val="3600"/>
              </a:pPr>
              <a:r>
                <a:rPr lang="en-US" sz="3200" b="1" dirty="0">
                  <a:solidFill>
                    <a:srgbClr val="2D75B6"/>
                  </a:solidFill>
                </a:rPr>
                <a:t>Pegasus 5.0</a:t>
              </a:r>
              <a:endParaRPr lang="en-US" sz="3200" b="1" dirty="0">
                <a:solidFill>
                  <a:srgbClr val="942092"/>
                </a:solidFill>
              </a:endParaRPr>
            </a:p>
          </p:txBody>
        </p:sp>
      </p:grpSp>
    </p:spTree>
    <p:extLst>
      <p:ext uri="{BB962C8B-B14F-4D97-AF65-F5344CB8AC3E}">
        <p14:creationId xmlns:p14="http://schemas.microsoft.com/office/powerpoint/2010/main" val="218695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6"/>
        <p:cNvGrpSpPr/>
        <p:nvPr/>
      </p:nvGrpSpPr>
      <p:grpSpPr>
        <a:xfrm>
          <a:off x="0" y="0"/>
          <a:ext cx="0" cy="0"/>
          <a:chOff x="0" y="0"/>
          <a:chExt cx="0" cy="0"/>
        </a:xfrm>
      </p:grpSpPr>
      <p:sp>
        <p:nvSpPr>
          <p:cNvPr id="2847" name="Google Shape;2847;p38"/>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Ensemble Manager</a:t>
            </a:r>
            <a:endParaRPr/>
          </a:p>
        </p:txBody>
      </p:sp>
      <p:sp>
        <p:nvSpPr>
          <p:cNvPr id="2848" name="Google Shape;2848;p38"/>
          <p:cNvSpPr/>
          <p:nvPr/>
        </p:nvSpPr>
        <p:spPr>
          <a:xfrm>
            <a:off x="1677351" y="1523500"/>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2D75B6"/>
                </a:solidFill>
                <a:latin typeface="Roboto"/>
                <a:ea typeface="Roboto"/>
                <a:cs typeface="Roboto"/>
                <a:sym typeface="Roboto"/>
              </a:rPr>
              <a:t>Allow users to submit a collection of workflows (ensembles)</a:t>
            </a:r>
            <a:endParaRPr sz="1400" b="0" i="0" u="none" strike="noStrike" cap="none">
              <a:solidFill>
                <a:srgbClr val="000000"/>
              </a:solidFill>
              <a:latin typeface="Arial"/>
              <a:ea typeface="Arial"/>
              <a:cs typeface="Arial"/>
              <a:sym typeface="Arial"/>
            </a:endParaRPr>
          </a:p>
        </p:txBody>
      </p:sp>
      <p:sp>
        <p:nvSpPr>
          <p:cNvPr id="2849" name="Google Shape;2849;p38"/>
          <p:cNvSpPr/>
          <p:nvPr/>
        </p:nvSpPr>
        <p:spPr>
          <a:xfrm>
            <a:off x="1677351" y="1868155"/>
            <a:ext cx="9771898" cy="313932"/>
          </a:xfrm>
          <a:prstGeom prst="rect">
            <a:avLst/>
          </a:prstGeom>
          <a:noFill/>
          <a:ln>
            <a:noFill/>
          </a:ln>
        </p:spPr>
        <p:txBody>
          <a:bodyPr spcFirstLastPara="1" wrap="square" lIns="91425" tIns="45700" rIns="91425" bIns="45700" anchor="t" anchorCtr="0">
            <a:spAutoFit/>
          </a:bodyPr>
          <a:lstStyle/>
          <a:p>
            <a:pPr marL="576000" marR="0" lvl="1" indent="-285750" algn="l" rtl="0">
              <a:lnSpc>
                <a:spcPct val="90000"/>
              </a:lnSpc>
              <a:spcBef>
                <a:spcPts val="0"/>
              </a:spcBef>
              <a:spcAft>
                <a:spcPts val="0"/>
              </a:spcAft>
              <a:buClr>
                <a:srgbClr val="74CA21"/>
              </a:buClr>
              <a:buSzPts val="1600"/>
              <a:buFont typeface="Montserrat"/>
              <a:buChar char="▶"/>
            </a:pPr>
            <a:r>
              <a:rPr lang="en-US" sz="1600" b="0" i="0" u="none" strike="noStrike" cap="none" dirty="0">
                <a:solidFill>
                  <a:srgbClr val="3F3F3F"/>
                </a:solidFill>
                <a:latin typeface="Roboto"/>
                <a:ea typeface="Roboto"/>
                <a:cs typeface="Roboto"/>
                <a:sym typeface="Roboto"/>
              </a:rPr>
              <a:t>Automatically </a:t>
            </a:r>
            <a:r>
              <a:rPr lang="en-US" sz="1600" b="1" i="0" u="none" strike="noStrike" cap="none" dirty="0">
                <a:solidFill>
                  <a:schemeClr val="accent6"/>
                </a:solidFill>
                <a:latin typeface="Roboto"/>
                <a:ea typeface="Roboto"/>
                <a:cs typeface="Roboto"/>
                <a:sym typeface="Roboto"/>
              </a:rPr>
              <a:t>spawn</a:t>
            </a:r>
            <a:r>
              <a:rPr lang="en-US" sz="1600" b="0" i="0" u="none" strike="noStrike" cap="none" dirty="0">
                <a:solidFill>
                  <a:srgbClr val="3F3F3F"/>
                </a:solidFill>
                <a:latin typeface="Roboto"/>
                <a:ea typeface="Roboto"/>
                <a:cs typeface="Roboto"/>
                <a:sym typeface="Roboto"/>
              </a:rPr>
              <a:t> and </a:t>
            </a:r>
            <a:r>
              <a:rPr lang="en-US" sz="1600" b="1" i="0" u="none" strike="noStrike" cap="none" dirty="0">
                <a:solidFill>
                  <a:schemeClr val="accent6"/>
                </a:solidFill>
                <a:latin typeface="Roboto"/>
                <a:ea typeface="Roboto"/>
                <a:cs typeface="Roboto"/>
                <a:sym typeface="Roboto"/>
              </a:rPr>
              <a:t>manage </a:t>
            </a:r>
            <a:r>
              <a:rPr lang="en-US" sz="1600" b="0" i="0" u="none" strike="noStrike" cap="none" dirty="0">
                <a:solidFill>
                  <a:srgbClr val="3F3F3F"/>
                </a:solidFill>
                <a:latin typeface="Roboto"/>
                <a:ea typeface="Roboto"/>
                <a:cs typeface="Roboto"/>
                <a:sym typeface="Roboto"/>
              </a:rPr>
              <a:t>collections of workflows</a:t>
            </a:r>
            <a:endParaRPr sz="1400" b="1" i="0" u="none" strike="noStrike" cap="none" dirty="0">
              <a:solidFill>
                <a:schemeClr val="accent6"/>
              </a:solidFill>
              <a:latin typeface="Arial"/>
              <a:ea typeface="Arial"/>
              <a:cs typeface="Arial"/>
              <a:sym typeface="Arial"/>
            </a:endParaRPr>
          </a:p>
        </p:txBody>
      </p:sp>
      <p:sp>
        <p:nvSpPr>
          <p:cNvPr id="2850" name="Google Shape;2850;p38"/>
          <p:cNvSpPr/>
          <p:nvPr/>
        </p:nvSpPr>
        <p:spPr>
          <a:xfrm>
            <a:off x="1677351" y="3362890"/>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2D75B6"/>
                </a:solidFill>
                <a:latin typeface="Roboto"/>
                <a:ea typeface="Roboto"/>
                <a:cs typeface="Roboto"/>
                <a:sym typeface="Roboto"/>
              </a:rPr>
              <a:t>Properties</a:t>
            </a:r>
            <a:endParaRPr sz="1400" b="0" i="0" u="none" strike="noStrike" cap="none">
              <a:solidFill>
                <a:srgbClr val="000000"/>
              </a:solidFill>
              <a:latin typeface="Arial"/>
              <a:ea typeface="Arial"/>
              <a:cs typeface="Arial"/>
              <a:sym typeface="Arial"/>
            </a:endParaRPr>
          </a:p>
        </p:txBody>
      </p:sp>
      <p:sp>
        <p:nvSpPr>
          <p:cNvPr id="2851" name="Google Shape;2851;p38"/>
          <p:cNvSpPr/>
          <p:nvPr/>
        </p:nvSpPr>
        <p:spPr>
          <a:xfrm>
            <a:off x="1677351" y="3707545"/>
            <a:ext cx="9771898" cy="313932"/>
          </a:xfrm>
          <a:prstGeom prst="rect">
            <a:avLst/>
          </a:prstGeom>
          <a:noFill/>
          <a:ln>
            <a:noFill/>
          </a:ln>
        </p:spPr>
        <p:txBody>
          <a:bodyPr spcFirstLastPara="1" wrap="square" lIns="91425" tIns="45700" rIns="91425" bIns="45700" anchor="t" anchorCtr="0">
            <a:spAutoFit/>
          </a:bodyPr>
          <a:lstStyle/>
          <a:p>
            <a:pPr marL="576000" marR="0" lvl="1" indent="-285750" algn="l" rtl="0">
              <a:lnSpc>
                <a:spcPct val="9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Workflows within an ensemble may have </a:t>
            </a:r>
            <a:r>
              <a:rPr lang="en-US" sz="1600" b="1" i="0" u="none" strike="noStrike" cap="none">
                <a:solidFill>
                  <a:srgbClr val="74CA21"/>
                </a:solidFill>
                <a:latin typeface="Roboto"/>
                <a:ea typeface="Roboto"/>
                <a:cs typeface="Roboto"/>
                <a:sym typeface="Roboto"/>
              </a:rPr>
              <a:t>different priorities</a:t>
            </a:r>
            <a:endParaRPr sz="1400" b="0" i="0" u="none" strike="noStrike" cap="none">
              <a:solidFill>
                <a:srgbClr val="000000"/>
              </a:solidFill>
              <a:latin typeface="Arial"/>
              <a:ea typeface="Arial"/>
              <a:cs typeface="Arial"/>
              <a:sym typeface="Arial"/>
            </a:endParaRPr>
          </a:p>
        </p:txBody>
      </p:sp>
      <p:sp>
        <p:nvSpPr>
          <p:cNvPr id="2852" name="Google Shape;2852;p38"/>
          <p:cNvSpPr/>
          <p:nvPr/>
        </p:nvSpPr>
        <p:spPr>
          <a:xfrm>
            <a:off x="1677351" y="3997082"/>
            <a:ext cx="9771898" cy="313932"/>
          </a:xfrm>
          <a:prstGeom prst="rect">
            <a:avLst/>
          </a:prstGeom>
          <a:noFill/>
          <a:ln>
            <a:noFill/>
          </a:ln>
        </p:spPr>
        <p:txBody>
          <a:bodyPr spcFirstLastPara="1" wrap="square" lIns="91425" tIns="45700" rIns="91425" bIns="45700" anchor="t" anchorCtr="0">
            <a:spAutoFit/>
          </a:bodyPr>
          <a:lstStyle/>
          <a:p>
            <a:pPr marL="864000" marR="0" lvl="2" indent="-285747" algn="l" rtl="0">
              <a:lnSpc>
                <a:spcPct val="90000"/>
              </a:lnSpc>
              <a:spcBef>
                <a:spcPts val="0"/>
              </a:spcBef>
              <a:spcAft>
                <a:spcPts val="0"/>
              </a:spcAft>
              <a:buClr>
                <a:srgbClr val="3F3F3F"/>
              </a:buClr>
              <a:buSzPts val="1600"/>
              <a:buFont typeface="Roboto"/>
              <a:buChar char="&gt;"/>
            </a:pPr>
            <a:r>
              <a:rPr lang="en-US" sz="1600" b="0" i="1" u="none" strike="noStrike" cap="none">
                <a:solidFill>
                  <a:srgbClr val="3F3F3F"/>
                </a:solidFill>
                <a:latin typeface="Roboto"/>
                <a:ea typeface="Roboto"/>
                <a:cs typeface="Roboto"/>
                <a:sym typeface="Roboto"/>
              </a:rPr>
              <a:t>Priorities can also be changed at runtime</a:t>
            </a:r>
            <a:endParaRPr sz="1400" b="0" i="0" u="none" strike="noStrike" cap="none">
              <a:solidFill>
                <a:srgbClr val="000000"/>
              </a:solidFill>
              <a:latin typeface="Arial"/>
              <a:ea typeface="Arial"/>
              <a:cs typeface="Arial"/>
              <a:sym typeface="Arial"/>
            </a:endParaRPr>
          </a:p>
        </p:txBody>
      </p:sp>
      <p:sp>
        <p:nvSpPr>
          <p:cNvPr id="2853" name="Google Shape;2853;p38"/>
          <p:cNvSpPr/>
          <p:nvPr/>
        </p:nvSpPr>
        <p:spPr>
          <a:xfrm>
            <a:off x="1677351" y="4286619"/>
            <a:ext cx="9771898" cy="313932"/>
          </a:xfrm>
          <a:prstGeom prst="rect">
            <a:avLst/>
          </a:prstGeom>
          <a:noFill/>
          <a:ln>
            <a:noFill/>
          </a:ln>
        </p:spPr>
        <p:txBody>
          <a:bodyPr spcFirstLastPara="1" wrap="square" lIns="91425" tIns="45700" rIns="91425" bIns="45700" anchor="t" anchorCtr="0">
            <a:spAutoFit/>
          </a:bodyPr>
          <a:lstStyle/>
          <a:p>
            <a:pPr marL="576000" marR="0" lvl="1" indent="-285750" algn="l" rtl="0">
              <a:lnSpc>
                <a:spcPct val="90000"/>
              </a:lnSpc>
              <a:spcBef>
                <a:spcPts val="0"/>
              </a:spcBef>
              <a:spcAft>
                <a:spcPts val="0"/>
              </a:spcAft>
              <a:buClr>
                <a:srgbClr val="74CA21"/>
              </a:buClr>
              <a:buSzPts val="1600"/>
              <a:buFont typeface="Montserrat"/>
              <a:buChar char="▶"/>
            </a:pPr>
            <a:r>
              <a:rPr lang="en-US" sz="1600" b="0" i="0" u="none" strike="noStrike" cap="none" dirty="0">
                <a:solidFill>
                  <a:srgbClr val="3F3F3F"/>
                </a:solidFill>
                <a:latin typeface="Roboto"/>
                <a:ea typeface="Roboto"/>
                <a:cs typeface="Roboto"/>
                <a:sym typeface="Roboto"/>
              </a:rPr>
              <a:t>Ensembles may limit the number of </a:t>
            </a:r>
            <a:r>
              <a:rPr lang="en-US" sz="1600" b="1" i="0" u="none" strike="noStrike" cap="none" dirty="0">
                <a:solidFill>
                  <a:srgbClr val="74CA21"/>
                </a:solidFill>
                <a:latin typeface="Roboto"/>
                <a:ea typeface="Roboto"/>
                <a:cs typeface="Roboto"/>
                <a:sym typeface="Roboto"/>
              </a:rPr>
              <a:t>concurrent </a:t>
            </a:r>
            <a:r>
              <a:rPr lang="en-US" sz="1600" b="0" i="0" u="none" strike="noStrike" cap="none" dirty="0">
                <a:solidFill>
                  <a:srgbClr val="3F3F3F"/>
                </a:solidFill>
                <a:latin typeface="Roboto"/>
                <a:ea typeface="Roboto"/>
                <a:cs typeface="Roboto"/>
                <a:sym typeface="Roboto"/>
              </a:rPr>
              <a:t>planned and running workflows</a:t>
            </a:r>
            <a:endParaRPr sz="1400" b="0" i="0" u="none" strike="noStrike" cap="none" dirty="0">
              <a:solidFill>
                <a:srgbClr val="000000"/>
              </a:solidFill>
              <a:latin typeface="Arial"/>
              <a:ea typeface="Arial"/>
              <a:cs typeface="Arial"/>
              <a:sym typeface="Arial"/>
            </a:endParaRPr>
          </a:p>
        </p:txBody>
      </p:sp>
      <p:sp>
        <p:nvSpPr>
          <p:cNvPr id="2854" name="Google Shape;2854;p38"/>
          <p:cNvSpPr/>
          <p:nvPr/>
        </p:nvSpPr>
        <p:spPr>
          <a:xfrm>
            <a:off x="1677351" y="5032424"/>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2D75B6"/>
                </a:solidFill>
                <a:latin typeface="Roboto"/>
                <a:ea typeface="Roboto"/>
                <a:cs typeface="Roboto"/>
                <a:sym typeface="Roboto"/>
              </a:rPr>
              <a:t>Additional Actions</a:t>
            </a:r>
            <a:endParaRPr sz="1400" b="0" i="0" u="none" strike="noStrike" cap="none">
              <a:solidFill>
                <a:srgbClr val="000000"/>
              </a:solidFill>
              <a:latin typeface="Arial"/>
              <a:ea typeface="Arial"/>
              <a:cs typeface="Arial"/>
              <a:sym typeface="Arial"/>
            </a:endParaRPr>
          </a:p>
        </p:txBody>
      </p:sp>
      <p:sp>
        <p:nvSpPr>
          <p:cNvPr id="2855" name="Google Shape;2855;p38"/>
          <p:cNvSpPr/>
          <p:nvPr/>
        </p:nvSpPr>
        <p:spPr>
          <a:xfrm>
            <a:off x="1677351" y="5377079"/>
            <a:ext cx="9771898" cy="861774"/>
          </a:xfrm>
          <a:prstGeom prst="rect">
            <a:avLst/>
          </a:prstGeom>
          <a:noFill/>
          <a:ln>
            <a:noFill/>
          </a:ln>
        </p:spPr>
        <p:txBody>
          <a:bodyPr spcFirstLastPara="1" wrap="square" lIns="91425" tIns="45700" rIns="91425" bIns="45700" anchor="t" anchorCtr="0">
            <a:spAutoFit/>
          </a:bodyPr>
          <a:lstStyle/>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Ensembles</a:t>
            </a:r>
            <a:r>
              <a:rPr lang="en-US" sz="1600" b="0" i="0" u="none" strike="noStrike" cap="none">
                <a:solidFill>
                  <a:srgbClr val="595959"/>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can be </a:t>
            </a:r>
            <a:r>
              <a:rPr lang="en-US" sz="1600" b="1" i="0" u="none" strike="noStrike" cap="none">
                <a:solidFill>
                  <a:srgbClr val="74CA21"/>
                </a:solidFill>
                <a:latin typeface="Roboto"/>
                <a:ea typeface="Roboto"/>
                <a:cs typeface="Roboto"/>
                <a:sym typeface="Roboto"/>
              </a:rPr>
              <a:t>paused, resumed, removed, re-planned</a:t>
            </a:r>
            <a:r>
              <a:rPr lang="en-US" sz="1600" b="1" i="0" u="none" strike="noStrike" cap="none">
                <a:solidFill>
                  <a:srgbClr val="3F3F3F"/>
                </a:solidFill>
                <a:latin typeface="Roboto"/>
                <a:ea typeface="Roboto"/>
                <a:cs typeface="Roboto"/>
                <a:sym typeface="Roboto"/>
              </a:rPr>
              <a:t>,</a:t>
            </a:r>
            <a:r>
              <a:rPr lang="en-US" sz="1600" b="0" i="0" u="none" strike="noStrike" cap="none">
                <a:solidFill>
                  <a:srgbClr val="3F3F3F"/>
                </a:solidFill>
                <a:latin typeface="Roboto"/>
                <a:ea typeface="Roboto"/>
                <a:cs typeface="Roboto"/>
                <a:sym typeface="Roboto"/>
              </a:rPr>
              <a:t> and</a:t>
            </a:r>
            <a:r>
              <a:rPr lang="en-US" sz="1600" b="0" i="0" u="none" strike="noStrike" cap="none">
                <a:solidFill>
                  <a:srgbClr val="2D75B6"/>
                </a:solidFill>
                <a:latin typeface="Roboto"/>
                <a:ea typeface="Roboto"/>
                <a:cs typeface="Roboto"/>
                <a:sym typeface="Roboto"/>
              </a:rPr>
              <a:t> </a:t>
            </a:r>
            <a:r>
              <a:rPr lang="en-US" sz="1600" b="1" i="0" u="none" strike="noStrike" cap="none">
                <a:solidFill>
                  <a:srgbClr val="74CA21"/>
                </a:solidFill>
                <a:latin typeface="Roboto"/>
                <a:ea typeface="Roboto"/>
                <a:cs typeface="Roboto"/>
                <a:sym typeface="Roboto"/>
              </a:rPr>
              <a:t>re-executed</a:t>
            </a:r>
            <a:endParaRPr sz="1400" b="0" i="0" u="none" strike="noStrike" cap="none">
              <a:solidFill>
                <a:srgbClr val="000000"/>
              </a:solidFill>
              <a:latin typeface="Arial"/>
              <a:ea typeface="Arial"/>
              <a:cs typeface="Arial"/>
              <a:sym typeface="Arial"/>
            </a:endParaRPr>
          </a:p>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A</a:t>
            </a:r>
            <a:r>
              <a:rPr lang="en-US" sz="1600" b="0" i="0" u="none" strike="noStrike" cap="none">
                <a:solidFill>
                  <a:srgbClr val="2D75B6"/>
                </a:solidFill>
                <a:latin typeface="Roboto"/>
                <a:ea typeface="Roboto"/>
                <a:cs typeface="Roboto"/>
                <a:sym typeface="Roboto"/>
              </a:rPr>
              <a:t> </a:t>
            </a:r>
            <a:r>
              <a:rPr lang="en-US" sz="1600" b="1" i="0" u="none" strike="noStrike" cap="none">
                <a:solidFill>
                  <a:srgbClr val="74CA21"/>
                </a:solidFill>
                <a:latin typeface="Roboto"/>
                <a:ea typeface="Roboto"/>
                <a:cs typeface="Roboto"/>
                <a:sym typeface="Roboto"/>
              </a:rPr>
              <a:t>debugging</a:t>
            </a:r>
            <a:r>
              <a:rPr lang="en-US" sz="1600" b="0" i="0" u="none" strike="noStrike" cap="none">
                <a:solidFill>
                  <a:srgbClr val="74CA21"/>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mechanism is also provided to investigate failures in workflow runs</a:t>
            </a:r>
            <a:endParaRPr sz="1400" b="0" i="0" u="none" strike="noStrike" cap="none">
              <a:solidFill>
                <a:srgbClr val="000000"/>
              </a:solidFill>
              <a:latin typeface="Arial"/>
              <a:ea typeface="Arial"/>
              <a:cs typeface="Arial"/>
              <a:sym typeface="Arial"/>
            </a:endParaRPr>
          </a:p>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Actions can be performed both to ensembles and single workflows within ensembles</a:t>
            </a:r>
            <a:endParaRPr sz="1400" b="0" i="0" u="none" strike="noStrike" cap="none">
              <a:solidFill>
                <a:srgbClr val="000000"/>
              </a:solidFill>
              <a:latin typeface="Arial"/>
              <a:ea typeface="Arial"/>
              <a:cs typeface="Arial"/>
              <a:sym typeface="Arial"/>
            </a:endParaRPr>
          </a:p>
        </p:txBody>
      </p:sp>
      <p:cxnSp>
        <p:nvCxnSpPr>
          <p:cNvPr id="2856" name="Google Shape;2856;p38"/>
          <p:cNvCxnSpPr/>
          <p:nvPr/>
        </p:nvCxnSpPr>
        <p:spPr>
          <a:xfrm>
            <a:off x="1781374" y="3241565"/>
            <a:ext cx="8801100" cy="0"/>
          </a:xfrm>
          <a:prstGeom prst="straightConnector1">
            <a:avLst/>
          </a:prstGeom>
          <a:noFill/>
          <a:ln w="9525" cap="flat" cmpd="sng">
            <a:solidFill>
              <a:srgbClr val="D8D8D8"/>
            </a:solidFill>
            <a:prstDash val="solid"/>
            <a:miter lim="800000"/>
            <a:headEnd type="none" w="sm" len="sm"/>
            <a:tailEnd type="none" w="sm" len="sm"/>
          </a:ln>
        </p:spPr>
      </p:cxnSp>
      <p:cxnSp>
        <p:nvCxnSpPr>
          <p:cNvPr id="2857" name="Google Shape;2857;p38"/>
          <p:cNvCxnSpPr/>
          <p:nvPr/>
        </p:nvCxnSpPr>
        <p:spPr>
          <a:xfrm>
            <a:off x="1781374" y="4865693"/>
            <a:ext cx="8801100" cy="0"/>
          </a:xfrm>
          <a:prstGeom prst="straightConnector1">
            <a:avLst/>
          </a:prstGeom>
          <a:noFill/>
          <a:ln w="9525" cap="flat" cmpd="sng">
            <a:solidFill>
              <a:srgbClr val="D8D8D8"/>
            </a:solidFill>
            <a:prstDash val="solid"/>
            <a:miter lim="800000"/>
            <a:headEnd type="none" w="sm" len="sm"/>
            <a:tailEnd type="none" w="sm" len="sm"/>
          </a:ln>
        </p:spPr>
      </p:cxnSp>
      <p:grpSp>
        <p:nvGrpSpPr>
          <p:cNvPr id="2858" name="Google Shape;2858;p38"/>
          <p:cNvGrpSpPr/>
          <p:nvPr/>
        </p:nvGrpSpPr>
        <p:grpSpPr>
          <a:xfrm>
            <a:off x="999038" y="1499143"/>
            <a:ext cx="419606" cy="365990"/>
            <a:chOff x="9312275" y="5386389"/>
            <a:chExt cx="285750" cy="249238"/>
          </a:xfrm>
        </p:grpSpPr>
        <p:sp>
          <p:nvSpPr>
            <p:cNvPr id="2859" name="Google Shape;2859;p38"/>
            <p:cNvSpPr/>
            <p:nvPr/>
          </p:nvSpPr>
          <p:spPr>
            <a:xfrm>
              <a:off x="9312275" y="5386389"/>
              <a:ext cx="225425" cy="249238"/>
            </a:xfrm>
            <a:custGeom>
              <a:avLst/>
              <a:gdLst/>
              <a:ahLst/>
              <a:cxnLst/>
              <a:rect l="l" t="t" r="r" b="b"/>
              <a:pathLst>
                <a:path w="569" h="628" extrusionOk="0">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860" name="Google Shape;2860;p38"/>
            <p:cNvSpPr/>
            <p:nvPr/>
          </p:nvSpPr>
          <p:spPr>
            <a:xfrm>
              <a:off x="9485313" y="5387975"/>
              <a:ext cx="112712" cy="247650"/>
            </a:xfrm>
            <a:custGeom>
              <a:avLst/>
              <a:gdLst/>
              <a:ahLst/>
              <a:cxnLst/>
              <a:rect l="l" t="t" r="r" b="b"/>
              <a:pathLst>
                <a:path w="281" h="625" extrusionOk="0">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2861" name="Google Shape;2861;p38"/>
          <p:cNvSpPr/>
          <p:nvPr/>
        </p:nvSpPr>
        <p:spPr>
          <a:xfrm>
            <a:off x="999658" y="3317535"/>
            <a:ext cx="418367" cy="420692"/>
          </a:xfrm>
          <a:custGeom>
            <a:avLst/>
            <a:gdLst/>
            <a:ahLst/>
            <a:cxnLst/>
            <a:rect l="l" t="t" r="r" b="b"/>
            <a:pathLst>
              <a:path w="903" h="903" extrusionOk="0">
                <a:moveTo>
                  <a:pt x="888" y="421"/>
                </a:moveTo>
                <a:lnTo>
                  <a:pt x="542" y="421"/>
                </a:lnTo>
                <a:lnTo>
                  <a:pt x="542" y="346"/>
                </a:lnTo>
                <a:lnTo>
                  <a:pt x="542" y="339"/>
                </a:lnTo>
                <a:lnTo>
                  <a:pt x="540" y="331"/>
                </a:lnTo>
                <a:lnTo>
                  <a:pt x="539" y="325"/>
                </a:lnTo>
                <a:lnTo>
                  <a:pt x="536" y="317"/>
                </a:lnTo>
                <a:lnTo>
                  <a:pt x="532" y="311"/>
                </a:lnTo>
                <a:lnTo>
                  <a:pt x="528" y="306"/>
                </a:lnTo>
                <a:lnTo>
                  <a:pt x="524" y="299"/>
                </a:lnTo>
                <a:lnTo>
                  <a:pt x="518" y="294"/>
                </a:lnTo>
                <a:lnTo>
                  <a:pt x="513" y="288"/>
                </a:lnTo>
                <a:lnTo>
                  <a:pt x="508" y="284"/>
                </a:lnTo>
                <a:lnTo>
                  <a:pt x="501" y="281"/>
                </a:lnTo>
                <a:lnTo>
                  <a:pt x="495" y="277"/>
                </a:lnTo>
                <a:lnTo>
                  <a:pt x="488" y="274"/>
                </a:lnTo>
                <a:lnTo>
                  <a:pt x="481" y="272"/>
                </a:lnTo>
                <a:lnTo>
                  <a:pt x="473" y="271"/>
                </a:lnTo>
                <a:lnTo>
                  <a:pt x="467" y="271"/>
                </a:lnTo>
                <a:lnTo>
                  <a:pt x="346" y="270"/>
                </a:lnTo>
                <a:lnTo>
                  <a:pt x="338" y="270"/>
                </a:lnTo>
                <a:lnTo>
                  <a:pt x="330" y="267"/>
                </a:lnTo>
                <a:lnTo>
                  <a:pt x="322" y="263"/>
                </a:lnTo>
                <a:lnTo>
                  <a:pt x="316" y="256"/>
                </a:lnTo>
                <a:lnTo>
                  <a:pt x="309" y="250"/>
                </a:lnTo>
                <a:lnTo>
                  <a:pt x="305" y="242"/>
                </a:lnTo>
                <a:lnTo>
                  <a:pt x="302" y="234"/>
                </a:lnTo>
                <a:lnTo>
                  <a:pt x="301" y="225"/>
                </a:lnTo>
                <a:lnTo>
                  <a:pt x="301" y="150"/>
                </a:lnTo>
                <a:lnTo>
                  <a:pt x="527" y="150"/>
                </a:lnTo>
                <a:lnTo>
                  <a:pt x="530" y="150"/>
                </a:lnTo>
                <a:lnTo>
                  <a:pt x="532" y="149"/>
                </a:lnTo>
                <a:lnTo>
                  <a:pt x="536" y="148"/>
                </a:lnTo>
                <a:lnTo>
                  <a:pt x="538" y="146"/>
                </a:lnTo>
                <a:lnTo>
                  <a:pt x="539" y="144"/>
                </a:lnTo>
                <a:lnTo>
                  <a:pt x="541" y="141"/>
                </a:lnTo>
                <a:lnTo>
                  <a:pt x="542" y="138"/>
                </a:lnTo>
                <a:lnTo>
                  <a:pt x="542" y="135"/>
                </a:lnTo>
                <a:lnTo>
                  <a:pt x="542" y="15"/>
                </a:lnTo>
                <a:lnTo>
                  <a:pt x="542" y="12"/>
                </a:lnTo>
                <a:lnTo>
                  <a:pt x="541" y="8"/>
                </a:lnTo>
                <a:lnTo>
                  <a:pt x="539" y="6"/>
                </a:lnTo>
                <a:lnTo>
                  <a:pt x="538" y="4"/>
                </a:lnTo>
                <a:lnTo>
                  <a:pt x="536" y="2"/>
                </a:lnTo>
                <a:lnTo>
                  <a:pt x="532" y="1"/>
                </a:lnTo>
                <a:lnTo>
                  <a:pt x="530" y="0"/>
                </a:lnTo>
                <a:lnTo>
                  <a:pt x="527" y="0"/>
                </a:lnTo>
                <a:lnTo>
                  <a:pt x="15" y="0"/>
                </a:lnTo>
                <a:lnTo>
                  <a:pt x="12" y="0"/>
                </a:lnTo>
                <a:lnTo>
                  <a:pt x="9" y="1"/>
                </a:lnTo>
                <a:lnTo>
                  <a:pt x="7" y="2"/>
                </a:lnTo>
                <a:lnTo>
                  <a:pt x="5" y="4"/>
                </a:lnTo>
                <a:lnTo>
                  <a:pt x="2" y="6"/>
                </a:lnTo>
                <a:lnTo>
                  <a:pt x="1" y="8"/>
                </a:lnTo>
                <a:lnTo>
                  <a:pt x="0" y="12"/>
                </a:lnTo>
                <a:lnTo>
                  <a:pt x="0" y="15"/>
                </a:lnTo>
                <a:lnTo>
                  <a:pt x="0" y="135"/>
                </a:lnTo>
                <a:lnTo>
                  <a:pt x="0" y="138"/>
                </a:lnTo>
                <a:lnTo>
                  <a:pt x="1" y="141"/>
                </a:lnTo>
                <a:lnTo>
                  <a:pt x="2" y="144"/>
                </a:lnTo>
                <a:lnTo>
                  <a:pt x="5" y="146"/>
                </a:lnTo>
                <a:lnTo>
                  <a:pt x="7" y="148"/>
                </a:lnTo>
                <a:lnTo>
                  <a:pt x="9" y="149"/>
                </a:lnTo>
                <a:lnTo>
                  <a:pt x="12" y="150"/>
                </a:lnTo>
                <a:lnTo>
                  <a:pt x="15" y="150"/>
                </a:lnTo>
                <a:lnTo>
                  <a:pt x="271" y="150"/>
                </a:lnTo>
                <a:lnTo>
                  <a:pt x="271" y="225"/>
                </a:lnTo>
                <a:lnTo>
                  <a:pt x="272" y="233"/>
                </a:lnTo>
                <a:lnTo>
                  <a:pt x="273" y="240"/>
                </a:lnTo>
                <a:lnTo>
                  <a:pt x="275" y="247"/>
                </a:lnTo>
                <a:lnTo>
                  <a:pt x="277" y="254"/>
                </a:lnTo>
                <a:lnTo>
                  <a:pt x="280" y="261"/>
                </a:lnTo>
                <a:lnTo>
                  <a:pt x="285" y="266"/>
                </a:lnTo>
                <a:lnTo>
                  <a:pt x="289" y="272"/>
                </a:lnTo>
                <a:lnTo>
                  <a:pt x="294" y="278"/>
                </a:lnTo>
                <a:lnTo>
                  <a:pt x="300" y="283"/>
                </a:lnTo>
                <a:lnTo>
                  <a:pt x="305" y="287"/>
                </a:lnTo>
                <a:lnTo>
                  <a:pt x="311" y="292"/>
                </a:lnTo>
                <a:lnTo>
                  <a:pt x="318" y="295"/>
                </a:lnTo>
                <a:lnTo>
                  <a:pt x="325" y="297"/>
                </a:lnTo>
                <a:lnTo>
                  <a:pt x="332" y="299"/>
                </a:lnTo>
                <a:lnTo>
                  <a:pt x="339" y="300"/>
                </a:lnTo>
                <a:lnTo>
                  <a:pt x="346" y="301"/>
                </a:lnTo>
                <a:lnTo>
                  <a:pt x="467" y="301"/>
                </a:lnTo>
                <a:lnTo>
                  <a:pt x="474" y="302"/>
                </a:lnTo>
                <a:lnTo>
                  <a:pt x="483" y="304"/>
                </a:lnTo>
                <a:lnTo>
                  <a:pt x="490" y="309"/>
                </a:lnTo>
                <a:lnTo>
                  <a:pt x="497" y="315"/>
                </a:lnTo>
                <a:lnTo>
                  <a:pt x="503" y="322"/>
                </a:lnTo>
                <a:lnTo>
                  <a:pt x="508" y="329"/>
                </a:lnTo>
                <a:lnTo>
                  <a:pt x="511" y="338"/>
                </a:lnTo>
                <a:lnTo>
                  <a:pt x="512" y="346"/>
                </a:lnTo>
                <a:lnTo>
                  <a:pt x="512" y="421"/>
                </a:lnTo>
                <a:lnTo>
                  <a:pt x="377" y="421"/>
                </a:lnTo>
                <a:lnTo>
                  <a:pt x="374" y="421"/>
                </a:lnTo>
                <a:lnTo>
                  <a:pt x="370" y="422"/>
                </a:lnTo>
                <a:lnTo>
                  <a:pt x="368" y="424"/>
                </a:lnTo>
                <a:lnTo>
                  <a:pt x="366" y="426"/>
                </a:lnTo>
                <a:lnTo>
                  <a:pt x="364" y="428"/>
                </a:lnTo>
                <a:lnTo>
                  <a:pt x="363" y="430"/>
                </a:lnTo>
                <a:lnTo>
                  <a:pt x="362" y="433"/>
                </a:lnTo>
                <a:lnTo>
                  <a:pt x="361" y="436"/>
                </a:lnTo>
                <a:lnTo>
                  <a:pt x="361" y="557"/>
                </a:lnTo>
                <a:lnTo>
                  <a:pt x="362" y="560"/>
                </a:lnTo>
                <a:lnTo>
                  <a:pt x="363" y="563"/>
                </a:lnTo>
                <a:lnTo>
                  <a:pt x="364" y="565"/>
                </a:lnTo>
                <a:lnTo>
                  <a:pt x="366" y="567"/>
                </a:lnTo>
                <a:lnTo>
                  <a:pt x="368" y="569"/>
                </a:lnTo>
                <a:lnTo>
                  <a:pt x="370" y="570"/>
                </a:lnTo>
                <a:lnTo>
                  <a:pt x="374" y="572"/>
                </a:lnTo>
                <a:lnTo>
                  <a:pt x="377" y="572"/>
                </a:lnTo>
                <a:lnTo>
                  <a:pt x="692" y="572"/>
                </a:lnTo>
                <a:lnTo>
                  <a:pt x="692" y="768"/>
                </a:lnTo>
                <a:lnTo>
                  <a:pt x="691" y="775"/>
                </a:lnTo>
                <a:lnTo>
                  <a:pt x="689" y="784"/>
                </a:lnTo>
                <a:lnTo>
                  <a:pt x="684" y="791"/>
                </a:lnTo>
                <a:lnTo>
                  <a:pt x="678" y="798"/>
                </a:lnTo>
                <a:lnTo>
                  <a:pt x="671" y="804"/>
                </a:lnTo>
                <a:lnTo>
                  <a:pt x="663" y="809"/>
                </a:lnTo>
                <a:lnTo>
                  <a:pt x="656" y="812"/>
                </a:lnTo>
                <a:lnTo>
                  <a:pt x="647" y="813"/>
                </a:lnTo>
                <a:lnTo>
                  <a:pt x="542" y="813"/>
                </a:lnTo>
                <a:lnTo>
                  <a:pt x="542" y="768"/>
                </a:lnTo>
                <a:lnTo>
                  <a:pt x="542" y="765"/>
                </a:lnTo>
                <a:lnTo>
                  <a:pt x="541" y="761"/>
                </a:lnTo>
                <a:lnTo>
                  <a:pt x="539" y="759"/>
                </a:lnTo>
                <a:lnTo>
                  <a:pt x="538" y="757"/>
                </a:lnTo>
                <a:lnTo>
                  <a:pt x="536" y="755"/>
                </a:lnTo>
                <a:lnTo>
                  <a:pt x="532" y="754"/>
                </a:lnTo>
                <a:lnTo>
                  <a:pt x="530" y="753"/>
                </a:lnTo>
                <a:lnTo>
                  <a:pt x="527" y="753"/>
                </a:lnTo>
                <a:lnTo>
                  <a:pt x="15" y="753"/>
                </a:lnTo>
                <a:lnTo>
                  <a:pt x="12" y="753"/>
                </a:lnTo>
                <a:lnTo>
                  <a:pt x="9" y="754"/>
                </a:lnTo>
                <a:lnTo>
                  <a:pt x="7" y="755"/>
                </a:lnTo>
                <a:lnTo>
                  <a:pt x="5" y="757"/>
                </a:lnTo>
                <a:lnTo>
                  <a:pt x="2" y="759"/>
                </a:lnTo>
                <a:lnTo>
                  <a:pt x="1" y="761"/>
                </a:lnTo>
                <a:lnTo>
                  <a:pt x="0" y="765"/>
                </a:lnTo>
                <a:lnTo>
                  <a:pt x="0" y="768"/>
                </a:lnTo>
                <a:lnTo>
                  <a:pt x="0" y="888"/>
                </a:lnTo>
                <a:lnTo>
                  <a:pt x="0" y="891"/>
                </a:lnTo>
                <a:lnTo>
                  <a:pt x="1" y="893"/>
                </a:lnTo>
                <a:lnTo>
                  <a:pt x="2" y="897"/>
                </a:lnTo>
                <a:lnTo>
                  <a:pt x="5" y="899"/>
                </a:lnTo>
                <a:lnTo>
                  <a:pt x="7" y="901"/>
                </a:lnTo>
                <a:lnTo>
                  <a:pt x="9" y="902"/>
                </a:lnTo>
                <a:lnTo>
                  <a:pt x="12" y="903"/>
                </a:lnTo>
                <a:lnTo>
                  <a:pt x="15" y="903"/>
                </a:lnTo>
                <a:lnTo>
                  <a:pt x="527" y="903"/>
                </a:lnTo>
                <a:lnTo>
                  <a:pt x="530" y="903"/>
                </a:lnTo>
                <a:lnTo>
                  <a:pt x="532" y="902"/>
                </a:lnTo>
                <a:lnTo>
                  <a:pt x="536" y="901"/>
                </a:lnTo>
                <a:lnTo>
                  <a:pt x="538" y="899"/>
                </a:lnTo>
                <a:lnTo>
                  <a:pt x="539" y="897"/>
                </a:lnTo>
                <a:lnTo>
                  <a:pt x="541" y="893"/>
                </a:lnTo>
                <a:lnTo>
                  <a:pt x="542" y="891"/>
                </a:lnTo>
                <a:lnTo>
                  <a:pt x="542" y="888"/>
                </a:lnTo>
                <a:lnTo>
                  <a:pt x="542" y="843"/>
                </a:lnTo>
                <a:lnTo>
                  <a:pt x="647" y="843"/>
                </a:lnTo>
                <a:lnTo>
                  <a:pt x="655" y="842"/>
                </a:lnTo>
                <a:lnTo>
                  <a:pt x="662" y="841"/>
                </a:lnTo>
                <a:lnTo>
                  <a:pt x="669" y="839"/>
                </a:lnTo>
                <a:lnTo>
                  <a:pt x="675" y="836"/>
                </a:lnTo>
                <a:lnTo>
                  <a:pt x="681" y="833"/>
                </a:lnTo>
                <a:lnTo>
                  <a:pt x="688" y="829"/>
                </a:lnTo>
                <a:lnTo>
                  <a:pt x="694" y="825"/>
                </a:lnTo>
                <a:lnTo>
                  <a:pt x="700" y="819"/>
                </a:lnTo>
                <a:lnTo>
                  <a:pt x="704" y="814"/>
                </a:lnTo>
                <a:lnTo>
                  <a:pt x="709" y="809"/>
                </a:lnTo>
                <a:lnTo>
                  <a:pt x="712" y="802"/>
                </a:lnTo>
                <a:lnTo>
                  <a:pt x="716" y="796"/>
                </a:lnTo>
                <a:lnTo>
                  <a:pt x="719" y="789"/>
                </a:lnTo>
                <a:lnTo>
                  <a:pt x="721" y="782"/>
                </a:lnTo>
                <a:lnTo>
                  <a:pt x="722" y="774"/>
                </a:lnTo>
                <a:lnTo>
                  <a:pt x="722" y="768"/>
                </a:lnTo>
                <a:lnTo>
                  <a:pt x="722" y="572"/>
                </a:lnTo>
                <a:lnTo>
                  <a:pt x="888" y="572"/>
                </a:lnTo>
                <a:lnTo>
                  <a:pt x="892" y="572"/>
                </a:lnTo>
                <a:lnTo>
                  <a:pt x="894" y="570"/>
                </a:lnTo>
                <a:lnTo>
                  <a:pt x="897" y="569"/>
                </a:lnTo>
                <a:lnTo>
                  <a:pt x="899" y="567"/>
                </a:lnTo>
                <a:lnTo>
                  <a:pt x="900" y="565"/>
                </a:lnTo>
                <a:lnTo>
                  <a:pt x="902" y="563"/>
                </a:lnTo>
                <a:lnTo>
                  <a:pt x="902" y="560"/>
                </a:lnTo>
                <a:lnTo>
                  <a:pt x="903" y="557"/>
                </a:lnTo>
                <a:lnTo>
                  <a:pt x="903" y="436"/>
                </a:lnTo>
                <a:lnTo>
                  <a:pt x="902" y="433"/>
                </a:lnTo>
                <a:lnTo>
                  <a:pt x="902" y="430"/>
                </a:lnTo>
                <a:lnTo>
                  <a:pt x="900" y="428"/>
                </a:lnTo>
                <a:lnTo>
                  <a:pt x="899" y="426"/>
                </a:lnTo>
                <a:lnTo>
                  <a:pt x="897" y="424"/>
                </a:lnTo>
                <a:lnTo>
                  <a:pt x="894" y="422"/>
                </a:lnTo>
                <a:lnTo>
                  <a:pt x="892" y="421"/>
                </a:lnTo>
                <a:lnTo>
                  <a:pt x="888" y="421"/>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862" name="Google Shape;2862;p38"/>
          <p:cNvSpPr/>
          <p:nvPr/>
        </p:nvSpPr>
        <p:spPr>
          <a:xfrm>
            <a:off x="1035962" y="5023886"/>
            <a:ext cx="345758" cy="345758"/>
          </a:xfrm>
          <a:custGeom>
            <a:avLst/>
            <a:gdLst/>
            <a:ahLst/>
            <a:cxnLst/>
            <a:rect l="l" t="t" r="r" b="b"/>
            <a:pathLst>
              <a:path w="898" h="898" extrusionOk="0">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863" name="Google Shape;2863;p38"/>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864" name="Google Shape;2864;p38"/>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cxnSp>
        <p:nvCxnSpPr>
          <p:cNvPr id="20" name="Google Shape;2856;p38">
            <a:extLst>
              <a:ext uri="{FF2B5EF4-FFF2-40B4-BE49-F238E27FC236}">
                <a16:creationId xmlns:a16="http://schemas.microsoft.com/office/drawing/2014/main" id="{301FF5F0-C7E4-D24A-83F4-840A3C1708F0}"/>
              </a:ext>
            </a:extLst>
          </p:cNvPr>
          <p:cNvCxnSpPr/>
          <p:nvPr/>
        </p:nvCxnSpPr>
        <p:spPr>
          <a:xfrm>
            <a:off x="1781374" y="2301435"/>
            <a:ext cx="8801100" cy="0"/>
          </a:xfrm>
          <a:prstGeom prst="straightConnector1">
            <a:avLst/>
          </a:prstGeom>
          <a:noFill/>
          <a:ln w="9525" cap="flat" cmpd="sng">
            <a:solidFill>
              <a:srgbClr val="D8D8D8"/>
            </a:solidFill>
            <a:prstDash val="solid"/>
            <a:miter lim="800000"/>
            <a:headEnd type="none" w="sm" len="sm"/>
            <a:tailEnd type="none" w="sm" len="sm"/>
          </a:ln>
        </p:spPr>
      </p:cxnSp>
      <p:sp>
        <p:nvSpPr>
          <p:cNvPr id="21" name="Google Shape;2848;p38">
            <a:extLst>
              <a:ext uri="{FF2B5EF4-FFF2-40B4-BE49-F238E27FC236}">
                <a16:creationId xmlns:a16="http://schemas.microsoft.com/office/drawing/2014/main" id="{8FBB919D-64DD-8E43-99F4-956023787BAC}"/>
              </a:ext>
            </a:extLst>
          </p:cNvPr>
          <p:cNvSpPr/>
          <p:nvPr/>
        </p:nvSpPr>
        <p:spPr>
          <a:xfrm>
            <a:off x="1677351" y="2594820"/>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rgbClr val="2D75B6"/>
                </a:solidFill>
                <a:latin typeface="Roboto"/>
                <a:ea typeface="Roboto"/>
                <a:cs typeface="Roboto"/>
                <a:sym typeface="Roboto"/>
              </a:rPr>
              <a:t>Trigger submission of workflows</a:t>
            </a:r>
            <a:endParaRPr sz="1400" b="0" i="0" u="none" strike="noStrike" cap="none" dirty="0">
              <a:solidFill>
                <a:srgbClr val="000000"/>
              </a:solidFill>
              <a:latin typeface="Arial"/>
              <a:ea typeface="Arial"/>
              <a:cs typeface="Arial"/>
              <a:sym typeface="Arial"/>
            </a:endParaRPr>
          </a:p>
        </p:txBody>
      </p:sp>
      <p:pic>
        <p:nvPicPr>
          <p:cNvPr id="25" name="Google Shape;2936;p40" descr="Rocket with solid fill">
            <a:extLst>
              <a:ext uri="{FF2B5EF4-FFF2-40B4-BE49-F238E27FC236}">
                <a16:creationId xmlns:a16="http://schemas.microsoft.com/office/drawing/2014/main" id="{8F32061D-FE0F-0840-8708-7ECCD449C0E6}"/>
              </a:ext>
            </a:extLst>
          </p:cNvPr>
          <p:cNvPicPr preferRelativeResize="0"/>
          <p:nvPr/>
        </p:nvPicPr>
        <p:blipFill>
          <a:blip r:embed="rId3">
            <a:extLst>
              <a:ext uri="{96DAC541-7B7A-43D3-8B79-37D633B846F1}">
                <asvg:svgBlip xmlns:asvg="http://schemas.microsoft.com/office/drawing/2016/SVG/main" r:embed="rId4"/>
              </a:ext>
            </a:extLst>
          </a:blip>
          <a:srcRect/>
          <a:stretch/>
        </p:blipFill>
        <p:spPr>
          <a:xfrm>
            <a:off x="916178" y="2469111"/>
            <a:ext cx="537826" cy="537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8"/>
        <p:cNvGrpSpPr/>
        <p:nvPr/>
      </p:nvGrpSpPr>
      <p:grpSpPr>
        <a:xfrm>
          <a:off x="0" y="0"/>
          <a:ext cx="0" cy="0"/>
          <a:chOff x="0" y="0"/>
          <a:chExt cx="0" cy="0"/>
        </a:xfrm>
      </p:grpSpPr>
      <p:sp>
        <p:nvSpPr>
          <p:cNvPr id="2929" name="Google Shape;2929;p40"/>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Ensemble Manager Triggers</a:t>
            </a:r>
            <a:endParaRPr/>
          </a:p>
        </p:txBody>
      </p:sp>
      <p:sp>
        <p:nvSpPr>
          <p:cNvPr id="2930" name="Google Shape;2930;p40"/>
          <p:cNvSpPr/>
          <p:nvPr/>
        </p:nvSpPr>
        <p:spPr>
          <a:xfrm>
            <a:off x="1639052" y="1342782"/>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a:solidFill>
                  <a:srgbClr val="2D75B6"/>
                </a:solidFill>
                <a:latin typeface="Roboto"/>
                <a:ea typeface="Roboto"/>
                <a:cs typeface="Roboto"/>
                <a:sym typeface="Roboto"/>
              </a:rPr>
              <a:t>Cron workflow trigger</a:t>
            </a:r>
            <a:endParaRPr sz="1400" b="0" i="0" u="none" strike="noStrike" cap="none">
              <a:solidFill>
                <a:srgbClr val="000000"/>
              </a:solidFill>
              <a:latin typeface="Arial"/>
              <a:ea typeface="Arial"/>
              <a:cs typeface="Arial"/>
              <a:sym typeface="Arial"/>
            </a:endParaRPr>
          </a:p>
        </p:txBody>
      </p:sp>
      <p:sp>
        <p:nvSpPr>
          <p:cNvPr id="2931" name="Google Shape;2931;p40"/>
          <p:cNvSpPr/>
          <p:nvPr/>
        </p:nvSpPr>
        <p:spPr>
          <a:xfrm>
            <a:off x="1639051" y="1687437"/>
            <a:ext cx="9453390" cy="338554"/>
          </a:xfrm>
          <a:prstGeom prst="rect">
            <a:avLst/>
          </a:prstGeom>
          <a:noFill/>
          <a:ln>
            <a:noFill/>
          </a:ln>
        </p:spPr>
        <p:txBody>
          <a:bodyPr spcFirstLastPara="1" wrap="square" lIns="91425" tIns="45700" rIns="91425" bIns="45700" anchor="t" anchorCtr="0">
            <a:spAutoFit/>
          </a:bodyPr>
          <a:lstStyle/>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Automatically submit workflows to the ensemble manager at</a:t>
            </a:r>
            <a:r>
              <a:rPr lang="en-US" sz="1600" b="0" i="0" u="none" strike="noStrike" cap="none">
                <a:solidFill>
                  <a:srgbClr val="2D75B6"/>
                </a:solidFill>
                <a:latin typeface="Roboto"/>
                <a:ea typeface="Roboto"/>
                <a:cs typeface="Roboto"/>
                <a:sym typeface="Roboto"/>
              </a:rPr>
              <a:t> </a:t>
            </a:r>
            <a:r>
              <a:rPr lang="en-US" sz="1600" b="1" i="0" u="none" strike="noStrike" cap="none">
                <a:solidFill>
                  <a:srgbClr val="74CA21"/>
                </a:solidFill>
                <a:latin typeface="Roboto"/>
                <a:ea typeface="Roboto"/>
                <a:cs typeface="Roboto"/>
                <a:sym typeface="Roboto"/>
              </a:rPr>
              <a:t>regularly occurring time intervals</a:t>
            </a:r>
            <a:endParaRPr sz="1400" b="0" i="0" u="none" strike="noStrike" cap="none">
              <a:solidFill>
                <a:srgbClr val="000000"/>
              </a:solidFill>
              <a:latin typeface="Arial"/>
              <a:ea typeface="Arial"/>
              <a:cs typeface="Arial"/>
              <a:sym typeface="Arial"/>
            </a:endParaRPr>
          </a:p>
        </p:txBody>
      </p:sp>
      <p:sp>
        <p:nvSpPr>
          <p:cNvPr id="2932" name="Google Shape;2932;p40"/>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33" name="Google Shape;2933;p40"/>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sp>
        <p:nvSpPr>
          <p:cNvPr id="2934" name="Google Shape;2934;p40"/>
          <p:cNvSpPr/>
          <p:nvPr/>
        </p:nvSpPr>
        <p:spPr>
          <a:xfrm>
            <a:off x="1639052" y="2393763"/>
            <a:ext cx="9771898" cy="3416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n-US" sz="1800" b="1" i="0" u="none" strike="noStrike" cap="none" dirty="0">
                <a:solidFill>
                  <a:srgbClr val="2D75B6"/>
                </a:solidFill>
                <a:latin typeface="Roboto"/>
                <a:ea typeface="Roboto"/>
                <a:cs typeface="Roboto"/>
                <a:sym typeface="Roboto"/>
              </a:rPr>
              <a:t>File pattern workflow trigger</a:t>
            </a:r>
            <a:endParaRPr sz="1400" b="0" i="0" u="none" strike="noStrike" cap="none" dirty="0">
              <a:solidFill>
                <a:srgbClr val="000000"/>
              </a:solidFill>
              <a:latin typeface="Arial"/>
              <a:ea typeface="Arial"/>
              <a:cs typeface="Arial"/>
              <a:sym typeface="Arial"/>
            </a:endParaRPr>
          </a:p>
        </p:txBody>
      </p:sp>
      <p:sp>
        <p:nvSpPr>
          <p:cNvPr id="2935" name="Google Shape;2935;p40"/>
          <p:cNvSpPr/>
          <p:nvPr/>
        </p:nvSpPr>
        <p:spPr>
          <a:xfrm>
            <a:off x="1639051" y="2738418"/>
            <a:ext cx="9535440" cy="830997"/>
          </a:xfrm>
          <a:prstGeom prst="rect">
            <a:avLst/>
          </a:prstGeom>
          <a:noFill/>
          <a:ln>
            <a:noFill/>
          </a:ln>
        </p:spPr>
        <p:txBody>
          <a:bodyPr spcFirstLastPara="1" wrap="square" lIns="91425" tIns="45700" rIns="91425" bIns="45700" anchor="t" anchorCtr="0">
            <a:spAutoFit/>
          </a:bodyPr>
          <a:lstStyle/>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Cron trigger functionality </a:t>
            </a:r>
            <a:endParaRPr sz="1400" b="0" i="0" u="none" strike="noStrike" cap="none">
              <a:solidFill>
                <a:srgbClr val="000000"/>
              </a:solidFill>
              <a:latin typeface="Arial"/>
              <a:ea typeface="Arial"/>
              <a:cs typeface="Arial"/>
              <a:sym typeface="Arial"/>
            </a:endParaRPr>
          </a:p>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New</a:t>
            </a:r>
            <a:r>
              <a:rPr lang="en-US" sz="1600" b="0" i="0" u="none" strike="noStrike" cap="none">
                <a:solidFill>
                  <a:srgbClr val="2D75B6"/>
                </a:solidFill>
                <a:latin typeface="Roboto"/>
                <a:ea typeface="Roboto"/>
                <a:cs typeface="Roboto"/>
                <a:sym typeface="Roboto"/>
              </a:rPr>
              <a:t> </a:t>
            </a:r>
            <a:r>
              <a:rPr lang="en-US" sz="1600" b="1" i="0" u="none" strike="noStrike" cap="none">
                <a:solidFill>
                  <a:srgbClr val="74CA21"/>
                </a:solidFill>
                <a:latin typeface="Roboto"/>
                <a:ea typeface="Roboto"/>
                <a:cs typeface="Roboto"/>
                <a:sym typeface="Roboto"/>
              </a:rPr>
              <a:t>input files matching a given file pattern(s) will be passed</a:t>
            </a:r>
            <a:r>
              <a:rPr lang="en-US" sz="1600" b="0" i="0" u="none" strike="noStrike" cap="none">
                <a:solidFill>
                  <a:srgbClr val="2D75B6"/>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as input </a:t>
            </a:r>
            <a:endParaRPr sz="1400" b="0" i="0" u="none" strike="noStrike" cap="none">
              <a:solidFill>
                <a:srgbClr val="000000"/>
              </a:solidFill>
              <a:latin typeface="Arial"/>
              <a:ea typeface="Arial"/>
              <a:cs typeface="Arial"/>
              <a:sym typeface="Arial"/>
            </a:endParaRPr>
          </a:p>
          <a:p>
            <a:pPr marL="576000" marR="0" lvl="1" indent="-285750" algn="l" rtl="0">
              <a:lnSpc>
                <a:spcPct val="100000"/>
              </a:lnSpc>
              <a:spcBef>
                <a:spcPts val="0"/>
              </a:spcBef>
              <a:spcAft>
                <a:spcPts val="0"/>
              </a:spcAft>
              <a:buClr>
                <a:srgbClr val="74CA21"/>
              </a:buClr>
              <a:buSzPts val="1600"/>
              <a:buFont typeface="Montserrat"/>
              <a:buChar char="▶"/>
            </a:pPr>
            <a:r>
              <a:rPr lang="en-US" sz="1600" b="0" i="0" u="none" strike="noStrike" cap="none">
                <a:solidFill>
                  <a:srgbClr val="3F3F3F"/>
                </a:solidFill>
                <a:latin typeface="Roboto"/>
                <a:ea typeface="Roboto"/>
                <a:cs typeface="Roboto"/>
                <a:sym typeface="Roboto"/>
              </a:rPr>
              <a:t>Ideal for</a:t>
            </a:r>
            <a:r>
              <a:rPr lang="en-US" sz="1600" b="0" i="0" u="none" strike="noStrike" cap="none">
                <a:solidFill>
                  <a:srgbClr val="2D75B6"/>
                </a:solidFill>
                <a:latin typeface="Roboto"/>
                <a:ea typeface="Roboto"/>
                <a:cs typeface="Roboto"/>
                <a:sym typeface="Roboto"/>
              </a:rPr>
              <a:t> </a:t>
            </a:r>
            <a:r>
              <a:rPr lang="en-US" sz="1600" b="1" i="0" u="none" strike="noStrike" cap="none">
                <a:solidFill>
                  <a:srgbClr val="74CA21"/>
                </a:solidFill>
                <a:latin typeface="Roboto"/>
                <a:ea typeface="Roboto"/>
                <a:cs typeface="Roboto"/>
                <a:sym typeface="Roboto"/>
              </a:rPr>
              <a:t>regular batch processing</a:t>
            </a:r>
            <a:r>
              <a:rPr lang="en-US" sz="1600" b="0" i="0" u="none" strike="noStrike" cap="none">
                <a:solidFill>
                  <a:srgbClr val="2D75B6"/>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of data as it arrives in one or more given directories</a:t>
            </a:r>
            <a:endParaRPr sz="1400" b="0" i="0" u="none" strike="noStrike" cap="none">
              <a:solidFill>
                <a:srgbClr val="000000"/>
              </a:solidFill>
              <a:latin typeface="Arial"/>
              <a:ea typeface="Arial"/>
              <a:cs typeface="Arial"/>
              <a:sym typeface="Arial"/>
            </a:endParaRPr>
          </a:p>
        </p:txBody>
      </p:sp>
      <p:pic>
        <p:nvPicPr>
          <p:cNvPr id="2936" name="Google Shape;2936;p40" descr="Stopwatch 75%"/>
          <p:cNvPicPr preferRelativeResize="0"/>
          <p:nvPr/>
        </p:nvPicPr>
        <p:blipFill rotWithShape="1">
          <a:blip r:embed="rId3">
            <a:alphaModFix/>
          </a:blip>
          <a:srcRect/>
          <a:stretch/>
        </p:blipFill>
        <p:spPr>
          <a:xfrm>
            <a:off x="1017509" y="1186751"/>
            <a:ext cx="537826" cy="537826"/>
          </a:xfrm>
          <a:prstGeom prst="rect">
            <a:avLst/>
          </a:prstGeom>
          <a:noFill/>
          <a:ln>
            <a:noFill/>
          </a:ln>
        </p:spPr>
      </p:pic>
      <p:pic>
        <p:nvPicPr>
          <p:cNvPr id="2937" name="Google Shape;2937;p40" descr="Folder"/>
          <p:cNvPicPr preferRelativeResize="0"/>
          <p:nvPr/>
        </p:nvPicPr>
        <p:blipFill rotWithShape="1">
          <a:blip r:embed="rId4">
            <a:alphaModFix/>
          </a:blip>
          <a:srcRect/>
          <a:stretch/>
        </p:blipFill>
        <p:spPr>
          <a:xfrm>
            <a:off x="1017509" y="2295665"/>
            <a:ext cx="537827" cy="537827"/>
          </a:xfrm>
          <a:prstGeom prst="rect">
            <a:avLst/>
          </a:prstGeom>
          <a:noFill/>
          <a:ln>
            <a:noFill/>
          </a:ln>
        </p:spPr>
      </p:pic>
      <p:sp>
        <p:nvSpPr>
          <p:cNvPr id="2938" name="Google Shape;2938;p40"/>
          <p:cNvSpPr/>
          <p:nvPr/>
        </p:nvSpPr>
        <p:spPr>
          <a:xfrm>
            <a:off x="3534282" y="3931275"/>
            <a:ext cx="2396500" cy="2379772"/>
          </a:xfrm>
          <a:prstGeom prst="roundRect">
            <a:avLst>
              <a:gd name="adj" fmla="val 3720"/>
            </a:avLst>
          </a:prstGeom>
          <a:solidFill>
            <a:schemeClr val="lt1"/>
          </a:solidFill>
          <a:ln w="19050" cap="flat" cmpd="sng">
            <a:solidFill>
              <a:srgbClr val="D8E2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sp>
        <p:nvSpPr>
          <p:cNvPr id="2939" name="Google Shape;2939;p40"/>
          <p:cNvSpPr/>
          <p:nvPr/>
        </p:nvSpPr>
        <p:spPr>
          <a:xfrm>
            <a:off x="3631963" y="4035622"/>
            <a:ext cx="2162085" cy="2011522"/>
          </a:xfrm>
          <a:prstGeom prst="roundRect">
            <a:avLst>
              <a:gd name="adj" fmla="val 3885"/>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sp>
        <p:nvSpPr>
          <p:cNvPr id="2940" name="Google Shape;2940;p40"/>
          <p:cNvSpPr/>
          <p:nvPr/>
        </p:nvSpPr>
        <p:spPr>
          <a:xfrm>
            <a:off x="3963449" y="4689807"/>
            <a:ext cx="1499111" cy="4819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pic>
        <p:nvPicPr>
          <p:cNvPr id="2941" name="Google Shape;2941;p40"/>
          <p:cNvPicPr preferRelativeResize="0"/>
          <p:nvPr/>
        </p:nvPicPr>
        <p:blipFill rotWithShape="1">
          <a:blip r:embed="rId5">
            <a:alphaModFix/>
          </a:blip>
          <a:srcRect/>
          <a:stretch/>
        </p:blipFill>
        <p:spPr>
          <a:xfrm>
            <a:off x="4065474" y="4761467"/>
            <a:ext cx="283756" cy="338677"/>
          </a:xfrm>
          <a:prstGeom prst="rect">
            <a:avLst/>
          </a:prstGeom>
          <a:noFill/>
          <a:ln>
            <a:noFill/>
          </a:ln>
        </p:spPr>
      </p:pic>
      <p:sp>
        <p:nvSpPr>
          <p:cNvPr id="2942" name="Google Shape;2942;p40"/>
          <p:cNvSpPr txBox="1"/>
          <p:nvPr/>
        </p:nvSpPr>
        <p:spPr>
          <a:xfrm>
            <a:off x="4404763" y="4801045"/>
            <a:ext cx="806631" cy="25391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595959"/>
                </a:solidFill>
                <a:latin typeface="Roboto"/>
                <a:ea typeface="Roboto"/>
                <a:cs typeface="Roboto"/>
                <a:sym typeface="Roboto"/>
              </a:rPr>
              <a:t>  workflow</a:t>
            </a:r>
            <a:endParaRPr sz="1400" b="0" i="0" u="none" strike="noStrike" cap="none">
              <a:solidFill>
                <a:srgbClr val="000000"/>
              </a:solidFill>
              <a:latin typeface="Arial"/>
              <a:ea typeface="Arial"/>
              <a:cs typeface="Arial"/>
              <a:sym typeface="Arial"/>
            </a:endParaRPr>
          </a:p>
        </p:txBody>
      </p:sp>
      <p:sp>
        <p:nvSpPr>
          <p:cNvPr id="2943" name="Google Shape;2943;p40"/>
          <p:cNvSpPr/>
          <p:nvPr/>
        </p:nvSpPr>
        <p:spPr>
          <a:xfrm>
            <a:off x="3963449" y="5242949"/>
            <a:ext cx="1499111" cy="4819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pic>
        <p:nvPicPr>
          <p:cNvPr id="2944" name="Google Shape;2944;p40"/>
          <p:cNvPicPr preferRelativeResize="0"/>
          <p:nvPr/>
        </p:nvPicPr>
        <p:blipFill rotWithShape="1">
          <a:blip r:embed="rId5">
            <a:alphaModFix/>
          </a:blip>
          <a:srcRect/>
          <a:stretch/>
        </p:blipFill>
        <p:spPr>
          <a:xfrm>
            <a:off x="4065474" y="5314609"/>
            <a:ext cx="283756" cy="338677"/>
          </a:xfrm>
          <a:prstGeom prst="rect">
            <a:avLst/>
          </a:prstGeom>
          <a:noFill/>
          <a:ln>
            <a:noFill/>
          </a:ln>
        </p:spPr>
      </p:pic>
      <p:sp>
        <p:nvSpPr>
          <p:cNvPr id="2945" name="Google Shape;2945;p40"/>
          <p:cNvSpPr txBox="1"/>
          <p:nvPr/>
        </p:nvSpPr>
        <p:spPr>
          <a:xfrm>
            <a:off x="4404763" y="5354187"/>
            <a:ext cx="806631" cy="25391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595959"/>
                </a:solidFill>
                <a:latin typeface="Roboto"/>
                <a:ea typeface="Roboto"/>
                <a:cs typeface="Roboto"/>
                <a:sym typeface="Roboto"/>
              </a:rPr>
              <a:t>  workflow</a:t>
            </a:r>
            <a:endParaRPr sz="1400" b="0" i="0" u="none" strike="noStrike" cap="none">
              <a:solidFill>
                <a:srgbClr val="000000"/>
              </a:solidFill>
              <a:latin typeface="Arial"/>
              <a:ea typeface="Arial"/>
              <a:cs typeface="Arial"/>
              <a:sym typeface="Arial"/>
            </a:endParaRPr>
          </a:p>
        </p:txBody>
      </p:sp>
      <p:sp>
        <p:nvSpPr>
          <p:cNvPr id="2946" name="Google Shape;2946;p40"/>
          <p:cNvSpPr txBox="1"/>
          <p:nvPr/>
        </p:nvSpPr>
        <p:spPr>
          <a:xfrm>
            <a:off x="4216285" y="5756845"/>
            <a:ext cx="904415"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solidFill>
                  <a:srgbClr val="3F3F3F"/>
                </a:solidFill>
                <a:latin typeface="Roboto"/>
                <a:ea typeface="Roboto"/>
                <a:cs typeface="Roboto"/>
                <a:sym typeface="Roboto"/>
              </a:rPr>
              <a:t>ensemble 1</a:t>
            </a:r>
            <a:endParaRPr sz="1400" b="0" i="0" u="none" strike="noStrike" cap="none">
              <a:solidFill>
                <a:srgbClr val="000000"/>
              </a:solidFill>
              <a:latin typeface="Arial"/>
              <a:ea typeface="Arial"/>
              <a:cs typeface="Arial"/>
              <a:sym typeface="Arial"/>
            </a:endParaRPr>
          </a:p>
        </p:txBody>
      </p:sp>
      <p:sp>
        <p:nvSpPr>
          <p:cNvPr id="2947" name="Google Shape;2947;p40"/>
          <p:cNvSpPr txBox="1"/>
          <p:nvPr/>
        </p:nvSpPr>
        <p:spPr>
          <a:xfrm>
            <a:off x="3799202" y="6074184"/>
            <a:ext cx="1917916"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Roboto"/>
                <a:ea typeface="Roboto"/>
                <a:cs typeface="Roboto"/>
                <a:sym typeface="Roboto"/>
              </a:rPr>
              <a:t>queued workflow ensembles</a:t>
            </a:r>
            <a:endParaRPr sz="1400" b="0" i="0" u="none" strike="noStrike" cap="none">
              <a:solidFill>
                <a:srgbClr val="000000"/>
              </a:solidFill>
              <a:latin typeface="Arial"/>
              <a:ea typeface="Arial"/>
              <a:cs typeface="Arial"/>
              <a:sym typeface="Arial"/>
            </a:endParaRPr>
          </a:p>
        </p:txBody>
      </p:sp>
      <p:sp>
        <p:nvSpPr>
          <p:cNvPr id="2948" name="Google Shape;2948;p40"/>
          <p:cNvSpPr/>
          <p:nvPr/>
        </p:nvSpPr>
        <p:spPr>
          <a:xfrm>
            <a:off x="3534283" y="3636783"/>
            <a:ext cx="2396500" cy="349202"/>
          </a:xfrm>
          <a:prstGeom prst="round2SameRect">
            <a:avLst>
              <a:gd name="adj1" fmla="val 15576"/>
              <a:gd name="adj2" fmla="val 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sp>
        <p:nvSpPr>
          <p:cNvPr id="2949" name="Google Shape;2949;p40"/>
          <p:cNvSpPr txBox="1"/>
          <p:nvPr/>
        </p:nvSpPr>
        <p:spPr>
          <a:xfrm>
            <a:off x="3645168" y="3691255"/>
            <a:ext cx="215315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Roboto"/>
                <a:ea typeface="Roboto"/>
                <a:cs typeface="Roboto"/>
                <a:sym typeface="Roboto"/>
              </a:rPr>
              <a:t>ENSEMBLE MANAGER</a:t>
            </a:r>
            <a:endParaRPr sz="1400" b="0" i="0" u="none" strike="noStrike" cap="none">
              <a:solidFill>
                <a:srgbClr val="000000"/>
              </a:solidFill>
              <a:latin typeface="Arial"/>
              <a:ea typeface="Arial"/>
              <a:cs typeface="Arial"/>
              <a:sym typeface="Arial"/>
            </a:endParaRPr>
          </a:p>
        </p:txBody>
      </p:sp>
      <p:sp>
        <p:nvSpPr>
          <p:cNvPr id="2950" name="Google Shape;2950;p40"/>
          <p:cNvSpPr/>
          <p:nvPr/>
        </p:nvSpPr>
        <p:spPr>
          <a:xfrm>
            <a:off x="3721693" y="4141544"/>
            <a:ext cx="1982624" cy="365125"/>
          </a:xfrm>
          <a:prstGeom prst="roundRect">
            <a:avLst>
              <a:gd name="adj" fmla="val 3885"/>
            </a:avLst>
          </a:prstGeom>
          <a:solidFill>
            <a:schemeClr val="lt1"/>
          </a:solidFill>
          <a:ln w="19050" cap="flat" cmpd="sng">
            <a:solidFill>
              <a:srgbClr val="BBD6E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595959"/>
                </a:solidFill>
                <a:latin typeface="Roboto"/>
                <a:ea typeface="Roboto"/>
                <a:cs typeface="Roboto"/>
                <a:sym typeface="Roboto"/>
              </a:rPr>
              <a:t>Interval: 12h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595959"/>
                </a:solidFill>
                <a:latin typeface="Roboto"/>
                <a:ea typeface="Roboto"/>
                <a:cs typeface="Roboto"/>
                <a:sym typeface="Roboto"/>
              </a:rPr>
              <a:t>Patterns: [/inputs/img/*.jpg] </a:t>
            </a:r>
            <a:endParaRPr sz="1400" b="0" i="0" u="none" strike="noStrike" cap="none">
              <a:solidFill>
                <a:srgbClr val="000000"/>
              </a:solidFill>
              <a:latin typeface="Arial"/>
              <a:ea typeface="Arial"/>
              <a:cs typeface="Arial"/>
              <a:sym typeface="Arial"/>
            </a:endParaRPr>
          </a:p>
        </p:txBody>
      </p:sp>
      <p:pic>
        <p:nvPicPr>
          <p:cNvPr id="2951" name="Google Shape;2951;p40" descr="Folder"/>
          <p:cNvPicPr preferRelativeResize="0"/>
          <p:nvPr/>
        </p:nvPicPr>
        <p:blipFill rotWithShape="1">
          <a:blip r:embed="rId4">
            <a:alphaModFix/>
          </a:blip>
          <a:srcRect/>
          <a:stretch/>
        </p:blipFill>
        <p:spPr>
          <a:xfrm>
            <a:off x="3535570" y="3984203"/>
            <a:ext cx="282517" cy="282517"/>
          </a:xfrm>
          <a:prstGeom prst="rect">
            <a:avLst/>
          </a:prstGeom>
          <a:noFill/>
          <a:ln>
            <a:noFill/>
          </a:ln>
        </p:spPr>
      </p:pic>
      <p:pic>
        <p:nvPicPr>
          <p:cNvPr id="2952" name="Google Shape;2952;p40" descr="Folder"/>
          <p:cNvPicPr preferRelativeResize="0"/>
          <p:nvPr/>
        </p:nvPicPr>
        <p:blipFill rotWithShape="1">
          <a:blip r:embed="rId4">
            <a:alphaModFix/>
          </a:blip>
          <a:srcRect/>
          <a:stretch/>
        </p:blipFill>
        <p:spPr>
          <a:xfrm>
            <a:off x="7224259" y="4880197"/>
            <a:ext cx="969545" cy="969545"/>
          </a:xfrm>
          <a:prstGeom prst="rect">
            <a:avLst/>
          </a:prstGeom>
          <a:noFill/>
          <a:ln>
            <a:noFill/>
          </a:ln>
        </p:spPr>
      </p:pic>
      <p:sp>
        <p:nvSpPr>
          <p:cNvPr id="2953" name="Google Shape;2953;p40"/>
          <p:cNvSpPr/>
          <p:nvPr/>
        </p:nvSpPr>
        <p:spPr>
          <a:xfrm>
            <a:off x="6998633" y="5880587"/>
            <a:ext cx="1499111" cy="48199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a:ea typeface="Roboto"/>
              <a:cs typeface="Roboto"/>
              <a:sym typeface="Roboto"/>
            </a:endParaRPr>
          </a:p>
        </p:txBody>
      </p:sp>
      <p:sp>
        <p:nvSpPr>
          <p:cNvPr id="2954" name="Google Shape;2954;p40"/>
          <p:cNvSpPr txBox="1"/>
          <p:nvPr/>
        </p:nvSpPr>
        <p:spPr>
          <a:xfrm>
            <a:off x="7303995" y="5994628"/>
            <a:ext cx="888385" cy="25391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595959"/>
                </a:solidFill>
                <a:latin typeface="Roboto"/>
                <a:ea typeface="Roboto"/>
                <a:cs typeface="Roboto"/>
                <a:sym typeface="Roboto"/>
              </a:rPr>
              <a:t>/inputs/img</a:t>
            </a:r>
            <a:endParaRPr sz="1400" b="0" i="0" u="none" strike="noStrike" cap="none">
              <a:solidFill>
                <a:srgbClr val="000000"/>
              </a:solidFill>
              <a:latin typeface="Arial"/>
              <a:ea typeface="Arial"/>
              <a:cs typeface="Arial"/>
              <a:sym typeface="Arial"/>
            </a:endParaRPr>
          </a:p>
        </p:txBody>
      </p:sp>
      <p:pic>
        <p:nvPicPr>
          <p:cNvPr id="2955" name="Google Shape;2955;p40" descr="Download from cloud"/>
          <p:cNvPicPr preferRelativeResize="0"/>
          <p:nvPr/>
        </p:nvPicPr>
        <p:blipFill rotWithShape="1">
          <a:blip r:embed="rId6">
            <a:alphaModFix/>
          </a:blip>
          <a:srcRect/>
          <a:stretch/>
        </p:blipFill>
        <p:spPr>
          <a:xfrm>
            <a:off x="6998633" y="3499126"/>
            <a:ext cx="1451360" cy="1451360"/>
          </a:xfrm>
          <a:prstGeom prst="rect">
            <a:avLst/>
          </a:prstGeom>
          <a:noFill/>
          <a:ln>
            <a:noFill/>
          </a:ln>
        </p:spPr>
      </p:pic>
      <p:cxnSp>
        <p:nvCxnSpPr>
          <p:cNvPr id="2956" name="Google Shape;2956;p40"/>
          <p:cNvCxnSpPr>
            <a:stCxn id="2952" idx="1"/>
            <a:endCxn id="2950" idx="3"/>
          </p:cNvCxnSpPr>
          <p:nvPr/>
        </p:nvCxnSpPr>
        <p:spPr>
          <a:xfrm rot="10800000">
            <a:off x="5704459" y="4323969"/>
            <a:ext cx="1519800" cy="1041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957" name="Google Shape;2957;p40"/>
          <p:cNvCxnSpPr/>
          <p:nvPr/>
        </p:nvCxnSpPr>
        <p:spPr>
          <a:xfrm>
            <a:off x="4760007" y="4506669"/>
            <a:ext cx="0" cy="105694"/>
          </a:xfrm>
          <a:prstGeom prst="straightConnector1">
            <a:avLst/>
          </a:prstGeom>
          <a:noFill/>
          <a:ln w="9525" cap="flat" cmpd="sng">
            <a:solidFill>
              <a:schemeClr val="accent1"/>
            </a:solidFill>
            <a:prstDash val="solid"/>
            <a:miter lim="800000"/>
            <a:headEnd type="none" w="sm" len="sm"/>
            <a:tailEnd type="triangle" w="med" len="med"/>
          </a:ln>
        </p:spPr>
      </p:cxnSp>
      <p:cxnSp>
        <p:nvCxnSpPr>
          <p:cNvPr id="2958" name="Google Shape;2958;p40"/>
          <p:cNvCxnSpPr/>
          <p:nvPr/>
        </p:nvCxnSpPr>
        <p:spPr>
          <a:xfrm>
            <a:off x="1781374" y="2189113"/>
            <a:ext cx="9393117" cy="0"/>
          </a:xfrm>
          <a:prstGeom prst="straightConnector1">
            <a:avLst/>
          </a:prstGeom>
          <a:noFill/>
          <a:ln w="9525" cap="flat" cmpd="sng">
            <a:solidFill>
              <a:srgbClr val="D8D8D8"/>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9"/>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dirty="0">
                <a:solidFill>
                  <a:srgbClr val="2D75B6"/>
                </a:solidFill>
              </a:rPr>
              <a:t>Ensemble Manager Overview</a:t>
            </a:r>
            <a:endParaRPr dirty="0"/>
          </a:p>
        </p:txBody>
      </p:sp>
      <p:sp>
        <p:nvSpPr>
          <p:cNvPr id="2923" name="Google Shape;2923;p39"/>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24" name="Google Shape;2924;p39"/>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13</a:t>
            </a:fld>
            <a:endParaRPr/>
          </a:p>
        </p:txBody>
      </p:sp>
      <p:pic>
        <p:nvPicPr>
          <p:cNvPr id="58" name="Content Placeholder 4" descr="Graphical user interface, application&#10;&#10;Description automatically generated">
            <a:extLst>
              <a:ext uri="{FF2B5EF4-FFF2-40B4-BE49-F238E27FC236}">
                <a16:creationId xmlns:a16="http://schemas.microsoft.com/office/drawing/2014/main" id="{909FA2C8-262F-3049-B855-E6BE52BCE7BF}"/>
              </a:ext>
            </a:extLst>
          </p:cNvPr>
          <p:cNvPicPr>
            <a:picLocks noChangeAspect="1"/>
          </p:cNvPicPr>
          <p:nvPr/>
        </p:nvPicPr>
        <p:blipFill rotWithShape="1">
          <a:blip r:embed="rId3"/>
          <a:srcRect l="376" t="556" r="596" b="893"/>
          <a:stretch/>
        </p:blipFill>
        <p:spPr>
          <a:xfrm>
            <a:off x="1334813" y="1558333"/>
            <a:ext cx="9522373" cy="4288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9"/>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dirty="0">
                <a:solidFill>
                  <a:srgbClr val="2D75B6"/>
                </a:solidFill>
              </a:rPr>
              <a:t>Ensemble Manager Overview</a:t>
            </a:r>
            <a:endParaRPr dirty="0"/>
          </a:p>
        </p:txBody>
      </p:sp>
      <p:sp>
        <p:nvSpPr>
          <p:cNvPr id="2923" name="Google Shape;2923;p39"/>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24" name="Google Shape;2924;p39"/>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14</a:t>
            </a:fld>
            <a:endParaRPr/>
          </a:p>
        </p:txBody>
      </p:sp>
      <p:pic>
        <p:nvPicPr>
          <p:cNvPr id="6" name="Content Placeholder 4" descr="Graphical user interface, application&#10;&#10;Description automatically generated">
            <a:extLst>
              <a:ext uri="{FF2B5EF4-FFF2-40B4-BE49-F238E27FC236}">
                <a16:creationId xmlns:a16="http://schemas.microsoft.com/office/drawing/2014/main" id="{2D39F134-4E9C-3543-8A6D-0A2053493562}"/>
              </a:ext>
            </a:extLst>
          </p:cNvPr>
          <p:cNvPicPr>
            <a:picLocks noChangeAspect="1"/>
          </p:cNvPicPr>
          <p:nvPr/>
        </p:nvPicPr>
        <p:blipFill rotWithShape="1">
          <a:blip r:embed="rId3"/>
          <a:srcRect l="582" t="557" r="801" b="894"/>
          <a:stretch/>
        </p:blipFill>
        <p:spPr>
          <a:xfrm>
            <a:off x="1345324" y="1558333"/>
            <a:ext cx="9501352" cy="4288220"/>
          </a:xfrm>
          <a:prstGeom prst="rect">
            <a:avLst/>
          </a:prstGeom>
        </p:spPr>
      </p:pic>
    </p:spTree>
    <p:extLst>
      <p:ext uri="{BB962C8B-B14F-4D97-AF65-F5344CB8AC3E}">
        <p14:creationId xmlns:p14="http://schemas.microsoft.com/office/powerpoint/2010/main" val="169114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9"/>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dirty="0">
                <a:solidFill>
                  <a:srgbClr val="2D75B6"/>
                </a:solidFill>
              </a:rPr>
              <a:t>Ensemble Manager Overview</a:t>
            </a:r>
            <a:endParaRPr dirty="0"/>
          </a:p>
        </p:txBody>
      </p:sp>
      <p:sp>
        <p:nvSpPr>
          <p:cNvPr id="2923" name="Google Shape;2923;p39"/>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24" name="Google Shape;2924;p39"/>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15</a:t>
            </a:fld>
            <a:endParaRPr/>
          </a:p>
        </p:txBody>
      </p:sp>
      <p:pic>
        <p:nvPicPr>
          <p:cNvPr id="7" name="Content Placeholder 4" descr="Graphical user interface, application&#10;&#10;Description automatically generated">
            <a:extLst>
              <a:ext uri="{FF2B5EF4-FFF2-40B4-BE49-F238E27FC236}">
                <a16:creationId xmlns:a16="http://schemas.microsoft.com/office/drawing/2014/main" id="{E58F3BB2-F1C6-1445-9BAE-6F9FF439A5DB}"/>
              </a:ext>
            </a:extLst>
          </p:cNvPr>
          <p:cNvPicPr>
            <a:picLocks noChangeAspect="1"/>
          </p:cNvPicPr>
          <p:nvPr/>
        </p:nvPicPr>
        <p:blipFill rotWithShape="1">
          <a:blip r:embed="rId3"/>
          <a:srcRect l="889" r="455" b="865"/>
          <a:stretch/>
        </p:blipFill>
        <p:spPr>
          <a:xfrm>
            <a:off x="1345324" y="1887409"/>
            <a:ext cx="9543394" cy="4313694"/>
          </a:xfrm>
          <a:prstGeom prst="rect">
            <a:avLst/>
          </a:prstGeom>
        </p:spPr>
      </p:pic>
    </p:spTree>
    <p:extLst>
      <p:ext uri="{BB962C8B-B14F-4D97-AF65-F5344CB8AC3E}">
        <p14:creationId xmlns:p14="http://schemas.microsoft.com/office/powerpoint/2010/main" val="79940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8"/>
        <p:cNvGrpSpPr/>
        <p:nvPr/>
      </p:nvGrpSpPr>
      <p:grpSpPr>
        <a:xfrm>
          <a:off x="0" y="0"/>
          <a:ext cx="0" cy="0"/>
          <a:chOff x="0" y="0"/>
          <a:chExt cx="0" cy="0"/>
        </a:xfrm>
      </p:grpSpPr>
      <p:sp>
        <p:nvSpPr>
          <p:cNvPr id="2929" name="Google Shape;2929;p40"/>
          <p:cNvSpPr txBox="1">
            <a:spLocks noGrp="1"/>
          </p:cNvSpPr>
          <p:nvPr>
            <p:ph type="title"/>
          </p:nvPr>
        </p:nvSpPr>
        <p:spPr>
          <a:xfrm>
            <a:off x="839788" y="457200"/>
            <a:ext cx="3932237" cy="1077178"/>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b="1" dirty="0">
                <a:solidFill>
                  <a:srgbClr val="2D75B6"/>
                </a:solidFill>
              </a:rPr>
              <a:t>Ensemble Manager: Rest API</a:t>
            </a:r>
            <a:endParaRPr b="1" dirty="0"/>
          </a:p>
        </p:txBody>
      </p:sp>
      <p:sp>
        <p:nvSpPr>
          <p:cNvPr id="5" name="Text Placeholder 4">
            <a:extLst>
              <a:ext uri="{FF2B5EF4-FFF2-40B4-BE49-F238E27FC236}">
                <a16:creationId xmlns:a16="http://schemas.microsoft.com/office/drawing/2014/main" id="{9050609C-9FED-3F4B-958B-1C2CDCBA7F3F}"/>
              </a:ext>
            </a:extLst>
          </p:cNvPr>
          <p:cNvSpPr>
            <a:spLocks noGrp="1"/>
          </p:cNvSpPr>
          <p:nvPr>
            <p:ph type="body" sz="half" idx="2"/>
          </p:nvPr>
        </p:nvSpPr>
        <p:spPr>
          <a:xfrm>
            <a:off x="839788" y="2057400"/>
            <a:ext cx="5169126" cy="3811588"/>
          </a:xfrm>
        </p:spPr>
        <p:txBody>
          <a:bodyPr>
            <a:normAutofit/>
          </a:bodyPr>
          <a:lstStyle/>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rPr>
              <a:t>Exposing the ensemble manager as a REST endpoint</a:t>
            </a:r>
          </a:p>
          <a:p>
            <a:pPr marL="285750" indent="-285750">
              <a:buFont typeface="Arial" panose="020B0604020202020204" pitchFamily="34" charset="0"/>
              <a:buChar char="•"/>
            </a:pPr>
            <a:endParaRPr lang="en-US"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rPr>
              <a:t>Provide create, read, update, delete operations on ensembles, workflows, and triggers</a:t>
            </a:r>
          </a:p>
          <a:p>
            <a:pPr marL="285750" indent="-285750">
              <a:buFont typeface="Arial" panose="020B0604020202020204" pitchFamily="34" charset="0"/>
              <a:buChar char="•"/>
            </a:pPr>
            <a:endParaRPr lang="en-US"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rPr>
              <a:t>Provide Python and Java client code</a:t>
            </a:r>
          </a:p>
          <a:p>
            <a:pPr marL="285750" indent="-285750">
              <a:buFont typeface="Arial" panose="020B0604020202020204" pitchFamily="34" charset="0"/>
              <a:buChar char="•"/>
            </a:pPr>
            <a:endParaRPr lang="en-US" sz="1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1800" dirty="0">
                <a:latin typeface="Roboto" panose="02000000000000000000" pitchFamily="2" charset="0"/>
                <a:ea typeface="Roboto" panose="02000000000000000000" pitchFamily="2" charset="0"/>
              </a:rPr>
              <a:t>Improve support for integrating ensemble manager into larger systems</a:t>
            </a:r>
          </a:p>
          <a:p>
            <a:endParaRPr lang="en-US" sz="1800" dirty="0">
              <a:latin typeface="Roboto" panose="02000000000000000000" pitchFamily="2" charset="0"/>
              <a:ea typeface="Roboto" panose="02000000000000000000" pitchFamily="2" charset="0"/>
            </a:endParaRPr>
          </a:p>
          <a:p>
            <a:endParaRPr lang="en-US" sz="1800" dirty="0">
              <a:latin typeface="Roboto" panose="02000000000000000000" pitchFamily="2" charset="0"/>
              <a:ea typeface="Roboto" panose="02000000000000000000" pitchFamily="2" charset="0"/>
            </a:endParaRPr>
          </a:p>
        </p:txBody>
      </p:sp>
      <p:sp>
        <p:nvSpPr>
          <p:cNvPr id="2932" name="Google Shape;2932;p40"/>
          <p:cNvSpPr txBox="1">
            <a:spLocks noGrp="1"/>
          </p:cNvSpPr>
          <p:nvPr>
            <p:ph type="ftr" sz="quarter" idx="11"/>
          </p:nvPr>
        </p:nvSpPr>
        <p:spPr>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33" name="Google Shape;2933;p4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16</a:t>
            </a:fld>
            <a:endParaRPr/>
          </a:p>
        </p:txBody>
      </p:sp>
      <p:pic>
        <p:nvPicPr>
          <p:cNvPr id="36" name="Picture 35" descr="Graphical user interface, text, application&#10;&#10;Description automatically generated">
            <a:extLst>
              <a:ext uri="{FF2B5EF4-FFF2-40B4-BE49-F238E27FC236}">
                <a16:creationId xmlns:a16="http://schemas.microsoft.com/office/drawing/2014/main" id="{A11B96CC-DAE4-324F-BFB3-71DC73FCC45F}"/>
              </a:ext>
            </a:extLst>
          </p:cNvPr>
          <p:cNvPicPr>
            <a:picLocks noChangeAspect="1"/>
          </p:cNvPicPr>
          <p:nvPr/>
        </p:nvPicPr>
        <p:blipFill>
          <a:blip r:embed="rId3"/>
          <a:stretch>
            <a:fillRect/>
          </a:stretch>
        </p:blipFill>
        <p:spPr>
          <a:xfrm>
            <a:off x="7275565" y="546719"/>
            <a:ext cx="4076647" cy="5399903"/>
          </a:xfrm>
          <a:prstGeom prst="rect">
            <a:avLst/>
          </a:prstGeom>
        </p:spPr>
      </p:pic>
    </p:spTree>
    <p:extLst>
      <p:ext uri="{BB962C8B-B14F-4D97-AF65-F5344CB8AC3E}">
        <p14:creationId xmlns:p14="http://schemas.microsoft.com/office/powerpoint/2010/main" val="137776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41" name="Google Shape;3173;p46">
            <a:extLst>
              <a:ext uri="{FF2B5EF4-FFF2-40B4-BE49-F238E27FC236}">
                <a16:creationId xmlns:a16="http://schemas.microsoft.com/office/drawing/2014/main" id="{719AD631-367B-9F46-A71A-7596EEB16AF9}"/>
              </a:ext>
            </a:extLst>
          </p:cNvPr>
          <p:cNvSpPr/>
          <p:nvPr/>
        </p:nvSpPr>
        <p:spPr>
          <a:xfrm>
            <a:off x="6534051" y="1970912"/>
            <a:ext cx="5475793" cy="1449587"/>
          </a:xfrm>
          <a:prstGeom prst="rect">
            <a:avLst/>
          </a:prstGeom>
          <a:noFill/>
          <a:ln>
            <a:noFill/>
          </a:ln>
        </p:spPr>
        <p:txBody>
          <a:bodyPr spcFirstLastPara="1" wrap="square" lIns="91425" tIns="45700" rIns="91425" bIns="45700" anchor="ctr" anchorCtr="0">
            <a:spAutoFit/>
          </a:bodyPr>
          <a:lstStyle/>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endParaRPr>
          </a:p>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hlinkClick r:id="rId4"/>
            </a:endParaRPr>
          </a:p>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hlinkClick r:id="rId4"/>
            </a:endParaRPr>
          </a:p>
          <a:p>
            <a:pPr lvl="0">
              <a:lnSpc>
                <a:spcPct val="90000"/>
              </a:lnSpc>
              <a:buClr>
                <a:srgbClr val="000000"/>
              </a:buClr>
              <a:buSzPts val="1400"/>
            </a:pPr>
            <a:r>
              <a:rPr lang="en-US" sz="1400" dirty="0">
                <a:solidFill>
                  <a:srgbClr val="4AB9C4"/>
                </a:solidFill>
                <a:latin typeface="Roboto Light"/>
                <a:ea typeface="Roboto Light"/>
                <a:cs typeface="Roboto Light"/>
                <a:sym typeface="Roboto Light"/>
                <a:hlinkClick r:id="rId4"/>
              </a:rPr>
              <a:t>https://www.youtube.com/channel/UCwJQln1CqBvTJqiNr9X9F1Q/featured</a:t>
            </a:r>
            <a:r>
              <a:rPr lang="en-US" sz="1400" dirty="0">
                <a:solidFill>
                  <a:srgbClr val="4AB9C4"/>
                </a:solidFill>
                <a:latin typeface="Roboto Light"/>
                <a:ea typeface="Roboto Light"/>
                <a:cs typeface="Roboto Light"/>
                <a:sym typeface="Roboto Light"/>
              </a:rPr>
              <a:t>  </a:t>
            </a:r>
          </a:p>
          <a:p>
            <a:pPr lvl="0">
              <a:lnSpc>
                <a:spcPct val="90000"/>
              </a:lnSpc>
              <a:buClr>
                <a:srgbClr val="000000"/>
              </a:buClr>
              <a:buSzPts val="1400"/>
            </a:pPr>
            <a:endParaRPr lang="en-US" sz="1400" b="0" i="0" u="none" strike="noStrike" cap="none" dirty="0">
              <a:solidFill>
                <a:srgbClr val="4AB9C4"/>
              </a:solidFill>
              <a:latin typeface="Roboto Light"/>
              <a:ea typeface="Roboto Light"/>
              <a:cs typeface="Arial"/>
              <a:sym typeface="Roboto Light"/>
            </a:endParaRPr>
          </a:p>
          <a:p>
            <a:pPr lvl="0">
              <a:lnSpc>
                <a:spcPct val="90000"/>
              </a:lnSpc>
              <a:buClr>
                <a:srgbClr val="000000"/>
              </a:buClr>
              <a:buSzPts val="1400"/>
            </a:pPr>
            <a:endParaRPr sz="1400" b="0" i="0" u="none" strike="noStrike" cap="none" dirty="0">
              <a:solidFill>
                <a:srgbClr val="000000"/>
              </a:solidFill>
              <a:latin typeface="Arial"/>
              <a:ea typeface="Arial"/>
              <a:cs typeface="Arial"/>
              <a:sym typeface="Arial"/>
            </a:endParaRPr>
          </a:p>
        </p:txBody>
      </p:sp>
      <p:sp>
        <p:nvSpPr>
          <p:cNvPr id="3163" name="Google Shape;3163;p46"/>
          <p:cNvSpPr txBox="1">
            <a:spLocks noGrp="1"/>
          </p:cNvSpPr>
          <p:nvPr>
            <p:ph type="ctrTitle"/>
          </p:nvPr>
        </p:nvSpPr>
        <p:spPr>
          <a:xfrm>
            <a:off x="838201" y="1951260"/>
            <a:ext cx="2821614" cy="7267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BA083A"/>
              </a:buClr>
              <a:buSzPts val="4000"/>
              <a:buFont typeface="Roboto Black"/>
              <a:buNone/>
            </a:pPr>
            <a:r>
              <a:rPr lang="en-US" b="1" dirty="0">
                <a:solidFill>
                  <a:srgbClr val="BA083A"/>
                </a:solidFill>
              </a:rPr>
              <a:t>Get Started</a:t>
            </a:r>
            <a:endParaRPr dirty="0">
              <a:solidFill>
                <a:srgbClr val="BA083A"/>
              </a:solidFill>
            </a:endParaRPr>
          </a:p>
        </p:txBody>
      </p:sp>
      <p:sp>
        <p:nvSpPr>
          <p:cNvPr id="3164" name="Google Shape;3164;p46"/>
          <p:cNvSpPr txBox="1">
            <a:spLocks noGrp="1"/>
          </p:cNvSpPr>
          <p:nvPr>
            <p:ph type="body" idx="2"/>
          </p:nvPr>
        </p:nvSpPr>
        <p:spPr>
          <a:xfrm>
            <a:off x="2281570" y="466173"/>
            <a:ext cx="8386430" cy="10341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005493"/>
              </a:buClr>
              <a:buSzPts val="4800"/>
              <a:buNone/>
            </a:pPr>
            <a:r>
              <a:rPr lang="en-US" b="1" dirty="0">
                <a:solidFill>
                  <a:srgbClr val="3F3F3F"/>
                </a:solidFill>
              </a:rPr>
              <a:t>Pegasus</a:t>
            </a:r>
            <a:endParaRPr dirty="0"/>
          </a:p>
        </p:txBody>
      </p:sp>
      <p:sp>
        <p:nvSpPr>
          <p:cNvPr id="3165" name="Google Shape;3165;p46"/>
          <p:cNvSpPr txBox="1">
            <a:spLocks noGrp="1"/>
          </p:cNvSpPr>
          <p:nvPr>
            <p:ph type="body" idx="3"/>
          </p:nvPr>
        </p:nvSpPr>
        <p:spPr>
          <a:xfrm>
            <a:off x="2281570" y="1464098"/>
            <a:ext cx="8386430" cy="3139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3F3F3F"/>
              </a:buClr>
              <a:buSzPts val="1600"/>
              <a:buFont typeface="Roboto"/>
              <a:buNone/>
            </a:pPr>
            <a:r>
              <a:rPr lang="en-US" dirty="0"/>
              <a:t>Automate, recover, and debug scientific computations. </a:t>
            </a:r>
            <a:endParaRPr dirty="0"/>
          </a:p>
        </p:txBody>
      </p:sp>
      <p:sp>
        <p:nvSpPr>
          <p:cNvPr id="3166" name="Google Shape;3166;p46"/>
          <p:cNvSpPr txBox="1">
            <a:spLocks noGrp="1"/>
          </p:cNvSpPr>
          <p:nvPr>
            <p:ph type="body" idx="4"/>
          </p:nvPr>
        </p:nvSpPr>
        <p:spPr>
          <a:xfrm>
            <a:off x="6374166" y="961540"/>
            <a:ext cx="4293833" cy="3693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365CAA"/>
              </a:buClr>
              <a:buSzPts val="2000"/>
              <a:buFont typeface="Roboto"/>
              <a:buNone/>
            </a:pPr>
            <a:r>
              <a:rPr lang="en-US" dirty="0"/>
              <a:t>est. 2001</a:t>
            </a:r>
            <a:endParaRPr dirty="0"/>
          </a:p>
        </p:txBody>
      </p:sp>
      <p:sp>
        <p:nvSpPr>
          <p:cNvPr id="3170" name="Google Shape;3170;p46"/>
          <p:cNvSpPr/>
          <p:nvPr/>
        </p:nvSpPr>
        <p:spPr>
          <a:xfrm>
            <a:off x="1439391" y="6225780"/>
            <a:ext cx="10899753" cy="28619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1" u="none" strike="noStrike" cap="none" dirty="0">
                <a:solidFill>
                  <a:srgbClr val="7F7F7F"/>
                </a:solidFill>
                <a:latin typeface="Roboto Light"/>
                <a:ea typeface="Roboto Light"/>
                <a:cs typeface="Roboto Light"/>
                <a:sym typeface="Roboto Light"/>
              </a:rPr>
              <a:t>Bi-monthly basis on second Friday of the month, where we address user questions and also apprise the community of new developments</a:t>
            </a:r>
            <a:endParaRPr sz="1400" b="0" i="0" u="none" strike="noStrike" cap="none" dirty="0">
              <a:solidFill>
                <a:srgbClr val="000000"/>
              </a:solidFill>
              <a:latin typeface="Arial"/>
              <a:ea typeface="Arial"/>
              <a:cs typeface="Arial"/>
              <a:sym typeface="Arial"/>
            </a:endParaRPr>
          </a:p>
        </p:txBody>
      </p:sp>
      <p:grpSp>
        <p:nvGrpSpPr>
          <p:cNvPr id="3171" name="Google Shape;3171;p46"/>
          <p:cNvGrpSpPr/>
          <p:nvPr/>
        </p:nvGrpSpPr>
        <p:grpSpPr>
          <a:xfrm>
            <a:off x="909969" y="2796870"/>
            <a:ext cx="5475793" cy="578288"/>
            <a:chOff x="2281570" y="2649334"/>
            <a:chExt cx="5475793" cy="578288"/>
          </a:xfrm>
        </p:grpSpPr>
        <p:sp>
          <p:nvSpPr>
            <p:cNvPr id="3172" name="Google Shape;3172;p46"/>
            <p:cNvSpPr/>
            <p:nvPr/>
          </p:nvSpPr>
          <p:spPr>
            <a:xfrm>
              <a:off x="2281570" y="264933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Pegasus Website</a:t>
              </a:r>
              <a:endParaRPr sz="1400" b="0" i="0" u="none" strike="noStrike" cap="none" dirty="0">
                <a:solidFill>
                  <a:srgbClr val="000000"/>
                </a:solidFill>
                <a:latin typeface="Arial"/>
                <a:ea typeface="Arial"/>
                <a:cs typeface="Arial"/>
                <a:sym typeface="Arial"/>
              </a:endParaRPr>
            </a:p>
          </p:txBody>
        </p:sp>
        <p:sp>
          <p:nvSpPr>
            <p:cNvPr id="3173" name="Google Shape;3173;p46"/>
            <p:cNvSpPr/>
            <p:nvPr/>
          </p:nvSpPr>
          <p:spPr>
            <a:xfrm>
              <a:off x="2281570" y="294139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a:solidFill>
                    <a:srgbClr val="4AB9C4"/>
                  </a:solidFill>
                  <a:latin typeface="Roboto Light"/>
                  <a:ea typeface="Roboto Light"/>
                  <a:cs typeface="Roboto Light"/>
                  <a:sym typeface="Roboto Light"/>
                </a:rPr>
                <a:t>https://</a:t>
              </a:r>
              <a:r>
                <a:rPr lang="en-US" sz="1400" b="0" i="0" u="none" strike="noStrike" cap="none" dirty="0" err="1">
                  <a:solidFill>
                    <a:srgbClr val="4AB9C4"/>
                  </a:solidFill>
                  <a:latin typeface="Roboto Light"/>
                  <a:ea typeface="Roboto Light"/>
                  <a:cs typeface="Roboto Light"/>
                  <a:sym typeface="Roboto Light"/>
                </a:rPr>
                <a:t>pegasus.isi.edu</a:t>
              </a:r>
              <a:endParaRPr sz="1400" b="0" i="0" u="none" strike="noStrike" cap="none" dirty="0">
                <a:solidFill>
                  <a:srgbClr val="000000"/>
                </a:solidFill>
                <a:latin typeface="Arial"/>
                <a:ea typeface="Arial"/>
                <a:cs typeface="Arial"/>
                <a:sym typeface="Arial"/>
              </a:endParaRPr>
            </a:p>
          </p:txBody>
        </p:sp>
      </p:grpSp>
      <p:grpSp>
        <p:nvGrpSpPr>
          <p:cNvPr id="3177" name="Google Shape;3177;p46"/>
          <p:cNvGrpSpPr/>
          <p:nvPr/>
        </p:nvGrpSpPr>
        <p:grpSpPr>
          <a:xfrm>
            <a:off x="909969" y="4254630"/>
            <a:ext cx="5475793" cy="578288"/>
            <a:chOff x="2281570" y="4107094"/>
            <a:chExt cx="5475793" cy="578288"/>
          </a:xfrm>
        </p:grpSpPr>
        <p:sp>
          <p:nvSpPr>
            <p:cNvPr id="3178" name="Google Shape;3178;p46"/>
            <p:cNvSpPr/>
            <p:nvPr/>
          </p:nvSpPr>
          <p:spPr>
            <a:xfrm>
              <a:off x="2281570" y="410709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Support</a:t>
              </a:r>
              <a:endParaRPr sz="1400" b="0" i="0" u="none" strike="noStrike" cap="none">
                <a:solidFill>
                  <a:srgbClr val="000000"/>
                </a:solidFill>
                <a:latin typeface="Arial"/>
                <a:ea typeface="Arial"/>
                <a:cs typeface="Arial"/>
                <a:sym typeface="Arial"/>
              </a:endParaRPr>
            </a:p>
          </p:txBody>
        </p:sp>
        <p:sp>
          <p:nvSpPr>
            <p:cNvPr id="3179" name="Google Shape;3179;p46"/>
            <p:cNvSpPr/>
            <p:nvPr/>
          </p:nvSpPr>
          <p:spPr>
            <a:xfrm>
              <a:off x="2281570" y="439915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err="1">
                  <a:solidFill>
                    <a:srgbClr val="4AB9C4"/>
                  </a:solidFill>
                  <a:latin typeface="Roboto Light"/>
                  <a:ea typeface="Roboto Light"/>
                  <a:cs typeface="Roboto Light"/>
                  <a:sym typeface="Roboto Light"/>
                </a:rPr>
                <a:t>pegasus-support@isi.edu</a:t>
              </a:r>
              <a:endParaRPr sz="1400" b="0" i="0" u="none" strike="noStrike" cap="none" dirty="0">
                <a:solidFill>
                  <a:srgbClr val="000000"/>
                </a:solidFill>
                <a:latin typeface="Arial"/>
                <a:ea typeface="Arial"/>
                <a:cs typeface="Arial"/>
                <a:sym typeface="Arial"/>
              </a:endParaRPr>
            </a:p>
          </p:txBody>
        </p:sp>
      </p:grpSp>
      <p:grpSp>
        <p:nvGrpSpPr>
          <p:cNvPr id="3" name="Group 2">
            <a:extLst>
              <a:ext uri="{FF2B5EF4-FFF2-40B4-BE49-F238E27FC236}">
                <a16:creationId xmlns:a16="http://schemas.microsoft.com/office/drawing/2014/main" id="{FD8F0C51-2926-3E4C-9530-364FD900CD41}"/>
              </a:ext>
            </a:extLst>
          </p:cNvPr>
          <p:cNvGrpSpPr/>
          <p:nvPr/>
        </p:nvGrpSpPr>
        <p:grpSpPr>
          <a:xfrm>
            <a:off x="516172" y="4951767"/>
            <a:ext cx="6591209" cy="578268"/>
            <a:chOff x="1887773" y="4983511"/>
            <a:chExt cx="6591209" cy="578268"/>
          </a:xfrm>
        </p:grpSpPr>
        <p:grpSp>
          <p:nvGrpSpPr>
            <p:cNvPr id="3167" name="Google Shape;3167;p46"/>
            <p:cNvGrpSpPr/>
            <p:nvPr/>
          </p:nvGrpSpPr>
          <p:grpSpPr>
            <a:xfrm>
              <a:off x="2281570" y="4983511"/>
              <a:ext cx="6197412" cy="578268"/>
              <a:chOff x="2281570" y="4835975"/>
              <a:chExt cx="6197412" cy="578268"/>
            </a:xfrm>
          </p:grpSpPr>
          <p:sp>
            <p:nvSpPr>
              <p:cNvPr id="3168" name="Google Shape;3168;p46"/>
              <p:cNvSpPr/>
              <p:nvPr/>
            </p:nvSpPr>
            <p:spPr>
              <a:xfrm>
                <a:off x="2281570" y="4835975"/>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Slack</a:t>
                </a:r>
                <a:endParaRPr sz="1400" b="0" i="0" u="none" strike="noStrike" cap="none" dirty="0">
                  <a:solidFill>
                    <a:srgbClr val="000000"/>
                  </a:solidFill>
                  <a:latin typeface="Arial"/>
                  <a:ea typeface="Arial"/>
                  <a:cs typeface="Arial"/>
                  <a:sym typeface="Arial"/>
                </a:endParaRPr>
              </a:p>
            </p:txBody>
          </p:sp>
          <p:sp>
            <p:nvSpPr>
              <p:cNvPr id="3169" name="Google Shape;3169;p46"/>
              <p:cNvSpPr/>
              <p:nvPr/>
            </p:nvSpPr>
            <p:spPr>
              <a:xfrm>
                <a:off x="2281570" y="5128051"/>
                <a:ext cx="6197412" cy="286192"/>
              </a:xfrm>
              <a:prstGeom prst="rect">
                <a:avLst/>
              </a:prstGeom>
              <a:noFill/>
              <a:ln>
                <a:noFill/>
              </a:ln>
            </p:spPr>
            <p:txBody>
              <a:bodyPr spcFirstLastPara="1" wrap="square" lIns="91425" tIns="45700" rIns="91425" bIns="45700" anchor="ctr" anchorCtr="0">
                <a:spAutoFit/>
              </a:bodyPr>
              <a:lstStyle/>
              <a:p>
                <a:pPr lvl="0">
                  <a:lnSpc>
                    <a:spcPct val="90000"/>
                  </a:lnSpc>
                  <a:buSzPts val="1400"/>
                </a:pPr>
                <a:r>
                  <a:rPr lang="en-US" sz="1400" dirty="0">
                    <a:solidFill>
                      <a:srgbClr val="4AB9C4"/>
                    </a:solidFill>
                    <a:latin typeface="Roboto Light"/>
                    <a:ea typeface="Roboto Light"/>
                    <a:cs typeface="Roboto Light"/>
                    <a:sym typeface="Roboto Light"/>
                  </a:rPr>
                  <a:t>Ask for an invite by trying to join </a:t>
                </a:r>
                <a:r>
                  <a:rPr lang="en-US" sz="1400" b="1" dirty="0" err="1">
                    <a:solidFill>
                      <a:schemeClr val="accent5"/>
                    </a:solidFill>
                    <a:latin typeface="Roboto Light"/>
                    <a:ea typeface="Roboto Light"/>
                    <a:cs typeface="Roboto Light"/>
                    <a:sym typeface="Roboto Light"/>
                  </a:rPr>
                  <a:t>pegasus-users.slack.com</a:t>
                </a:r>
                <a:r>
                  <a:rPr lang="en-US" sz="1400" b="1" dirty="0">
                    <a:solidFill>
                      <a:schemeClr val="accent5"/>
                    </a:solidFill>
                    <a:latin typeface="Roboto Light"/>
                    <a:ea typeface="Roboto Light"/>
                    <a:cs typeface="Roboto Light"/>
                    <a:sym typeface="Roboto Light"/>
                  </a:rPr>
                  <a:t> </a:t>
                </a:r>
                <a:r>
                  <a:rPr lang="en-US" sz="1400" dirty="0">
                    <a:solidFill>
                      <a:srgbClr val="4AB9C4"/>
                    </a:solidFill>
                    <a:latin typeface="Roboto Light"/>
                    <a:ea typeface="Roboto Light"/>
                    <a:cs typeface="Roboto Light"/>
                    <a:sym typeface="Roboto Light"/>
                  </a:rPr>
                  <a:t>in the Slack app</a:t>
                </a:r>
                <a:endParaRPr sz="1100" b="0" i="0" u="none" strike="noStrike" cap="none" dirty="0">
                  <a:solidFill>
                    <a:srgbClr val="000000"/>
                  </a:solidFill>
                  <a:latin typeface="Arial"/>
                  <a:ea typeface="Arial"/>
                  <a:cs typeface="Arial"/>
                  <a:sym typeface="Arial"/>
                </a:endParaRPr>
              </a:p>
            </p:txBody>
          </p:sp>
        </p:grpSp>
        <p:sp>
          <p:nvSpPr>
            <p:cNvPr id="3180" name="Google Shape;3180;p46"/>
            <p:cNvSpPr/>
            <p:nvPr/>
          </p:nvSpPr>
          <p:spPr>
            <a:xfrm rot="5400000">
              <a:off x="1866425" y="5028706"/>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1" name="Google Shape;3181;p46"/>
            <p:cNvSpPr/>
            <p:nvPr/>
          </p:nvSpPr>
          <p:spPr>
            <a:xfrm rot="5400000">
              <a:off x="1913471" y="5079392"/>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Light"/>
                <a:ea typeface="Roboto Light"/>
                <a:cs typeface="Roboto Light"/>
                <a:sym typeface="Roboto Light"/>
              </a:endParaRPr>
            </a:p>
          </p:txBody>
        </p:sp>
      </p:grpSp>
      <p:sp>
        <p:nvSpPr>
          <p:cNvPr id="3182" name="Google Shape;3182;p46"/>
          <p:cNvSpPr/>
          <p:nvPr/>
        </p:nvSpPr>
        <p:spPr>
          <a:xfrm rot="5400000">
            <a:off x="494824" y="429982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3" name="Google Shape;3183;p46"/>
          <p:cNvSpPr/>
          <p:nvPr/>
        </p:nvSpPr>
        <p:spPr>
          <a:xfrm rot="5400000">
            <a:off x="541870" y="435051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2" name="Group 1">
            <a:extLst>
              <a:ext uri="{FF2B5EF4-FFF2-40B4-BE49-F238E27FC236}">
                <a16:creationId xmlns:a16="http://schemas.microsoft.com/office/drawing/2014/main" id="{A5215BBB-50AF-A144-B518-06019E4CE955}"/>
              </a:ext>
            </a:extLst>
          </p:cNvPr>
          <p:cNvGrpSpPr/>
          <p:nvPr/>
        </p:nvGrpSpPr>
        <p:grpSpPr>
          <a:xfrm>
            <a:off x="516172" y="3525750"/>
            <a:ext cx="5869590" cy="578288"/>
            <a:chOff x="1887773" y="3525750"/>
            <a:chExt cx="5869590" cy="578288"/>
          </a:xfrm>
        </p:grpSpPr>
        <p:grpSp>
          <p:nvGrpSpPr>
            <p:cNvPr id="3174" name="Google Shape;3174;p46"/>
            <p:cNvGrpSpPr/>
            <p:nvPr/>
          </p:nvGrpSpPr>
          <p:grpSpPr>
            <a:xfrm>
              <a:off x="2281570" y="3525750"/>
              <a:ext cx="5475793" cy="578288"/>
              <a:chOff x="2281570" y="3378214"/>
              <a:chExt cx="5475793" cy="578288"/>
            </a:xfrm>
          </p:grpSpPr>
          <p:sp>
            <p:nvSpPr>
              <p:cNvPr id="3175" name="Google Shape;3175;p46"/>
              <p:cNvSpPr/>
              <p:nvPr/>
            </p:nvSpPr>
            <p:spPr>
              <a:xfrm>
                <a:off x="2281570" y="337821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Users Mailing List</a:t>
                </a:r>
                <a:endParaRPr sz="1400" b="0" i="0" u="none" strike="noStrike" cap="none">
                  <a:solidFill>
                    <a:srgbClr val="000000"/>
                  </a:solidFill>
                  <a:latin typeface="Arial"/>
                  <a:ea typeface="Arial"/>
                  <a:cs typeface="Arial"/>
                  <a:sym typeface="Arial"/>
                </a:endParaRPr>
              </a:p>
            </p:txBody>
          </p:sp>
          <p:sp>
            <p:nvSpPr>
              <p:cNvPr id="3176" name="Google Shape;3176;p46"/>
              <p:cNvSpPr/>
              <p:nvPr/>
            </p:nvSpPr>
            <p:spPr>
              <a:xfrm>
                <a:off x="2281570" y="367027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err="1">
                    <a:solidFill>
                      <a:srgbClr val="4AB9C4"/>
                    </a:solidFill>
                    <a:latin typeface="Roboto Light"/>
                    <a:ea typeface="Roboto Light"/>
                    <a:cs typeface="Roboto Light"/>
                    <a:sym typeface="Roboto Light"/>
                  </a:rPr>
                  <a:t>pegasus-users@isi.edu</a:t>
                </a:r>
                <a:endParaRPr sz="1400" b="0" i="0" u="none" strike="noStrike" cap="none" dirty="0">
                  <a:solidFill>
                    <a:srgbClr val="000000"/>
                  </a:solidFill>
                  <a:latin typeface="Arial"/>
                  <a:ea typeface="Arial"/>
                  <a:cs typeface="Arial"/>
                  <a:sym typeface="Arial"/>
                </a:endParaRPr>
              </a:p>
            </p:txBody>
          </p:sp>
        </p:grpSp>
        <p:sp>
          <p:nvSpPr>
            <p:cNvPr id="3184" name="Google Shape;3184;p46"/>
            <p:cNvSpPr/>
            <p:nvPr/>
          </p:nvSpPr>
          <p:spPr>
            <a:xfrm rot="5400000">
              <a:off x="1866425" y="357094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3185" name="Google Shape;3185;p46"/>
          <p:cNvSpPr/>
          <p:nvPr/>
        </p:nvSpPr>
        <p:spPr>
          <a:xfrm rot="5400000">
            <a:off x="541870" y="362163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6" name="Google Shape;3186;p46"/>
          <p:cNvSpPr/>
          <p:nvPr/>
        </p:nvSpPr>
        <p:spPr>
          <a:xfrm rot="5400000">
            <a:off x="494824" y="284206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7" name="Google Shape;3187;p46"/>
          <p:cNvSpPr/>
          <p:nvPr/>
        </p:nvSpPr>
        <p:spPr>
          <a:xfrm rot="5400000">
            <a:off x="541870" y="289275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8" name="Google Shape;3188;p46"/>
          <p:cNvSpPr txBox="1">
            <a:spLocks noGrp="1"/>
          </p:cNvSpPr>
          <p:nvPr>
            <p:ph type="ftr" idx="11"/>
          </p:nvPr>
        </p:nvSpPr>
        <p:spPr>
          <a:xfrm>
            <a:off x="4995333" y="6407149"/>
            <a:ext cx="220133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3189" name="Google Shape;3189;p46"/>
          <p:cNvSpPr/>
          <p:nvPr/>
        </p:nvSpPr>
        <p:spPr>
          <a:xfrm rot="5400000">
            <a:off x="494824" y="2193299"/>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90" name="Google Shape;3190;p46"/>
          <p:cNvSpPr/>
          <p:nvPr/>
        </p:nvSpPr>
        <p:spPr>
          <a:xfrm rot="5400000">
            <a:off x="541870" y="2243985"/>
            <a:ext cx="123328" cy="101922"/>
          </a:xfrm>
          <a:prstGeom prst="triangle">
            <a:avLst>
              <a:gd name="adj" fmla="val 50000"/>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91" name="Google Shape;3191;p46"/>
          <p:cNvSpPr txBox="1">
            <a:spLocks noGrp="1"/>
          </p:cNvSpPr>
          <p:nvPr>
            <p:ph type="sldNum" idx="12"/>
          </p:nvPr>
        </p:nvSpPr>
        <p:spPr>
          <a:xfrm>
            <a:off x="9099114" y="6368876"/>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grpSp>
        <p:nvGrpSpPr>
          <p:cNvPr id="44" name="Group 43">
            <a:extLst>
              <a:ext uri="{FF2B5EF4-FFF2-40B4-BE49-F238E27FC236}">
                <a16:creationId xmlns:a16="http://schemas.microsoft.com/office/drawing/2014/main" id="{9B24E33F-28CA-6945-973F-781D4B6C7D73}"/>
              </a:ext>
            </a:extLst>
          </p:cNvPr>
          <p:cNvGrpSpPr/>
          <p:nvPr/>
        </p:nvGrpSpPr>
        <p:grpSpPr>
          <a:xfrm>
            <a:off x="516172" y="5647492"/>
            <a:ext cx="5869590" cy="578288"/>
            <a:chOff x="1887773" y="4983511"/>
            <a:chExt cx="5869590" cy="578288"/>
          </a:xfrm>
        </p:grpSpPr>
        <p:grpSp>
          <p:nvGrpSpPr>
            <p:cNvPr id="45" name="Google Shape;3167;p46">
              <a:extLst>
                <a:ext uri="{FF2B5EF4-FFF2-40B4-BE49-F238E27FC236}">
                  <a16:creationId xmlns:a16="http://schemas.microsoft.com/office/drawing/2014/main" id="{360F2919-06EF-E74F-9BA5-AFE2CD160733}"/>
                </a:ext>
              </a:extLst>
            </p:cNvPr>
            <p:cNvGrpSpPr/>
            <p:nvPr/>
          </p:nvGrpSpPr>
          <p:grpSpPr>
            <a:xfrm>
              <a:off x="2281570" y="4983511"/>
              <a:ext cx="5475793" cy="578288"/>
              <a:chOff x="2281570" y="4835975"/>
              <a:chExt cx="5475793" cy="578288"/>
            </a:xfrm>
          </p:grpSpPr>
          <p:sp>
            <p:nvSpPr>
              <p:cNvPr id="48" name="Google Shape;3168;p46">
                <a:extLst>
                  <a:ext uri="{FF2B5EF4-FFF2-40B4-BE49-F238E27FC236}">
                    <a16:creationId xmlns:a16="http://schemas.microsoft.com/office/drawing/2014/main" id="{FB39219C-BD82-B94E-BCA6-B40290F8CE88}"/>
                  </a:ext>
                </a:extLst>
              </p:cNvPr>
              <p:cNvSpPr/>
              <p:nvPr/>
            </p:nvSpPr>
            <p:spPr>
              <a:xfrm>
                <a:off x="2281570" y="4835975"/>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Pegasus Online Office Hours</a:t>
                </a:r>
                <a:endParaRPr sz="1400" b="0" i="0" u="none" strike="noStrike" cap="none" dirty="0">
                  <a:solidFill>
                    <a:srgbClr val="000000"/>
                  </a:solidFill>
                  <a:latin typeface="Arial"/>
                  <a:ea typeface="Arial"/>
                  <a:cs typeface="Arial"/>
                  <a:sym typeface="Arial"/>
                </a:endParaRPr>
              </a:p>
            </p:txBody>
          </p:sp>
          <p:sp>
            <p:nvSpPr>
              <p:cNvPr id="49" name="Google Shape;3169;p46">
                <a:extLst>
                  <a:ext uri="{FF2B5EF4-FFF2-40B4-BE49-F238E27FC236}">
                    <a16:creationId xmlns:a16="http://schemas.microsoft.com/office/drawing/2014/main" id="{340DD42E-CCE9-D14C-9CAE-7FA976603298}"/>
                  </a:ext>
                </a:extLst>
              </p:cNvPr>
              <p:cNvSpPr/>
              <p:nvPr/>
            </p:nvSpPr>
            <p:spPr>
              <a:xfrm>
                <a:off x="2281570" y="5128031"/>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a:solidFill>
                      <a:srgbClr val="4AB9C4"/>
                    </a:solidFill>
                    <a:latin typeface="Roboto Light"/>
                    <a:ea typeface="Roboto Light"/>
                    <a:cs typeface="Roboto Light"/>
                    <a:sym typeface="Roboto Light"/>
                  </a:rPr>
                  <a:t>https://</a:t>
                </a:r>
                <a:r>
                  <a:rPr lang="en-US" sz="1400" b="0" i="0" u="none" strike="noStrike" cap="none" dirty="0" err="1">
                    <a:solidFill>
                      <a:srgbClr val="4AB9C4"/>
                    </a:solidFill>
                    <a:latin typeface="Roboto Light"/>
                    <a:ea typeface="Roboto Light"/>
                    <a:cs typeface="Roboto Light"/>
                    <a:sym typeface="Roboto Light"/>
                  </a:rPr>
                  <a:t>pegasus.isi.edu</a:t>
                </a:r>
                <a:r>
                  <a:rPr lang="en-US" sz="1400" b="0" i="0" u="none" strike="noStrike" cap="none" dirty="0">
                    <a:solidFill>
                      <a:srgbClr val="4AB9C4"/>
                    </a:solidFill>
                    <a:latin typeface="Roboto Light"/>
                    <a:ea typeface="Roboto Light"/>
                    <a:cs typeface="Roboto Light"/>
                    <a:sym typeface="Roboto Light"/>
                  </a:rPr>
                  <a:t>/blog/online-</a:t>
                </a:r>
                <a:r>
                  <a:rPr lang="en-US" sz="1400" b="0" i="0" u="none" strike="noStrike" cap="none" dirty="0" err="1">
                    <a:solidFill>
                      <a:srgbClr val="4AB9C4"/>
                    </a:solidFill>
                    <a:latin typeface="Roboto Light"/>
                    <a:ea typeface="Roboto Light"/>
                    <a:cs typeface="Roboto Light"/>
                    <a:sym typeface="Roboto Light"/>
                  </a:rPr>
                  <a:t>pegasus</a:t>
                </a:r>
                <a:r>
                  <a:rPr lang="en-US" sz="1400" b="0" i="0" u="none" strike="noStrike" cap="none" dirty="0">
                    <a:solidFill>
                      <a:srgbClr val="4AB9C4"/>
                    </a:solidFill>
                    <a:latin typeface="Roboto Light"/>
                    <a:ea typeface="Roboto Light"/>
                    <a:cs typeface="Roboto Light"/>
                    <a:sym typeface="Roboto Light"/>
                  </a:rPr>
                  <a:t>-office-hours/</a:t>
                </a:r>
                <a:endParaRPr sz="1400" b="0" i="0" u="none" strike="noStrike" cap="none" dirty="0">
                  <a:solidFill>
                    <a:srgbClr val="000000"/>
                  </a:solidFill>
                  <a:latin typeface="Arial"/>
                  <a:ea typeface="Arial"/>
                  <a:cs typeface="Arial"/>
                  <a:sym typeface="Arial"/>
                </a:endParaRPr>
              </a:p>
            </p:txBody>
          </p:sp>
        </p:grpSp>
        <p:sp>
          <p:nvSpPr>
            <p:cNvPr id="46" name="Google Shape;3180;p46">
              <a:extLst>
                <a:ext uri="{FF2B5EF4-FFF2-40B4-BE49-F238E27FC236}">
                  <a16:creationId xmlns:a16="http://schemas.microsoft.com/office/drawing/2014/main" id="{30CC8F9B-7B53-624D-ACE5-28D01E449909}"/>
                </a:ext>
              </a:extLst>
            </p:cNvPr>
            <p:cNvSpPr/>
            <p:nvPr/>
          </p:nvSpPr>
          <p:spPr>
            <a:xfrm rot="5400000">
              <a:off x="1866425" y="5028706"/>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47" name="Google Shape;3181;p46">
              <a:extLst>
                <a:ext uri="{FF2B5EF4-FFF2-40B4-BE49-F238E27FC236}">
                  <a16:creationId xmlns:a16="http://schemas.microsoft.com/office/drawing/2014/main" id="{146F1869-0257-0D49-8D5C-BF0459986E3D}"/>
                </a:ext>
              </a:extLst>
            </p:cNvPr>
            <p:cNvSpPr/>
            <p:nvPr/>
          </p:nvSpPr>
          <p:spPr>
            <a:xfrm rot="5400000">
              <a:off x="1913471" y="5079392"/>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Light"/>
                <a:ea typeface="Roboto Light"/>
                <a:cs typeface="Roboto Light"/>
                <a:sym typeface="Roboto Light"/>
              </a:endParaRPr>
            </a:p>
          </p:txBody>
        </p:sp>
      </p:grpSp>
      <p:sp>
        <p:nvSpPr>
          <p:cNvPr id="40" name="Google Shape;3172;p46">
            <a:extLst>
              <a:ext uri="{FF2B5EF4-FFF2-40B4-BE49-F238E27FC236}">
                <a16:creationId xmlns:a16="http://schemas.microsoft.com/office/drawing/2014/main" id="{DD1187D4-BB91-E24F-8E78-9D3A54DDC060}"/>
              </a:ext>
            </a:extLst>
          </p:cNvPr>
          <p:cNvSpPr/>
          <p:nvPr/>
        </p:nvSpPr>
        <p:spPr>
          <a:xfrm>
            <a:off x="6554558" y="215099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YouTube Channel</a:t>
            </a:r>
            <a:endParaRPr sz="1400" b="0" i="0" u="none" strike="noStrike" cap="none" dirty="0">
              <a:solidFill>
                <a:srgbClr val="000000"/>
              </a:solidFill>
              <a:latin typeface="Arial"/>
              <a:ea typeface="Arial"/>
              <a:cs typeface="Arial"/>
              <a:sym typeface="Arial"/>
            </a:endParaRPr>
          </a:p>
        </p:txBody>
      </p:sp>
      <p:pic>
        <p:nvPicPr>
          <p:cNvPr id="4" name="Online Media 3" descr="Pegasus in 5 Minutes">
            <a:hlinkClick r:id="" action="ppaction://media"/>
            <a:extLst>
              <a:ext uri="{FF2B5EF4-FFF2-40B4-BE49-F238E27FC236}">
                <a16:creationId xmlns:a16="http://schemas.microsoft.com/office/drawing/2014/main" id="{1A3D060C-0A31-074A-835A-8EB54DA87D98}"/>
              </a:ext>
              <a:ext uri="{C183D7F6-B498-43B3-948B-1728B52AA6E4}">
                <adec:decorative xmlns:adec="http://schemas.microsoft.com/office/drawing/2017/decorative" val="0"/>
              </a:ext>
            </a:extLst>
          </p:cNvPr>
          <p:cNvPicPr>
            <a:picLocks noRot="1" noChangeAspect="1"/>
          </p:cNvPicPr>
          <p:nvPr>
            <a:videoFile r:link="rId1"/>
          </p:nvPr>
        </p:nvPicPr>
        <p:blipFill>
          <a:blip r:embed="rId5"/>
          <a:stretch>
            <a:fillRect/>
          </a:stretch>
        </p:blipFill>
        <p:spPr>
          <a:xfrm>
            <a:off x="7536449" y="3167006"/>
            <a:ext cx="4032906" cy="2278592"/>
          </a:xfrm>
          <a:prstGeom prst="rect">
            <a:avLst/>
          </a:prstGeom>
        </p:spPr>
      </p:pic>
      <p:pic>
        <p:nvPicPr>
          <p:cNvPr id="7" name="Graphic 6" descr="Presentation with media with solid fill">
            <a:extLst>
              <a:ext uri="{FF2B5EF4-FFF2-40B4-BE49-F238E27FC236}">
                <a16:creationId xmlns:a16="http://schemas.microsoft.com/office/drawing/2014/main" id="{E5644E6E-7183-3348-9A23-5E394AB41D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4949" y="2026004"/>
            <a:ext cx="757569" cy="757569"/>
          </a:xfrm>
          <a:prstGeom prst="rect">
            <a:avLst/>
          </a:prstGeom>
        </p:spPr>
      </p:pic>
      <p:sp>
        <p:nvSpPr>
          <p:cNvPr id="51" name="Google Shape;3172;p46">
            <a:extLst>
              <a:ext uri="{FF2B5EF4-FFF2-40B4-BE49-F238E27FC236}">
                <a16:creationId xmlns:a16="http://schemas.microsoft.com/office/drawing/2014/main" id="{89F819AB-6E41-5849-BE77-829C083B8E01}"/>
              </a:ext>
            </a:extLst>
          </p:cNvPr>
          <p:cNvSpPr/>
          <p:nvPr/>
        </p:nvSpPr>
        <p:spPr>
          <a:xfrm>
            <a:off x="7536449" y="5492780"/>
            <a:ext cx="4102978" cy="258492"/>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200" i="1" u="none" strike="noStrike" cap="none" dirty="0">
                <a:solidFill>
                  <a:srgbClr val="365CAA"/>
                </a:solidFill>
                <a:latin typeface="Roboto"/>
                <a:ea typeface="Roboto"/>
                <a:cs typeface="Roboto"/>
                <a:sym typeface="Roboto"/>
                <a:hlinkClick r:id="rId8"/>
              </a:rPr>
              <a:t>Pegasus in 5 Minutes</a:t>
            </a:r>
            <a:endParaRPr sz="1100" i="1"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ts val="3600"/>
              <a:buFont typeface="Roboto Black"/>
              <a:buNone/>
            </a:pPr>
            <a:r>
              <a:rPr lang="en-US"/>
              <a:t>Why Pegasus?</a:t>
            </a:r>
            <a:endParaRPr/>
          </a:p>
        </p:txBody>
      </p:sp>
      <p:sp>
        <p:nvSpPr>
          <p:cNvPr id="277" name="Google Shape;277;p4"/>
          <p:cNvSpPr/>
          <p:nvPr/>
        </p:nvSpPr>
        <p:spPr>
          <a:xfrm>
            <a:off x="5814177" y="1423491"/>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1" i="0" u="none" strike="noStrike" cap="none">
                <a:solidFill>
                  <a:srgbClr val="2D75B6"/>
                </a:solidFill>
                <a:latin typeface="Roboto"/>
                <a:ea typeface="Roboto"/>
                <a:cs typeface="Roboto"/>
                <a:sym typeface="Roboto"/>
              </a:rPr>
              <a:t>Automates Complex</a:t>
            </a:r>
            <a:r>
              <a:rPr lang="en-US" sz="1600" b="1" i="0" u="none" strike="noStrike" cap="none">
                <a:solidFill>
                  <a:srgbClr val="3F3F3F"/>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Multi-stage Processing Pipelines</a:t>
            </a: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5814177" y="1975157"/>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Enables Parallel,</a:t>
            </a:r>
            <a:r>
              <a:rPr lang="en-US" sz="1600" b="1" i="0" u="none" strike="noStrike" cap="none">
                <a:solidFill>
                  <a:srgbClr val="3F3F3F"/>
                </a:solidFill>
                <a:latin typeface="Roboto"/>
                <a:ea typeface="Roboto"/>
                <a:cs typeface="Roboto"/>
                <a:sym typeface="Roboto"/>
              </a:rPr>
              <a:t> </a:t>
            </a:r>
            <a:r>
              <a:rPr lang="en-US" sz="1600" b="1" i="0" u="none" strike="noStrike" cap="none">
                <a:solidFill>
                  <a:srgbClr val="2D75B6"/>
                </a:solidFill>
                <a:latin typeface="Roboto"/>
                <a:ea typeface="Roboto"/>
                <a:cs typeface="Roboto"/>
                <a:sym typeface="Roboto"/>
              </a:rPr>
              <a:t>Distributed Computations</a:t>
            </a: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5814177" y="2526823"/>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1" i="0" u="none" strike="noStrike" cap="none">
                <a:solidFill>
                  <a:srgbClr val="2D75B6"/>
                </a:solidFill>
                <a:latin typeface="Roboto"/>
                <a:ea typeface="Roboto"/>
                <a:cs typeface="Roboto"/>
                <a:sym typeface="Roboto"/>
              </a:rPr>
              <a:t>Automatically Executes </a:t>
            </a:r>
            <a:r>
              <a:rPr lang="en-US" sz="1600" b="0" i="0" u="none" strike="noStrike" cap="none">
                <a:solidFill>
                  <a:srgbClr val="3F3F3F"/>
                </a:solidFill>
                <a:latin typeface="Roboto"/>
                <a:ea typeface="Roboto"/>
                <a:cs typeface="Roboto"/>
                <a:sym typeface="Roboto"/>
              </a:rPr>
              <a:t>Data Transfers</a:t>
            </a:r>
            <a:endParaRPr sz="1600" b="0" i="0" u="none" strike="noStrike" cap="none">
              <a:solidFill>
                <a:srgbClr val="2D75B6"/>
              </a:solidFill>
              <a:latin typeface="Roboto"/>
              <a:ea typeface="Roboto"/>
              <a:cs typeface="Roboto"/>
              <a:sym typeface="Roboto"/>
            </a:endParaRPr>
          </a:p>
        </p:txBody>
      </p:sp>
      <p:sp>
        <p:nvSpPr>
          <p:cNvPr id="280" name="Google Shape;280;p4"/>
          <p:cNvSpPr/>
          <p:nvPr/>
        </p:nvSpPr>
        <p:spPr>
          <a:xfrm>
            <a:off x="5814177" y="3078489"/>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Reusable, Aids </a:t>
            </a:r>
            <a:r>
              <a:rPr lang="en-US" sz="1600" b="1" i="0" u="none" strike="noStrike" cap="none">
                <a:solidFill>
                  <a:srgbClr val="2D75B6"/>
                </a:solidFill>
                <a:latin typeface="Roboto"/>
                <a:ea typeface="Roboto"/>
                <a:cs typeface="Roboto"/>
                <a:sym typeface="Roboto"/>
              </a:rPr>
              <a:t>Reproducibility</a:t>
            </a:r>
            <a:endParaRPr sz="1400" b="0" i="0" u="none" strike="noStrike" cap="none">
              <a:solidFill>
                <a:srgbClr val="000000"/>
              </a:solidFill>
              <a:latin typeface="Arial"/>
              <a:ea typeface="Arial"/>
              <a:cs typeface="Arial"/>
              <a:sym typeface="Arial"/>
            </a:endParaRPr>
          </a:p>
        </p:txBody>
      </p:sp>
      <p:sp>
        <p:nvSpPr>
          <p:cNvPr id="281" name="Google Shape;281;p4"/>
          <p:cNvSpPr/>
          <p:nvPr/>
        </p:nvSpPr>
        <p:spPr>
          <a:xfrm>
            <a:off x="5814177" y="3630155"/>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Records How Data was Produced </a:t>
            </a:r>
            <a:r>
              <a:rPr lang="en-US" sz="1600" b="1" i="0" u="none" strike="noStrike" cap="none">
                <a:solidFill>
                  <a:srgbClr val="2D75B6"/>
                </a:solidFill>
                <a:latin typeface="Roboto"/>
                <a:ea typeface="Roboto"/>
                <a:cs typeface="Roboto"/>
                <a:sym typeface="Roboto"/>
              </a:rPr>
              <a:t>(Provenance)</a:t>
            </a: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5814177" y="4181821"/>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Handles</a:t>
            </a:r>
            <a:r>
              <a:rPr lang="en-US" sz="1600" b="1" i="0" u="none" strike="noStrike" cap="none">
                <a:solidFill>
                  <a:srgbClr val="3F3F3F"/>
                </a:solidFill>
                <a:latin typeface="Roboto"/>
                <a:ea typeface="Roboto"/>
                <a:cs typeface="Roboto"/>
                <a:sym typeface="Roboto"/>
              </a:rPr>
              <a:t> </a:t>
            </a:r>
            <a:r>
              <a:rPr lang="en-US" sz="1600" b="1" i="0" u="none" strike="noStrike" cap="none">
                <a:solidFill>
                  <a:srgbClr val="2D75B6"/>
                </a:solidFill>
                <a:latin typeface="Roboto"/>
                <a:ea typeface="Roboto"/>
                <a:cs typeface="Roboto"/>
                <a:sym typeface="Roboto"/>
              </a:rPr>
              <a:t>Failures</a:t>
            </a:r>
            <a:r>
              <a:rPr lang="en-US" sz="1600" b="1" i="0" u="none" strike="noStrike" cap="none">
                <a:solidFill>
                  <a:srgbClr val="3F3F3F"/>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with to Provide Reliability</a:t>
            </a: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5814177" y="4733485"/>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Keeps Track of Data and </a:t>
            </a:r>
            <a:r>
              <a:rPr lang="en-US" sz="1600" b="1" i="0" u="none" strike="noStrike" cap="none">
                <a:solidFill>
                  <a:srgbClr val="2D75B6"/>
                </a:solidFill>
                <a:latin typeface="Roboto"/>
                <a:ea typeface="Roboto"/>
                <a:cs typeface="Roboto"/>
                <a:sym typeface="Roboto"/>
              </a:rPr>
              <a:t>Files</a:t>
            </a:r>
            <a:endParaRPr sz="1400" b="0" i="0" u="none" strike="noStrike" cap="none">
              <a:solidFill>
                <a:srgbClr val="000000"/>
              </a:solidFill>
              <a:latin typeface="Arial"/>
              <a:ea typeface="Arial"/>
              <a:cs typeface="Arial"/>
              <a:sym typeface="Arial"/>
            </a:endParaRPr>
          </a:p>
        </p:txBody>
      </p:sp>
      <p:pic>
        <p:nvPicPr>
          <p:cNvPr id="284" name="Google Shape;284;p4" descr="https://research.cs.wisc.edu/htcondor/logos/htcondor_logos/PNG/HTCondor_red_blk.png"/>
          <p:cNvPicPr preferRelativeResize="0"/>
          <p:nvPr/>
        </p:nvPicPr>
        <p:blipFill rotWithShape="1">
          <a:blip r:embed="rId3">
            <a:alphaModFix/>
          </a:blip>
          <a:srcRect/>
          <a:stretch/>
        </p:blipFill>
        <p:spPr>
          <a:xfrm>
            <a:off x="6182477" y="5791553"/>
            <a:ext cx="1736161" cy="528397"/>
          </a:xfrm>
          <a:prstGeom prst="rect">
            <a:avLst/>
          </a:prstGeom>
          <a:noFill/>
          <a:ln>
            <a:noFill/>
          </a:ln>
        </p:spPr>
      </p:pic>
      <p:sp>
        <p:nvSpPr>
          <p:cNvPr id="285" name="Google Shape;285;p4"/>
          <p:cNvSpPr/>
          <p:nvPr/>
        </p:nvSpPr>
        <p:spPr>
          <a:xfrm>
            <a:off x="8058902" y="5911475"/>
            <a:ext cx="3352048" cy="442035"/>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BA083A"/>
                </a:solidFill>
                <a:latin typeface="Roboto Light"/>
                <a:ea typeface="Roboto Light"/>
                <a:cs typeface="Roboto Light"/>
                <a:sym typeface="Roboto Light"/>
              </a:rPr>
              <a:t>NSF funded project since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BA083A"/>
                </a:solidFill>
                <a:latin typeface="Roboto Light"/>
                <a:ea typeface="Roboto Light"/>
                <a:cs typeface="Roboto Light"/>
                <a:sym typeface="Roboto Light"/>
              </a:rPr>
              <a:t>with close collaboration with HTCondor team</a:t>
            </a: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1911012" y="1814609"/>
            <a:ext cx="1305328" cy="40083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CA904"/>
                </a:solidFill>
                <a:latin typeface="Roboto"/>
                <a:ea typeface="Roboto"/>
                <a:cs typeface="Roboto"/>
                <a:sym typeface="Roboto"/>
              </a:rPr>
              <a:t>Automate</a:t>
            </a:r>
            <a:endParaRPr sz="1400" b="0" i="0" u="none" strike="noStrike" cap="none">
              <a:solidFill>
                <a:srgbClr val="000000"/>
              </a:solidFill>
              <a:latin typeface="Arial"/>
              <a:ea typeface="Arial"/>
              <a:cs typeface="Arial"/>
              <a:sym typeface="Arial"/>
            </a:endParaRPr>
          </a:p>
        </p:txBody>
      </p:sp>
      <p:sp>
        <p:nvSpPr>
          <p:cNvPr id="287" name="Google Shape;287;p4"/>
          <p:cNvSpPr/>
          <p:nvPr/>
        </p:nvSpPr>
        <p:spPr>
          <a:xfrm>
            <a:off x="2336058" y="3043682"/>
            <a:ext cx="1335587" cy="40083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74CA21"/>
                </a:solidFill>
                <a:latin typeface="Roboto"/>
                <a:ea typeface="Roboto"/>
                <a:cs typeface="Roboto"/>
                <a:sym typeface="Roboto"/>
              </a:rPr>
              <a:t>Recover</a:t>
            </a:r>
            <a:endParaRPr sz="1400" b="0" i="0" u="none" strike="noStrike" cap="none">
              <a:solidFill>
                <a:srgbClr val="000000"/>
              </a:solidFill>
              <a:latin typeface="Arial"/>
              <a:ea typeface="Arial"/>
              <a:cs typeface="Arial"/>
              <a:sym typeface="Arial"/>
            </a:endParaRPr>
          </a:p>
        </p:txBody>
      </p:sp>
      <p:sp>
        <p:nvSpPr>
          <p:cNvPr id="288" name="Google Shape;288;p4"/>
          <p:cNvSpPr/>
          <p:nvPr/>
        </p:nvSpPr>
        <p:spPr>
          <a:xfrm>
            <a:off x="2116955" y="4480499"/>
            <a:ext cx="1241768" cy="40083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4AB9C4"/>
                </a:solidFill>
                <a:latin typeface="Roboto"/>
                <a:ea typeface="Roboto"/>
                <a:cs typeface="Roboto"/>
                <a:sym typeface="Roboto"/>
              </a:rPr>
              <a:t>Debug</a:t>
            </a:r>
            <a:endParaRPr sz="1400" b="0" i="0" u="none" strike="noStrike" cap="none">
              <a:solidFill>
                <a:srgbClr val="000000"/>
              </a:solidFill>
              <a:latin typeface="Arial"/>
              <a:ea typeface="Arial"/>
              <a:cs typeface="Arial"/>
              <a:sym typeface="Arial"/>
            </a:endParaRPr>
          </a:p>
        </p:txBody>
      </p:sp>
      <p:cxnSp>
        <p:nvCxnSpPr>
          <p:cNvPr id="289" name="Google Shape;289;p4"/>
          <p:cNvCxnSpPr/>
          <p:nvPr/>
        </p:nvCxnSpPr>
        <p:spPr>
          <a:xfrm flipH="1">
            <a:off x="2471826" y="1595779"/>
            <a:ext cx="1595014" cy="1141939"/>
          </a:xfrm>
          <a:prstGeom prst="straightConnector1">
            <a:avLst/>
          </a:prstGeom>
          <a:noFill/>
          <a:ln w="50800" cap="rnd" cmpd="sng">
            <a:solidFill>
              <a:srgbClr val="BA083A"/>
            </a:solidFill>
            <a:prstDash val="dot"/>
            <a:round/>
            <a:headEnd type="none" w="sm" len="sm"/>
            <a:tailEnd type="none" w="sm" len="sm"/>
          </a:ln>
        </p:spPr>
      </p:cxnSp>
      <p:cxnSp>
        <p:nvCxnSpPr>
          <p:cNvPr id="290" name="Google Shape;290;p4"/>
          <p:cNvCxnSpPr/>
          <p:nvPr/>
        </p:nvCxnSpPr>
        <p:spPr>
          <a:xfrm rot="10800000">
            <a:off x="2471826" y="3743864"/>
            <a:ext cx="2018222" cy="1549346"/>
          </a:xfrm>
          <a:prstGeom prst="straightConnector1">
            <a:avLst/>
          </a:prstGeom>
          <a:noFill/>
          <a:ln w="50800" cap="rnd" cmpd="sng">
            <a:solidFill>
              <a:srgbClr val="BA083A"/>
            </a:solidFill>
            <a:prstDash val="dot"/>
            <a:round/>
            <a:headEnd type="none" w="sm" len="sm"/>
            <a:tailEnd type="none" w="sm" len="sm"/>
          </a:ln>
        </p:spPr>
      </p:cxnSp>
      <p:sp>
        <p:nvSpPr>
          <p:cNvPr id="291" name="Google Shape;291;p4"/>
          <p:cNvSpPr/>
          <p:nvPr/>
        </p:nvSpPr>
        <p:spPr>
          <a:xfrm>
            <a:off x="3003852" y="3807014"/>
            <a:ext cx="1741186" cy="1741187"/>
          </a:xfrm>
          <a:prstGeom prst="roundRect">
            <a:avLst>
              <a:gd name="adj" fmla="val 16667"/>
            </a:avLst>
          </a:prstGeom>
          <a:solidFill>
            <a:srgbClr val="4AB9C4"/>
          </a:solidFill>
          <a:ln w="317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92" name="Google Shape;292;p4"/>
          <p:cNvSpPr/>
          <p:nvPr/>
        </p:nvSpPr>
        <p:spPr>
          <a:xfrm>
            <a:off x="1257300" y="2529338"/>
            <a:ext cx="1422905" cy="1422905"/>
          </a:xfrm>
          <a:prstGeom prst="roundRect">
            <a:avLst>
              <a:gd name="adj" fmla="val 16667"/>
            </a:avLst>
          </a:prstGeom>
          <a:solidFill>
            <a:srgbClr val="74CA21"/>
          </a:solidFill>
          <a:ln w="317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293" name="Google Shape;293;p4" descr="http://www.volarian.com/assets/ugc/images/icon-workflow.png"/>
          <p:cNvPicPr preferRelativeResize="0"/>
          <p:nvPr/>
        </p:nvPicPr>
        <p:blipFill rotWithShape="1">
          <a:blip r:embed="rId4">
            <a:alphaModFix amt="80000"/>
          </a:blip>
          <a:srcRect/>
          <a:stretch/>
        </p:blipFill>
        <p:spPr>
          <a:xfrm>
            <a:off x="1637266" y="2909305"/>
            <a:ext cx="662972" cy="662970"/>
          </a:xfrm>
          <a:prstGeom prst="rect">
            <a:avLst/>
          </a:prstGeom>
          <a:noFill/>
          <a:ln>
            <a:noFill/>
          </a:ln>
        </p:spPr>
      </p:pic>
      <p:sp>
        <p:nvSpPr>
          <p:cNvPr id="294" name="Google Shape;294;p4"/>
          <p:cNvSpPr/>
          <p:nvPr/>
        </p:nvSpPr>
        <p:spPr>
          <a:xfrm>
            <a:off x="3062674" y="1423491"/>
            <a:ext cx="1176453" cy="1176453"/>
          </a:xfrm>
          <a:prstGeom prst="roundRect">
            <a:avLst>
              <a:gd name="adj" fmla="val 16667"/>
            </a:avLst>
          </a:prstGeom>
          <a:solidFill>
            <a:srgbClr val="FCA904"/>
          </a:solidFill>
          <a:ln w="317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295" name="Google Shape;295;p4"/>
          <p:cNvPicPr preferRelativeResize="0"/>
          <p:nvPr/>
        </p:nvPicPr>
        <p:blipFill rotWithShape="1">
          <a:blip r:embed="rId5">
            <a:alphaModFix/>
          </a:blip>
          <a:srcRect/>
          <a:stretch/>
        </p:blipFill>
        <p:spPr>
          <a:xfrm>
            <a:off x="3351200" y="1684798"/>
            <a:ext cx="725200" cy="606651"/>
          </a:xfrm>
          <a:prstGeom prst="rect">
            <a:avLst/>
          </a:prstGeom>
          <a:noFill/>
          <a:ln>
            <a:noFill/>
          </a:ln>
        </p:spPr>
      </p:pic>
      <p:cxnSp>
        <p:nvCxnSpPr>
          <p:cNvPr id="296" name="Google Shape;296;p4"/>
          <p:cNvCxnSpPr/>
          <p:nvPr/>
        </p:nvCxnSpPr>
        <p:spPr>
          <a:xfrm>
            <a:off x="6061075" y="1858786"/>
            <a:ext cx="4981575" cy="0"/>
          </a:xfrm>
          <a:prstGeom prst="straightConnector1">
            <a:avLst/>
          </a:prstGeom>
          <a:noFill/>
          <a:ln w="9525" cap="flat" cmpd="sng">
            <a:solidFill>
              <a:srgbClr val="D8D8D8"/>
            </a:solidFill>
            <a:prstDash val="dash"/>
            <a:miter lim="800000"/>
            <a:headEnd type="none" w="sm" len="sm"/>
            <a:tailEnd type="none" w="sm" len="sm"/>
          </a:ln>
        </p:spPr>
      </p:cxnSp>
      <p:cxnSp>
        <p:nvCxnSpPr>
          <p:cNvPr id="297" name="Google Shape;297;p4"/>
          <p:cNvCxnSpPr/>
          <p:nvPr/>
        </p:nvCxnSpPr>
        <p:spPr>
          <a:xfrm>
            <a:off x="6061075" y="2410452"/>
            <a:ext cx="4981575" cy="0"/>
          </a:xfrm>
          <a:prstGeom prst="straightConnector1">
            <a:avLst/>
          </a:prstGeom>
          <a:noFill/>
          <a:ln w="9525" cap="flat" cmpd="sng">
            <a:solidFill>
              <a:srgbClr val="D8D8D8"/>
            </a:solidFill>
            <a:prstDash val="dash"/>
            <a:miter lim="800000"/>
            <a:headEnd type="none" w="sm" len="sm"/>
            <a:tailEnd type="none" w="sm" len="sm"/>
          </a:ln>
        </p:spPr>
      </p:cxnSp>
      <p:cxnSp>
        <p:nvCxnSpPr>
          <p:cNvPr id="298" name="Google Shape;298;p4"/>
          <p:cNvCxnSpPr/>
          <p:nvPr/>
        </p:nvCxnSpPr>
        <p:spPr>
          <a:xfrm>
            <a:off x="6061075" y="2962118"/>
            <a:ext cx="4981575" cy="0"/>
          </a:xfrm>
          <a:prstGeom prst="straightConnector1">
            <a:avLst/>
          </a:prstGeom>
          <a:noFill/>
          <a:ln w="9525" cap="flat" cmpd="sng">
            <a:solidFill>
              <a:srgbClr val="D8D8D8"/>
            </a:solidFill>
            <a:prstDash val="dash"/>
            <a:miter lim="800000"/>
            <a:headEnd type="none" w="sm" len="sm"/>
            <a:tailEnd type="none" w="sm" len="sm"/>
          </a:ln>
        </p:spPr>
      </p:cxnSp>
      <p:cxnSp>
        <p:nvCxnSpPr>
          <p:cNvPr id="299" name="Google Shape;299;p4"/>
          <p:cNvCxnSpPr/>
          <p:nvPr/>
        </p:nvCxnSpPr>
        <p:spPr>
          <a:xfrm>
            <a:off x="6061075" y="3513784"/>
            <a:ext cx="4981575" cy="0"/>
          </a:xfrm>
          <a:prstGeom prst="straightConnector1">
            <a:avLst/>
          </a:prstGeom>
          <a:noFill/>
          <a:ln w="9525" cap="flat" cmpd="sng">
            <a:solidFill>
              <a:srgbClr val="D8D8D8"/>
            </a:solidFill>
            <a:prstDash val="dash"/>
            <a:miter lim="800000"/>
            <a:headEnd type="none" w="sm" len="sm"/>
            <a:tailEnd type="none" w="sm" len="sm"/>
          </a:ln>
        </p:spPr>
      </p:cxnSp>
      <p:cxnSp>
        <p:nvCxnSpPr>
          <p:cNvPr id="300" name="Google Shape;300;p4"/>
          <p:cNvCxnSpPr/>
          <p:nvPr/>
        </p:nvCxnSpPr>
        <p:spPr>
          <a:xfrm>
            <a:off x="6061075" y="4065450"/>
            <a:ext cx="4981575" cy="0"/>
          </a:xfrm>
          <a:prstGeom prst="straightConnector1">
            <a:avLst/>
          </a:prstGeom>
          <a:noFill/>
          <a:ln w="9525" cap="flat" cmpd="sng">
            <a:solidFill>
              <a:srgbClr val="D8D8D8"/>
            </a:solidFill>
            <a:prstDash val="dash"/>
            <a:miter lim="800000"/>
            <a:headEnd type="none" w="sm" len="sm"/>
            <a:tailEnd type="none" w="sm" len="sm"/>
          </a:ln>
        </p:spPr>
      </p:cxnSp>
      <p:cxnSp>
        <p:nvCxnSpPr>
          <p:cNvPr id="301" name="Google Shape;301;p4"/>
          <p:cNvCxnSpPr/>
          <p:nvPr/>
        </p:nvCxnSpPr>
        <p:spPr>
          <a:xfrm>
            <a:off x="6061075" y="4617116"/>
            <a:ext cx="4981575" cy="0"/>
          </a:xfrm>
          <a:prstGeom prst="straightConnector1">
            <a:avLst/>
          </a:prstGeom>
          <a:noFill/>
          <a:ln w="9525" cap="flat" cmpd="sng">
            <a:solidFill>
              <a:srgbClr val="D8D8D8"/>
            </a:solidFill>
            <a:prstDash val="dash"/>
            <a:miter lim="800000"/>
            <a:headEnd type="none" w="sm" len="sm"/>
            <a:tailEnd type="none" w="sm" len="sm"/>
          </a:ln>
        </p:spPr>
      </p:cxnSp>
      <p:sp>
        <p:nvSpPr>
          <p:cNvPr id="302" name="Google Shape;302;p4"/>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303" name="Google Shape;303;p4"/>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sp>
        <p:nvSpPr>
          <p:cNvPr id="304" name="Google Shape;304;p4"/>
          <p:cNvSpPr/>
          <p:nvPr/>
        </p:nvSpPr>
        <p:spPr>
          <a:xfrm>
            <a:off x="5805773" y="5192403"/>
            <a:ext cx="5447548"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600"/>
              <a:buFont typeface="Montserrat"/>
              <a:buChar char="▶"/>
            </a:pPr>
            <a:r>
              <a:rPr lang="en-US" sz="1600" b="0" i="0" u="none" strike="noStrike" cap="none">
                <a:solidFill>
                  <a:srgbClr val="3F3F3F"/>
                </a:solidFill>
                <a:latin typeface="Roboto"/>
                <a:ea typeface="Roboto"/>
                <a:cs typeface="Roboto"/>
                <a:sym typeface="Roboto"/>
              </a:rPr>
              <a:t>Ensures </a:t>
            </a:r>
            <a:r>
              <a:rPr lang="en-US" sz="1600" b="1" i="0" u="none" strike="noStrike" cap="none">
                <a:solidFill>
                  <a:srgbClr val="2D75B6"/>
                </a:solidFill>
                <a:latin typeface="Roboto"/>
                <a:ea typeface="Roboto"/>
                <a:cs typeface="Roboto"/>
                <a:sym typeface="Roboto"/>
              </a:rPr>
              <a:t>Data Integrity </a:t>
            </a:r>
            <a:r>
              <a:rPr lang="en-US" sz="1600" b="0" i="0" u="none" strike="noStrike" cap="none">
                <a:solidFill>
                  <a:srgbClr val="3F3F3F"/>
                </a:solidFill>
                <a:latin typeface="Roboto"/>
                <a:ea typeface="Roboto"/>
                <a:cs typeface="Roboto"/>
                <a:sym typeface="Roboto"/>
              </a:rPr>
              <a:t>during workflow execution</a:t>
            </a:r>
            <a:endParaRPr sz="1600" b="1" i="0" u="none" strike="noStrike" cap="none">
              <a:solidFill>
                <a:srgbClr val="2D75B6"/>
              </a:solidFill>
              <a:latin typeface="Roboto"/>
              <a:ea typeface="Roboto"/>
              <a:cs typeface="Roboto"/>
              <a:sym typeface="Roboto"/>
            </a:endParaRPr>
          </a:p>
        </p:txBody>
      </p:sp>
      <p:cxnSp>
        <p:nvCxnSpPr>
          <p:cNvPr id="305" name="Google Shape;305;p4"/>
          <p:cNvCxnSpPr/>
          <p:nvPr/>
        </p:nvCxnSpPr>
        <p:spPr>
          <a:xfrm>
            <a:off x="6052671" y="5076034"/>
            <a:ext cx="4981575" cy="0"/>
          </a:xfrm>
          <a:prstGeom prst="straightConnector1">
            <a:avLst/>
          </a:prstGeom>
          <a:noFill/>
          <a:ln w="9525" cap="flat" cmpd="sng">
            <a:solidFill>
              <a:srgbClr val="D8D8D8"/>
            </a:solidFill>
            <a:prstDash val="dash"/>
            <a:miter lim="800000"/>
            <a:headEnd type="none" w="sm" len="sm"/>
            <a:tailEnd type="none" w="sm" len="sm"/>
          </a:ln>
        </p:spPr>
      </p:cxnSp>
      <p:grpSp>
        <p:nvGrpSpPr>
          <p:cNvPr id="306" name="Google Shape;306;p4"/>
          <p:cNvGrpSpPr/>
          <p:nvPr/>
        </p:nvGrpSpPr>
        <p:grpSpPr>
          <a:xfrm>
            <a:off x="3420023" y="4188995"/>
            <a:ext cx="955731" cy="997702"/>
            <a:chOff x="884238" y="2681288"/>
            <a:chExt cx="685800" cy="685800"/>
          </a:xfrm>
        </p:grpSpPr>
        <p:sp>
          <p:nvSpPr>
            <p:cNvPr id="307" name="Google Shape;307;p4"/>
            <p:cNvSpPr/>
            <p:nvPr/>
          </p:nvSpPr>
          <p:spPr>
            <a:xfrm>
              <a:off x="884238" y="2681288"/>
              <a:ext cx="417513" cy="415925"/>
            </a:xfrm>
            <a:custGeom>
              <a:avLst/>
              <a:gdLst/>
              <a:ahLst/>
              <a:cxnLst/>
              <a:rect l="l" t="t" r="r" b="b"/>
              <a:pathLst>
                <a:path w="788" h="788" extrusionOk="0">
                  <a:moveTo>
                    <a:pt x="393" y="279"/>
                  </a:moveTo>
                  <a:lnTo>
                    <a:pt x="381" y="279"/>
                  </a:lnTo>
                  <a:lnTo>
                    <a:pt x="370" y="281"/>
                  </a:lnTo>
                  <a:lnTo>
                    <a:pt x="360" y="284"/>
                  </a:lnTo>
                  <a:lnTo>
                    <a:pt x="348" y="288"/>
                  </a:lnTo>
                  <a:lnTo>
                    <a:pt x="338" y="292"/>
                  </a:lnTo>
                  <a:lnTo>
                    <a:pt x="330" y="298"/>
                  </a:lnTo>
                  <a:lnTo>
                    <a:pt x="321" y="305"/>
                  </a:lnTo>
                  <a:lnTo>
                    <a:pt x="312" y="312"/>
                  </a:lnTo>
                  <a:lnTo>
                    <a:pt x="305" y="321"/>
                  </a:lnTo>
                  <a:lnTo>
                    <a:pt x="298" y="330"/>
                  </a:lnTo>
                  <a:lnTo>
                    <a:pt x="292" y="338"/>
                  </a:lnTo>
                  <a:lnTo>
                    <a:pt x="288" y="348"/>
                  </a:lnTo>
                  <a:lnTo>
                    <a:pt x="284" y="360"/>
                  </a:lnTo>
                  <a:lnTo>
                    <a:pt x="281" y="370"/>
                  </a:lnTo>
                  <a:lnTo>
                    <a:pt x="279" y="382"/>
                  </a:lnTo>
                  <a:lnTo>
                    <a:pt x="279" y="395"/>
                  </a:lnTo>
                  <a:lnTo>
                    <a:pt x="279" y="406"/>
                  </a:lnTo>
                  <a:lnTo>
                    <a:pt x="281" y="418"/>
                  </a:lnTo>
                  <a:lnTo>
                    <a:pt x="284" y="428"/>
                  </a:lnTo>
                  <a:lnTo>
                    <a:pt x="288" y="439"/>
                  </a:lnTo>
                  <a:lnTo>
                    <a:pt x="292" y="449"/>
                  </a:lnTo>
                  <a:lnTo>
                    <a:pt x="298" y="458"/>
                  </a:lnTo>
                  <a:lnTo>
                    <a:pt x="305" y="467"/>
                  </a:lnTo>
                  <a:lnTo>
                    <a:pt x="312" y="475"/>
                  </a:lnTo>
                  <a:lnTo>
                    <a:pt x="321" y="482"/>
                  </a:lnTo>
                  <a:lnTo>
                    <a:pt x="330" y="490"/>
                  </a:lnTo>
                  <a:lnTo>
                    <a:pt x="338" y="495"/>
                  </a:lnTo>
                  <a:lnTo>
                    <a:pt x="348" y="500"/>
                  </a:lnTo>
                  <a:lnTo>
                    <a:pt x="360" y="504"/>
                  </a:lnTo>
                  <a:lnTo>
                    <a:pt x="370" y="507"/>
                  </a:lnTo>
                  <a:lnTo>
                    <a:pt x="381" y="508"/>
                  </a:lnTo>
                  <a:lnTo>
                    <a:pt x="393" y="508"/>
                  </a:lnTo>
                  <a:lnTo>
                    <a:pt x="406" y="508"/>
                  </a:lnTo>
                  <a:lnTo>
                    <a:pt x="417" y="507"/>
                  </a:lnTo>
                  <a:lnTo>
                    <a:pt x="428" y="504"/>
                  </a:lnTo>
                  <a:lnTo>
                    <a:pt x="439" y="500"/>
                  </a:lnTo>
                  <a:lnTo>
                    <a:pt x="449" y="495"/>
                  </a:lnTo>
                  <a:lnTo>
                    <a:pt x="458" y="490"/>
                  </a:lnTo>
                  <a:lnTo>
                    <a:pt x="466" y="482"/>
                  </a:lnTo>
                  <a:lnTo>
                    <a:pt x="475" y="475"/>
                  </a:lnTo>
                  <a:lnTo>
                    <a:pt x="482" y="467"/>
                  </a:lnTo>
                  <a:lnTo>
                    <a:pt x="489" y="458"/>
                  </a:lnTo>
                  <a:lnTo>
                    <a:pt x="495" y="449"/>
                  </a:lnTo>
                  <a:lnTo>
                    <a:pt x="500" y="439"/>
                  </a:lnTo>
                  <a:lnTo>
                    <a:pt x="504" y="428"/>
                  </a:lnTo>
                  <a:lnTo>
                    <a:pt x="507" y="418"/>
                  </a:lnTo>
                  <a:lnTo>
                    <a:pt x="508" y="406"/>
                  </a:lnTo>
                  <a:lnTo>
                    <a:pt x="508" y="395"/>
                  </a:lnTo>
                  <a:lnTo>
                    <a:pt x="508" y="382"/>
                  </a:lnTo>
                  <a:lnTo>
                    <a:pt x="507" y="370"/>
                  </a:lnTo>
                  <a:lnTo>
                    <a:pt x="504" y="360"/>
                  </a:lnTo>
                  <a:lnTo>
                    <a:pt x="500" y="348"/>
                  </a:lnTo>
                  <a:lnTo>
                    <a:pt x="495" y="338"/>
                  </a:lnTo>
                  <a:lnTo>
                    <a:pt x="489" y="330"/>
                  </a:lnTo>
                  <a:lnTo>
                    <a:pt x="482" y="321"/>
                  </a:lnTo>
                  <a:lnTo>
                    <a:pt x="475" y="312"/>
                  </a:lnTo>
                  <a:lnTo>
                    <a:pt x="466" y="305"/>
                  </a:lnTo>
                  <a:lnTo>
                    <a:pt x="458" y="298"/>
                  </a:lnTo>
                  <a:lnTo>
                    <a:pt x="449" y="292"/>
                  </a:lnTo>
                  <a:lnTo>
                    <a:pt x="439" y="288"/>
                  </a:lnTo>
                  <a:lnTo>
                    <a:pt x="428" y="284"/>
                  </a:lnTo>
                  <a:lnTo>
                    <a:pt x="417" y="281"/>
                  </a:lnTo>
                  <a:lnTo>
                    <a:pt x="406" y="279"/>
                  </a:lnTo>
                  <a:lnTo>
                    <a:pt x="393" y="279"/>
                  </a:lnTo>
                  <a:close/>
                  <a:moveTo>
                    <a:pt x="393" y="562"/>
                  </a:moveTo>
                  <a:lnTo>
                    <a:pt x="377" y="560"/>
                  </a:lnTo>
                  <a:lnTo>
                    <a:pt x="360" y="557"/>
                  </a:lnTo>
                  <a:lnTo>
                    <a:pt x="344" y="554"/>
                  </a:lnTo>
                  <a:lnTo>
                    <a:pt x="328" y="549"/>
                  </a:lnTo>
                  <a:lnTo>
                    <a:pt x="314" y="541"/>
                  </a:lnTo>
                  <a:lnTo>
                    <a:pt x="301" y="533"/>
                  </a:lnTo>
                  <a:lnTo>
                    <a:pt x="288" y="523"/>
                  </a:lnTo>
                  <a:lnTo>
                    <a:pt x="275" y="513"/>
                  </a:lnTo>
                  <a:lnTo>
                    <a:pt x="265" y="500"/>
                  </a:lnTo>
                  <a:lnTo>
                    <a:pt x="255" y="487"/>
                  </a:lnTo>
                  <a:lnTo>
                    <a:pt x="246" y="474"/>
                  </a:lnTo>
                  <a:lnTo>
                    <a:pt x="239" y="459"/>
                  </a:lnTo>
                  <a:lnTo>
                    <a:pt x="233" y="443"/>
                  </a:lnTo>
                  <a:lnTo>
                    <a:pt x="230" y="428"/>
                  </a:lnTo>
                  <a:lnTo>
                    <a:pt x="227" y="410"/>
                  </a:lnTo>
                  <a:lnTo>
                    <a:pt x="226" y="395"/>
                  </a:lnTo>
                  <a:lnTo>
                    <a:pt x="227" y="377"/>
                  </a:lnTo>
                  <a:lnTo>
                    <a:pt x="230" y="360"/>
                  </a:lnTo>
                  <a:lnTo>
                    <a:pt x="233" y="344"/>
                  </a:lnTo>
                  <a:lnTo>
                    <a:pt x="239" y="328"/>
                  </a:lnTo>
                  <a:lnTo>
                    <a:pt x="246" y="314"/>
                  </a:lnTo>
                  <a:lnTo>
                    <a:pt x="255" y="301"/>
                  </a:lnTo>
                  <a:lnTo>
                    <a:pt x="265" y="288"/>
                  </a:lnTo>
                  <a:lnTo>
                    <a:pt x="275" y="275"/>
                  </a:lnTo>
                  <a:lnTo>
                    <a:pt x="288" y="265"/>
                  </a:lnTo>
                  <a:lnTo>
                    <a:pt x="301" y="255"/>
                  </a:lnTo>
                  <a:lnTo>
                    <a:pt x="314" y="246"/>
                  </a:lnTo>
                  <a:lnTo>
                    <a:pt x="328" y="239"/>
                  </a:lnTo>
                  <a:lnTo>
                    <a:pt x="344" y="233"/>
                  </a:lnTo>
                  <a:lnTo>
                    <a:pt x="360" y="230"/>
                  </a:lnTo>
                  <a:lnTo>
                    <a:pt x="377" y="227"/>
                  </a:lnTo>
                  <a:lnTo>
                    <a:pt x="393" y="226"/>
                  </a:lnTo>
                  <a:lnTo>
                    <a:pt x="410" y="227"/>
                  </a:lnTo>
                  <a:lnTo>
                    <a:pt x="428" y="230"/>
                  </a:lnTo>
                  <a:lnTo>
                    <a:pt x="443" y="233"/>
                  </a:lnTo>
                  <a:lnTo>
                    <a:pt x="459" y="239"/>
                  </a:lnTo>
                  <a:lnTo>
                    <a:pt x="474" y="246"/>
                  </a:lnTo>
                  <a:lnTo>
                    <a:pt x="487" y="255"/>
                  </a:lnTo>
                  <a:lnTo>
                    <a:pt x="500" y="265"/>
                  </a:lnTo>
                  <a:lnTo>
                    <a:pt x="512" y="275"/>
                  </a:lnTo>
                  <a:lnTo>
                    <a:pt x="523" y="288"/>
                  </a:lnTo>
                  <a:lnTo>
                    <a:pt x="533" y="301"/>
                  </a:lnTo>
                  <a:lnTo>
                    <a:pt x="541" y="314"/>
                  </a:lnTo>
                  <a:lnTo>
                    <a:pt x="548" y="328"/>
                  </a:lnTo>
                  <a:lnTo>
                    <a:pt x="553" y="344"/>
                  </a:lnTo>
                  <a:lnTo>
                    <a:pt x="557" y="360"/>
                  </a:lnTo>
                  <a:lnTo>
                    <a:pt x="560" y="377"/>
                  </a:lnTo>
                  <a:lnTo>
                    <a:pt x="561" y="395"/>
                  </a:lnTo>
                  <a:lnTo>
                    <a:pt x="560" y="410"/>
                  </a:lnTo>
                  <a:lnTo>
                    <a:pt x="557" y="428"/>
                  </a:lnTo>
                  <a:lnTo>
                    <a:pt x="553" y="443"/>
                  </a:lnTo>
                  <a:lnTo>
                    <a:pt x="548" y="459"/>
                  </a:lnTo>
                  <a:lnTo>
                    <a:pt x="541" y="474"/>
                  </a:lnTo>
                  <a:lnTo>
                    <a:pt x="533" y="487"/>
                  </a:lnTo>
                  <a:lnTo>
                    <a:pt x="523" y="500"/>
                  </a:lnTo>
                  <a:lnTo>
                    <a:pt x="512" y="513"/>
                  </a:lnTo>
                  <a:lnTo>
                    <a:pt x="500" y="523"/>
                  </a:lnTo>
                  <a:lnTo>
                    <a:pt x="487" y="533"/>
                  </a:lnTo>
                  <a:lnTo>
                    <a:pt x="474" y="541"/>
                  </a:lnTo>
                  <a:lnTo>
                    <a:pt x="459" y="549"/>
                  </a:lnTo>
                  <a:lnTo>
                    <a:pt x="443" y="554"/>
                  </a:lnTo>
                  <a:lnTo>
                    <a:pt x="428" y="557"/>
                  </a:lnTo>
                  <a:lnTo>
                    <a:pt x="410" y="560"/>
                  </a:lnTo>
                  <a:lnTo>
                    <a:pt x="393" y="562"/>
                  </a:lnTo>
                  <a:close/>
                  <a:moveTo>
                    <a:pt x="343" y="734"/>
                  </a:moveTo>
                  <a:lnTo>
                    <a:pt x="445" y="734"/>
                  </a:lnTo>
                  <a:lnTo>
                    <a:pt x="445" y="636"/>
                  </a:lnTo>
                  <a:lnTo>
                    <a:pt x="446" y="628"/>
                  </a:lnTo>
                  <a:lnTo>
                    <a:pt x="451" y="621"/>
                  </a:lnTo>
                  <a:lnTo>
                    <a:pt x="456" y="615"/>
                  </a:lnTo>
                  <a:lnTo>
                    <a:pt x="464" y="610"/>
                  </a:lnTo>
                  <a:lnTo>
                    <a:pt x="481" y="605"/>
                  </a:lnTo>
                  <a:lnTo>
                    <a:pt x="498" y="596"/>
                  </a:lnTo>
                  <a:lnTo>
                    <a:pt x="505" y="595"/>
                  </a:lnTo>
                  <a:lnTo>
                    <a:pt x="514" y="595"/>
                  </a:lnTo>
                  <a:lnTo>
                    <a:pt x="521" y="596"/>
                  </a:lnTo>
                  <a:lnTo>
                    <a:pt x="528" y="602"/>
                  </a:lnTo>
                  <a:lnTo>
                    <a:pt x="615" y="688"/>
                  </a:lnTo>
                  <a:lnTo>
                    <a:pt x="688" y="615"/>
                  </a:lnTo>
                  <a:lnTo>
                    <a:pt x="602" y="528"/>
                  </a:lnTo>
                  <a:lnTo>
                    <a:pt x="596" y="521"/>
                  </a:lnTo>
                  <a:lnTo>
                    <a:pt x="595" y="514"/>
                  </a:lnTo>
                  <a:lnTo>
                    <a:pt x="595" y="505"/>
                  </a:lnTo>
                  <a:lnTo>
                    <a:pt x="596" y="498"/>
                  </a:lnTo>
                  <a:lnTo>
                    <a:pt x="605" y="481"/>
                  </a:lnTo>
                  <a:lnTo>
                    <a:pt x="610" y="464"/>
                  </a:lnTo>
                  <a:lnTo>
                    <a:pt x="615" y="456"/>
                  </a:lnTo>
                  <a:lnTo>
                    <a:pt x="620" y="451"/>
                  </a:lnTo>
                  <a:lnTo>
                    <a:pt x="628" y="446"/>
                  </a:lnTo>
                  <a:lnTo>
                    <a:pt x="636" y="445"/>
                  </a:lnTo>
                  <a:lnTo>
                    <a:pt x="734" y="445"/>
                  </a:lnTo>
                  <a:lnTo>
                    <a:pt x="734" y="343"/>
                  </a:lnTo>
                  <a:lnTo>
                    <a:pt x="636" y="343"/>
                  </a:lnTo>
                  <a:lnTo>
                    <a:pt x="628" y="341"/>
                  </a:lnTo>
                  <a:lnTo>
                    <a:pt x="620" y="337"/>
                  </a:lnTo>
                  <a:lnTo>
                    <a:pt x="615" y="331"/>
                  </a:lnTo>
                  <a:lnTo>
                    <a:pt x="610" y="324"/>
                  </a:lnTo>
                  <a:lnTo>
                    <a:pt x="605" y="307"/>
                  </a:lnTo>
                  <a:lnTo>
                    <a:pt x="596" y="289"/>
                  </a:lnTo>
                  <a:lnTo>
                    <a:pt x="595" y="282"/>
                  </a:lnTo>
                  <a:lnTo>
                    <a:pt x="595" y="274"/>
                  </a:lnTo>
                  <a:lnTo>
                    <a:pt x="596" y="266"/>
                  </a:lnTo>
                  <a:lnTo>
                    <a:pt x="602" y="259"/>
                  </a:lnTo>
                  <a:lnTo>
                    <a:pt x="688" y="173"/>
                  </a:lnTo>
                  <a:lnTo>
                    <a:pt x="615" y="99"/>
                  </a:lnTo>
                  <a:lnTo>
                    <a:pt x="528" y="186"/>
                  </a:lnTo>
                  <a:lnTo>
                    <a:pt x="521" y="191"/>
                  </a:lnTo>
                  <a:lnTo>
                    <a:pt x="514" y="193"/>
                  </a:lnTo>
                  <a:lnTo>
                    <a:pt x="505" y="193"/>
                  </a:lnTo>
                  <a:lnTo>
                    <a:pt x="498" y="191"/>
                  </a:lnTo>
                  <a:lnTo>
                    <a:pt x="481" y="183"/>
                  </a:lnTo>
                  <a:lnTo>
                    <a:pt x="464" y="177"/>
                  </a:lnTo>
                  <a:lnTo>
                    <a:pt x="456" y="173"/>
                  </a:lnTo>
                  <a:lnTo>
                    <a:pt x="451" y="167"/>
                  </a:lnTo>
                  <a:lnTo>
                    <a:pt x="446" y="160"/>
                  </a:lnTo>
                  <a:lnTo>
                    <a:pt x="445" y="151"/>
                  </a:lnTo>
                  <a:lnTo>
                    <a:pt x="445" y="53"/>
                  </a:lnTo>
                  <a:lnTo>
                    <a:pt x="343" y="53"/>
                  </a:lnTo>
                  <a:lnTo>
                    <a:pt x="343" y="151"/>
                  </a:lnTo>
                  <a:lnTo>
                    <a:pt x="341" y="160"/>
                  </a:lnTo>
                  <a:lnTo>
                    <a:pt x="337" y="167"/>
                  </a:lnTo>
                  <a:lnTo>
                    <a:pt x="331" y="173"/>
                  </a:lnTo>
                  <a:lnTo>
                    <a:pt x="324" y="177"/>
                  </a:lnTo>
                  <a:lnTo>
                    <a:pt x="307" y="183"/>
                  </a:lnTo>
                  <a:lnTo>
                    <a:pt x="289" y="191"/>
                  </a:lnTo>
                  <a:lnTo>
                    <a:pt x="282" y="193"/>
                  </a:lnTo>
                  <a:lnTo>
                    <a:pt x="273" y="193"/>
                  </a:lnTo>
                  <a:lnTo>
                    <a:pt x="266" y="191"/>
                  </a:lnTo>
                  <a:lnTo>
                    <a:pt x="259" y="186"/>
                  </a:lnTo>
                  <a:lnTo>
                    <a:pt x="173" y="99"/>
                  </a:lnTo>
                  <a:lnTo>
                    <a:pt x="99" y="173"/>
                  </a:lnTo>
                  <a:lnTo>
                    <a:pt x="186" y="259"/>
                  </a:lnTo>
                  <a:lnTo>
                    <a:pt x="191" y="266"/>
                  </a:lnTo>
                  <a:lnTo>
                    <a:pt x="193" y="274"/>
                  </a:lnTo>
                  <a:lnTo>
                    <a:pt x="193" y="282"/>
                  </a:lnTo>
                  <a:lnTo>
                    <a:pt x="191" y="289"/>
                  </a:lnTo>
                  <a:lnTo>
                    <a:pt x="183" y="307"/>
                  </a:lnTo>
                  <a:lnTo>
                    <a:pt x="177" y="324"/>
                  </a:lnTo>
                  <a:lnTo>
                    <a:pt x="173" y="331"/>
                  </a:lnTo>
                  <a:lnTo>
                    <a:pt x="167" y="337"/>
                  </a:lnTo>
                  <a:lnTo>
                    <a:pt x="160" y="341"/>
                  </a:lnTo>
                  <a:lnTo>
                    <a:pt x="151" y="343"/>
                  </a:lnTo>
                  <a:lnTo>
                    <a:pt x="53" y="343"/>
                  </a:lnTo>
                  <a:lnTo>
                    <a:pt x="53" y="445"/>
                  </a:lnTo>
                  <a:lnTo>
                    <a:pt x="151" y="445"/>
                  </a:lnTo>
                  <a:lnTo>
                    <a:pt x="160" y="446"/>
                  </a:lnTo>
                  <a:lnTo>
                    <a:pt x="167" y="451"/>
                  </a:lnTo>
                  <a:lnTo>
                    <a:pt x="173" y="456"/>
                  </a:lnTo>
                  <a:lnTo>
                    <a:pt x="177" y="464"/>
                  </a:lnTo>
                  <a:lnTo>
                    <a:pt x="183" y="481"/>
                  </a:lnTo>
                  <a:lnTo>
                    <a:pt x="191" y="498"/>
                  </a:lnTo>
                  <a:lnTo>
                    <a:pt x="193" y="505"/>
                  </a:lnTo>
                  <a:lnTo>
                    <a:pt x="193" y="514"/>
                  </a:lnTo>
                  <a:lnTo>
                    <a:pt x="191" y="521"/>
                  </a:lnTo>
                  <a:lnTo>
                    <a:pt x="186" y="528"/>
                  </a:lnTo>
                  <a:lnTo>
                    <a:pt x="99" y="615"/>
                  </a:lnTo>
                  <a:lnTo>
                    <a:pt x="173" y="688"/>
                  </a:lnTo>
                  <a:lnTo>
                    <a:pt x="259" y="602"/>
                  </a:lnTo>
                  <a:lnTo>
                    <a:pt x="266" y="596"/>
                  </a:lnTo>
                  <a:lnTo>
                    <a:pt x="273" y="595"/>
                  </a:lnTo>
                  <a:lnTo>
                    <a:pt x="282" y="595"/>
                  </a:lnTo>
                  <a:lnTo>
                    <a:pt x="289" y="596"/>
                  </a:lnTo>
                  <a:lnTo>
                    <a:pt x="307" y="605"/>
                  </a:lnTo>
                  <a:lnTo>
                    <a:pt x="324" y="610"/>
                  </a:lnTo>
                  <a:lnTo>
                    <a:pt x="331" y="615"/>
                  </a:lnTo>
                  <a:lnTo>
                    <a:pt x="337" y="621"/>
                  </a:lnTo>
                  <a:lnTo>
                    <a:pt x="341" y="628"/>
                  </a:lnTo>
                  <a:lnTo>
                    <a:pt x="343" y="636"/>
                  </a:lnTo>
                  <a:lnTo>
                    <a:pt x="343" y="734"/>
                  </a:lnTo>
                  <a:close/>
                  <a:moveTo>
                    <a:pt x="471" y="788"/>
                  </a:moveTo>
                  <a:lnTo>
                    <a:pt x="317" y="788"/>
                  </a:lnTo>
                  <a:lnTo>
                    <a:pt x="311" y="786"/>
                  </a:lnTo>
                  <a:lnTo>
                    <a:pt x="305" y="785"/>
                  </a:lnTo>
                  <a:lnTo>
                    <a:pt x="301" y="783"/>
                  </a:lnTo>
                  <a:lnTo>
                    <a:pt x="298" y="779"/>
                  </a:lnTo>
                  <a:lnTo>
                    <a:pt x="294" y="776"/>
                  </a:lnTo>
                  <a:lnTo>
                    <a:pt x="292" y="772"/>
                  </a:lnTo>
                  <a:lnTo>
                    <a:pt x="291" y="766"/>
                  </a:lnTo>
                  <a:lnTo>
                    <a:pt x="289" y="762"/>
                  </a:lnTo>
                  <a:lnTo>
                    <a:pt x="289" y="654"/>
                  </a:lnTo>
                  <a:lnTo>
                    <a:pt x="286" y="652"/>
                  </a:lnTo>
                  <a:lnTo>
                    <a:pt x="284" y="651"/>
                  </a:lnTo>
                  <a:lnTo>
                    <a:pt x="191" y="743"/>
                  </a:lnTo>
                  <a:lnTo>
                    <a:pt x="187" y="747"/>
                  </a:lnTo>
                  <a:lnTo>
                    <a:pt x="183" y="749"/>
                  </a:lnTo>
                  <a:lnTo>
                    <a:pt x="177" y="750"/>
                  </a:lnTo>
                  <a:lnTo>
                    <a:pt x="173" y="752"/>
                  </a:lnTo>
                  <a:lnTo>
                    <a:pt x="167" y="750"/>
                  </a:lnTo>
                  <a:lnTo>
                    <a:pt x="163" y="749"/>
                  </a:lnTo>
                  <a:lnTo>
                    <a:pt x="158" y="747"/>
                  </a:lnTo>
                  <a:lnTo>
                    <a:pt x="154" y="743"/>
                  </a:lnTo>
                  <a:lnTo>
                    <a:pt x="44" y="634"/>
                  </a:lnTo>
                  <a:lnTo>
                    <a:pt x="40" y="629"/>
                  </a:lnTo>
                  <a:lnTo>
                    <a:pt x="39" y="625"/>
                  </a:lnTo>
                  <a:lnTo>
                    <a:pt x="37" y="621"/>
                  </a:lnTo>
                  <a:lnTo>
                    <a:pt x="36" y="615"/>
                  </a:lnTo>
                  <a:lnTo>
                    <a:pt x="37" y="610"/>
                  </a:lnTo>
                  <a:lnTo>
                    <a:pt x="39" y="605"/>
                  </a:lnTo>
                  <a:lnTo>
                    <a:pt x="40" y="600"/>
                  </a:lnTo>
                  <a:lnTo>
                    <a:pt x="44" y="596"/>
                  </a:lnTo>
                  <a:lnTo>
                    <a:pt x="137" y="504"/>
                  </a:lnTo>
                  <a:lnTo>
                    <a:pt x="135" y="501"/>
                  </a:lnTo>
                  <a:lnTo>
                    <a:pt x="134" y="498"/>
                  </a:lnTo>
                  <a:lnTo>
                    <a:pt x="26" y="498"/>
                  </a:lnTo>
                  <a:lnTo>
                    <a:pt x="21" y="497"/>
                  </a:lnTo>
                  <a:lnTo>
                    <a:pt x="16" y="495"/>
                  </a:lnTo>
                  <a:lnTo>
                    <a:pt x="11" y="492"/>
                  </a:lnTo>
                  <a:lnTo>
                    <a:pt x="8" y="490"/>
                  </a:lnTo>
                  <a:lnTo>
                    <a:pt x="4" y="487"/>
                  </a:lnTo>
                  <a:lnTo>
                    <a:pt x="3" y="482"/>
                  </a:lnTo>
                  <a:lnTo>
                    <a:pt x="1" y="477"/>
                  </a:lnTo>
                  <a:lnTo>
                    <a:pt x="0" y="471"/>
                  </a:lnTo>
                  <a:lnTo>
                    <a:pt x="0" y="317"/>
                  </a:lnTo>
                  <a:lnTo>
                    <a:pt x="1" y="311"/>
                  </a:lnTo>
                  <a:lnTo>
                    <a:pt x="3" y="305"/>
                  </a:lnTo>
                  <a:lnTo>
                    <a:pt x="4" y="301"/>
                  </a:lnTo>
                  <a:lnTo>
                    <a:pt x="8" y="298"/>
                  </a:lnTo>
                  <a:lnTo>
                    <a:pt x="11" y="294"/>
                  </a:lnTo>
                  <a:lnTo>
                    <a:pt x="16" y="292"/>
                  </a:lnTo>
                  <a:lnTo>
                    <a:pt x="21" y="291"/>
                  </a:lnTo>
                  <a:lnTo>
                    <a:pt x="26" y="289"/>
                  </a:lnTo>
                  <a:lnTo>
                    <a:pt x="134" y="289"/>
                  </a:lnTo>
                  <a:lnTo>
                    <a:pt x="135" y="287"/>
                  </a:lnTo>
                  <a:lnTo>
                    <a:pt x="137" y="284"/>
                  </a:lnTo>
                  <a:lnTo>
                    <a:pt x="44" y="191"/>
                  </a:lnTo>
                  <a:lnTo>
                    <a:pt x="40" y="187"/>
                  </a:lnTo>
                  <a:lnTo>
                    <a:pt x="39" y="183"/>
                  </a:lnTo>
                  <a:lnTo>
                    <a:pt x="37" y="177"/>
                  </a:lnTo>
                  <a:lnTo>
                    <a:pt x="36" y="173"/>
                  </a:lnTo>
                  <a:lnTo>
                    <a:pt x="37" y="167"/>
                  </a:lnTo>
                  <a:lnTo>
                    <a:pt x="39" y="163"/>
                  </a:lnTo>
                  <a:lnTo>
                    <a:pt x="40" y="158"/>
                  </a:lnTo>
                  <a:lnTo>
                    <a:pt x="44" y="154"/>
                  </a:lnTo>
                  <a:lnTo>
                    <a:pt x="154" y="45"/>
                  </a:lnTo>
                  <a:lnTo>
                    <a:pt x="158" y="40"/>
                  </a:lnTo>
                  <a:lnTo>
                    <a:pt x="163" y="39"/>
                  </a:lnTo>
                  <a:lnTo>
                    <a:pt x="167" y="37"/>
                  </a:lnTo>
                  <a:lnTo>
                    <a:pt x="173" y="36"/>
                  </a:lnTo>
                  <a:lnTo>
                    <a:pt x="173" y="36"/>
                  </a:lnTo>
                  <a:lnTo>
                    <a:pt x="177" y="37"/>
                  </a:lnTo>
                  <a:lnTo>
                    <a:pt x="183" y="39"/>
                  </a:lnTo>
                  <a:lnTo>
                    <a:pt x="187" y="40"/>
                  </a:lnTo>
                  <a:lnTo>
                    <a:pt x="191" y="45"/>
                  </a:lnTo>
                  <a:lnTo>
                    <a:pt x="284" y="137"/>
                  </a:lnTo>
                  <a:lnTo>
                    <a:pt x="286" y="135"/>
                  </a:lnTo>
                  <a:lnTo>
                    <a:pt x="289" y="134"/>
                  </a:lnTo>
                  <a:lnTo>
                    <a:pt x="289" y="26"/>
                  </a:lnTo>
                  <a:lnTo>
                    <a:pt x="291" y="22"/>
                  </a:lnTo>
                  <a:lnTo>
                    <a:pt x="292" y="16"/>
                  </a:lnTo>
                  <a:lnTo>
                    <a:pt x="294" y="11"/>
                  </a:lnTo>
                  <a:lnTo>
                    <a:pt x="298" y="9"/>
                  </a:lnTo>
                  <a:lnTo>
                    <a:pt x="301" y="4"/>
                  </a:lnTo>
                  <a:lnTo>
                    <a:pt x="305" y="3"/>
                  </a:lnTo>
                  <a:lnTo>
                    <a:pt x="311" y="1"/>
                  </a:lnTo>
                  <a:lnTo>
                    <a:pt x="317" y="0"/>
                  </a:lnTo>
                  <a:lnTo>
                    <a:pt x="471" y="0"/>
                  </a:lnTo>
                  <a:lnTo>
                    <a:pt x="476" y="1"/>
                  </a:lnTo>
                  <a:lnTo>
                    <a:pt x="481" y="3"/>
                  </a:lnTo>
                  <a:lnTo>
                    <a:pt x="487" y="4"/>
                  </a:lnTo>
                  <a:lnTo>
                    <a:pt x="489" y="9"/>
                  </a:lnTo>
                  <a:lnTo>
                    <a:pt x="492" y="11"/>
                  </a:lnTo>
                  <a:lnTo>
                    <a:pt x="495" y="16"/>
                  </a:lnTo>
                  <a:lnTo>
                    <a:pt x="497" y="22"/>
                  </a:lnTo>
                  <a:lnTo>
                    <a:pt x="498" y="26"/>
                  </a:lnTo>
                  <a:lnTo>
                    <a:pt x="498" y="134"/>
                  </a:lnTo>
                  <a:lnTo>
                    <a:pt x="501" y="135"/>
                  </a:lnTo>
                  <a:lnTo>
                    <a:pt x="504" y="137"/>
                  </a:lnTo>
                  <a:lnTo>
                    <a:pt x="596" y="45"/>
                  </a:lnTo>
                  <a:lnTo>
                    <a:pt x="600" y="40"/>
                  </a:lnTo>
                  <a:lnTo>
                    <a:pt x="605" y="39"/>
                  </a:lnTo>
                  <a:lnTo>
                    <a:pt x="610" y="37"/>
                  </a:lnTo>
                  <a:lnTo>
                    <a:pt x="615" y="36"/>
                  </a:lnTo>
                  <a:lnTo>
                    <a:pt x="615" y="36"/>
                  </a:lnTo>
                  <a:lnTo>
                    <a:pt x="620" y="37"/>
                  </a:lnTo>
                  <a:lnTo>
                    <a:pt x="625" y="39"/>
                  </a:lnTo>
                  <a:lnTo>
                    <a:pt x="629" y="40"/>
                  </a:lnTo>
                  <a:lnTo>
                    <a:pt x="633" y="45"/>
                  </a:lnTo>
                  <a:lnTo>
                    <a:pt x="743" y="154"/>
                  </a:lnTo>
                  <a:lnTo>
                    <a:pt x="747" y="158"/>
                  </a:lnTo>
                  <a:lnTo>
                    <a:pt x="749" y="163"/>
                  </a:lnTo>
                  <a:lnTo>
                    <a:pt x="750" y="167"/>
                  </a:lnTo>
                  <a:lnTo>
                    <a:pt x="752" y="173"/>
                  </a:lnTo>
                  <a:lnTo>
                    <a:pt x="750" y="177"/>
                  </a:lnTo>
                  <a:lnTo>
                    <a:pt x="749" y="183"/>
                  </a:lnTo>
                  <a:lnTo>
                    <a:pt x="747" y="187"/>
                  </a:lnTo>
                  <a:lnTo>
                    <a:pt x="743" y="191"/>
                  </a:lnTo>
                  <a:lnTo>
                    <a:pt x="651" y="284"/>
                  </a:lnTo>
                  <a:lnTo>
                    <a:pt x="652" y="287"/>
                  </a:lnTo>
                  <a:lnTo>
                    <a:pt x="654" y="289"/>
                  </a:lnTo>
                  <a:lnTo>
                    <a:pt x="762" y="289"/>
                  </a:lnTo>
                  <a:lnTo>
                    <a:pt x="766" y="291"/>
                  </a:lnTo>
                  <a:lnTo>
                    <a:pt x="772" y="292"/>
                  </a:lnTo>
                  <a:lnTo>
                    <a:pt x="776" y="294"/>
                  </a:lnTo>
                  <a:lnTo>
                    <a:pt x="779" y="298"/>
                  </a:lnTo>
                  <a:lnTo>
                    <a:pt x="783" y="301"/>
                  </a:lnTo>
                  <a:lnTo>
                    <a:pt x="785" y="305"/>
                  </a:lnTo>
                  <a:lnTo>
                    <a:pt x="786" y="311"/>
                  </a:lnTo>
                  <a:lnTo>
                    <a:pt x="788" y="317"/>
                  </a:lnTo>
                  <a:lnTo>
                    <a:pt x="788" y="471"/>
                  </a:lnTo>
                  <a:lnTo>
                    <a:pt x="786" y="477"/>
                  </a:lnTo>
                  <a:lnTo>
                    <a:pt x="785" y="482"/>
                  </a:lnTo>
                  <a:lnTo>
                    <a:pt x="783" y="487"/>
                  </a:lnTo>
                  <a:lnTo>
                    <a:pt x="779" y="490"/>
                  </a:lnTo>
                  <a:lnTo>
                    <a:pt x="776" y="492"/>
                  </a:lnTo>
                  <a:lnTo>
                    <a:pt x="772" y="495"/>
                  </a:lnTo>
                  <a:lnTo>
                    <a:pt x="766" y="497"/>
                  </a:lnTo>
                  <a:lnTo>
                    <a:pt x="762" y="498"/>
                  </a:lnTo>
                  <a:lnTo>
                    <a:pt x="654" y="498"/>
                  </a:lnTo>
                  <a:lnTo>
                    <a:pt x="652" y="501"/>
                  </a:lnTo>
                  <a:lnTo>
                    <a:pt x="651" y="504"/>
                  </a:lnTo>
                  <a:lnTo>
                    <a:pt x="743" y="596"/>
                  </a:lnTo>
                  <a:lnTo>
                    <a:pt x="747" y="600"/>
                  </a:lnTo>
                  <a:lnTo>
                    <a:pt x="749" y="605"/>
                  </a:lnTo>
                  <a:lnTo>
                    <a:pt x="750" y="610"/>
                  </a:lnTo>
                  <a:lnTo>
                    <a:pt x="752" y="615"/>
                  </a:lnTo>
                  <a:lnTo>
                    <a:pt x="750" y="621"/>
                  </a:lnTo>
                  <a:lnTo>
                    <a:pt x="749" y="625"/>
                  </a:lnTo>
                  <a:lnTo>
                    <a:pt x="747" y="629"/>
                  </a:lnTo>
                  <a:lnTo>
                    <a:pt x="743" y="634"/>
                  </a:lnTo>
                  <a:lnTo>
                    <a:pt x="633" y="743"/>
                  </a:lnTo>
                  <a:lnTo>
                    <a:pt x="629" y="747"/>
                  </a:lnTo>
                  <a:lnTo>
                    <a:pt x="625" y="749"/>
                  </a:lnTo>
                  <a:lnTo>
                    <a:pt x="620" y="750"/>
                  </a:lnTo>
                  <a:lnTo>
                    <a:pt x="615" y="752"/>
                  </a:lnTo>
                  <a:lnTo>
                    <a:pt x="610" y="750"/>
                  </a:lnTo>
                  <a:lnTo>
                    <a:pt x="605" y="749"/>
                  </a:lnTo>
                  <a:lnTo>
                    <a:pt x="600" y="747"/>
                  </a:lnTo>
                  <a:lnTo>
                    <a:pt x="596" y="743"/>
                  </a:lnTo>
                  <a:lnTo>
                    <a:pt x="504" y="651"/>
                  </a:lnTo>
                  <a:lnTo>
                    <a:pt x="501" y="652"/>
                  </a:lnTo>
                  <a:lnTo>
                    <a:pt x="498" y="654"/>
                  </a:lnTo>
                  <a:lnTo>
                    <a:pt x="498" y="762"/>
                  </a:lnTo>
                  <a:lnTo>
                    <a:pt x="497" y="766"/>
                  </a:lnTo>
                  <a:lnTo>
                    <a:pt x="495" y="772"/>
                  </a:lnTo>
                  <a:lnTo>
                    <a:pt x="492" y="776"/>
                  </a:lnTo>
                  <a:lnTo>
                    <a:pt x="489" y="779"/>
                  </a:lnTo>
                  <a:lnTo>
                    <a:pt x="487" y="783"/>
                  </a:lnTo>
                  <a:lnTo>
                    <a:pt x="481" y="785"/>
                  </a:lnTo>
                  <a:lnTo>
                    <a:pt x="476" y="786"/>
                  </a:lnTo>
                  <a:lnTo>
                    <a:pt x="471" y="78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308" name="Google Shape;308;p4"/>
            <p:cNvSpPr/>
            <p:nvPr/>
          </p:nvSpPr>
          <p:spPr>
            <a:xfrm>
              <a:off x="1200150" y="2995613"/>
              <a:ext cx="369888" cy="371475"/>
            </a:xfrm>
            <a:custGeom>
              <a:avLst/>
              <a:gdLst/>
              <a:ahLst/>
              <a:cxnLst/>
              <a:rect l="l" t="t" r="r" b="b"/>
              <a:pathLst>
                <a:path w="701" h="701" extrusionOk="0">
                  <a:moveTo>
                    <a:pt x="349" y="256"/>
                  </a:moveTo>
                  <a:lnTo>
                    <a:pt x="337" y="257"/>
                  </a:lnTo>
                  <a:lnTo>
                    <a:pt x="322" y="260"/>
                  </a:lnTo>
                  <a:lnTo>
                    <a:pt x="311" y="265"/>
                  </a:lnTo>
                  <a:lnTo>
                    <a:pt x="298" y="272"/>
                  </a:lnTo>
                  <a:lnTo>
                    <a:pt x="288" y="280"/>
                  </a:lnTo>
                  <a:lnTo>
                    <a:pt x="277" y="289"/>
                  </a:lnTo>
                  <a:lnTo>
                    <a:pt x="270" y="301"/>
                  </a:lnTo>
                  <a:lnTo>
                    <a:pt x="263" y="314"/>
                  </a:lnTo>
                  <a:lnTo>
                    <a:pt x="260" y="322"/>
                  </a:lnTo>
                  <a:lnTo>
                    <a:pt x="259" y="331"/>
                  </a:lnTo>
                  <a:lnTo>
                    <a:pt x="257" y="339"/>
                  </a:lnTo>
                  <a:lnTo>
                    <a:pt x="256" y="348"/>
                  </a:lnTo>
                  <a:lnTo>
                    <a:pt x="256" y="358"/>
                  </a:lnTo>
                  <a:lnTo>
                    <a:pt x="257" y="367"/>
                  </a:lnTo>
                  <a:lnTo>
                    <a:pt x="260" y="375"/>
                  </a:lnTo>
                  <a:lnTo>
                    <a:pt x="263" y="384"/>
                  </a:lnTo>
                  <a:lnTo>
                    <a:pt x="267" y="393"/>
                  </a:lnTo>
                  <a:lnTo>
                    <a:pt x="272" y="401"/>
                  </a:lnTo>
                  <a:lnTo>
                    <a:pt x="276" y="409"/>
                  </a:lnTo>
                  <a:lnTo>
                    <a:pt x="283" y="416"/>
                  </a:lnTo>
                  <a:lnTo>
                    <a:pt x="289" y="422"/>
                  </a:lnTo>
                  <a:lnTo>
                    <a:pt x="296" y="427"/>
                  </a:lnTo>
                  <a:lnTo>
                    <a:pt x="305" y="432"/>
                  </a:lnTo>
                  <a:lnTo>
                    <a:pt x="313" y="436"/>
                  </a:lnTo>
                  <a:lnTo>
                    <a:pt x="322" y="439"/>
                  </a:lnTo>
                  <a:lnTo>
                    <a:pt x="331" y="442"/>
                  </a:lnTo>
                  <a:lnTo>
                    <a:pt x="341" y="443"/>
                  </a:lnTo>
                  <a:lnTo>
                    <a:pt x="349" y="443"/>
                  </a:lnTo>
                  <a:lnTo>
                    <a:pt x="364" y="443"/>
                  </a:lnTo>
                  <a:lnTo>
                    <a:pt x="377" y="439"/>
                  </a:lnTo>
                  <a:lnTo>
                    <a:pt x="390" y="435"/>
                  </a:lnTo>
                  <a:lnTo>
                    <a:pt x="401" y="427"/>
                  </a:lnTo>
                  <a:lnTo>
                    <a:pt x="411" y="420"/>
                  </a:lnTo>
                  <a:lnTo>
                    <a:pt x="421" y="410"/>
                  </a:lnTo>
                  <a:lnTo>
                    <a:pt x="429" y="399"/>
                  </a:lnTo>
                  <a:lnTo>
                    <a:pt x="436" y="387"/>
                  </a:lnTo>
                  <a:lnTo>
                    <a:pt x="439" y="378"/>
                  </a:lnTo>
                  <a:lnTo>
                    <a:pt x="442" y="368"/>
                  </a:lnTo>
                  <a:lnTo>
                    <a:pt x="443" y="360"/>
                  </a:lnTo>
                  <a:lnTo>
                    <a:pt x="443" y="351"/>
                  </a:lnTo>
                  <a:lnTo>
                    <a:pt x="443" y="341"/>
                  </a:lnTo>
                  <a:lnTo>
                    <a:pt x="442" y="332"/>
                  </a:lnTo>
                  <a:lnTo>
                    <a:pt x="440" y="324"/>
                  </a:lnTo>
                  <a:lnTo>
                    <a:pt x="436" y="315"/>
                  </a:lnTo>
                  <a:lnTo>
                    <a:pt x="433" y="306"/>
                  </a:lnTo>
                  <a:lnTo>
                    <a:pt x="429" y="299"/>
                  </a:lnTo>
                  <a:lnTo>
                    <a:pt x="423" y="292"/>
                  </a:lnTo>
                  <a:lnTo>
                    <a:pt x="417" y="285"/>
                  </a:lnTo>
                  <a:lnTo>
                    <a:pt x="410" y="279"/>
                  </a:lnTo>
                  <a:lnTo>
                    <a:pt x="403" y="273"/>
                  </a:lnTo>
                  <a:lnTo>
                    <a:pt x="396" y="267"/>
                  </a:lnTo>
                  <a:lnTo>
                    <a:pt x="387" y="263"/>
                  </a:lnTo>
                  <a:lnTo>
                    <a:pt x="378" y="260"/>
                  </a:lnTo>
                  <a:lnTo>
                    <a:pt x="368" y="257"/>
                  </a:lnTo>
                  <a:lnTo>
                    <a:pt x="360" y="256"/>
                  </a:lnTo>
                  <a:lnTo>
                    <a:pt x="349" y="256"/>
                  </a:lnTo>
                  <a:close/>
                  <a:moveTo>
                    <a:pt x="349" y="496"/>
                  </a:moveTo>
                  <a:lnTo>
                    <a:pt x="335" y="495"/>
                  </a:lnTo>
                  <a:lnTo>
                    <a:pt x="321" y="492"/>
                  </a:lnTo>
                  <a:lnTo>
                    <a:pt x="306" y="489"/>
                  </a:lnTo>
                  <a:lnTo>
                    <a:pt x="292" y="483"/>
                  </a:lnTo>
                  <a:lnTo>
                    <a:pt x="279" y="478"/>
                  </a:lnTo>
                  <a:lnTo>
                    <a:pt x="267" y="471"/>
                  </a:lnTo>
                  <a:lnTo>
                    <a:pt x="256" y="462"/>
                  </a:lnTo>
                  <a:lnTo>
                    <a:pt x="246" y="452"/>
                  </a:lnTo>
                  <a:lnTo>
                    <a:pt x="236" y="442"/>
                  </a:lnTo>
                  <a:lnTo>
                    <a:pt x="227" y="430"/>
                  </a:lnTo>
                  <a:lnTo>
                    <a:pt x="220" y="417"/>
                  </a:lnTo>
                  <a:lnTo>
                    <a:pt x="214" y="404"/>
                  </a:lnTo>
                  <a:lnTo>
                    <a:pt x="210" y="390"/>
                  </a:lnTo>
                  <a:lnTo>
                    <a:pt x="207" y="377"/>
                  </a:lnTo>
                  <a:lnTo>
                    <a:pt x="204" y="363"/>
                  </a:lnTo>
                  <a:lnTo>
                    <a:pt x="204" y="348"/>
                  </a:lnTo>
                  <a:lnTo>
                    <a:pt x="204" y="334"/>
                  </a:lnTo>
                  <a:lnTo>
                    <a:pt x="207" y="319"/>
                  </a:lnTo>
                  <a:lnTo>
                    <a:pt x="211" y="306"/>
                  </a:lnTo>
                  <a:lnTo>
                    <a:pt x="216" y="292"/>
                  </a:lnTo>
                  <a:lnTo>
                    <a:pt x="220" y="283"/>
                  </a:lnTo>
                  <a:lnTo>
                    <a:pt x="226" y="273"/>
                  </a:lnTo>
                  <a:lnTo>
                    <a:pt x="231" y="265"/>
                  </a:lnTo>
                  <a:lnTo>
                    <a:pt x="239" y="256"/>
                  </a:lnTo>
                  <a:lnTo>
                    <a:pt x="246" y="249"/>
                  </a:lnTo>
                  <a:lnTo>
                    <a:pt x="253" y="240"/>
                  </a:lnTo>
                  <a:lnTo>
                    <a:pt x="260" y="234"/>
                  </a:lnTo>
                  <a:lnTo>
                    <a:pt x="269" y="229"/>
                  </a:lnTo>
                  <a:lnTo>
                    <a:pt x="279" y="223"/>
                  </a:lnTo>
                  <a:lnTo>
                    <a:pt x="288" y="217"/>
                  </a:lnTo>
                  <a:lnTo>
                    <a:pt x="298" y="214"/>
                  </a:lnTo>
                  <a:lnTo>
                    <a:pt x="308" y="210"/>
                  </a:lnTo>
                  <a:lnTo>
                    <a:pt x="318" y="207"/>
                  </a:lnTo>
                  <a:lnTo>
                    <a:pt x="328" y="206"/>
                  </a:lnTo>
                  <a:lnTo>
                    <a:pt x="339" y="204"/>
                  </a:lnTo>
                  <a:lnTo>
                    <a:pt x="349" y="204"/>
                  </a:lnTo>
                  <a:lnTo>
                    <a:pt x="364" y="204"/>
                  </a:lnTo>
                  <a:lnTo>
                    <a:pt x="378" y="207"/>
                  </a:lnTo>
                  <a:lnTo>
                    <a:pt x="393" y="211"/>
                  </a:lnTo>
                  <a:lnTo>
                    <a:pt x="407" y="216"/>
                  </a:lnTo>
                  <a:lnTo>
                    <a:pt x="420" y="223"/>
                  </a:lnTo>
                  <a:lnTo>
                    <a:pt x="433" y="230"/>
                  </a:lnTo>
                  <a:lnTo>
                    <a:pt x="445" y="239"/>
                  </a:lnTo>
                  <a:lnTo>
                    <a:pt x="455" y="249"/>
                  </a:lnTo>
                  <a:lnTo>
                    <a:pt x="465" y="259"/>
                  </a:lnTo>
                  <a:lnTo>
                    <a:pt x="472" y="270"/>
                  </a:lnTo>
                  <a:lnTo>
                    <a:pt x="479" y="283"/>
                  </a:lnTo>
                  <a:lnTo>
                    <a:pt x="485" y="296"/>
                  </a:lnTo>
                  <a:lnTo>
                    <a:pt x="489" y="309"/>
                  </a:lnTo>
                  <a:lnTo>
                    <a:pt x="493" y="322"/>
                  </a:lnTo>
                  <a:lnTo>
                    <a:pt x="495" y="337"/>
                  </a:lnTo>
                  <a:lnTo>
                    <a:pt x="495" y="351"/>
                  </a:lnTo>
                  <a:lnTo>
                    <a:pt x="495" y="365"/>
                  </a:lnTo>
                  <a:lnTo>
                    <a:pt x="492" y="380"/>
                  </a:lnTo>
                  <a:lnTo>
                    <a:pt x="489" y="393"/>
                  </a:lnTo>
                  <a:lnTo>
                    <a:pt x="483" y="407"/>
                  </a:lnTo>
                  <a:lnTo>
                    <a:pt x="479" y="417"/>
                  </a:lnTo>
                  <a:lnTo>
                    <a:pt x="473" y="426"/>
                  </a:lnTo>
                  <a:lnTo>
                    <a:pt x="468" y="436"/>
                  </a:lnTo>
                  <a:lnTo>
                    <a:pt x="462" y="443"/>
                  </a:lnTo>
                  <a:lnTo>
                    <a:pt x="455" y="452"/>
                  </a:lnTo>
                  <a:lnTo>
                    <a:pt x="447" y="459"/>
                  </a:lnTo>
                  <a:lnTo>
                    <a:pt x="439" y="466"/>
                  </a:lnTo>
                  <a:lnTo>
                    <a:pt x="430" y="472"/>
                  </a:lnTo>
                  <a:lnTo>
                    <a:pt x="421" y="478"/>
                  </a:lnTo>
                  <a:lnTo>
                    <a:pt x="411" y="482"/>
                  </a:lnTo>
                  <a:lnTo>
                    <a:pt x="403" y="486"/>
                  </a:lnTo>
                  <a:lnTo>
                    <a:pt x="393" y="489"/>
                  </a:lnTo>
                  <a:lnTo>
                    <a:pt x="381" y="492"/>
                  </a:lnTo>
                  <a:lnTo>
                    <a:pt x="371" y="494"/>
                  </a:lnTo>
                  <a:lnTo>
                    <a:pt x="361" y="495"/>
                  </a:lnTo>
                  <a:lnTo>
                    <a:pt x="349" y="496"/>
                  </a:lnTo>
                  <a:close/>
                  <a:moveTo>
                    <a:pt x="269" y="540"/>
                  </a:moveTo>
                  <a:lnTo>
                    <a:pt x="285" y="545"/>
                  </a:lnTo>
                  <a:lnTo>
                    <a:pt x="302" y="550"/>
                  </a:lnTo>
                  <a:lnTo>
                    <a:pt x="319" y="554"/>
                  </a:lnTo>
                  <a:lnTo>
                    <a:pt x="337" y="555"/>
                  </a:lnTo>
                  <a:lnTo>
                    <a:pt x="345" y="557"/>
                  </a:lnTo>
                  <a:lnTo>
                    <a:pt x="352" y="561"/>
                  </a:lnTo>
                  <a:lnTo>
                    <a:pt x="357" y="567"/>
                  </a:lnTo>
                  <a:lnTo>
                    <a:pt x="361" y="574"/>
                  </a:lnTo>
                  <a:lnTo>
                    <a:pt x="380" y="642"/>
                  </a:lnTo>
                  <a:lnTo>
                    <a:pt x="479" y="613"/>
                  </a:lnTo>
                  <a:lnTo>
                    <a:pt x="459" y="545"/>
                  </a:lnTo>
                  <a:lnTo>
                    <a:pt x="459" y="538"/>
                  </a:lnTo>
                  <a:lnTo>
                    <a:pt x="460" y="530"/>
                  </a:lnTo>
                  <a:lnTo>
                    <a:pt x="463" y="522"/>
                  </a:lnTo>
                  <a:lnTo>
                    <a:pt x="469" y="518"/>
                  </a:lnTo>
                  <a:lnTo>
                    <a:pt x="483" y="507"/>
                  </a:lnTo>
                  <a:lnTo>
                    <a:pt x="498" y="494"/>
                  </a:lnTo>
                  <a:lnTo>
                    <a:pt x="509" y="479"/>
                  </a:lnTo>
                  <a:lnTo>
                    <a:pt x="521" y="465"/>
                  </a:lnTo>
                  <a:lnTo>
                    <a:pt x="527" y="459"/>
                  </a:lnTo>
                  <a:lnTo>
                    <a:pt x="532" y="455"/>
                  </a:lnTo>
                  <a:lnTo>
                    <a:pt x="541" y="453"/>
                  </a:lnTo>
                  <a:lnTo>
                    <a:pt x="548" y="455"/>
                  </a:lnTo>
                  <a:lnTo>
                    <a:pt x="617" y="472"/>
                  </a:lnTo>
                  <a:lnTo>
                    <a:pt x="643" y="371"/>
                  </a:lnTo>
                  <a:lnTo>
                    <a:pt x="574" y="354"/>
                  </a:lnTo>
                  <a:lnTo>
                    <a:pt x="567" y="351"/>
                  </a:lnTo>
                  <a:lnTo>
                    <a:pt x="561" y="345"/>
                  </a:lnTo>
                  <a:lnTo>
                    <a:pt x="557" y="339"/>
                  </a:lnTo>
                  <a:lnTo>
                    <a:pt x="555" y="331"/>
                  </a:lnTo>
                  <a:lnTo>
                    <a:pt x="553" y="312"/>
                  </a:lnTo>
                  <a:lnTo>
                    <a:pt x="548" y="293"/>
                  </a:lnTo>
                  <a:lnTo>
                    <a:pt x="541" y="275"/>
                  </a:lnTo>
                  <a:lnTo>
                    <a:pt x="534" y="257"/>
                  </a:lnTo>
                  <a:lnTo>
                    <a:pt x="531" y="249"/>
                  </a:lnTo>
                  <a:lnTo>
                    <a:pt x="531" y="242"/>
                  </a:lnTo>
                  <a:lnTo>
                    <a:pt x="534" y="234"/>
                  </a:lnTo>
                  <a:lnTo>
                    <a:pt x="538" y="227"/>
                  </a:lnTo>
                  <a:lnTo>
                    <a:pt x="587" y="177"/>
                  </a:lnTo>
                  <a:lnTo>
                    <a:pt x="512" y="105"/>
                  </a:lnTo>
                  <a:lnTo>
                    <a:pt x="463" y="157"/>
                  </a:lnTo>
                  <a:lnTo>
                    <a:pt x="457" y="161"/>
                  </a:lnTo>
                  <a:lnTo>
                    <a:pt x="449" y="164"/>
                  </a:lnTo>
                  <a:lnTo>
                    <a:pt x="442" y="164"/>
                  </a:lnTo>
                  <a:lnTo>
                    <a:pt x="434" y="162"/>
                  </a:lnTo>
                  <a:lnTo>
                    <a:pt x="442" y="136"/>
                  </a:lnTo>
                  <a:lnTo>
                    <a:pt x="430" y="161"/>
                  </a:lnTo>
                  <a:lnTo>
                    <a:pt x="414" y="154"/>
                  </a:lnTo>
                  <a:lnTo>
                    <a:pt x="397" y="149"/>
                  </a:lnTo>
                  <a:lnTo>
                    <a:pt x="380" y="147"/>
                  </a:lnTo>
                  <a:lnTo>
                    <a:pt x="362" y="144"/>
                  </a:lnTo>
                  <a:lnTo>
                    <a:pt x="355" y="142"/>
                  </a:lnTo>
                  <a:lnTo>
                    <a:pt x="348" y="138"/>
                  </a:lnTo>
                  <a:lnTo>
                    <a:pt x="342" y="132"/>
                  </a:lnTo>
                  <a:lnTo>
                    <a:pt x="339" y="125"/>
                  </a:lnTo>
                  <a:lnTo>
                    <a:pt x="319" y="57"/>
                  </a:lnTo>
                  <a:lnTo>
                    <a:pt x="220" y="86"/>
                  </a:lnTo>
                  <a:lnTo>
                    <a:pt x="240" y="154"/>
                  </a:lnTo>
                  <a:lnTo>
                    <a:pt x="241" y="162"/>
                  </a:lnTo>
                  <a:lnTo>
                    <a:pt x="240" y="170"/>
                  </a:lnTo>
                  <a:lnTo>
                    <a:pt x="236" y="177"/>
                  </a:lnTo>
                  <a:lnTo>
                    <a:pt x="230" y="183"/>
                  </a:lnTo>
                  <a:lnTo>
                    <a:pt x="216" y="194"/>
                  </a:lnTo>
                  <a:lnTo>
                    <a:pt x="203" y="206"/>
                  </a:lnTo>
                  <a:lnTo>
                    <a:pt x="190" y="220"/>
                  </a:lnTo>
                  <a:lnTo>
                    <a:pt x="180" y="234"/>
                  </a:lnTo>
                  <a:lnTo>
                    <a:pt x="174" y="240"/>
                  </a:lnTo>
                  <a:lnTo>
                    <a:pt x="167" y="244"/>
                  </a:lnTo>
                  <a:lnTo>
                    <a:pt x="159" y="246"/>
                  </a:lnTo>
                  <a:lnTo>
                    <a:pt x="151" y="246"/>
                  </a:lnTo>
                  <a:lnTo>
                    <a:pt x="83" y="229"/>
                  </a:lnTo>
                  <a:lnTo>
                    <a:pt x="57" y="328"/>
                  </a:lnTo>
                  <a:lnTo>
                    <a:pt x="125" y="345"/>
                  </a:lnTo>
                  <a:lnTo>
                    <a:pt x="132" y="348"/>
                  </a:lnTo>
                  <a:lnTo>
                    <a:pt x="138" y="354"/>
                  </a:lnTo>
                  <a:lnTo>
                    <a:pt x="142" y="361"/>
                  </a:lnTo>
                  <a:lnTo>
                    <a:pt x="145" y="368"/>
                  </a:lnTo>
                  <a:lnTo>
                    <a:pt x="148" y="387"/>
                  </a:lnTo>
                  <a:lnTo>
                    <a:pt x="152" y="407"/>
                  </a:lnTo>
                  <a:lnTo>
                    <a:pt x="158" y="424"/>
                  </a:lnTo>
                  <a:lnTo>
                    <a:pt x="167" y="443"/>
                  </a:lnTo>
                  <a:lnTo>
                    <a:pt x="168" y="450"/>
                  </a:lnTo>
                  <a:lnTo>
                    <a:pt x="168" y="458"/>
                  </a:lnTo>
                  <a:lnTo>
                    <a:pt x="167" y="466"/>
                  </a:lnTo>
                  <a:lnTo>
                    <a:pt x="161" y="472"/>
                  </a:lnTo>
                  <a:lnTo>
                    <a:pt x="113" y="524"/>
                  </a:lnTo>
                  <a:lnTo>
                    <a:pt x="187" y="594"/>
                  </a:lnTo>
                  <a:lnTo>
                    <a:pt x="236" y="544"/>
                  </a:lnTo>
                  <a:lnTo>
                    <a:pt x="243" y="538"/>
                  </a:lnTo>
                  <a:lnTo>
                    <a:pt x="250" y="535"/>
                  </a:lnTo>
                  <a:lnTo>
                    <a:pt x="257" y="535"/>
                  </a:lnTo>
                  <a:lnTo>
                    <a:pt x="266" y="538"/>
                  </a:lnTo>
                  <a:lnTo>
                    <a:pt x="259" y="563"/>
                  </a:lnTo>
                  <a:lnTo>
                    <a:pt x="269" y="540"/>
                  </a:lnTo>
                  <a:close/>
                  <a:moveTo>
                    <a:pt x="362" y="701"/>
                  </a:moveTo>
                  <a:lnTo>
                    <a:pt x="354" y="699"/>
                  </a:lnTo>
                  <a:lnTo>
                    <a:pt x="347" y="695"/>
                  </a:lnTo>
                  <a:lnTo>
                    <a:pt x="341" y="689"/>
                  </a:lnTo>
                  <a:lnTo>
                    <a:pt x="337" y="682"/>
                  </a:lnTo>
                  <a:lnTo>
                    <a:pt x="315" y="606"/>
                  </a:lnTo>
                  <a:lnTo>
                    <a:pt x="302" y="603"/>
                  </a:lnTo>
                  <a:lnTo>
                    <a:pt x="288" y="600"/>
                  </a:lnTo>
                  <a:lnTo>
                    <a:pt x="275" y="597"/>
                  </a:lnTo>
                  <a:lnTo>
                    <a:pt x="262" y="593"/>
                  </a:lnTo>
                  <a:lnTo>
                    <a:pt x="207" y="649"/>
                  </a:lnTo>
                  <a:lnTo>
                    <a:pt x="203" y="653"/>
                  </a:lnTo>
                  <a:lnTo>
                    <a:pt x="198" y="655"/>
                  </a:lnTo>
                  <a:lnTo>
                    <a:pt x="194" y="658"/>
                  </a:lnTo>
                  <a:lnTo>
                    <a:pt x="188" y="658"/>
                  </a:lnTo>
                  <a:lnTo>
                    <a:pt x="184" y="658"/>
                  </a:lnTo>
                  <a:lnTo>
                    <a:pt x="180" y="656"/>
                  </a:lnTo>
                  <a:lnTo>
                    <a:pt x="174" y="653"/>
                  </a:lnTo>
                  <a:lnTo>
                    <a:pt x="169" y="651"/>
                  </a:lnTo>
                  <a:lnTo>
                    <a:pt x="57" y="543"/>
                  </a:lnTo>
                  <a:lnTo>
                    <a:pt x="54" y="540"/>
                  </a:lnTo>
                  <a:lnTo>
                    <a:pt x="51" y="535"/>
                  </a:lnTo>
                  <a:lnTo>
                    <a:pt x="50" y="530"/>
                  </a:lnTo>
                  <a:lnTo>
                    <a:pt x="50" y="525"/>
                  </a:lnTo>
                  <a:lnTo>
                    <a:pt x="50" y="519"/>
                  </a:lnTo>
                  <a:lnTo>
                    <a:pt x="51" y="515"/>
                  </a:lnTo>
                  <a:lnTo>
                    <a:pt x="54" y="511"/>
                  </a:lnTo>
                  <a:lnTo>
                    <a:pt x="57" y="507"/>
                  </a:lnTo>
                  <a:lnTo>
                    <a:pt x="112" y="449"/>
                  </a:lnTo>
                  <a:lnTo>
                    <a:pt x="106" y="435"/>
                  </a:lnTo>
                  <a:lnTo>
                    <a:pt x="102" y="422"/>
                  </a:lnTo>
                  <a:lnTo>
                    <a:pt x="97" y="406"/>
                  </a:lnTo>
                  <a:lnTo>
                    <a:pt x="95" y="391"/>
                  </a:lnTo>
                  <a:lnTo>
                    <a:pt x="18" y="373"/>
                  </a:lnTo>
                  <a:lnTo>
                    <a:pt x="14" y="370"/>
                  </a:lnTo>
                  <a:lnTo>
                    <a:pt x="10" y="368"/>
                  </a:lnTo>
                  <a:lnTo>
                    <a:pt x="5" y="364"/>
                  </a:lnTo>
                  <a:lnTo>
                    <a:pt x="2" y="360"/>
                  </a:lnTo>
                  <a:lnTo>
                    <a:pt x="1" y="355"/>
                  </a:lnTo>
                  <a:lnTo>
                    <a:pt x="0" y="351"/>
                  </a:lnTo>
                  <a:lnTo>
                    <a:pt x="0" y="345"/>
                  </a:lnTo>
                  <a:lnTo>
                    <a:pt x="0" y="341"/>
                  </a:lnTo>
                  <a:lnTo>
                    <a:pt x="38" y="190"/>
                  </a:lnTo>
                  <a:lnTo>
                    <a:pt x="40" y="185"/>
                  </a:lnTo>
                  <a:lnTo>
                    <a:pt x="43" y="181"/>
                  </a:lnTo>
                  <a:lnTo>
                    <a:pt x="46" y="177"/>
                  </a:lnTo>
                  <a:lnTo>
                    <a:pt x="50" y="174"/>
                  </a:lnTo>
                  <a:lnTo>
                    <a:pt x="54" y="171"/>
                  </a:lnTo>
                  <a:lnTo>
                    <a:pt x="60" y="171"/>
                  </a:lnTo>
                  <a:lnTo>
                    <a:pt x="64" y="170"/>
                  </a:lnTo>
                  <a:lnTo>
                    <a:pt x="70" y="171"/>
                  </a:lnTo>
                  <a:lnTo>
                    <a:pt x="146" y="191"/>
                  </a:lnTo>
                  <a:lnTo>
                    <a:pt x="155" y="180"/>
                  </a:lnTo>
                  <a:lnTo>
                    <a:pt x="165" y="170"/>
                  </a:lnTo>
                  <a:lnTo>
                    <a:pt x="174" y="161"/>
                  </a:lnTo>
                  <a:lnTo>
                    <a:pt x="185" y="151"/>
                  </a:lnTo>
                  <a:lnTo>
                    <a:pt x="164" y="76"/>
                  </a:lnTo>
                  <a:lnTo>
                    <a:pt x="162" y="70"/>
                  </a:lnTo>
                  <a:lnTo>
                    <a:pt x="162" y="64"/>
                  </a:lnTo>
                  <a:lnTo>
                    <a:pt x="164" y="60"/>
                  </a:lnTo>
                  <a:lnTo>
                    <a:pt x="165" y="56"/>
                  </a:lnTo>
                  <a:lnTo>
                    <a:pt x="168" y="51"/>
                  </a:lnTo>
                  <a:lnTo>
                    <a:pt x="172" y="47"/>
                  </a:lnTo>
                  <a:lnTo>
                    <a:pt x="177" y="44"/>
                  </a:lnTo>
                  <a:lnTo>
                    <a:pt x="181" y="43"/>
                  </a:lnTo>
                  <a:lnTo>
                    <a:pt x="331" y="0"/>
                  </a:lnTo>
                  <a:lnTo>
                    <a:pt x="335" y="0"/>
                  </a:lnTo>
                  <a:lnTo>
                    <a:pt x="341" y="0"/>
                  </a:lnTo>
                  <a:lnTo>
                    <a:pt x="345" y="1"/>
                  </a:lnTo>
                  <a:lnTo>
                    <a:pt x="349" y="3"/>
                  </a:lnTo>
                  <a:lnTo>
                    <a:pt x="354" y="5"/>
                  </a:lnTo>
                  <a:lnTo>
                    <a:pt x="358" y="8"/>
                  </a:lnTo>
                  <a:lnTo>
                    <a:pt x="361" y="13"/>
                  </a:lnTo>
                  <a:lnTo>
                    <a:pt x="362" y="18"/>
                  </a:lnTo>
                  <a:lnTo>
                    <a:pt x="384" y="95"/>
                  </a:lnTo>
                  <a:lnTo>
                    <a:pt x="398" y="96"/>
                  </a:lnTo>
                  <a:lnTo>
                    <a:pt x="411" y="99"/>
                  </a:lnTo>
                  <a:lnTo>
                    <a:pt x="424" y="103"/>
                  </a:lnTo>
                  <a:lnTo>
                    <a:pt x="437" y="108"/>
                  </a:lnTo>
                  <a:lnTo>
                    <a:pt x="492" y="50"/>
                  </a:lnTo>
                  <a:lnTo>
                    <a:pt x="496" y="47"/>
                  </a:lnTo>
                  <a:lnTo>
                    <a:pt x="501" y="44"/>
                  </a:lnTo>
                  <a:lnTo>
                    <a:pt x="505" y="43"/>
                  </a:lnTo>
                  <a:lnTo>
                    <a:pt x="511" y="41"/>
                  </a:lnTo>
                  <a:lnTo>
                    <a:pt x="515" y="43"/>
                  </a:lnTo>
                  <a:lnTo>
                    <a:pt x="521" y="43"/>
                  </a:lnTo>
                  <a:lnTo>
                    <a:pt x="525" y="46"/>
                  </a:lnTo>
                  <a:lnTo>
                    <a:pt x="529" y="49"/>
                  </a:lnTo>
                  <a:lnTo>
                    <a:pt x="642" y="157"/>
                  </a:lnTo>
                  <a:lnTo>
                    <a:pt x="645" y="161"/>
                  </a:lnTo>
                  <a:lnTo>
                    <a:pt x="648" y="165"/>
                  </a:lnTo>
                  <a:lnTo>
                    <a:pt x="649" y="170"/>
                  </a:lnTo>
                  <a:lnTo>
                    <a:pt x="650" y="175"/>
                  </a:lnTo>
                  <a:lnTo>
                    <a:pt x="649" y="180"/>
                  </a:lnTo>
                  <a:lnTo>
                    <a:pt x="648" y="185"/>
                  </a:lnTo>
                  <a:lnTo>
                    <a:pt x="646" y="190"/>
                  </a:lnTo>
                  <a:lnTo>
                    <a:pt x="643" y="194"/>
                  </a:lnTo>
                  <a:lnTo>
                    <a:pt x="589" y="250"/>
                  </a:lnTo>
                  <a:lnTo>
                    <a:pt x="593" y="265"/>
                  </a:lnTo>
                  <a:lnTo>
                    <a:pt x="599" y="279"/>
                  </a:lnTo>
                  <a:lnTo>
                    <a:pt x="601" y="293"/>
                  </a:lnTo>
                  <a:lnTo>
                    <a:pt x="604" y="308"/>
                  </a:lnTo>
                  <a:lnTo>
                    <a:pt x="681" y="328"/>
                  </a:lnTo>
                  <a:lnTo>
                    <a:pt x="686" y="329"/>
                  </a:lnTo>
                  <a:lnTo>
                    <a:pt x="691" y="332"/>
                  </a:lnTo>
                  <a:lnTo>
                    <a:pt x="694" y="335"/>
                  </a:lnTo>
                  <a:lnTo>
                    <a:pt x="697" y="339"/>
                  </a:lnTo>
                  <a:lnTo>
                    <a:pt x="699" y="344"/>
                  </a:lnTo>
                  <a:lnTo>
                    <a:pt x="701" y="350"/>
                  </a:lnTo>
                  <a:lnTo>
                    <a:pt x="701" y="354"/>
                  </a:lnTo>
                  <a:lnTo>
                    <a:pt x="699" y="360"/>
                  </a:lnTo>
                  <a:lnTo>
                    <a:pt x="661" y="509"/>
                  </a:lnTo>
                  <a:lnTo>
                    <a:pt x="659" y="515"/>
                  </a:lnTo>
                  <a:lnTo>
                    <a:pt x="656" y="519"/>
                  </a:lnTo>
                  <a:lnTo>
                    <a:pt x="653" y="522"/>
                  </a:lnTo>
                  <a:lnTo>
                    <a:pt x="649" y="525"/>
                  </a:lnTo>
                  <a:lnTo>
                    <a:pt x="645" y="528"/>
                  </a:lnTo>
                  <a:lnTo>
                    <a:pt x="640" y="530"/>
                  </a:lnTo>
                  <a:lnTo>
                    <a:pt x="635" y="530"/>
                  </a:lnTo>
                  <a:lnTo>
                    <a:pt x="629" y="528"/>
                  </a:lnTo>
                  <a:lnTo>
                    <a:pt x="553" y="509"/>
                  </a:lnTo>
                  <a:lnTo>
                    <a:pt x="544" y="519"/>
                  </a:lnTo>
                  <a:lnTo>
                    <a:pt x="535" y="530"/>
                  </a:lnTo>
                  <a:lnTo>
                    <a:pt x="525" y="540"/>
                  </a:lnTo>
                  <a:lnTo>
                    <a:pt x="515" y="548"/>
                  </a:lnTo>
                  <a:lnTo>
                    <a:pt x="537" y="625"/>
                  </a:lnTo>
                  <a:lnTo>
                    <a:pt x="537" y="629"/>
                  </a:lnTo>
                  <a:lnTo>
                    <a:pt x="537" y="635"/>
                  </a:lnTo>
                  <a:lnTo>
                    <a:pt x="537" y="639"/>
                  </a:lnTo>
                  <a:lnTo>
                    <a:pt x="534" y="645"/>
                  </a:lnTo>
                  <a:lnTo>
                    <a:pt x="531" y="649"/>
                  </a:lnTo>
                  <a:lnTo>
                    <a:pt x="528" y="652"/>
                  </a:lnTo>
                  <a:lnTo>
                    <a:pt x="524" y="655"/>
                  </a:lnTo>
                  <a:lnTo>
                    <a:pt x="518" y="656"/>
                  </a:lnTo>
                  <a:lnTo>
                    <a:pt x="370" y="699"/>
                  </a:lnTo>
                  <a:lnTo>
                    <a:pt x="365" y="701"/>
                  </a:lnTo>
                  <a:lnTo>
                    <a:pt x="362" y="70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7"/>
          <p:cNvSpPr/>
          <p:nvPr/>
        </p:nvSpPr>
        <p:spPr>
          <a:xfrm>
            <a:off x="6273800" y="1609726"/>
            <a:ext cx="5127625" cy="4514850"/>
          </a:xfrm>
          <a:prstGeom prst="roundRect">
            <a:avLst>
              <a:gd name="adj" fmla="val 4031"/>
            </a:avLst>
          </a:prstGeom>
          <a:noFill/>
          <a:ln w="12700" cap="flat" cmpd="sng">
            <a:solidFill>
              <a:srgbClr val="119D9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1" name="Google Shape;431;p67"/>
          <p:cNvSpPr/>
          <p:nvPr/>
        </p:nvSpPr>
        <p:spPr>
          <a:xfrm>
            <a:off x="1041401" y="1152526"/>
            <a:ext cx="4505324" cy="912018"/>
          </a:xfrm>
          <a:prstGeom prst="round2SameRect">
            <a:avLst>
              <a:gd name="adj1" fmla="val 12632"/>
              <a:gd name="adj2" fmla="val 0"/>
            </a:avLst>
          </a:prstGeom>
          <a:solidFill>
            <a:srgbClr val="BA083A"/>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1" i="0" u="none" strike="noStrike" cap="none">
                <a:solidFill>
                  <a:schemeClr val="lt1"/>
                </a:solidFill>
                <a:latin typeface="Roboto"/>
                <a:ea typeface="Roboto"/>
                <a:cs typeface="Roboto"/>
                <a:sym typeface="Roboto"/>
              </a:rPr>
              <a:t>Workflow Challenges</a:t>
            </a:r>
            <a:br>
              <a:rPr lang="en-US" sz="2400" b="1" i="0" u="none" strike="noStrike" cap="none">
                <a:solidFill>
                  <a:schemeClr val="lt1"/>
                </a:solidFill>
                <a:latin typeface="Roboto"/>
                <a:ea typeface="Roboto"/>
                <a:cs typeface="Roboto"/>
                <a:sym typeface="Roboto"/>
              </a:rPr>
            </a:br>
            <a:r>
              <a:rPr lang="en-US" sz="2400" b="1" i="0" u="none" strike="noStrike" cap="none">
                <a:solidFill>
                  <a:schemeClr val="lt1"/>
                </a:solidFill>
                <a:latin typeface="Roboto"/>
                <a:ea typeface="Roboto"/>
                <a:cs typeface="Roboto"/>
                <a:sym typeface="Roboto"/>
              </a:rPr>
              <a:t> Across Domains</a:t>
            </a:r>
            <a:endParaRPr sz="1400" b="0" i="0" u="none" strike="noStrike" cap="none">
              <a:solidFill>
                <a:srgbClr val="000000"/>
              </a:solidFill>
              <a:latin typeface="Arial"/>
              <a:ea typeface="Arial"/>
              <a:cs typeface="Arial"/>
              <a:sym typeface="Arial"/>
            </a:endParaRPr>
          </a:p>
        </p:txBody>
      </p:sp>
      <p:sp>
        <p:nvSpPr>
          <p:cNvPr id="432" name="Google Shape;432;p67"/>
          <p:cNvSpPr/>
          <p:nvPr/>
        </p:nvSpPr>
        <p:spPr>
          <a:xfrm>
            <a:off x="1041401" y="2057751"/>
            <a:ext cx="4505324" cy="4066824"/>
          </a:xfrm>
          <a:prstGeom prst="rect">
            <a:avLst/>
          </a:prstGeom>
          <a:gradFill>
            <a:gsLst>
              <a:gs pos="0">
                <a:srgbClr val="F2F2F2">
                  <a:alpha val="74117"/>
                </a:srgbClr>
              </a:gs>
              <a:gs pos="100000">
                <a:srgbClr val="F2F2F2">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3" name="Google Shape;433;p67"/>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sp>
        <p:nvSpPr>
          <p:cNvPr id="434" name="Google Shape;434;p67"/>
          <p:cNvSpPr/>
          <p:nvPr/>
        </p:nvSpPr>
        <p:spPr>
          <a:xfrm>
            <a:off x="1377951" y="2226937"/>
            <a:ext cx="3832224" cy="3458245"/>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Describe complex workflows in a simple way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Access distributed, heterogeneous data and resources (heterogeneous interfaces)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Deal with resources/software that change over time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120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Ease of use. Ability to debug and monitor large workflows</a:t>
            </a:r>
            <a:endParaRPr sz="1400" b="0" i="0" u="none" strike="noStrike" cap="none">
              <a:solidFill>
                <a:srgbClr val="000000"/>
              </a:solidFill>
              <a:latin typeface="Arial"/>
              <a:ea typeface="Arial"/>
              <a:cs typeface="Arial"/>
              <a:sym typeface="Arial"/>
            </a:endParaRPr>
          </a:p>
        </p:txBody>
      </p:sp>
      <p:sp>
        <p:nvSpPr>
          <p:cNvPr id="435" name="Google Shape;435;p67"/>
          <p:cNvSpPr/>
          <p:nvPr/>
        </p:nvSpPr>
        <p:spPr>
          <a:xfrm>
            <a:off x="6766358" y="1230852"/>
            <a:ext cx="4104410" cy="755367"/>
          </a:xfrm>
          <a:prstGeom prst="roundRect">
            <a:avLst>
              <a:gd name="adj" fmla="val 50000"/>
            </a:avLst>
          </a:prstGeom>
          <a:gradFill>
            <a:gsLst>
              <a:gs pos="0">
                <a:srgbClr val="2D75B6"/>
              </a:gs>
              <a:gs pos="100000">
                <a:srgbClr val="119D96"/>
              </a:gs>
            </a:gsLst>
            <a:lin ang="18900000"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a:solidFill>
                  <a:schemeClr val="lt1"/>
                </a:solidFill>
                <a:latin typeface="Roboto"/>
                <a:ea typeface="Roboto"/>
                <a:cs typeface="Roboto"/>
                <a:sym typeface="Roboto"/>
              </a:rPr>
              <a:t>Our Focus</a:t>
            </a:r>
            <a:endParaRPr sz="1400" b="0" i="0" u="none" strike="noStrike" cap="none">
              <a:solidFill>
                <a:srgbClr val="000000"/>
              </a:solidFill>
              <a:latin typeface="Arial"/>
              <a:ea typeface="Arial"/>
              <a:cs typeface="Arial"/>
              <a:sym typeface="Arial"/>
            </a:endParaRPr>
          </a:p>
        </p:txBody>
      </p:sp>
      <p:sp>
        <p:nvSpPr>
          <p:cNvPr id="436" name="Google Shape;436;p67"/>
          <p:cNvSpPr/>
          <p:nvPr/>
        </p:nvSpPr>
        <p:spPr>
          <a:xfrm>
            <a:off x="6740527" y="2226937"/>
            <a:ext cx="4156074" cy="373524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Separation between workflow description and workflow execution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Workflow planning and scheduling (scalability, performance)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Task execution (monitoring, fault tolerance, debugging, web dashboard)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120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Provide additional assurances that a scientific workflow is not accidentally or maliciously tampered with during its execution.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3"/>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Key Pegasus Concepts</a:t>
            </a:r>
            <a:endParaRPr/>
          </a:p>
        </p:txBody>
      </p:sp>
      <p:grpSp>
        <p:nvGrpSpPr>
          <p:cNvPr id="1292" name="Google Shape;1292;p13"/>
          <p:cNvGrpSpPr/>
          <p:nvPr/>
        </p:nvGrpSpPr>
        <p:grpSpPr>
          <a:xfrm>
            <a:off x="1129871" y="1252925"/>
            <a:ext cx="7177078" cy="1458264"/>
            <a:chOff x="4511040" y="1264992"/>
            <a:chExt cx="7177078" cy="1458264"/>
          </a:xfrm>
        </p:grpSpPr>
        <p:sp>
          <p:nvSpPr>
            <p:cNvPr id="1293" name="Google Shape;1293;p13"/>
            <p:cNvSpPr/>
            <p:nvPr/>
          </p:nvSpPr>
          <p:spPr>
            <a:xfrm>
              <a:off x="4511040" y="1264992"/>
              <a:ext cx="1767840" cy="318924"/>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Pegasus WMS ==</a:t>
              </a:r>
              <a:endParaRPr sz="1400" b="0" i="0" u="none" strike="noStrike" cap="none">
                <a:solidFill>
                  <a:srgbClr val="000000"/>
                </a:solidFill>
                <a:latin typeface="Arial"/>
                <a:ea typeface="Arial"/>
                <a:cs typeface="Arial"/>
                <a:sym typeface="Arial"/>
              </a:endParaRPr>
            </a:p>
          </p:txBody>
        </p:sp>
        <p:sp>
          <p:nvSpPr>
            <p:cNvPr id="1294" name="Google Shape;1294;p13"/>
            <p:cNvSpPr/>
            <p:nvPr/>
          </p:nvSpPr>
          <p:spPr>
            <a:xfrm>
              <a:off x="6209212" y="1264992"/>
              <a:ext cx="5478906" cy="565146"/>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F3F3F"/>
                  </a:solidFill>
                  <a:latin typeface="Roboto"/>
                  <a:ea typeface="Roboto"/>
                  <a:cs typeface="Roboto"/>
                  <a:sym typeface="Roboto"/>
                </a:rPr>
                <a:t>Pegasus planner (mapper) + DAGMan workflow engine + HTCondor scheduler/broker</a:t>
              </a:r>
              <a:endParaRPr sz="1400" b="0" i="0" u="none" strike="noStrike" cap="none">
                <a:solidFill>
                  <a:srgbClr val="000000"/>
                </a:solidFill>
                <a:latin typeface="Arial"/>
                <a:ea typeface="Arial"/>
                <a:cs typeface="Arial"/>
                <a:sym typeface="Arial"/>
              </a:endParaRPr>
            </a:p>
          </p:txBody>
        </p:sp>
        <p:sp>
          <p:nvSpPr>
            <p:cNvPr id="1295" name="Google Shape;1295;p13"/>
            <p:cNvSpPr/>
            <p:nvPr/>
          </p:nvSpPr>
          <p:spPr>
            <a:xfrm>
              <a:off x="4511040" y="1850334"/>
              <a:ext cx="5742827" cy="872922"/>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Pegasus maps workflows to infrastructure</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DAGMan manages dependencies and reliability</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HTCondor is used as a broker to interface with different schedulers</a:t>
              </a:r>
              <a:endParaRPr sz="1400" b="0" i="0" u="none" strike="noStrike" cap="none">
                <a:solidFill>
                  <a:srgbClr val="000000"/>
                </a:solidFill>
                <a:latin typeface="Arial"/>
                <a:ea typeface="Arial"/>
                <a:cs typeface="Arial"/>
                <a:sym typeface="Arial"/>
              </a:endParaRPr>
            </a:p>
          </p:txBody>
        </p:sp>
      </p:grpSp>
      <p:grpSp>
        <p:nvGrpSpPr>
          <p:cNvPr id="1296" name="Google Shape;1296;p13"/>
          <p:cNvGrpSpPr/>
          <p:nvPr/>
        </p:nvGrpSpPr>
        <p:grpSpPr>
          <a:xfrm>
            <a:off x="1129871" y="3057075"/>
            <a:ext cx="5742827" cy="1215944"/>
            <a:chOff x="4511040" y="2957065"/>
            <a:chExt cx="5742827" cy="1215944"/>
          </a:xfrm>
        </p:grpSpPr>
        <p:sp>
          <p:nvSpPr>
            <p:cNvPr id="1297" name="Google Shape;1297;p13"/>
            <p:cNvSpPr/>
            <p:nvPr/>
          </p:nvSpPr>
          <p:spPr>
            <a:xfrm>
              <a:off x="4511040" y="2957065"/>
              <a:ext cx="2677372" cy="349702"/>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Workflows are DAGs</a:t>
              </a:r>
              <a:endParaRPr sz="1400" b="0" i="0" u="none" strike="noStrike" cap="none">
                <a:solidFill>
                  <a:srgbClr val="000000"/>
                </a:solidFill>
                <a:latin typeface="Arial"/>
                <a:ea typeface="Arial"/>
                <a:cs typeface="Arial"/>
                <a:sym typeface="Arial"/>
              </a:endParaRPr>
            </a:p>
          </p:txBody>
        </p:sp>
        <p:sp>
          <p:nvSpPr>
            <p:cNvPr id="1298" name="Google Shape;1298;p13"/>
            <p:cNvSpPr/>
            <p:nvPr/>
          </p:nvSpPr>
          <p:spPr>
            <a:xfrm>
              <a:off x="4511040" y="3300087"/>
              <a:ext cx="5742827" cy="872922"/>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Nodes: jobs, edges: dependencies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No while loops, no conditional branches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Jobs are standalone executables</a:t>
              </a:r>
              <a:endParaRPr sz="1400" b="0" i="0" u="none" strike="noStrike" cap="none">
                <a:solidFill>
                  <a:srgbClr val="000000"/>
                </a:solidFill>
                <a:latin typeface="Arial"/>
                <a:ea typeface="Arial"/>
                <a:cs typeface="Arial"/>
                <a:sym typeface="Arial"/>
              </a:endParaRPr>
            </a:p>
          </p:txBody>
        </p:sp>
      </p:grpSp>
      <p:sp>
        <p:nvSpPr>
          <p:cNvPr id="1299" name="Google Shape;1299;p13"/>
          <p:cNvSpPr/>
          <p:nvPr/>
        </p:nvSpPr>
        <p:spPr>
          <a:xfrm>
            <a:off x="1129871" y="4548549"/>
            <a:ext cx="4064112" cy="349702"/>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Planning occurs ahead of execution</a:t>
            </a:r>
            <a:endParaRPr sz="1400" b="0" i="0" u="none" strike="noStrike" cap="none">
              <a:solidFill>
                <a:srgbClr val="000000"/>
              </a:solidFill>
              <a:latin typeface="Arial"/>
              <a:ea typeface="Arial"/>
              <a:cs typeface="Arial"/>
              <a:sym typeface="Arial"/>
            </a:endParaRPr>
          </a:p>
        </p:txBody>
      </p:sp>
      <p:grpSp>
        <p:nvGrpSpPr>
          <p:cNvPr id="1300" name="Google Shape;1300;p13"/>
          <p:cNvGrpSpPr/>
          <p:nvPr/>
        </p:nvGrpSpPr>
        <p:grpSpPr>
          <a:xfrm>
            <a:off x="1129871" y="5182491"/>
            <a:ext cx="7246746" cy="620494"/>
            <a:chOff x="4511040" y="4677974"/>
            <a:chExt cx="7246746" cy="620494"/>
          </a:xfrm>
        </p:grpSpPr>
        <p:sp>
          <p:nvSpPr>
            <p:cNvPr id="1301" name="Google Shape;1301;p13"/>
            <p:cNvSpPr/>
            <p:nvPr/>
          </p:nvSpPr>
          <p:spPr>
            <a:xfrm>
              <a:off x="4511040" y="4677974"/>
              <a:ext cx="7246746" cy="318924"/>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Planning converts an abstract workflow into a concrete, executable workflow</a:t>
              </a:r>
              <a:endParaRPr sz="1400" b="0" i="0" u="none" strike="noStrike" cap="none">
                <a:solidFill>
                  <a:srgbClr val="000000"/>
                </a:solidFill>
                <a:latin typeface="Arial"/>
                <a:ea typeface="Arial"/>
                <a:cs typeface="Arial"/>
                <a:sym typeface="Arial"/>
              </a:endParaRPr>
            </a:p>
          </p:txBody>
        </p:sp>
        <p:sp>
          <p:nvSpPr>
            <p:cNvPr id="1302" name="Google Shape;1302;p13"/>
            <p:cNvSpPr/>
            <p:nvPr/>
          </p:nvSpPr>
          <p:spPr>
            <a:xfrm>
              <a:off x="4511040" y="5010321"/>
              <a:ext cx="5742827" cy="288147"/>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Planner is like a compiler</a:t>
              </a:r>
              <a:endParaRPr sz="1400" b="0" i="0" u="none" strike="noStrike" cap="none">
                <a:solidFill>
                  <a:srgbClr val="000000"/>
                </a:solidFill>
                <a:latin typeface="Arial"/>
                <a:ea typeface="Arial"/>
                <a:cs typeface="Arial"/>
                <a:sym typeface="Arial"/>
              </a:endParaRPr>
            </a:p>
          </p:txBody>
        </p:sp>
      </p:grpSp>
      <p:cxnSp>
        <p:nvCxnSpPr>
          <p:cNvPr id="1303" name="Google Shape;1303;p13"/>
          <p:cNvCxnSpPr/>
          <p:nvPr/>
        </p:nvCxnSpPr>
        <p:spPr>
          <a:xfrm>
            <a:off x="1129871" y="2919060"/>
            <a:ext cx="5550329" cy="0"/>
          </a:xfrm>
          <a:prstGeom prst="straightConnector1">
            <a:avLst/>
          </a:prstGeom>
          <a:noFill/>
          <a:ln w="9525" cap="flat" cmpd="sng">
            <a:solidFill>
              <a:srgbClr val="74CA21"/>
            </a:solidFill>
            <a:prstDash val="dash"/>
            <a:miter lim="800000"/>
            <a:headEnd type="none" w="sm" len="sm"/>
            <a:tailEnd type="none" w="sm" len="sm"/>
          </a:ln>
        </p:spPr>
      </p:cxnSp>
      <p:cxnSp>
        <p:nvCxnSpPr>
          <p:cNvPr id="1304" name="Google Shape;1304;p13"/>
          <p:cNvCxnSpPr/>
          <p:nvPr/>
        </p:nvCxnSpPr>
        <p:spPr>
          <a:xfrm>
            <a:off x="1129871" y="4399517"/>
            <a:ext cx="3645329" cy="0"/>
          </a:xfrm>
          <a:prstGeom prst="straightConnector1">
            <a:avLst/>
          </a:prstGeom>
          <a:noFill/>
          <a:ln w="9525" cap="flat" cmpd="sng">
            <a:solidFill>
              <a:srgbClr val="74CA21"/>
            </a:solidFill>
            <a:prstDash val="dash"/>
            <a:miter lim="800000"/>
            <a:headEnd type="none" w="sm" len="sm"/>
            <a:tailEnd type="none" w="sm" len="sm"/>
          </a:ln>
        </p:spPr>
      </p:cxnSp>
      <p:cxnSp>
        <p:nvCxnSpPr>
          <p:cNvPr id="1305" name="Google Shape;1305;p13"/>
          <p:cNvCxnSpPr/>
          <p:nvPr/>
        </p:nvCxnSpPr>
        <p:spPr>
          <a:xfrm>
            <a:off x="1129871" y="5043951"/>
            <a:ext cx="4064112" cy="0"/>
          </a:xfrm>
          <a:prstGeom prst="straightConnector1">
            <a:avLst/>
          </a:prstGeom>
          <a:noFill/>
          <a:ln w="9525" cap="flat" cmpd="sng">
            <a:solidFill>
              <a:srgbClr val="74CA21"/>
            </a:solidFill>
            <a:prstDash val="dash"/>
            <a:miter lim="800000"/>
            <a:headEnd type="none" w="sm" len="sm"/>
            <a:tailEnd type="none" w="sm" len="sm"/>
          </a:ln>
        </p:spPr>
      </p:cxnSp>
      <p:grpSp>
        <p:nvGrpSpPr>
          <p:cNvPr id="1306" name="Google Shape;1306;p13"/>
          <p:cNvGrpSpPr/>
          <p:nvPr/>
        </p:nvGrpSpPr>
        <p:grpSpPr>
          <a:xfrm>
            <a:off x="8596199" y="1769080"/>
            <a:ext cx="2934688" cy="3517750"/>
            <a:chOff x="928409" y="2383826"/>
            <a:chExt cx="2733244" cy="3276284"/>
          </a:xfrm>
        </p:grpSpPr>
        <p:cxnSp>
          <p:nvCxnSpPr>
            <p:cNvPr id="1307" name="Google Shape;1307;p13"/>
            <p:cNvCxnSpPr>
              <a:stCxn id="1308" idx="3"/>
              <a:endCxn id="1309" idx="0"/>
            </p:cNvCxnSpPr>
            <p:nvPr/>
          </p:nvCxnSpPr>
          <p:spPr>
            <a:xfrm flipH="1">
              <a:off x="1118918" y="2709015"/>
              <a:ext cx="10485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0" name="Google Shape;1310;p13"/>
            <p:cNvCxnSpPr>
              <a:stCxn id="1308" idx="3"/>
              <a:endCxn id="1311" idx="0"/>
            </p:cNvCxnSpPr>
            <p:nvPr/>
          </p:nvCxnSpPr>
          <p:spPr>
            <a:xfrm flipH="1">
              <a:off x="1903118" y="2709015"/>
              <a:ext cx="2643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2" name="Google Shape;1312;p13"/>
            <p:cNvCxnSpPr>
              <a:stCxn id="1308" idx="5"/>
              <a:endCxn id="1313" idx="0"/>
            </p:cNvCxnSpPr>
            <p:nvPr/>
          </p:nvCxnSpPr>
          <p:spPr>
            <a:xfrm>
              <a:off x="2436813" y="2709015"/>
              <a:ext cx="2502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4" name="Google Shape;1314;p13"/>
            <p:cNvCxnSpPr>
              <a:stCxn id="1308" idx="5"/>
              <a:endCxn id="1315" idx="0"/>
            </p:cNvCxnSpPr>
            <p:nvPr/>
          </p:nvCxnSpPr>
          <p:spPr>
            <a:xfrm>
              <a:off x="2436813" y="2709015"/>
              <a:ext cx="10344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6" name="Google Shape;1316;p13"/>
            <p:cNvCxnSpPr>
              <a:stCxn id="1311" idx="4"/>
              <a:endCxn id="1317" idx="1"/>
            </p:cNvCxnSpPr>
            <p:nvPr/>
          </p:nvCxnSpPr>
          <p:spPr>
            <a:xfrm>
              <a:off x="1902988" y="3801079"/>
              <a:ext cx="2643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8" name="Google Shape;1318;p13"/>
            <p:cNvCxnSpPr>
              <a:stCxn id="1309" idx="4"/>
              <a:endCxn id="1317" idx="1"/>
            </p:cNvCxnSpPr>
            <p:nvPr/>
          </p:nvCxnSpPr>
          <p:spPr>
            <a:xfrm>
              <a:off x="1118900" y="3801079"/>
              <a:ext cx="10485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9" name="Google Shape;1319;p13"/>
            <p:cNvCxnSpPr>
              <a:stCxn id="1313" idx="4"/>
              <a:endCxn id="1317" idx="7"/>
            </p:cNvCxnSpPr>
            <p:nvPr/>
          </p:nvCxnSpPr>
          <p:spPr>
            <a:xfrm flipH="1">
              <a:off x="2436874" y="3801079"/>
              <a:ext cx="2502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20" name="Google Shape;1320;p13"/>
            <p:cNvCxnSpPr>
              <a:stCxn id="1315" idx="4"/>
              <a:endCxn id="1317" idx="7"/>
            </p:cNvCxnSpPr>
            <p:nvPr/>
          </p:nvCxnSpPr>
          <p:spPr>
            <a:xfrm flipH="1">
              <a:off x="2436761" y="3801079"/>
              <a:ext cx="10344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21" name="Google Shape;1321;p13"/>
            <p:cNvCxnSpPr>
              <a:stCxn id="1317" idx="4"/>
              <a:endCxn id="1322" idx="0"/>
            </p:cNvCxnSpPr>
            <p:nvPr/>
          </p:nvCxnSpPr>
          <p:spPr>
            <a:xfrm>
              <a:off x="2302116" y="4851562"/>
              <a:ext cx="0" cy="427500"/>
            </a:xfrm>
            <a:prstGeom prst="straightConnector1">
              <a:avLst/>
            </a:prstGeom>
            <a:noFill/>
            <a:ln w="19050" cap="flat" cmpd="sng">
              <a:solidFill>
                <a:srgbClr val="2D75B6">
                  <a:alpha val="80000"/>
                </a:srgbClr>
              </a:solidFill>
              <a:prstDash val="solid"/>
              <a:miter lim="800000"/>
              <a:headEnd type="none" w="sm" len="sm"/>
              <a:tailEnd type="stealth" w="med" len="med"/>
            </a:ln>
          </p:spPr>
        </p:cxnSp>
        <p:sp>
          <p:nvSpPr>
            <p:cNvPr id="1323" name="Google Shape;1323;p13"/>
            <p:cNvSpPr/>
            <p:nvPr/>
          </p:nvSpPr>
          <p:spPr>
            <a:xfrm>
              <a:off x="2148308" y="2419547"/>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4" name="Google Shape;1324;p13"/>
            <p:cNvSpPr/>
            <p:nvPr/>
          </p:nvSpPr>
          <p:spPr>
            <a:xfrm>
              <a:off x="965092"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5" name="Google Shape;1325;p13"/>
            <p:cNvSpPr/>
            <p:nvPr/>
          </p:nvSpPr>
          <p:spPr>
            <a:xfrm>
              <a:off x="1749179"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6" name="Google Shape;1326;p13"/>
            <p:cNvSpPr/>
            <p:nvPr/>
          </p:nvSpPr>
          <p:spPr>
            <a:xfrm>
              <a:off x="2533266"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7" name="Google Shape;1327;p13"/>
            <p:cNvSpPr/>
            <p:nvPr/>
          </p:nvSpPr>
          <p:spPr>
            <a:xfrm>
              <a:off x="3317353"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8" name="Google Shape;1328;p13"/>
            <p:cNvSpPr/>
            <p:nvPr/>
          </p:nvSpPr>
          <p:spPr>
            <a:xfrm>
              <a:off x="2148308" y="4507262"/>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9" name="Google Shape;1329;p13"/>
            <p:cNvSpPr/>
            <p:nvPr/>
          </p:nvSpPr>
          <p:spPr>
            <a:xfrm>
              <a:off x="2148308" y="5315811"/>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08" name="Google Shape;1308;p13"/>
            <p:cNvSpPr/>
            <p:nvPr/>
          </p:nvSpPr>
          <p:spPr>
            <a:xfrm>
              <a:off x="2111624" y="238382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09" name="Google Shape;1309;p13"/>
            <p:cNvSpPr/>
            <p:nvPr/>
          </p:nvSpPr>
          <p:spPr>
            <a:xfrm>
              <a:off x="928409"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1" name="Google Shape;1311;p13"/>
            <p:cNvSpPr/>
            <p:nvPr/>
          </p:nvSpPr>
          <p:spPr>
            <a:xfrm>
              <a:off x="1712496"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3" name="Google Shape;1313;p13"/>
            <p:cNvSpPr/>
            <p:nvPr/>
          </p:nvSpPr>
          <p:spPr>
            <a:xfrm>
              <a:off x="2496583"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5" name="Google Shape;1315;p13"/>
            <p:cNvSpPr/>
            <p:nvPr/>
          </p:nvSpPr>
          <p:spPr>
            <a:xfrm>
              <a:off x="3280670"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7" name="Google Shape;1317;p13"/>
            <p:cNvSpPr/>
            <p:nvPr/>
          </p:nvSpPr>
          <p:spPr>
            <a:xfrm>
              <a:off x="2111624" y="4470579"/>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2" name="Google Shape;1322;p13"/>
            <p:cNvSpPr/>
            <p:nvPr/>
          </p:nvSpPr>
          <p:spPr>
            <a:xfrm>
              <a:off x="2111624" y="5279127"/>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1330" name="Google Shape;1330;p13"/>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1331" name="Google Shape;1331;p13"/>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sp>
        <p:nvSpPr>
          <p:cNvPr id="1332" name="Google Shape;1332;p13"/>
          <p:cNvSpPr/>
          <p:nvPr/>
        </p:nvSpPr>
        <p:spPr>
          <a:xfrm flipH="1">
            <a:off x="955240" y="1345237"/>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3" name="Google Shape;1333;p13"/>
          <p:cNvSpPr/>
          <p:nvPr/>
        </p:nvSpPr>
        <p:spPr>
          <a:xfrm flipH="1">
            <a:off x="955240" y="3168819"/>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4" name="Google Shape;1334;p13"/>
          <p:cNvSpPr/>
          <p:nvPr/>
        </p:nvSpPr>
        <p:spPr>
          <a:xfrm flipH="1">
            <a:off x="955240" y="4661377"/>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5" name="Google Shape;1335;p13"/>
          <p:cNvSpPr/>
          <p:nvPr/>
        </p:nvSpPr>
        <p:spPr>
          <a:xfrm flipH="1">
            <a:off x="955240" y="5266795"/>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4"/>
          <p:cNvSpPr/>
          <p:nvPr/>
        </p:nvSpPr>
        <p:spPr>
          <a:xfrm>
            <a:off x="647699" y="606959"/>
            <a:ext cx="4119510" cy="40011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2D75B6"/>
                </a:solidFill>
                <a:latin typeface="Roboto"/>
                <a:ea typeface="Roboto"/>
                <a:cs typeface="Roboto"/>
                <a:sym typeface="Roboto"/>
              </a:rPr>
              <a:t>Input Workflow Specification</a:t>
            </a:r>
            <a:endParaRPr sz="2400" b="1" i="0" u="none" strike="noStrike" cap="none">
              <a:solidFill>
                <a:srgbClr val="2D75B6"/>
              </a:solidFill>
              <a:latin typeface="Roboto"/>
              <a:ea typeface="Roboto"/>
              <a:cs typeface="Roboto"/>
              <a:sym typeface="Roboto"/>
            </a:endParaRPr>
          </a:p>
        </p:txBody>
      </p:sp>
      <p:sp>
        <p:nvSpPr>
          <p:cNvPr id="1341" name="Google Shape;1341;p14"/>
          <p:cNvSpPr/>
          <p:nvPr/>
        </p:nvSpPr>
        <p:spPr>
          <a:xfrm>
            <a:off x="9053391" y="606962"/>
            <a:ext cx="2642700" cy="400200"/>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2D75B6"/>
                </a:solidFill>
                <a:latin typeface="Roboto"/>
                <a:ea typeface="Roboto"/>
                <a:cs typeface="Roboto"/>
                <a:sym typeface="Roboto"/>
              </a:rPr>
              <a:t>Output Workflow</a:t>
            </a:r>
            <a:endParaRPr sz="1400" b="0" i="0" u="none" strike="noStrike" cap="none">
              <a:solidFill>
                <a:srgbClr val="000000"/>
              </a:solidFill>
              <a:latin typeface="Arial"/>
              <a:ea typeface="Arial"/>
              <a:cs typeface="Arial"/>
              <a:sym typeface="Arial"/>
            </a:endParaRPr>
          </a:p>
        </p:txBody>
      </p:sp>
      <p:sp>
        <p:nvSpPr>
          <p:cNvPr id="1342" name="Google Shape;1342;p14"/>
          <p:cNvSpPr/>
          <p:nvPr/>
        </p:nvSpPr>
        <p:spPr>
          <a:xfrm>
            <a:off x="7166654" y="663132"/>
            <a:ext cx="2142300" cy="307800"/>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BA083A"/>
                </a:solidFill>
                <a:latin typeface="Roboto"/>
                <a:ea typeface="Roboto"/>
                <a:cs typeface="Roboto"/>
                <a:sym typeface="Roboto"/>
              </a:rPr>
              <a:t>directed-acyclic graphs</a:t>
            </a:r>
            <a:endParaRPr sz="1400" b="0" i="0" u="none" strike="noStrike" cap="none">
              <a:solidFill>
                <a:srgbClr val="000000"/>
              </a:solidFill>
              <a:latin typeface="Arial"/>
              <a:ea typeface="Arial"/>
              <a:cs typeface="Arial"/>
              <a:sym typeface="Arial"/>
            </a:endParaRPr>
          </a:p>
        </p:txBody>
      </p:sp>
      <p:grpSp>
        <p:nvGrpSpPr>
          <p:cNvPr id="1343" name="Google Shape;1343;p14"/>
          <p:cNvGrpSpPr/>
          <p:nvPr/>
        </p:nvGrpSpPr>
        <p:grpSpPr>
          <a:xfrm>
            <a:off x="1207601" y="2715893"/>
            <a:ext cx="2733244" cy="3276284"/>
            <a:chOff x="928409" y="2383826"/>
            <a:chExt cx="2733244" cy="3276284"/>
          </a:xfrm>
        </p:grpSpPr>
        <p:cxnSp>
          <p:nvCxnSpPr>
            <p:cNvPr id="1344" name="Google Shape;1344;p14"/>
            <p:cNvCxnSpPr>
              <a:stCxn id="1345" idx="3"/>
              <a:endCxn id="1346" idx="0"/>
            </p:cNvCxnSpPr>
            <p:nvPr/>
          </p:nvCxnSpPr>
          <p:spPr>
            <a:xfrm flipH="1">
              <a:off x="1118918" y="2709015"/>
              <a:ext cx="10485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47" name="Google Shape;1347;p14"/>
            <p:cNvCxnSpPr>
              <a:stCxn id="1345" idx="3"/>
              <a:endCxn id="1348" idx="0"/>
            </p:cNvCxnSpPr>
            <p:nvPr/>
          </p:nvCxnSpPr>
          <p:spPr>
            <a:xfrm flipH="1">
              <a:off x="1903118" y="2709015"/>
              <a:ext cx="2643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49" name="Google Shape;1349;p14"/>
            <p:cNvCxnSpPr>
              <a:stCxn id="1345" idx="5"/>
              <a:endCxn id="1350" idx="0"/>
            </p:cNvCxnSpPr>
            <p:nvPr/>
          </p:nvCxnSpPr>
          <p:spPr>
            <a:xfrm>
              <a:off x="2436813" y="2709015"/>
              <a:ext cx="2502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1" name="Google Shape;1351;p14"/>
            <p:cNvCxnSpPr>
              <a:stCxn id="1345" idx="5"/>
              <a:endCxn id="1352" idx="0"/>
            </p:cNvCxnSpPr>
            <p:nvPr/>
          </p:nvCxnSpPr>
          <p:spPr>
            <a:xfrm>
              <a:off x="2436813" y="2709015"/>
              <a:ext cx="10344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3" name="Google Shape;1353;p14"/>
            <p:cNvCxnSpPr>
              <a:stCxn id="1348" idx="4"/>
              <a:endCxn id="1354" idx="1"/>
            </p:cNvCxnSpPr>
            <p:nvPr/>
          </p:nvCxnSpPr>
          <p:spPr>
            <a:xfrm>
              <a:off x="1902988" y="3801079"/>
              <a:ext cx="2643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5" name="Google Shape;1355;p14"/>
            <p:cNvCxnSpPr>
              <a:stCxn id="1346" idx="4"/>
              <a:endCxn id="1354" idx="1"/>
            </p:cNvCxnSpPr>
            <p:nvPr/>
          </p:nvCxnSpPr>
          <p:spPr>
            <a:xfrm>
              <a:off x="1118900" y="3801079"/>
              <a:ext cx="10485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6" name="Google Shape;1356;p14"/>
            <p:cNvCxnSpPr>
              <a:stCxn id="1350" idx="4"/>
              <a:endCxn id="1354" idx="7"/>
            </p:cNvCxnSpPr>
            <p:nvPr/>
          </p:nvCxnSpPr>
          <p:spPr>
            <a:xfrm flipH="1">
              <a:off x="2436874" y="3801079"/>
              <a:ext cx="2502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7" name="Google Shape;1357;p14"/>
            <p:cNvCxnSpPr>
              <a:stCxn id="1352" idx="4"/>
              <a:endCxn id="1354" idx="7"/>
            </p:cNvCxnSpPr>
            <p:nvPr/>
          </p:nvCxnSpPr>
          <p:spPr>
            <a:xfrm flipH="1">
              <a:off x="2436761" y="3801079"/>
              <a:ext cx="10344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58" name="Google Shape;1358;p14"/>
            <p:cNvCxnSpPr>
              <a:stCxn id="1354" idx="4"/>
              <a:endCxn id="1359" idx="0"/>
            </p:cNvCxnSpPr>
            <p:nvPr/>
          </p:nvCxnSpPr>
          <p:spPr>
            <a:xfrm>
              <a:off x="2302116" y="4851562"/>
              <a:ext cx="0" cy="427500"/>
            </a:xfrm>
            <a:prstGeom prst="straightConnector1">
              <a:avLst/>
            </a:prstGeom>
            <a:noFill/>
            <a:ln w="19050" cap="flat" cmpd="sng">
              <a:solidFill>
                <a:srgbClr val="2D75B6">
                  <a:alpha val="80000"/>
                </a:srgbClr>
              </a:solidFill>
              <a:prstDash val="solid"/>
              <a:miter lim="800000"/>
              <a:headEnd type="none" w="sm" len="sm"/>
              <a:tailEnd type="stealth" w="med" len="med"/>
            </a:ln>
          </p:spPr>
        </p:cxnSp>
        <p:sp>
          <p:nvSpPr>
            <p:cNvPr id="1360" name="Google Shape;1360;p14"/>
            <p:cNvSpPr/>
            <p:nvPr/>
          </p:nvSpPr>
          <p:spPr>
            <a:xfrm>
              <a:off x="2148308" y="2419547"/>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1" name="Google Shape;1361;p14"/>
            <p:cNvSpPr/>
            <p:nvPr/>
          </p:nvSpPr>
          <p:spPr>
            <a:xfrm>
              <a:off x="965092"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2" name="Google Shape;1362;p14"/>
            <p:cNvSpPr/>
            <p:nvPr/>
          </p:nvSpPr>
          <p:spPr>
            <a:xfrm>
              <a:off x="1749179"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3" name="Google Shape;1363;p14"/>
            <p:cNvSpPr/>
            <p:nvPr/>
          </p:nvSpPr>
          <p:spPr>
            <a:xfrm>
              <a:off x="2533266"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4" name="Google Shape;1364;p14"/>
            <p:cNvSpPr/>
            <p:nvPr/>
          </p:nvSpPr>
          <p:spPr>
            <a:xfrm>
              <a:off x="3317353"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5" name="Google Shape;1365;p14"/>
            <p:cNvSpPr/>
            <p:nvPr/>
          </p:nvSpPr>
          <p:spPr>
            <a:xfrm>
              <a:off x="2148308" y="4507262"/>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66" name="Google Shape;1366;p14"/>
            <p:cNvSpPr/>
            <p:nvPr/>
          </p:nvSpPr>
          <p:spPr>
            <a:xfrm>
              <a:off x="2148308" y="5315811"/>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45" name="Google Shape;1345;p14"/>
            <p:cNvSpPr/>
            <p:nvPr/>
          </p:nvSpPr>
          <p:spPr>
            <a:xfrm>
              <a:off x="2111624" y="238382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46" name="Google Shape;1346;p14"/>
            <p:cNvSpPr/>
            <p:nvPr/>
          </p:nvSpPr>
          <p:spPr>
            <a:xfrm>
              <a:off x="928409"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48" name="Google Shape;1348;p14"/>
            <p:cNvSpPr/>
            <p:nvPr/>
          </p:nvSpPr>
          <p:spPr>
            <a:xfrm>
              <a:off x="1712496"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50" name="Google Shape;1350;p14"/>
            <p:cNvSpPr/>
            <p:nvPr/>
          </p:nvSpPr>
          <p:spPr>
            <a:xfrm>
              <a:off x="2496583"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52" name="Google Shape;1352;p14"/>
            <p:cNvSpPr/>
            <p:nvPr/>
          </p:nvSpPr>
          <p:spPr>
            <a:xfrm>
              <a:off x="3280670"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54" name="Google Shape;1354;p14"/>
            <p:cNvSpPr/>
            <p:nvPr/>
          </p:nvSpPr>
          <p:spPr>
            <a:xfrm>
              <a:off x="2111624" y="4470579"/>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59" name="Google Shape;1359;p14"/>
            <p:cNvSpPr/>
            <p:nvPr/>
          </p:nvSpPr>
          <p:spPr>
            <a:xfrm>
              <a:off x="2111624" y="5279127"/>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1367" name="Google Shape;1367;p14"/>
          <p:cNvSpPr/>
          <p:nvPr/>
        </p:nvSpPr>
        <p:spPr>
          <a:xfrm>
            <a:off x="647700" y="1241608"/>
            <a:ext cx="4343400" cy="349702"/>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74CA21"/>
                </a:solidFill>
                <a:latin typeface="Roboto"/>
                <a:ea typeface="Roboto"/>
                <a:cs typeface="Roboto"/>
                <a:sym typeface="Roboto"/>
              </a:rPr>
              <a:t>Portable Description</a:t>
            </a:r>
            <a:endParaRPr sz="1400" b="0" i="0" u="none" strike="noStrike" cap="none">
              <a:solidFill>
                <a:srgbClr val="000000"/>
              </a:solidFill>
              <a:latin typeface="Arial"/>
              <a:ea typeface="Arial"/>
              <a:cs typeface="Arial"/>
              <a:sym typeface="Arial"/>
            </a:endParaRPr>
          </a:p>
        </p:txBody>
      </p:sp>
      <p:sp>
        <p:nvSpPr>
          <p:cNvPr id="1368" name="Google Shape;1368;p14"/>
          <p:cNvSpPr/>
          <p:nvPr/>
        </p:nvSpPr>
        <p:spPr>
          <a:xfrm>
            <a:off x="647700" y="1535466"/>
            <a:ext cx="4343400" cy="288147"/>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Roboto"/>
                <a:ea typeface="Roboto"/>
                <a:cs typeface="Roboto"/>
                <a:sym typeface="Roboto"/>
              </a:rPr>
              <a:t>Users do not worry about low level execution details</a:t>
            </a:r>
            <a:endParaRPr sz="1400" b="0" i="0" u="none" strike="noStrike" cap="none">
              <a:solidFill>
                <a:srgbClr val="000000"/>
              </a:solidFill>
              <a:latin typeface="Arial"/>
              <a:ea typeface="Arial"/>
              <a:cs typeface="Arial"/>
              <a:sym typeface="Arial"/>
            </a:endParaRPr>
          </a:p>
        </p:txBody>
      </p:sp>
      <p:grpSp>
        <p:nvGrpSpPr>
          <p:cNvPr id="1369" name="Google Shape;1369;p14"/>
          <p:cNvGrpSpPr/>
          <p:nvPr/>
        </p:nvGrpSpPr>
        <p:grpSpPr>
          <a:xfrm>
            <a:off x="1650466" y="3387508"/>
            <a:ext cx="224876" cy="224876"/>
            <a:chOff x="1360030" y="3045613"/>
            <a:chExt cx="247364" cy="247364"/>
          </a:xfrm>
        </p:grpSpPr>
        <p:sp>
          <p:nvSpPr>
            <p:cNvPr id="1370" name="Google Shape;1370;p14"/>
            <p:cNvSpPr/>
            <p:nvPr/>
          </p:nvSpPr>
          <p:spPr>
            <a:xfrm>
              <a:off x="1360030" y="3045613"/>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71" name="Google Shape;1371;p14"/>
            <p:cNvSpPr/>
            <p:nvPr/>
          </p:nvSpPr>
          <p:spPr>
            <a:xfrm>
              <a:off x="1432295" y="3099181"/>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72" name="Google Shape;1372;p14"/>
          <p:cNvGrpSpPr/>
          <p:nvPr/>
        </p:nvGrpSpPr>
        <p:grpSpPr>
          <a:xfrm>
            <a:off x="2221505" y="3263826"/>
            <a:ext cx="224876" cy="224876"/>
            <a:chOff x="1931069" y="2921931"/>
            <a:chExt cx="247364" cy="247364"/>
          </a:xfrm>
        </p:grpSpPr>
        <p:sp>
          <p:nvSpPr>
            <p:cNvPr id="1373" name="Google Shape;1373;p14"/>
            <p:cNvSpPr/>
            <p:nvPr/>
          </p:nvSpPr>
          <p:spPr>
            <a:xfrm>
              <a:off x="1931069" y="2921931"/>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74" name="Google Shape;1374;p14"/>
            <p:cNvSpPr/>
            <p:nvPr/>
          </p:nvSpPr>
          <p:spPr>
            <a:xfrm>
              <a:off x="2003334" y="2975499"/>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75" name="Google Shape;1375;p14"/>
          <p:cNvGrpSpPr/>
          <p:nvPr/>
        </p:nvGrpSpPr>
        <p:grpSpPr>
          <a:xfrm>
            <a:off x="2703181" y="3263826"/>
            <a:ext cx="224876" cy="224876"/>
            <a:chOff x="2412745" y="2921931"/>
            <a:chExt cx="247364" cy="247364"/>
          </a:xfrm>
        </p:grpSpPr>
        <p:sp>
          <p:nvSpPr>
            <p:cNvPr id="1376" name="Google Shape;1376;p14"/>
            <p:cNvSpPr/>
            <p:nvPr/>
          </p:nvSpPr>
          <p:spPr>
            <a:xfrm>
              <a:off x="2412745" y="2921931"/>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77" name="Google Shape;1377;p14"/>
            <p:cNvSpPr/>
            <p:nvPr/>
          </p:nvSpPr>
          <p:spPr>
            <a:xfrm>
              <a:off x="2485010" y="2975499"/>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78" name="Google Shape;1378;p14"/>
          <p:cNvGrpSpPr/>
          <p:nvPr/>
        </p:nvGrpSpPr>
        <p:grpSpPr>
          <a:xfrm>
            <a:off x="3274220" y="3387508"/>
            <a:ext cx="224876" cy="224876"/>
            <a:chOff x="2983784" y="3045613"/>
            <a:chExt cx="247364" cy="247364"/>
          </a:xfrm>
        </p:grpSpPr>
        <p:sp>
          <p:nvSpPr>
            <p:cNvPr id="1379" name="Google Shape;1379;p14"/>
            <p:cNvSpPr/>
            <p:nvPr/>
          </p:nvSpPr>
          <p:spPr>
            <a:xfrm>
              <a:off x="2983784" y="3045613"/>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80" name="Google Shape;1380;p14"/>
            <p:cNvSpPr/>
            <p:nvPr/>
          </p:nvSpPr>
          <p:spPr>
            <a:xfrm>
              <a:off x="3056049" y="3099181"/>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81" name="Google Shape;1381;p14"/>
          <p:cNvGrpSpPr/>
          <p:nvPr/>
        </p:nvGrpSpPr>
        <p:grpSpPr>
          <a:xfrm>
            <a:off x="1599049" y="4217024"/>
            <a:ext cx="224876" cy="224876"/>
            <a:chOff x="1308613" y="3875129"/>
            <a:chExt cx="247364" cy="247364"/>
          </a:xfrm>
        </p:grpSpPr>
        <p:sp>
          <p:nvSpPr>
            <p:cNvPr id="1382" name="Google Shape;1382;p14"/>
            <p:cNvSpPr/>
            <p:nvPr/>
          </p:nvSpPr>
          <p:spPr>
            <a:xfrm>
              <a:off x="1308613" y="3875129"/>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83" name="Google Shape;1383;p14"/>
            <p:cNvSpPr/>
            <p:nvPr/>
          </p:nvSpPr>
          <p:spPr>
            <a:xfrm>
              <a:off x="1380878" y="3928697"/>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84" name="Google Shape;1384;p14"/>
          <p:cNvGrpSpPr/>
          <p:nvPr/>
        </p:nvGrpSpPr>
        <p:grpSpPr>
          <a:xfrm>
            <a:off x="2148125" y="4287138"/>
            <a:ext cx="224876" cy="224876"/>
            <a:chOff x="1857689" y="3945243"/>
            <a:chExt cx="247364" cy="247364"/>
          </a:xfrm>
        </p:grpSpPr>
        <p:sp>
          <p:nvSpPr>
            <p:cNvPr id="1385" name="Google Shape;1385;p14"/>
            <p:cNvSpPr/>
            <p:nvPr/>
          </p:nvSpPr>
          <p:spPr>
            <a:xfrm>
              <a:off x="1857689" y="3945243"/>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86" name="Google Shape;1386;p14"/>
            <p:cNvSpPr/>
            <p:nvPr/>
          </p:nvSpPr>
          <p:spPr>
            <a:xfrm>
              <a:off x="1929954" y="3998811"/>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87" name="Google Shape;1387;p14"/>
          <p:cNvGrpSpPr/>
          <p:nvPr/>
        </p:nvGrpSpPr>
        <p:grpSpPr>
          <a:xfrm>
            <a:off x="2775446" y="4287138"/>
            <a:ext cx="224876" cy="224876"/>
            <a:chOff x="2485010" y="3945243"/>
            <a:chExt cx="247364" cy="247364"/>
          </a:xfrm>
        </p:grpSpPr>
        <p:sp>
          <p:nvSpPr>
            <p:cNvPr id="1388" name="Google Shape;1388;p14"/>
            <p:cNvSpPr/>
            <p:nvPr/>
          </p:nvSpPr>
          <p:spPr>
            <a:xfrm>
              <a:off x="2485010" y="3945243"/>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89" name="Google Shape;1389;p14"/>
            <p:cNvSpPr/>
            <p:nvPr/>
          </p:nvSpPr>
          <p:spPr>
            <a:xfrm>
              <a:off x="2557275" y="3998811"/>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90" name="Google Shape;1390;p14"/>
          <p:cNvGrpSpPr/>
          <p:nvPr/>
        </p:nvGrpSpPr>
        <p:grpSpPr>
          <a:xfrm>
            <a:off x="3323742" y="4217024"/>
            <a:ext cx="224876" cy="224876"/>
            <a:chOff x="3033306" y="3875129"/>
            <a:chExt cx="247364" cy="247364"/>
          </a:xfrm>
        </p:grpSpPr>
        <p:sp>
          <p:nvSpPr>
            <p:cNvPr id="1391" name="Google Shape;1391;p14"/>
            <p:cNvSpPr/>
            <p:nvPr/>
          </p:nvSpPr>
          <p:spPr>
            <a:xfrm>
              <a:off x="3033306" y="3875129"/>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92" name="Google Shape;1392;p14"/>
            <p:cNvSpPr/>
            <p:nvPr/>
          </p:nvSpPr>
          <p:spPr>
            <a:xfrm>
              <a:off x="3105571" y="3928697"/>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93" name="Google Shape;1393;p14"/>
          <p:cNvGrpSpPr/>
          <p:nvPr/>
        </p:nvGrpSpPr>
        <p:grpSpPr>
          <a:xfrm>
            <a:off x="2461785" y="5245834"/>
            <a:ext cx="224876" cy="224876"/>
            <a:chOff x="2171349" y="4903939"/>
            <a:chExt cx="247364" cy="247364"/>
          </a:xfrm>
        </p:grpSpPr>
        <p:sp>
          <p:nvSpPr>
            <p:cNvPr id="1394" name="Google Shape;1394;p14"/>
            <p:cNvSpPr/>
            <p:nvPr/>
          </p:nvSpPr>
          <p:spPr>
            <a:xfrm>
              <a:off x="2171349" y="4903939"/>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95" name="Google Shape;1395;p14"/>
            <p:cNvSpPr/>
            <p:nvPr/>
          </p:nvSpPr>
          <p:spPr>
            <a:xfrm>
              <a:off x="2243614" y="4957507"/>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96" name="Google Shape;1396;p14"/>
          <p:cNvGrpSpPr/>
          <p:nvPr/>
        </p:nvGrpSpPr>
        <p:grpSpPr>
          <a:xfrm>
            <a:off x="2461785" y="6050332"/>
            <a:ext cx="224876" cy="224876"/>
            <a:chOff x="2171349" y="5708437"/>
            <a:chExt cx="247364" cy="247364"/>
          </a:xfrm>
        </p:grpSpPr>
        <p:sp>
          <p:nvSpPr>
            <p:cNvPr id="1397" name="Google Shape;1397;p14"/>
            <p:cNvSpPr/>
            <p:nvPr/>
          </p:nvSpPr>
          <p:spPr>
            <a:xfrm>
              <a:off x="2171349" y="5708437"/>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98" name="Google Shape;1398;p14"/>
            <p:cNvSpPr/>
            <p:nvPr/>
          </p:nvSpPr>
          <p:spPr>
            <a:xfrm>
              <a:off x="2243614" y="5762005"/>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1399" name="Google Shape;1399;p14"/>
          <p:cNvGrpSpPr/>
          <p:nvPr/>
        </p:nvGrpSpPr>
        <p:grpSpPr>
          <a:xfrm>
            <a:off x="2468869" y="2420963"/>
            <a:ext cx="224876" cy="224876"/>
            <a:chOff x="2412745" y="2921931"/>
            <a:chExt cx="247364" cy="247364"/>
          </a:xfrm>
        </p:grpSpPr>
        <p:sp>
          <p:nvSpPr>
            <p:cNvPr id="1400" name="Google Shape;1400;p14"/>
            <p:cNvSpPr/>
            <p:nvPr/>
          </p:nvSpPr>
          <p:spPr>
            <a:xfrm>
              <a:off x="2412745" y="2921931"/>
              <a:ext cx="247364" cy="247364"/>
            </a:xfrm>
            <a:prstGeom prst="ellipse">
              <a:avLst/>
            </a:prstGeom>
            <a:solidFill>
              <a:schemeClr val="lt1"/>
            </a:solidFill>
            <a:ln w="9525" cap="flat" cmpd="sng">
              <a:solidFill>
                <a:srgbClr val="2D75B6">
                  <a:alpha val="80000"/>
                </a:srgb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01" name="Google Shape;1401;p14"/>
            <p:cNvSpPr/>
            <p:nvPr/>
          </p:nvSpPr>
          <p:spPr>
            <a:xfrm>
              <a:off x="2485010" y="2975499"/>
              <a:ext cx="102834" cy="140228"/>
            </a:xfrm>
            <a:custGeom>
              <a:avLst/>
              <a:gdLst/>
              <a:ahLst/>
              <a:cxnLst/>
              <a:rect l="l" t="t" r="r" b="b"/>
              <a:pathLst>
                <a:path w="529" h="722" extrusionOk="0">
                  <a:moveTo>
                    <a:pt x="348" y="181"/>
                  </a:moveTo>
                  <a:lnTo>
                    <a:pt x="348" y="11"/>
                  </a:lnTo>
                  <a:lnTo>
                    <a:pt x="518" y="181"/>
                  </a:lnTo>
                  <a:lnTo>
                    <a:pt x="348" y="181"/>
                  </a:lnTo>
                  <a:close/>
                  <a:moveTo>
                    <a:pt x="408" y="337"/>
                  </a:moveTo>
                  <a:lnTo>
                    <a:pt x="134" y="337"/>
                  </a:lnTo>
                  <a:lnTo>
                    <a:pt x="130" y="336"/>
                  </a:lnTo>
                  <a:lnTo>
                    <a:pt x="126" y="334"/>
                  </a:lnTo>
                  <a:lnTo>
                    <a:pt x="123" y="329"/>
                  </a:lnTo>
                  <a:lnTo>
                    <a:pt x="122" y="324"/>
                  </a:lnTo>
                  <a:lnTo>
                    <a:pt x="123" y="320"/>
                  </a:lnTo>
                  <a:lnTo>
                    <a:pt x="126" y="316"/>
                  </a:lnTo>
                  <a:lnTo>
                    <a:pt x="130" y="314"/>
                  </a:lnTo>
                  <a:lnTo>
                    <a:pt x="134" y="313"/>
                  </a:lnTo>
                  <a:lnTo>
                    <a:pt x="408" y="313"/>
                  </a:lnTo>
                  <a:lnTo>
                    <a:pt x="413" y="314"/>
                  </a:lnTo>
                  <a:lnTo>
                    <a:pt x="417" y="316"/>
                  </a:lnTo>
                  <a:lnTo>
                    <a:pt x="419" y="320"/>
                  </a:lnTo>
                  <a:lnTo>
                    <a:pt x="420" y="324"/>
                  </a:lnTo>
                  <a:lnTo>
                    <a:pt x="419" y="329"/>
                  </a:lnTo>
                  <a:lnTo>
                    <a:pt x="417" y="334"/>
                  </a:lnTo>
                  <a:lnTo>
                    <a:pt x="413" y="336"/>
                  </a:lnTo>
                  <a:lnTo>
                    <a:pt x="408" y="337"/>
                  </a:lnTo>
                  <a:close/>
                  <a:moveTo>
                    <a:pt x="408" y="434"/>
                  </a:moveTo>
                  <a:lnTo>
                    <a:pt x="134" y="434"/>
                  </a:lnTo>
                  <a:lnTo>
                    <a:pt x="130" y="432"/>
                  </a:lnTo>
                  <a:lnTo>
                    <a:pt x="126" y="429"/>
                  </a:lnTo>
                  <a:lnTo>
                    <a:pt x="123" y="426"/>
                  </a:lnTo>
                  <a:lnTo>
                    <a:pt x="122" y="421"/>
                  </a:lnTo>
                  <a:lnTo>
                    <a:pt x="123" y="417"/>
                  </a:lnTo>
                  <a:lnTo>
                    <a:pt x="126" y="413"/>
                  </a:lnTo>
                  <a:lnTo>
                    <a:pt x="130" y="410"/>
                  </a:lnTo>
                  <a:lnTo>
                    <a:pt x="134" y="409"/>
                  </a:lnTo>
                  <a:lnTo>
                    <a:pt x="408" y="409"/>
                  </a:lnTo>
                  <a:lnTo>
                    <a:pt x="413" y="410"/>
                  </a:lnTo>
                  <a:lnTo>
                    <a:pt x="417" y="413"/>
                  </a:lnTo>
                  <a:lnTo>
                    <a:pt x="419" y="417"/>
                  </a:lnTo>
                  <a:lnTo>
                    <a:pt x="420" y="421"/>
                  </a:lnTo>
                  <a:lnTo>
                    <a:pt x="419" y="426"/>
                  </a:lnTo>
                  <a:lnTo>
                    <a:pt x="417" y="429"/>
                  </a:lnTo>
                  <a:lnTo>
                    <a:pt x="413" y="432"/>
                  </a:lnTo>
                  <a:lnTo>
                    <a:pt x="408" y="434"/>
                  </a:lnTo>
                  <a:close/>
                  <a:moveTo>
                    <a:pt x="408" y="529"/>
                  </a:moveTo>
                  <a:lnTo>
                    <a:pt x="134" y="529"/>
                  </a:lnTo>
                  <a:lnTo>
                    <a:pt x="130" y="528"/>
                  </a:lnTo>
                  <a:lnTo>
                    <a:pt x="126" y="526"/>
                  </a:lnTo>
                  <a:lnTo>
                    <a:pt x="123" y="522"/>
                  </a:lnTo>
                  <a:lnTo>
                    <a:pt x="122" y="517"/>
                  </a:lnTo>
                  <a:lnTo>
                    <a:pt x="123" y="513"/>
                  </a:lnTo>
                  <a:lnTo>
                    <a:pt x="126" y="509"/>
                  </a:lnTo>
                  <a:lnTo>
                    <a:pt x="130" y="507"/>
                  </a:lnTo>
                  <a:lnTo>
                    <a:pt x="134" y="506"/>
                  </a:lnTo>
                  <a:lnTo>
                    <a:pt x="408" y="506"/>
                  </a:lnTo>
                  <a:lnTo>
                    <a:pt x="413" y="507"/>
                  </a:lnTo>
                  <a:lnTo>
                    <a:pt x="417" y="509"/>
                  </a:lnTo>
                  <a:lnTo>
                    <a:pt x="419" y="513"/>
                  </a:lnTo>
                  <a:lnTo>
                    <a:pt x="420" y="517"/>
                  </a:lnTo>
                  <a:lnTo>
                    <a:pt x="419" y="522"/>
                  </a:lnTo>
                  <a:lnTo>
                    <a:pt x="417" y="526"/>
                  </a:lnTo>
                  <a:lnTo>
                    <a:pt x="413" y="528"/>
                  </a:lnTo>
                  <a:lnTo>
                    <a:pt x="408" y="529"/>
                  </a:lnTo>
                  <a:close/>
                  <a:moveTo>
                    <a:pt x="408" y="626"/>
                  </a:moveTo>
                  <a:lnTo>
                    <a:pt x="134" y="626"/>
                  </a:lnTo>
                  <a:lnTo>
                    <a:pt x="130" y="625"/>
                  </a:lnTo>
                  <a:lnTo>
                    <a:pt x="126" y="622"/>
                  </a:lnTo>
                  <a:lnTo>
                    <a:pt x="123" y="619"/>
                  </a:lnTo>
                  <a:lnTo>
                    <a:pt x="122" y="614"/>
                  </a:lnTo>
                  <a:lnTo>
                    <a:pt x="123" y="610"/>
                  </a:lnTo>
                  <a:lnTo>
                    <a:pt x="126" y="606"/>
                  </a:lnTo>
                  <a:lnTo>
                    <a:pt x="130" y="603"/>
                  </a:lnTo>
                  <a:lnTo>
                    <a:pt x="134" y="602"/>
                  </a:lnTo>
                  <a:lnTo>
                    <a:pt x="408" y="602"/>
                  </a:lnTo>
                  <a:lnTo>
                    <a:pt x="413" y="603"/>
                  </a:lnTo>
                  <a:lnTo>
                    <a:pt x="417" y="606"/>
                  </a:lnTo>
                  <a:lnTo>
                    <a:pt x="419" y="610"/>
                  </a:lnTo>
                  <a:lnTo>
                    <a:pt x="420" y="614"/>
                  </a:lnTo>
                  <a:lnTo>
                    <a:pt x="419" y="619"/>
                  </a:lnTo>
                  <a:lnTo>
                    <a:pt x="417" y="622"/>
                  </a:lnTo>
                  <a:lnTo>
                    <a:pt x="413" y="625"/>
                  </a:lnTo>
                  <a:lnTo>
                    <a:pt x="408" y="626"/>
                  </a:lnTo>
                  <a:close/>
                  <a:moveTo>
                    <a:pt x="134" y="216"/>
                  </a:moveTo>
                  <a:lnTo>
                    <a:pt x="271" y="216"/>
                  </a:lnTo>
                  <a:lnTo>
                    <a:pt x="276" y="217"/>
                  </a:lnTo>
                  <a:lnTo>
                    <a:pt x="280" y="220"/>
                  </a:lnTo>
                  <a:lnTo>
                    <a:pt x="282" y="224"/>
                  </a:lnTo>
                  <a:lnTo>
                    <a:pt x="283" y="229"/>
                  </a:lnTo>
                  <a:lnTo>
                    <a:pt x="282" y="234"/>
                  </a:lnTo>
                  <a:lnTo>
                    <a:pt x="280" y="238"/>
                  </a:lnTo>
                  <a:lnTo>
                    <a:pt x="276" y="240"/>
                  </a:lnTo>
                  <a:lnTo>
                    <a:pt x="271" y="241"/>
                  </a:lnTo>
                  <a:lnTo>
                    <a:pt x="134" y="241"/>
                  </a:lnTo>
                  <a:lnTo>
                    <a:pt x="130" y="240"/>
                  </a:lnTo>
                  <a:lnTo>
                    <a:pt x="126" y="238"/>
                  </a:lnTo>
                  <a:lnTo>
                    <a:pt x="123" y="234"/>
                  </a:lnTo>
                  <a:lnTo>
                    <a:pt x="122" y="229"/>
                  </a:lnTo>
                  <a:lnTo>
                    <a:pt x="123" y="224"/>
                  </a:lnTo>
                  <a:lnTo>
                    <a:pt x="126" y="220"/>
                  </a:lnTo>
                  <a:lnTo>
                    <a:pt x="130" y="217"/>
                  </a:lnTo>
                  <a:lnTo>
                    <a:pt x="134" y="216"/>
                  </a:lnTo>
                  <a:close/>
                  <a:moveTo>
                    <a:pt x="526" y="171"/>
                  </a:moveTo>
                  <a:lnTo>
                    <a:pt x="358"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18" y="722"/>
                  </a:lnTo>
                  <a:lnTo>
                    <a:pt x="522" y="721"/>
                  </a:lnTo>
                  <a:lnTo>
                    <a:pt x="526" y="719"/>
                  </a:lnTo>
                  <a:lnTo>
                    <a:pt x="528" y="715"/>
                  </a:lnTo>
                  <a:lnTo>
                    <a:pt x="529" y="710"/>
                  </a:lnTo>
                  <a:lnTo>
                    <a:pt x="529" y="181"/>
                  </a:lnTo>
                  <a:lnTo>
                    <a:pt x="529" y="177"/>
                  </a:lnTo>
                  <a:lnTo>
                    <a:pt x="526" y="171"/>
                  </a:lnTo>
                  <a:close/>
                </a:path>
              </a:pathLst>
            </a:custGeom>
            <a:solidFill>
              <a:srgbClr val="74CA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1402" name="Google Shape;1402;p14"/>
          <p:cNvSpPr/>
          <p:nvPr/>
        </p:nvSpPr>
        <p:spPr>
          <a:xfrm>
            <a:off x="3138219" y="2727638"/>
            <a:ext cx="2183828" cy="257369"/>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1" u="none" strike="noStrike" cap="none">
                <a:solidFill>
                  <a:srgbClr val="74CA21"/>
                </a:solidFill>
                <a:latin typeface="Roboto"/>
                <a:ea typeface="Roboto"/>
                <a:cs typeface="Roboto"/>
                <a:sym typeface="Roboto"/>
              </a:rPr>
              <a:t>Logical Filename (LFN)</a:t>
            </a:r>
            <a:endParaRPr sz="1400" b="0" i="0" u="none" strike="noStrike" cap="none">
              <a:solidFill>
                <a:srgbClr val="000000"/>
              </a:solidFill>
              <a:latin typeface="Arial"/>
              <a:ea typeface="Arial"/>
              <a:cs typeface="Arial"/>
              <a:sym typeface="Arial"/>
            </a:endParaRPr>
          </a:p>
        </p:txBody>
      </p:sp>
      <p:sp>
        <p:nvSpPr>
          <p:cNvPr id="1403" name="Google Shape;1403;p14"/>
          <p:cNvSpPr/>
          <p:nvPr/>
        </p:nvSpPr>
        <p:spPr>
          <a:xfrm>
            <a:off x="3138219" y="2959623"/>
            <a:ext cx="2183828" cy="226591"/>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platform independent (abstraction)</a:t>
            </a:r>
            <a:endParaRPr sz="1400" b="0" i="0" u="none" strike="noStrike" cap="none">
              <a:solidFill>
                <a:srgbClr val="000000"/>
              </a:solidFill>
              <a:latin typeface="Arial"/>
              <a:ea typeface="Arial"/>
              <a:cs typeface="Arial"/>
              <a:sym typeface="Arial"/>
            </a:endParaRPr>
          </a:p>
        </p:txBody>
      </p:sp>
      <p:pic>
        <p:nvPicPr>
          <p:cNvPr id="1404" name="Google Shape;1404;p14" descr="http://www.marketingfortravelexperts.com/wp-content/uploads/2014/05/black-right-arrow.png"/>
          <p:cNvPicPr preferRelativeResize="0"/>
          <p:nvPr/>
        </p:nvPicPr>
        <p:blipFill rotWithShape="1">
          <a:blip r:embed="rId3">
            <a:alphaModFix amt="70000"/>
          </a:blip>
          <a:srcRect/>
          <a:stretch/>
        </p:blipFill>
        <p:spPr>
          <a:xfrm rot="751762" flipH="1">
            <a:off x="2829571" y="2508733"/>
            <a:ext cx="462674" cy="142676"/>
          </a:xfrm>
          <a:prstGeom prst="rect">
            <a:avLst/>
          </a:prstGeom>
          <a:noFill/>
          <a:ln>
            <a:noFill/>
          </a:ln>
        </p:spPr>
      </p:pic>
      <p:sp>
        <p:nvSpPr>
          <p:cNvPr id="1405" name="Google Shape;1405;p14"/>
          <p:cNvSpPr/>
          <p:nvPr/>
        </p:nvSpPr>
        <p:spPr>
          <a:xfrm>
            <a:off x="3597634" y="4467993"/>
            <a:ext cx="1705166" cy="257369"/>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1" u="none" strike="noStrike" cap="none">
                <a:solidFill>
                  <a:srgbClr val="2D75B6"/>
                </a:solidFill>
                <a:latin typeface="Roboto"/>
                <a:ea typeface="Roboto"/>
                <a:cs typeface="Roboto"/>
                <a:sym typeface="Roboto"/>
              </a:rPr>
              <a:t>Transformation</a:t>
            </a:r>
            <a:endParaRPr sz="1400" b="0" i="0" u="none" strike="noStrike" cap="none">
              <a:solidFill>
                <a:srgbClr val="000000"/>
              </a:solidFill>
              <a:latin typeface="Arial"/>
              <a:ea typeface="Arial"/>
              <a:cs typeface="Arial"/>
              <a:sym typeface="Arial"/>
            </a:endParaRPr>
          </a:p>
        </p:txBody>
      </p:sp>
      <p:sp>
        <p:nvSpPr>
          <p:cNvPr id="1406" name="Google Shape;1406;p14"/>
          <p:cNvSpPr/>
          <p:nvPr/>
        </p:nvSpPr>
        <p:spPr>
          <a:xfrm>
            <a:off x="3597634" y="4699978"/>
            <a:ext cx="1705166"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Executables (or programs)</a:t>
            </a:r>
            <a:br>
              <a:rPr lang="en-US" sz="1000" b="0" i="0" u="none" strike="noStrike" cap="none">
                <a:solidFill>
                  <a:srgbClr val="7F7F7F"/>
                </a:solidFill>
                <a:latin typeface="Roboto"/>
                <a:ea typeface="Roboto"/>
                <a:cs typeface="Roboto"/>
                <a:sym typeface="Roboto"/>
              </a:rPr>
            </a:br>
            <a:r>
              <a:rPr lang="en-US" sz="1000" b="0" i="0" u="none" strike="noStrike" cap="none">
                <a:solidFill>
                  <a:srgbClr val="7F7F7F"/>
                </a:solidFill>
                <a:latin typeface="Roboto"/>
                <a:ea typeface="Roboto"/>
                <a:cs typeface="Roboto"/>
                <a:sym typeface="Roboto"/>
              </a:rPr>
              <a:t>platform independent</a:t>
            </a:r>
            <a:endParaRPr sz="1400" b="0" i="0" u="none" strike="noStrike" cap="none">
              <a:solidFill>
                <a:srgbClr val="000000"/>
              </a:solidFill>
              <a:latin typeface="Arial"/>
              <a:ea typeface="Arial"/>
              <a:cs typeface="Arial"/>
              <a:sym typeface="Arial"/>
            </a:endParaRPr>
          </a:p>
        </p:txBody>
      </p:sp>
      <p:pic>
        <p:nvPicPr>
          <p:cNvPr id="1407" name="Google Shape;1407;p14" descr="http://www.marketingfortravelexperts.com/wp-content/uploads/2014/05/black-right-arrow.png"/>
          <p:cNvPicPr preferRelativeResize="0"/>
          <p:nvPr/>
        </p:nvPicPr>
        <p:blipFill rotWithShape="1">
          <a:blip r:embed="rId4">
            <a:alphaModFix amt="70000"/>
          </a:blip>
          <a:srcRect/>
          <a:stretch/>
        </p:blipFill>
        <p:spPr>
          <a:xfrm rot="1800000" flipH="1">
            <a:off x="3979880" y="4134533"/>
            <a:ext cx="484496" cy="166727"/>
          </a:xfrm>
          <a:prstGeom prst="rect">
            <a:avLst/>
          </a:prstGeom>
          <a:noFill/>
          <a:ln>
            <a:noFill/>
          </a:ln>
        </p:spPr>
      </p:pic>
      <p:sp>
        <p:nvSpPr>
          <p:cNvPr id="1408" name="Google Shape;1408;p14"/>
          <p:cNvSpPr/>
          <p:nvPr/>
        </p:nvSpPr>
        <p:spPr>
          <a:xfrm rot="-5400000">
            <a:off x="-626479" y="3826084"/>
            <a:ext cx="2862412" cy="318924"/>
          </a:xfrm>
          <a:prstGeom prst="rect">
            <a:avLst/>
          </a:prstGeom>
          <a:noFill/>
          <a:ln>
            <a:noFill/>
          </a:ln>
        </p:spPr>
        <p:txBody>
          <a:bodyPr spcFirstLastPara="1" wrap="square" lIns="72000" tIns="36000" rIns="72000" bIns="360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74CA21"/>
                </a:solidFill>
                <a:latin typeface="Roboto"/>
                <a:ea typeface="Roboto"/>
                <a:cs typeface="Roboto"/>
                <a:sym typeface="Roboto"/>
              </a:rPr>
              <a:t>ABSTRACT WORKFLOW</a:t>
            </a:r>
            <a:endParaRPr sz="1400" b="0" i="0" u="none" strike="noStrike" cap="none">
              <a:solidFill>
                <a:srgbClr val="000000"/>
              </a:solidFill>
              <a:latin typeface="Arial"/>
              <a:ea typeface="Arial"/>
              <a:cs typeface="Arial"/>
              <a:sym typeface="Arial"/>
            </a:endParaRPr>
          </a:p>
        </p:txBody>
      </p:sp>
      <p:cxnSp>
        <p:nvCxnSpPr>
          <p:cNvPr id="1409" name="Google Shape;1409;p14"/>
          <p:cNvCxnSpPr>
            <a:stCxn id="1410" idx="3"/>
            <a:endCxn id="1411" idx="0"/>
          </p:cNvCxnSpPr>
          <p:nvPr/>
        </p:nvCxnSpPr>
        <p:spPr>
          <a:xfrm flipH="1">
            <a:off x="8496515" y="2425488"/>
            <a:ext cx="1048500" cy="5247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12" name="Google Shape;1412;p14"/>
          <p:cNvCxnSpPr>
            <a:stCxn id="1410" idx="3"/>
            <a:endCxn id="1413" idx="0"/>
          </p:cNvCxnSpPr>
          <p:nvPr/>
        </p:nvCxnSpPr>
        <p:spPr>
          <a:xfrm flipH="1">
            <a:off x="9280715" y="2425488"/>
            <a:ext cx="264300" cy="5247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14" name="Google Shape;1414;p14"/>
          <p:cNvCxnSpPr>
            <a:stCxn id="1410" idx="5"/>
            <a:endCxn id="1415" idx="0"/>
          </p:cNvCxnSpPr>
          <p:nvPr/>
        </p:nvCxnSpPr>
        <p:spPr>
          <a:xfrm>
            <a:off x="9814410" y="2425488"/>
            <a:ext cx="250200" cy="5247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16" name="Google Shape;1416;p14"/>
          <p:cNvCxnSpPr>
            <a:stCxn id="1410" idx="5"/>
            <a:endCxn id="1417" idx="0"/>
          </p:cNvCxnSpPr>
          <p:nvPr/>
        </p:nvCxnSpPr>
        <p:spPr>
          <a:xfrm>
            <a:off x="9814410" y="2425488"/>
            <a:ext cx="1034400" cy="5247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18" name="Google Shape;1418;p14"/>
          <p:cNvCxnSpPr>
            <a:stCxn id="1413" idx="4"/>
            <a:endCxn id="1419" idx="1"/>
          </p:cNvCxnSpPr>
          <p:nvPr/>
        </p:nvCxnSpPr>
        <p:spPr>
          <a:xfrm>
            <a:off x="9280584" y="3331188"/>
            <a:ext cx="264300" cy="5802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20" name="Google Shape;1420;p14"/>
          <p:cNvCxnSpPr>
            <a:stCxn id="1411" idx="4"/>
            <a:endCxn id="1419" idx="1"/>
          </p:cNvCxnSpPr>
          <p:nvPr/>
        </p:nvCxnSpPr>
        <p:spPr>
          <a:xfrm>
            <a:off x="8496498" y="3331188"/>
            <a:ext cx="1048500" cy="5802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21" name="Google Shape;1421;p14"/>
          <p:cNvCxnSpPr>
            <a:stCxn id="1415" idx="4"/>
            <a:endCxn id="1419" idx="7"/>
          </p:cNvCxnSpPr>
          <p:nvPr/>
        </p:nvCxnSpPr>
        <p:spPr>
          <a:xfrm flipH="1">
            <a:off x="9814471" y="3331188"/>
            <a:ext cx="250200" cy="5802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22" name="Google Shape;1422;p14"/>
          <p:cNvCxnSpPr>
            <a:stCxn id="1417" idx="4"/>
            <a:endCxn id="1419" idx="7"/>
          </p:cNvCxnSpPr>
          <p:nvPr/>
        </p:nvCxnSpPr>
        <p:spPr>
          <a:xfrm flipH="1">
            <a:off x="9814359" y="3331188"/>
            <a:ext cx="1034400" cy="5802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423" name="Google Shape;1423;p14"/>
          <p:cNvCxnSpPr>
            <a:stCxn id="1419" idx="4"/>
            <a:endCxn id="1424" idx="0"/>
          </p:cNvCxnSpPr>
          <p:nvPr/>
        </p:nvCxnSpPr>
        <p:spPr>
          <a:xfrm>
            <a:off x="9679713" y="4236548"/>
            <a:ext cx="0" cy="307800"/>
          </a:xfrm>
          <a:prstGeom prst="straightConnector1">
            <a:avLst/>
          </a:prstGeom>
          <a:noFill/>
          <a:ln w="19050" cap="flat" cmpd="sng">
            <a:solidFill>
              <a:srgbClr val="2D75B6">
                <a:alpha val="80000"/>
              </a:srgbClr>
            </a:solidFill>
            <a:prstDash val="solid"/>
            <a:miter lim="800000"/>
            <a:headEnd type="none" w="sm" len="sm"/>
            <a:tailEnd type="stealth" w="med" len="med"/>
          </a:ln>
        </p:spPr>
      </p:cxnSp>
      <p:sp>
        <p:nvSpPr>
          <p:cNvPr id="1425" name="Google Shape;1425;p14"/>
          <p:cNvSpPr/>
          <p:nvPr/>
        </p:nvSpPr>
        <p:spPr>
          <a:xfrm>
            <a:off x="9525905" y="213602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26" name="Google Shape;1426;p14"/>
          <p:cNvSpPr/>
          <p:nvPr/>
        </p:nvSpPr>
        <p:spPr>
          <a:xfrm>
            <a:off x="8342689" y="2986889"/>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27" name="Google Shape;1427;p14"/>
          <p:cNvSpPr/>
          <p:nvPr/>
        </p:nvSpPr>
        <p:spPr>
          <a:xfrm>
            <a:off x="9126776" y="2986889"/>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28" name="Google Shape;1428;p14"/>
          <p:cNvSpPr/>
          <p:nvPr/>
        </p:nvSpPr>
        <p:spPr>
          <a:xfrm>
            <a:off x="9910863" y="2986889"/>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29" name="Google Shape;1429;p14"/>
          <p:cNvSpPr/>
          <p:nvPr/>
        </p:nvSpPr>
        <p:spPr>
          <a:xfrm>
            <a:off x="10694950" y="2986889"/>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30" name="Google Shape;1430;p14"/>
          <p:cNvSpPr/>
          <p:nvPr/>
        </p:nvSpPr>
        <p:spPr>
          <a:xfrm>
            <a:off x="9525905" y="3892248"/>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31" name="Google Shape;1431;p14"/>
          <p:cNvSpPr/>
          <p:nvPr/>
        </p:nvSpPr>
        <p:spPr>
          <a:xfrm>
            <a:off x="9525905" y="5231339"/>
            <a:ext cx="307615" cy="307615"/>
          </a:xfrm>
          <a:prstGeom prst="ellipse">
            <a:avLst/>
          </a:prstGeom>
          <a:solidFill>
            <a:srgbClr val="E1E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0" name="Google Shape;1410;p14"/>
          <p:cNvSpPr/>
          <p:nvPr/>
        </p:nvSpPr>
        <p:spPr>
          <a:xfrm>
            <a:off x="9489221" y="2100299"/>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1" name="Google Shape;1411;p14"/>
          <p:cNvSpPr/>
          <p:nvPr/>
        </p:nvSpPr>
        <p:spPr>
          <a:xfrm>
            <a:off x="8306006" y="2950205"/>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3" name="Google Shape;1413;p14"/>
          <p:cNvSpPr/>
          <p:nvPr/>
        </p:nvSpPr>
        <p:spPr>
          <a:xfrm>
            <a:off x="9090093" y="2950205"/>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5" name="Google Shape;1415;p14"/>
          <p:cNvSpPr/>
          <p:nvPr/>
        </p:nvSpPr>
        <p:spPr>
          <a:xfrm>
            <a:off x="9874180" y="2950205"/>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7" name="Google Shape;1417;p14"/>
          <p:cNvSpPr/>
          <p:nvPr/>
        </p:nvSpPr>
        <p:spPr>
          <a:xfrm>
            <a:off x="10658267" y="2950205"/>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19" name="Google Shape;1419;p14"/>
          <p:cNvSpPr/>
          <p:nvPr/>
        </p:nvSpPr>
        <p:spPr>
          <a:xfrm>
            <a:off x="9489221" y="3855565"/>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32" name="Google Shape;1432;p14"/>
          <p:cNvSpPr/>
          <p:nvPr/>
        </p:nvSpPr>
        <p:spPr>
          <a:xfrm>
            <a:off x="9489221" y="5194655"/>
            <a:ext cx="380983" cy="380983"/>
          </a:xfrm>
          <a:prstGeom prst="ellipse">
            <a:avLst/>
          </a:prstGeom>
          <a:noFill/>
          <a:ln w="19050" cap="flat" cmpd="sng">
            <a:solidFill>
              <a:srgbClr val="6CAF27">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33" name="Google Shape;1433;p14"/>
          <p:cNvSpPr/>
          <p:nvPr/>
        </p:nvSpPr>
        <p:spPr>
          <a:xfrm rot="5400000">
            <a:off x="9634971" y="3826084"/>
            <a:ext cx="3669682" cy="318924"/>
          </a:xfrm>
          <a:prstGeom prst="rect">
            <a:avLst/>
          </a:prstGeom>
          <a:noFill/>
          <a:ln>
            <a:noFill/>
          </a:ln>
        </p:spPr>
        <p:txBody>
          <a:bodyPr spcFirstLastPara="1" wrap="square" lIns="72000" tIns="36000" rIns="72000" bIns="360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74CA21"/>
                </a:solidFill>
                <a:latin typeface="Roboto"/>
                <a:ea typeface="Roboto"/>
                <a:cs typeface="Roboto"/>
                <a:sym typeface="Roboto"/>
              </a:rPr>
              <a:t>EXECUTABLE WORKFLOW</a:t>
            </a:r>
            <a:endParaRPr sz="1400" b="0" i="0" u="none" strike="noStrike" cap="none">
              <a:solidFill>
                <a:srgbClr val="000000"/>
              </a:solidFill>
              <a:latin typeface="Arial"/>
              <a:ea typeface="Arial"/>
              <a:cs typeface="Arial"/>
              <a:sym typeface="Arial"/>
            </a:endParaRPr>
          </a:p>
        </p:txBody>
      </p:sp>
      <p:sp>
        <p:nvSpPr>
          <p:cNvPr id="1434" name="Google Shape;1434;p14"/>
          <p:cNvSpPr/>
          <p:nvPr/>
        </p:nvSpPr>
        <p:spPr>
          <a:xfrm>
            <a:off x="6820263" y="1936493"/>
            <a:ext cx="2301972" cy="257369"/>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1" i="1" u="none" strike="noStrike" cap="none">
                <a:solidFill>
                  <a:srgbClr val="74CA21"/>
                </a:solidFill>
                <a:latin typeface="Roboto"/>
                <a:ea typeface="Roboto"/>
                <a:cs typeface="Roboto"/>
                <a:sym typeface="Roboto"/>
              </a:rPr>
              <a:t>Stage-in Job</a:t>
            </a:r>
            <a:endParaRPr sz="1400" b="0" i="0" u="none" strike="noStrike" cap="none">
              <a:solidFill>
                <a:srgbClr val="000000"/>
              </a:solidFill>
              <a:latin typeface="Arial"/>
              <a:ea typeface="Arial"/>
              <a:cs typeface="Arial"/>
              <a:sym typeface="Arial"/>
            </a:endParaRPr>
          </a:p>
        </p:txBody>
      </p:sp>
      <p:sp>
        <p:nvSpPr>
          <p:cNvPr id="1435" name="Google Shape;1435;p14"/>
          <p:cNvSpPr/>
          <p:nvPr/>
        </p:nvSpPr>
        <p:spPr>
          <a:xfrm>
            <a:off x="6820263" y="2168478"/>
            <a:ext cx="2301972" cy="226591"/>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Transfers the workflow input data</a:t>
            </a:r>
            <a:endParaRPr sz="1400" b="0" i="0" u="none" strike="noStrike" cap="none">
              <a:solidFill>
                <a:srgbClr val="000000"/>
              </a:solidFill>
              <a:latin typeface="Arial"/>
              <a:ea typeface="Arial"/>
              <a:cs typeface="Arial"/>
              <a:sym typeface="Arial"/>
            </a:endParaRPr>
          </a:p>
        </p:txBody>
      </p:sp>
      <p:sp>
        <p:nvSpPr>
          <p:cNvPr id="1436" name="Google Shape;1436;p14"/>
          <p:cNvSpPr/>
          <p:nvPr/>
        </p:nvSpPr>
        <p:spPr>
          <a:xfrm>
            <a:off x="9525905" y="1431380"/>
            <a:ext cx="307615" cy="307615"/>
          </a:xfrm>
          <a:prstGeom prst="ellipse">
            <a:avLst/>
          </a:prstGeom>
          <a:solidFill>
            <a:srgbClr val="E1E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37" name="Google Shape;1437;p14"/>
          <p:cNvSpPr/>
          <p:nvPr/>
        </p:nvSpPr>
        <p:spPr>
          <a:xfrm>
            <a:off x="9489221" y="1395659"/>
            <a:ext cx="380983" cy="380983"/>
          </a:xfrm>
          <a:prstGeom prst="ellipse">
            <a:avLst/>
          </a:prstGeom>
          <a:noFill/>
          <a:ln w="19050" cap="flat" cmpd="sng">
            <a:solidFill>
              <a:srgbClr val="74CA21">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cxnSp>
        <p:nvCxnSpPr>
          <p:cNvPr id="1438" name="Google Shape;1438;p14"/>
          <p:cNvCxnSpPr>
            <a:stCxn id="1437" idx="4"/>
            <a:endCxn id="1410" idx="0"/>
          </p:cNvCxnSpPr>
          <p:nvPr/>
        </p:nvCxnSpPr>
        <p:spPr>
          <a:xfrm>
            <a:off x="9679713" y="1776642"/>
            <a:ext cx="0" cy="323700"/>
          </a:xfrm>
          <a:prstGeom prst="straightConnector1">
            <a:avLst/>
          </a:prstGeom>
          <a:noFill/>
          <a:ln w="19050" cap="flat" cmpd="sng">
            <a:solidFill>
              <a:srgbClr val="2D75B6">
                <a:alpha val="80000"/>
              </a:srgbClr>
            </a:solidFill>
            <a:prstDash val="solid"/>
            <a:miter lim="800000"/>
            <a:headEnd type="none" w="sm" len="sm"/>
            <a:tailEnd type="stealth" w="med" len="med"/>
          </a:ln>
        </p:spPr>
      </p:cxnSp>
      <p:pic>
        <p:nvPicPr>
          <p:cNvPr id="1439" name="Google Shape;1439;p14" descr="http://www.marketingfortravelexperts.com/wp-content/uploads/2014/05/black-right-arrow.png"/>
          <p:cNvPicPr preferRelativeResize="0"/>
          <p:nvPr/>
        </p:nvPicPr>
        <p:blipFill rotWithShape="1">
          <a:blip r:embed="rId3">
            <a:alphaModFix amt="70000"/>
          </a:blip>
          <a:srcRect/>
          <a:stretch/>
        </p:blipFill>
        <p:spPr>
          <a:xfrm rot="-1800000">
            <a:off x="8834453" y="1620430"/>
            <a:ext cx="559835" cy="172638"/>
          </a:xfrm>
          <a:prstGeom prst="rect">
            <a:avLst/>
          </a:prstGeom>
          <a:noFill/>
          <a:ln>
            <a:noFill/>
          </a:ln>
        </p:spPr>
      </p:pic>
      <p:sp>
        <p:nvSpPr>
          <p:cNvPr id="1440" name="Google Shape;1440;p14"/>
          <p:cNvSpPr/>
          <p:nvPr/>
        </p:nvSpPr>
        <p:spPr>
          <a:xfrm>
            <a:off x="8342689" y="3637734"/>
            <a:ext cx="307615" cy="307615"/>
          </a:xfrm>
          <a:prstGeom prst="ellipse">
            <a:avLst/>
          </a:prstGeom>
          <a:solidFill>
            <a:srgbClr val="FBE4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41" name="Google Shape;1441;p14"/>
          <p:cNvSpPr/>
          <p:nvPr/>
        </p:nvSpPr>
        <p:spPr>
          <a:xfrm>
            <a:off x="10694950" y="3637734"/>
            <a:ext cx="307615" cy="307615"/>
          </a:xfrm>
          <a:prstGeom prst="ellipse">
            <a:avLst/>
          </a:prstGeom>
          <a:solidFill>
            <a:srgbClr val="FBE4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42" name="Google Shape;1442;p14"/>
          <p:cNvSpPr/>
          <p:nvPr/>
        </p:nvSpPr>
        <p:spPr>
          <a:xfrm>
            <a:off x="8306006" y="3601050"/>
            <a:ext cx="380983" cy="380983"/>
          </a:xfrm>
          <a:prstGeom prst="ellipse">
            <a:avLst/>
          </a:prstGeom>
          <a:noFill/>
          <a:ln w="19050" cap="flat" cmpd="sng">
            <a:solidFill>
              <a:srgbClr val="F16D1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43" name="Google Shape;1443;p14"/>
          <p:cNvSpPr/>
          <p:nvPr/>
        </p:nvSpPr>
        <p:spPr>
          <a:xfrm>
            <a:off x="10658267" y="3601050"/>
            <a:ext cx="380983" cy="380983"/>
          </a:xfrm>
          <a:prstGeom prst="ellipse">
            <a:avLst/>
          </a:prstGeom>
          <a:noFill/>
          <a:ln w="19050" cap="flat" cmpd="sng">
            <a:solidFill>
              <a:srgbClr val="F16D1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cxnSp>
        <p:nvCxnSpPr>
          <p:cNvPr id="1444" name="Google Shape;1444;p14"/>
          <p:cNvCxnSpPr>
            <a:stCxn id="1411" idx="4"/>
            <a:endCxn id="1442" idx="0"/>
          </p:cNvCxnSpPr>
          <p:nvPr/>
        </p:nvCxnSpPr>
        <p:spPr>
          <a:xfrm>
            <a:off x="8496498" y="3331188"/>
            <a:ext cx="0" cy="270000"/>
          </a:xfrm>
          <a:prstGeom prst="straightConnector1">
            <a:avLst/>
          </a:prstGeom>
          <a:noFill/>
          <a:ln w="19050" cap="flat" cmpd="sng">
            <a:solidFill>
              <a:srgbClr val="F16D19">
                <a:alpha val="80000"/>
              </a:srgbClr>
            </a:solidFill>
            <a:prstDash val="solid"/>
            <a:miter lim="800000"/>
            <a:headEnd type="none" w="sm" len="sm"/>
            <a:tailEnd type="stealth" w="med" len="med"/>
          </a:ln>
        </p:spPr>
      </p:cxnSp>
      <p:cxnSp>
        <p:nvCxnSpPr>
          <p:cNvPr id="1445" name="Google Shape;1445;p14"/>
          <p:cNvCxnSpPr>
            <a:stCxn id="1417" idx="4"/>
            <a:endCxn id="1443" idx="0"/>
          </p:cNvCxnSpPr>
          <p:nvPr/>
        </p:nvCxnSpPr>
        <p:spPr>
          <a:xfrm>
            <a:off x="10848759" y="3331188"/>
            <a:ext cx="0" cy="270000"/>
          </a:xfrm>
          <a:prstGeom prst="straightConnector1">
            <a:avLst/>
          </a:prstGeom>
          <a:noFill/>
          <a:ln w="19050" cap="flat" cmpd="sng">
            <a:solidFill>
              <a:srgbClr val="F16D19">
                <a:alpha val="80000"/>
              </a:srgbClr>
            </a:solidFill>
            <a:prstDash val="solid"/>
            <a:miter lim="800000"/>
            <a:headEnd type="none" w="sm" len="sm"/>
            <a:tailEnd type="stealth" w="med" len="med"/>
          </a:ln>
        </p:spPr>
      </p:cxnSp>
      <p:cxnSp>
        <p:nvCxnSpPr>
          <p:cNvPr id="1446" name="Google Shape;1446;p14"/>
          <p:cNvCxnSpPr>
            <a:stCxn id="1415" idx="4"/>
            <a:endCxn id="1443" idx="1"/>
          </p:cNvCxnSpPr>
          <p:nvPr/>
        </p:nvCxnSpPr>
        <p:spPr>
          <a:xfrm>
            <a:off x="10064671" y="3331188"/>
            <a:ext cx="649500" cy="325800"/>
          </a:xfrm>
          <a:prstGeom prst="straightConnector1">
            <a:avLst/>
          </a:prstGeom>
          <a:noFill/>
          <a:ln w="19050" cap="flat" cmpd="sng">
            <a:solidFill>
              <a:srgbClr val="F16D19">
                <a:alpha val="80000"/>
              </a:srgbClr>
            </a:solidFill>
            <a:prstDash val="solid"/>
            <a:miter lim="800000"/>
            <a:headEnd type="none" w="sm" len="sm"/>
            <a:tailEnd type="stealth" w="med" len="med"/>
          </a:ln>
        </p:spPr>
      </p:cxnSp>
      <p:sp>
        <p:nvSpPr>
          <p:cNvPr id="1447" name="Google Shape;1447;p14"/>
          <p:cNvSpPr/>
          <p:nvPr/>
        </p:nvSpPr>
        <p:spPr>
          <a:xfrm>
            <a:off x="9126776" y="5848193"/>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48" name="Google Shape;1448;p14"/>
          <p:cNvSpPr/>
          <p:nvPr/>
        </p:nvSpPr>
        <p:spPr>
          <a:xfrm>
            <a:off x="9910863" y="5848193"/>
            <a:ext cx="307615" cy="307615"/>
          </a:xfrm>
          <a:prstGeom prst="ellipse">
            <a:avLst/>
          </a:prstGeom>
          <a:solidFill>
            <a:srgbClr val="FBE4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49" name="Google Shape;1449;p14"/>
          <p:cNvSpPr/>
          <p:nvPr/>
        </p:nvSpPr>
        <p:spPr>
          <a:xfrm>
            <a:off x="9090093" y="5811509"/>
            <a:ext cx="380983" cy="380983"/>
          </a:xfrm>
          <a:prstGeom prst="ellipse">
            <a:avLst/>
          </a:prstGeom>
          <a:noFill/>
          <a:ln w="19050" cap="flat" cmpd="sng">
            <a:solidFill>
              <a:srgbClr val="7F7F7F">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50" name="Google Shape;1450;p14"/>
          <p:cNvSpPr/>
          <p:nvPr/>
        </p:nvSpPr>
        <p:spPr>
          <a:xfrm>
            <a:off x="9874180" y="5811509"/>
            <a:ext cx="380983" cy="380983"/>
          </a:xfrm>
          <a:prstGeom prst="ellipse">
            <a:avLst/>
          </a:prstGeom>
          <a:noFill/>
          <a:ln w="19050" cap="flat" cmpd="sng">
            <a:solidFill>
              <a:srgbClr val="F16D19">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cxnSp>
        <p:nvCxnSpPr>
          <p:cNvPr id="1451" name="Google Shape;1451;p14"/>
          <p:cNvCxnSpPr>
            <a:stCxn id="1432" idx="3"/>
            <a:endCxn id="1449" idx="0"/>
          </p:cNvCxnSpPr>
          <p:nvPr/>
        </p:nvCxnSpPr>
        <p:spPr>
          <a:xfrm flipH="1">
            <a:off x="9280715" y="5519844"/>
            <a:ext cx="264300" cy="291600"/>
          </a:xfrm>
          <a:prstGeom prst="straightConnector1">
            <a:avLst/>
          </a:prstGeom>
          <a:noFill/>
          <a:ln w="19050" cap="flat" cmpd="sng">
            <a:solidFill>
              <a:srgbClr val="7F7F7F">
                <a:alpha val="80000"/>
              </a:srgbClr>
            </a:solidFill>
            <a:prstDash val="solid"/>
            <a:miter lim="800000"/>
            <a:headEnd type="none" w="sm" len="sm"/>
            <a:tailEnd type="stealth" w="med" len="med"/>
          </a:ln>
        </p:spPr>
      </p:cxnSp>
      <p:cxnSp>
        <p:nvCxnSpPr>
          <p:cNvPr id="1452" name="Google Shape;1452;p14"/>
          <p:cNvCxnSpPr>
            <a:stCxn id="1432" idx="5"/>
            <a:endCxn id="1450" idx="0"/>
          </p:cNvCxnSpPr>
          <p:nvPr/>
        </p:nvCxnSpPr>
        <p:spPr>
          <a:xfrm>
            <a:off x="9814410" y="5519844"/>
            <a:ext cx="250200" cy="291600"/>
          </a:xfrm>
          <a:prstGeom prst="straightConnector1">
            <a:avLst/>
          </a:prstGeom>
          <a:noFill/>
          <a:ln w="19050" cap="flat" cmpd="sng">
            <a:solidFill>
              <a:srgbClr val="F16D19">
                <a:alpha val="80000"/>
              </a:srgbClr>
            </a:solidFill>
            <a:prstDash val="solid"/>
            <a:miter lim="800000"/>
            <a:headEnd type="none" w="sm" len="sm"/>
            <a:tailEnd type="stealth" w="med" len="med"/>
          </a:ln>
        </p:spPr>
      </p:cxnSp>
      <p:sp>
        <p:nvSpPr>
          <p:cNvPr id="1453" name="Google Shape;1453;p14"/>
          <p:cNvSpPr/>
          <p:nvPr/>
        </p:nvSpPr>
        <p:spPr>
          <a:xfrm>
            <a:off x="9525905" y="4581013"/>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24" name="Google Shape;1424;p14"/>
          <p:cNvSpPr/>
          <p:nvPr/>
        </p:nvSpPr>
        <p:spPr>
          <a:xfrm>
            <a:off x="9489221" y="4544329"/>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cxnSp>
        <p:nvCxnSpPr>
          <p:cNvPr id="1454" name="Google Shape;1454;p14"/>
          <p:cNvCxnSpPr>
            <a:stCxn id="1424" idx="4"/>
            <a:endCxn id="1432" idx="0"/>
          </p:cNvCxnSpPr>
          <p:nvPr/>
        </p:nvCxnSpPr>
        <p:spPr>
          <a:xfrm>
            <a:off x="9679713" y="4925312"/>
            <a:ext cx="0" cy="269400"/>
          </a:xfrm>
          <a:prstGeom prst="straightConnector1">
            <a:avLst/>
          </a:prstGeom>
          <a:noFill/>
          <a:ln w="19050" cap="flat" cmpd="sng">
            <a:solidFill>
              <a:srgbClr val="548135">
                <a:alpha val="80000"/>
              </a:srgbClr>
            </a:solidFill>
            <a:prstDash val="solid"/>
            <a:miter lim="800000"/>
            <a:headEnd type="none" w="sm" len="sm"/>
            <a:tailEnd type="stealth" w="med" len="med"/>
          </a:ln>
        </p:spPr>
      </p:cxnSp>
      <p:sp>
        <p:nvSpPr>
          <p:cNvPr id="1455" name="Google Shape;1455;p14"/>
          <p:cNvSpPr/>
          <p:nvPr/>
        </p:nvSpPr>
        <p:spPr>
          <a:xfrm>
            <a:off x="6990488" y="4176660"/>
            <a:ext cx="1649604" cy="257369"/>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1" i="1" u="none" strike="noStrike" cap="none">
                <a:solidFill>
                  <a:srgbClr val="F16D19"/>
                </a:solidFill>
                <a:latin typeface="Roboto"/>
                <a:ea typeface="Roboto"/>
                <a:cs typeface="Roboto"/>
                <a:sym typeface="Roboto"/>
              </a:rPr>
              <a:t>Cleanup Job</a:t>
            </a:r>
            <a:endParaRPr sz="1400" b="0" i="0" u="none" strike="noStrike" cap="none">
              <a:solidFill>
                <a:srgbClr val="000000"/>
              </a:solidFill>
              <a:latin typeface="Arial"/>
              <a:ea typeface="Arial"/>
              <a:cs typeface="Arial"/>
              <a:sym typeface="Arial"/>
            </a:endParaRPr>
          </a:p>
        </p:txBody>
      </p:sp>
      <p:sp>
        <p:nvSpPr>
          <p:cNvPr id="1456" name="Google Shape;1456;p14"/>
          <p:cNvSpPr/>
          <p:nvPr/>
        </p:nvSpPr>
        <p:spPr>
          <a:xfrm>
            <a:off x="6990488" y="4365100"/>
            <a:ext cx="1649604" cy="226591"/>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Removes unused data</a:t>
            </a:r>
            <a:endParaRPr sz="1400" b="0" i="0" u="none" strike="noStrike" cap="none">
              <a:solidFill>
                <a:srgbClr val="000000"/>
              </a:solidFill>
              <a:latin typeface="Arial"/>
              <a:ea typeface="Arial"/>
              <a:cs typeface="Arial"/>
              <a:sym typeface="Arial"/>
            </a:endParaRPr>
          </a:p>
        </p:txBody>
      </p:sp>
      <p:pic>
        <p:nvPicPr>
          <p:cNvPr id="1457" name="Google Shape;1457;p14" descr="http://www.marketingfortravelexperts.com/wp-content/uploads/2014/05/black-right-arrow.png"/>
          <p:cNvPicPr preferRelativeResize="0"/>
          <p:nvPr/>
        </p:nvPicPr>
        <p:blipFill rotWithShape="1">
          <a:blip r:embed="rId5">
            <a:alphaModFix amt="70000"/>
          </a:blip>
          <a:srcRect/>
          <a:stretch/>
        </p:blipFill>
        <p:spPr>
          <a:xfrm rot="-1563519">
            <a:off x="7773654" y="3932707"/>
            <a:ext cx="462674" cy="157674"/>
          </a:xfrm>
          <a:prstGeom prst="rect">
            <a:avLst/>
          </a:prstGeom>
          <a:noFill/>
          <a:ln>
            <a:noFill/>
          </a:ln>
        </p:spPr>
      </p:pic>
      <p:sp>
        <p:nvSpPr>
          <p:cNvPr id="1458" name="Google Shape;1458;p14"/>
          <p:cNvSpPr/>
          <p:nvPr/>
        </p:nvSpPr>
        <p:spPr>
          <a:xfrm>
            <a:off x="7314492" y="4862038"/>
            <a:ext cx="1649604" cy="257369"/>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1" i="1" u="none" strike="noStrike" cap="none">
                <a:solidFill>
                  <a:srgbClr val="6CAF27"/>
                </a:solidFill>
                <a:latin typeface="Roboto"/>
                <a:ea typeface="Roboto"/>
                <a:cs typeface="Roboto"/>
                <a:sym typeface="Roboto"/>
              </a:rPr>
              <a:t>Stage-out Job</a:t>
            </a:r>
            <a:endParaRPr sz="1400" b="0" i="0" u="none" strike="noStrike" cap="none">
              <a:solidFill>
                <a:srgbClr val="000000"/>
              </a:solidFill>
              <a:latin typeface="Arial"/>
              <a:ea typeface="Arial"/>
              <a:cs typeface="Arial"/>
              <a:sym typeface="Arial"/>
            </a:endParaRPr>
          </a:p>
        </p:txBody>
      </p:sp>
      <p:sp>
        <p:nvSpPr>
          <p:cNvPr id="1459" name="Google Shape;1459;p14"/>
          <p:cNvSpPr/>
          <p:nvPr/>
        </p:nvSpPr>
        <p:spPr>
          <a:xfrm>
            <a:off x="6889202" y="5059187"/>
            <a:ext cx="2074894" cy="226591"/>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Stage-out generated output data</a:t>
            </a:r>
            <a:endParaRPr sz="1400" b="0" i="0" u="none" strike="noStrike" cap="none">
              <a:solidFill>
                <a:srgbClr val="000000"/>
              </a:solidFill>
              <a:latin typeface="Arial"/>
              <a:ea typeface="Arial"/>
              <a:cs typeface="Arial"/>
              <a:sym typeface="Arial"/>
            </a:endParaRPr>
          </a:p>
        </p:txBody>
      </p:sp>
      <p:sp>
        <p:nvSpPr>
          <p:cNvPr id="1460" name="Google Shape;1460;p14"/>
          <p:cNvSpPr/>
          <p:nvPr/>
        </p:nvSpPr>
        <p:spPr>
          <a:xfrm>
            <a:off x="6477664" y="5508689"/>
            <a:ext cx="2139980" cy="257369"/>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1" i="1" u="none" strike="noStrike" cap="none">
                <a:solidFill>
                  <a:srgbClr val="7F7F7F"/>
                </a:solidFill>
                <a:latin typeface="Roboto"/>
                <a:ea typeface="Roboto"/>
                <a:cs typeface="Roboto"/>
                <a:sym typeface="Roboto"/>
              </a:rPr>
              <a:t>Registration Job</a:t>
            </a:r>
            <a:endParaRPr sz="1400" b="0" i="0" u="none" strike="noStrike" cap="none">
              <a:solidFill>
                <a:srgbClr val="000000"/>
              </a:solidFill>
              <a:latin typeface="Arial"/>
              <a:ea typeface="Arial"/>
              <a:cs typeface="Arial"/>
              <a:sym typeface="Arial"/>
            </a:endParaRPr>
          </a:p>
        </p:txBody>
      </p:sp>
      <p:sp>
        <p:nvSpPr>
          <p:cNvPr id="1461" name="Google Shape;1461;p14"/>
          <p:cNvSpPr/>
          <p:nvPr/>
        </p:nvSpPr>
        <p:spPr>
          <a:xfrm>
            <a:off x="6477664" y="5740674"/>
            <a:ext cx="2139980" cy="226591"/>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rgbClr val="7F7F7F"/>
                </a:solidFill>
                <a:latin typeface="Roboto"/>
                <a:ea typeface="Roboto"/>
                <a:cs typeface="Roboto"/>
                <a:sym typeface="Roboto"/>
              </a:rPr>
              <a:t>Registers the workflow output data</a:t>
            </a:r>
            <a:endParaRPr sz="1400" b="0" i="0" u="none" strike="noStrike" cap="none">
              <a:solidFill>
                <a:srgbClr val="000000"/>
              </a:solidFill>
              <a:latin typeface="Arial"/>
              <a:ea typeface="Arial"/>
              <a:cs typeface="Arial"/>
              <a:sym typeface="Arial"/>
            </a:endParaRPr>
          </a:p>
        </p:txBody>
      </p:sp>
      <p:pic>
        <p:nvPicPr>
          <p:cNvPr id="1462" name="Google Shape;1462;p14" descr="http://www.marketingfortravelexperts.com/wp-content/uploads/2014/05/black-right-arrow.png"/>
          <p:cNvPicPr preferRelativeResize="0"/>
          <p:nvPr/>
        </p:nvPicPr>
        <p:blipFill rotWithShape="1">
          <a:blip r:embed="rId6">
            <a:alphaModFix amt="70000"/>
          </a:blip>
          <a:srcRect/>
          <a:stretch/>
        </p:blipFill>
        <p:spPr>
          <a:xfrm rot="1800000">
            <a:off x="8653262" y="5644373"/>
            <a:ext cx="427581" cy="125546"/>
          </a:xfrm>
          <a:prstGeom prst="rect">
            <a:avLst/>
          </a:prstGeom>
          <a:noFill/>
          <a:ln>
            <a:noFill/>
          </a:ln>
        </p:spPr>
      </p:pic>
      <p:pic>
        <p:nvPicPr>
          <p:cNvPr id="1463" name="Google Shape;1463;p14" descr="http://www.marketingfortravelexperts.com/wp-content/uploads/2014/05/black-right-arrow.png"/>
          <p:cNvPicPr preferRelativeResize="0"/>
          <p:nvPr/>
        </p:nvPicPr>
        <p:blipFill rotWithShape="1">
          <a:blip r:embed="rId3">
            <a:alphaModFix amt="70000"/>
          </a:blip>
          <a:srcRect/>
          <a:stretch/>
        </p:blipFill>
        <p:spPr>
          <a:xfrm rot="1836426">
            <a:off x="8985771" y="4999932"/>
            <a:ext cx="462674" cy="142676"/>
          </a:xfrm>
          <a:prstGeom prst="rect">
            <a:avLst/>
          </a:prstGeom>
          <a:noFill/>
          <a:ln>
            <a:noFill/>
          </a:ln>
        </p:spPr>
      </p:pic>
      <p:sp>
        <p:nvSpPr>
          <p:cNvPr id="1464" name="Google Shape;1464;p14"/>
          <p:cNvSpPr/>
          <p:nvPr/>
        </p:nvSpPr>
        <p:spPr>
          <a:xfrm>
            <a:off x="5520681" y="2770946"/>
            <a:ext cx="1326139" cy="1534398"/>
          </a:xfrm>
          <a:prstGeom prst="rightArrow">
            <a:avLst>
              <a:gd name="adj1" fmla="val 84765"/>
              <a:gd name="adj2" fmla="val 45421"/>
            </a:avLst>
          </a:prstGeom>
          <a:gradFill>
            <a:gsLst>
              <a:gs pos="0">
                <a:srgbClr val="4AB9C4">
                  <a:alpha val="0"/>
                </a:srgbClr>
              </a:gs>
              <a:gs pos="100000">
                <a:srgbClr val="4AB9C4">
                  <a:alpha val="4862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465" name="Google Shape;1465;p14"/>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1466" name="Google Shape;1466;p14"/>
          <p:cNvSpPr txBox="1">
            <a:spLocks noGrp="1"/>
          </p:cNvSpPr>
          <p:nvPr>
            <p:ph type="sldNum" idx="12"/>
          </p:nvPr>
        </p:nvSpPr>
        <p:spPr>
          <a:xfrm>
            <a:off x="11401425" y="6356350"/>
            <a:ext cx="41768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sp>
        <p:nvSpPr>
          <p:cNvPr id="1467" name="Google Shape;1467;p14"/>
          <p:cNvSpPr/>
          <p:nvPr/>
        </p:nvSpPr>
        <p:spPr>
          <a:xfrm>
            <a:off x="3933677" y="701528"/>
            <a:ext cx="1579836" cy="307777"/>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BA083A"/>
                </a:solidFill>
                <a:latin typeface="Roboto"/>
                <a:ea typeface="Roboto"/>
                <a:cs typeface="Roboto"/>
                <a:sym typeface="Roboto"/>
              </a:rPr>
              <a:t>YAML formatted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68"/>
          <p:cNvSpPr/>
          <p:nvPr/>
        </p:nvSpPr>
        <p:spPr>
          <a:xfrm>
            <a:off x="7139061" y="2989165"/>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5" name="Google Shape;1595;p68"/>
          <p:cNvSpPr/>
          <p:nvPr/>
        </p:nvSpPr>
        <p:spPr>
          <a:xfrm>
            <a:off x="7762383" y="3167874"/>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6" name="Google Shape;1596;p68"/>
          <p:cNvSpPr/>
          <p:nvPr/>
        </p:nvSpPr>
        <p:spPr>
          <a:xfrm>
            <a:off x="8554580" y="3159846"/>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7" name="Google Shape;1597;p68"/>
          <p:cNvSpPr/>
          <p:nvPr/>
        </p:nvSpPr>
        <p:spPr>
          <a:xfrm>
            <a:off x="7139061" y="1002173"/>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8" name="Google Shape;1598;p68"/>
          <p:cNvSpPr/>
          <p:nvPr/>
        </p:nvSpPr>
        <p:spPr>
          <a:xfrm>
            <a:off x="7762383" y="1153518"/>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9" name="Google Shape;1599;p68"/>
          <p:cNvSpPr/>
          <p:nvPr/>
        </p:nvSpPr>
        <p:spPr>
          <a:xfrm>
            <a:off x="8554580" y="1145490"/>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0" name="Google Shape;1600;p68"/>
          <p:cNvSpPr/>
          <p:nvPr/>
        </p:nvSpPr>
        <p:spPr>
          <a:xfrm>
            <a:off x="5576287" y="1252562"/>
            <a:ext cx="1453985" cy="3570227"/>
          </a:xfrm>
          <a:prstGeom prst="round2SameRect">
            <a:avLst>
              <a:gd name="adj1" fmla="val 0"/>
              <a:gd name="adj2" fmla="val 0"/>
            </a:avLst>
          </a:prstGeom>
          <a:solidFill>
            <a:srgbClr val="D8E2F3">
              <a:alpha val="23921"/>
            </a:srgbClr>
          </a:solidFill>
          <a:ln w="12700" cap="flat" cmpd="sng">
            <a:solidFill>
              <a:srgbClr val="2D75B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1" name="Google Shape;1601;p68"/>
          <p:cNvSpPr/>
          <p:nvPr/>
        </p:nvSpPr>
        <p:spPr>
          <a:xfrm>
            <a:off x="5637115" y="1312260"/>
            <a:ext cx="1332328" cy="2578182"/>
          </a:xfrm>
          <a:prstGeom prst="rect">
            <a:avLst/>
          </a:prstGeom>
          <a:gradFill>
            <a:gsLst>
              <a:gs pos="0">
                <a:srgbClr val="BFBFBF"/>
              </a:gs>
              <a:gs pos="100000">
                <a:srgbClr val="7F7F7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2" name="Google Shape;1602;p68"/>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3F3F3F"/>
              </a:buClr>
              <a:buSzPts val="3600"/>
              <a:buFont typeface="Roboto Black"/>
              <a:buNone/>
            </a:pPr>
            <a:r>
              <a:rPr lang="en-US"/>
              <a:t>Pegasus Deployment</a:t>
            </a:r>
            <a:endParaRPr/>
          </a:p>
        </p:txBody>
      </p:sp>
      <p:sp>
        <p:nvSpPr>
          <p:cNvPr id="1603" name="Google Shape;1603;p68"/>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grpSp>
        <p:nvGrpSpPr>
          <p:cNvPr id="1604" name="Google Shape;1604;p68"/>
          <p:cNvGrpSpPr/>
          <p:nvPr/>
        </p:nvGrpSpPr>
        <p:grpSpPr>
          <a:xfrm>
            <a:off x="1129870" y="1214825"/>
            <a:ext cx="4140630" cy="815225"/>
            <a:chOff x="1129870" y="1214825"/>
            <a:chExt cx="4140630" cy="815225"/>
          </a:xfrm>
        </p:grpSpPr>
        <p:sp>
          <p:nvSpPr>
            <p:cNvPr id="1605" name="Google Shape;1605;p68"/>
            <p:cNvSpPr/>
            <p:nvPr/>
          </p:nvSpPr>
          <p:spPr>
            <a:xfrm>
              <a:off x="1129870" y="1214825"/>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Workflow Submit Node</a:t>
              </a:r>
              <a:endParaRPr sz="1400" b="0" i="0" u="none" strike="noStrike" cap="none">
                <a:solidFill>
                  <a:srgbClr val="000000"/>
                </a:solidFill>
                <a:latin typeface="Arial"/>
                <a:ea typeface="Arial"/>
                <a:cs typeface="Arial"/>
                <a:sym typeface="Arial"/>
              </a:endParaRPr>
            </a:p>
          </p:txBody>
        </p:sp>
        <p:sp>
          <p:nvSpPr>
            <p:cNvPr id="1606" name="Google Shape;1606;p68"/>
            <p:cNvSpPr/>
            <p:nvPr/>
          </p:nvSpPr>
          <p:spPr>
            <a:xfrm>
              <a:off x="1129871" y="1537607"/>
              <a:ext cx="4140629" cy="492443"/>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Pegasus WMS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HTCondor</a:t>
              </a:r>
              <a:endParaRPr sz="1600" b="0" i="0" u="none" strike="noStrike" cap="none">
                <a:solidFill>
                  <a:srgbClr val="3F3F3F"/>
                </a:solidFill>
                <a:latin typeface="Roboto"/>
                <a:ea typeface="Roboto"/>
                <a:cs typeface="Roboto"/>
                <a:sym typeface="Roboto"/>
              </a:endParaRPr>
            </a:p>
          </p:txBody>
        </p:sp>
      </p:grpSp>
      <p:sp>
        <p:nvSpPr>
          <p:cNvPr id="1607" name="Google Shape;1607;p68"/>
          <p:cNvSpPr/>
          <p:nvPr/>
        </p:nvSpPr>
        <p:spPr>
          <a:xfrm flipH="1">
            <a:off x="942540" y="1294437"/>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08" name="Google Shape;1608;p68"/>
          <p:cNvGrpSpPr/>
          <p:nvPr/>
        </p:nvGrpSpPr>
        <p:grpSpPr>
          <a:xfrm>
            <a:off x="1129870" y="2343672"/>
            <a:ext cx="4140630" cy="1061446"/>
            <a:chOff x="1129870" y="2312795"/>
            <a:chExt cx="4140630" cy="1061446"/>
          </a:xfrm>
        </p:grpSpPr>
        <p:sp>
          <p:nvSpPr>
            <p:cNvPr id="1609" name="Google Shape;1609;p68"/>
            <p:cNvSpPr/>
            <p:nvPr/>
          </p:nvSpPr>
          <p:spPr>
            <a:xfrm>
              <a:off x="1129870" y="2312795"/>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One or more Compute Sites</a:t>
              </a:r>
              <a:endParaRPr sz="1400" b="0" i="0" u="none" strike="noStrike" cap="none">
                <a:solidFill>
                  <a:srgbClr val="000000"/>
                </a:solidFill>
                <a:latin typeface="Arial"/>
                <a:ea typeface="Arial"/>
                <a:cs typeface="Arial"/>
                <a:sym typeface="Arial"/>
              </a:endParaRPr>
            </a:p>
          </p:txBody>
        </p:sp>
        <p:sp>
          <p:nvSpPr>
            <p:cNvPr id="1610" name="Google Shape;1610;p68"/>
            <p:cNvSpPr/>
            <p:nvPr/>
          </p:nvSpPr>
          <p:spPr>
            <a:xfrm>
              <a:off x="1129871" y="2635577"/>
              <a:ext cx="4140629" cy="738664"/>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Compute Clusters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Cloud</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OSG</a:t>
              </a:r>
              <a:endParaRPr sz="1400" b="0" i="0" u="none" strike="noStrike" cap="none">
                <a:solidFill>
                  <a:srgbClr val="000000"/>
                </a:solidFill>
                <a:latin typeface="Arial"/>
                <a:ea typeface="Arial"/>
                <a:cs typeface="Arial"/>
                <a:sym typeface="Arial"/>
              </a:endParaRPr>
            </a:p>
          </p:txBody>
        </p:sp>
      </p:grpSp>
      <p:sp>
        <p:nvSpPr>
          <p:cNvPr id="1611" name="Google Shape;1611;p68"/>
          <p:cNvSpPr/>
          <p:nvPr/>
        </p:nvSpPr>
        <p:spPr>
          <a:xfrm flipH="1">
            <a:off x="942540" y="2430507"/>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12" name="Google Shape;1612;p68"/>
          <p:cNvGrpSpPr/>
          <p:nvPr/>
        </p:nvGrpSpPr>
        <p:grpSpPr>
          <a:xfrm>
            <a:off x="1129870" y="3718740"/>
            <a:ext cx="4140630" cy="569003"/>
            <a:chOff x="1129870" y="3656986"/>
            <a:chExt cx="4140630" cy="569003"/>
          </a:xfrm>
        </p:grpSpPr>
        <p:sp>
          <p:nvSpPr>
            <p:cNvPr id="1613" name="Google Shape;1613;p68"/>
            <p:cNvSpPr/>
            <p:nvPr/>
          </p:nvSpPr>
          <p:spPr>
            <a:xfrm>
              <a:off x="1129870" y="3656986"/>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Input Sites</a:t>
              </a:r>
              <a:endParaRPr sz="1400" b="0" i="0" u="none" strike="noStrike" cap="none">
                <a:solidFill>
                  <a:srgbClr val="000000"/>
                </a:solidFill>
                <a:latin typeface="Arial"/>
                <a:ea typeface="Arial"/>
                <a:cs typeface="Arial"/>
                <a:sym typeface="Arial"/>
              </a:endParaRPr>
            </a:p>
          </p:txBody>
        </p:sp>
        <p:sp>
          <p:nvSpPr>
            <p:cNvPr id="1614" name="Google Shape;1614;p68"/>
            <p:cNvSpPr/>
            <p:nvPr/>
          </p:nvSpPr>
          <p:spPr>
            <a:xfrm>
              <a:off x="1129871" y="3979768"/>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Host Input Data</a:t>
              </a:r>
              <a:endParaRPr sz="1400" b="0" i="0" u="none" strike="noStrike" cap="none">
                <a:solidFill>
                  <a:srgbClr val="000000"/>
                </a:solidFill>
                <a:latin typeface="Arial"/>
                <a:ea typeface="Arial"/>
                <a:cs typeface="Arial"/>
                <a:sym typeface="Arial"/>
              </a:endParaRPr>
            </a:p>
          </p:txBody>
        </p:sp>
      </p:grpSp>
      <p:sp>
        <p:nvSpPr>
          <p:cNvPr id="1615" name="Google Shape;1615;p68"/>
          <p:cNvSpPr/>
          <p:nvPr/>
        </p:nvSpPr>
        <p:spPr>
          <a:xfrm flipH="1">
            <a:off x="942540" y="3812798"/>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16" name="Google Shape;1616;p68"/>
          <p:cNvGrpSpPr/>
          <p:nvPr/>
        </p:nvGrpSpPr>
        <p:grpSpPr>
          <a:xfrm>
            <a:off x="1129870" y="4601365"/>
            <a:ext cx="4140630" cy="569003"/>
            <a:chOff x="1129870" y="4508734"/>
            <a:chExt cx="4140630" cy="569003"/>
          </a:xfrm>
        </p:grpSpPr>
        <p:sp>
          <p:nvSpPr>
            <p:cNvPr id="1617" name="Google Shape;1617;p68"/>
            <p:cNvSpPr/>
            <p:nvPr/>
          </p:nvSpPr>
          <p:spPr>
            <a:xfrm>
              <a:off x="1129870" y="4508734"/>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Data Staging Site</a:t>
              </a:r>
              <a:endParaRPr sz="1400" b="0" i="0" u="none" strike="noStrike" cap="none">
                <a:solidFill>
                  <a:srgbClr val="000000"/>
                </a:solidFill>
                <a:latin typeface="Arial"/>
                <a:ea typeface="Arial"/>
                <a:cs typeface="Arial"/>
                <a:sym typeface="Arial"/>
              </a:endParaRPr>
            </a:p>
          </p:txBody>
        </p:sp>
        <p:sp>
          <p:nvSpPr>
            <p:cNvPr id="1618" name="Google Shape;1618;p68"/>
            <p:cNvSpPr/>
            <p:nvPr/>
          </p:nvSpPr>
          <p:spPr>
            <a:xfrm>
              <a:off x="1129871" y="4831516"/>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Coordinate data movement for workflow</a:t>
              </a:r>
              <a:endParaRPr sz="1400" b="0" i="0" u="none" strike="noStrike" cap="none">
                <a:solidFill>
                  <a:srgbClr val="000000"/>
                </a:solidFill>
                <a:latin typeface="Arial"/>
                <a:ea typeface="Arial"/>
                <a:cs typeface="Arial"/>
                <a:sym typeface="Arial"/>
              </a:endParaRPr>
            </a:p>
          </p:txBody>
        </p:sp>
      </p:grpSp>
      <p:sp>
        <p:nvSpPr>
          <p:cNvPr id="1619" name="Google Shape;1619;p68"/>
          <p:cNvSpPr/>
          <p:nvPr/>
        </p:nvSpPr>
        <p:spPr>
          <a:xfrm flipH="1">
            <a:off x="942540" y="4664546"/>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cxnSp>
        <p:nvCxnSpPr>
          <p:cNvPr id="1620" name="Google Shape;1620;p68"/>
          <p:cNvCxnSpPr/>
          <p:nvPr/>
        </p:nvCxnSpPr>
        <p:spPr>
          <a:xfrm>
            <a:off x="1223113" y="2186861"/>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1" name="Google Shape;1621;p68"/>
          <p:cNvCxnSpPr/>
          <p:nvPr/>
        </p:nvCxnSpPr>
        <p:spPr>
          <a:xfrm>
            <a:off x="1223113" y="3561929"/>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2" name="Google Shape;1622;p68"/>
          <p:cNvCxnSpPr/>
          <p:nvPr/>
        </p:nvCxnSpPr>
        <p:spPr>
          <a:xfrm>
            <a:off x="1223113" y="4444554"/>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3" name="Google Shape;1623;p68"/>
          <p:cNvCxnSpPr/>
          <p:nvPr/>
        </p:nvCxnSpPr>
        <p:spPr>
          <a:xfrm>
            <a:off x="1223113" y="5327179"/>
            <a:ext cx="3882287" cy="0"/>
          </a:xfrm>
          <a:prstGeom prst="straightConnector1">
            <a:avLst/>
          </a:prstGeom>
          <a:noFill/>
          <a:ln w="9525" cap="flat" cmpd="sng">
            <a:solidFill>
              <a:srgbClr val="74CA21"/>
            </a:solidFill>
            <a:prstDash val="dash"/>
            <a:miter lim="800000"/>
            <a:headEnd type="none" w="sm" len="sm"/>
            <a:tailEnd type="none" w="sm" len="sm"/>
          </a:ln>
        </p:spPr>
      </p:cxnSp>
      <p:grpSp>
        <p:nvGrpSpPr>
          <p:cNvPr id="1624" name="Google Shape;1624;p68"/>
          <p:cNvGrpSpPr/>
          <p:nvPr/>
        </p:nvGrpSpPr>
        <p:grpSpPr>
          <a:xfrm>
            <a:off x="1129870" y="5483988"/>
            <a:ext cx="4140630" cy="569003"/>
            <a:chOff x="1129870" y="5360486"/>
            <a:chExt cx="4140630" cy="569003"/>
          </a:xfrm>
        </p:grpSpPr>
        <p:sp>
          <p:nvSpPr>
            <p:cNvPr id="1625" name="Google Shape;1625;p68"/>
            <p:cNvSpPr/>
            <p:nvPr/>
          </p:nvSpPr>
          <p:spPr>
            <a:xfrm>
              <a:off x="1129870" y="5360486"/>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Output Site</a:t>
              </a:r>
              <a:endParaRPr sz="1400" b="0" i="0" u="none" strike="noStrike" cap="none">
                <a:solidFill>
                  <a:srgbClr val="000000"/>
                </a:solidFill>
                <a:latin typeface="Arial"/>
                <a:ea typeface="Arial"/>
                <a:cs typeface="Arial"/>
                <a:sym typeface="Arial"/>
              </a:endParaRPr>
            </a:p>
          </p:txBody>
        </p:sp>
        <p:sp>
          <p:nvSpPr>
            <p:cNvPr id="1626" name="Google Shape;1626;p68"/>
            <p:cNvSpPr/>
            <p:nvPr/>
          </p:nvSpPr>
          <p:spPr>
            <a:xfrm>
              <a:off x="1129871" y="5683268"/>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Where output data is placed</a:t>
              </a:r>
              <a:endParaRPr sz="1400" b="0" i="0" u="none" strike="noStrike" cap="none">
                <a:solidFill>
                  <a:srgbClr val="000000"/>
                </a:solidFill>
                <a:latin typeface="Arial"/>
                <a:ea typeface="Arial"/>
                <a:cs typeface="Arial"/>
                <a:sym typeface="Arial"/>
              </a:endParaRPr>
            </a:p>
          </p:txBody>
        </p:sp>
      </p:grpSp>
      <p:sp>
        <p:nvSpPr>
          <p:cNvPr id="1627" name="Google Shape;1627;p68"/>
          <p:cNvSpPr/>
          <p:nvPr/>
        </p:nvSpPr>
        <p:spPr>
          <a:xfrm flipH="1">
            <a:off x="942540" y="5567098"/>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sp>
        <p:nvSpPr>
          <p:cNvPr id="1628" name="Google Shape;1628;p68"/>
          <p:cNvSpPr/>
          <p:nvPr/>
        </p:nvSpPr>
        <p:spPr>
          <a:xfrm>
            <a:off x="5553075" y="5483988"/>
            <a:ext cx="6266037" cy="815332"/>
          </a:xfrm>
          <a:prstGeom prst="rect">
            <a:avLst/>
          </a:prstGeom>
          <a:solidFill>
            <a:srgbClr val="F2F2F2">
              <a:alpha val="23921"/>
            </a:srgbClr>
          </a:solidFill>
          <a:ln w="127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629" name="Google Shape;1629;p68"/>
          <p:cNvGrpSpPr/>
          <p:nvPr/>
        </p:nvGrpSpPr>
        <p:grpSpPr>
          <a:xfrm>
            <a:off x="10636507" y="5606566"/>
            <a:ext cx="219845" cy="219845"/>
            <a:chOff x="4288417" y="6929460"/>
            <a:chExt cx="228600" cy="228600"/>
          </a:xfrm>
        </p:grpSpPr>
        <p:sp>
          <p:nvSpPr>
            <p:cNvPr id="1630" name="Google Shape;1630;p68"/>
            <p:cNvSpPr/>
            <p:nvPr/>
          </p:nvSpPr>
          <p:spPr>
            <a:xfrm>
              <a:off x="4288417" y="6929460"/>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1631" name="Google Shape;1631;p68"/>
            <p:cNvSpPr/>
            <p:nvPr/>
          </p:nvSpPr>
          <p:spPr>
            <a:xfrm>
              <a:off x="4309170" y="6949298"/>
              <a:ext cx="189000" cy="18900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grpSp>
      <p:sp>
        <p:nvSpPr>
          <p:cNvPr id="1632" name="Google Shape;1632;p68"/>
          <p:cNvSpPr/>
          <p:nvPr/>
        </p:nvSpPr>
        <p:spPr>
          <a:xfrm>
            <a:off x="7236166" y="5616266"/>
            <a:ext cx="199850" cy="19985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3" name="Google Shape;1633;p68"/>
          <p:cNvSpPr/>
          <p:nvPr/>
        </p:nvSpPr>
        <p:spPr>
          <a:xfrm>
            <a:off x="7236166" y="5963846"/>
            <a:ext cx="199850" cy="199850"/>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4" name="Google Shape;1634;p68"/>
          <p:cNvSpPr/>
          <p:nvPr/>
        </p:nvSpPr>
        <p:spPr>
          <a:xfrm>
            <a:off x="8276744" y="5616266"/>
            <a:ext cx="199850" cy="199850"/>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5" name="Google Shape;1635;p68"/>
          <p:cNvSpPr/>
          <p:nvPr/>
        </p:nvSpPr>
        <p:spPr>
          <a:xfrm>
            <a:off x="8276744" y="5963846"/>
            <a:ext cx="199850" cy="1998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6" name="Google Shape;1636;p68"/>
          <p:cNvSpPr txBox="1"/>
          <p:nvPr/>
        </p:nvSpPr>
        <p:spPr>
          <a:xfrm>
            <a:off x="7520236"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Setup Job</a:t>
            </a:r>
            <a:endParaRPr sz="800" b="0" i="0" u="none" strike="noStrike" cap="none">
              <a:solidFill>
                <a:srgbClr val="3F3F3F"/>
              </a:solidFill>
              <a:latin typeface="Roboto Light"/>
              <a:ea typeface="Roboto Light"/>
              <a:cs typeface="Roboto Light"/>
              <a:sym typeface="Roboto Light"/>
            </a:endParaRPr>
          </a:p>
        </p:txBody>
      </p:sp>
      <p:sp>
        <p:nvSpPr>
          <p:cNvPr id="1637" name="Google Shape;1637;p68"/>
          <p:cNvSpPr txBox="1"/>
          <p:nvPr/>
        </p:nvSpPr>
        <p:spPr>
          <a:xfrm>
            <a:off x="7515076"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Stagein Job</a:t>
            </a:r>
            <a:endParaRPr sz="800" b="0" i="0" u="none" strike="noStrike" cap="none">
              <a:solidFill>
                <a:srgbClr val="3F3F3F"/>
              </a:solidFill>
              <a:latin typeface="Roboto Light"/>
              <a:ea typeface="Roboto Light"/>
              <a:cs typeface="Roboto Light"/>
              <a:sym typeface="Roboto Light"/>
            </a:endParaRPr>
          </a:p>
        </p:txBody>
      </p:sp>
      <p:sp>
        <p:nvSpPr>
          <p:cNvPr id="1638" name="Google Shape;1638;p68"/>
          <p:cNvSpPr txBox="1"/>
          <p:nvPr/>
        </p:nvSpPr>
        <p:spPr>
          <a:xfrm>
            <a:off x="10966454"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Pegasus Lite Compute Job</a:t>
            </a:r>
            <a:endParaRPr sz="800" b="0" i="0" u="none" strike="noStrike" cap="none">
              <a:solidFill>
                <a:srgbClr val="3F3F3F"/>
              </a:solidFill>
              <a:latin typeface="Roboto Light"/>
              <a:ea typeface="Roboto Light"/>
              <a:cs typeface="Roboto Light"/>
              <a:sym typeface="Roboto Light"/>
            </a:endParaRPr>
          </a:p>
        </p:txBody>
      </p:sp>
      <p:sp>
        <p:nvSpPr>
          <p:cNvPr id="1639" name="Google Shape;1639;p68"/>
          <p:cNvSpPr txBox="1"/>
          <p:nvPr/>
        </p:nvSpPr>
        <p:spPr>
          <a:xfrm>
            <a:off x="8579415"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Stageout Job</a:t>
            </a:r>
            <a:endParaRPr sz="800" b="0" i="0" u="none" strike="noStrike" cap="none">
              <a:solidFill>
                <a:srgbClr val="3F3F3F"/>
              </a:solidFill>
              <a:latin typeface="Roboto Light"/>
              <a:ea typeface="Roboto Light"/>
              <a:cs typeface="Roboto Light"/>
              <a:sym typeface="Roboto Light"/>
            </a:endParaRPr>
          </a:p>
        </p:txBody>
      </p:sp>
      <p:sp>
        <p:nvSpPr>
          <p:cNvPr id="1640" name="Google Shape;1640;p68"/>
          <p:cNvSpPr txBox="1"/>
          <p:nvPr/>
        </p:nvSpPr>
        <p:spPr>
          <a:xfrm>
            <a:off x="8563934"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Cleanup Job</a:t>
            </a:r>
            <a:endParaRPr sz="800" b="0" i="0" u="none" strike="noStrike" cap="none">
              <a:solidFill>
                <a:srgbClr val="3F3F3F"/>
              </a:solidFill>
              <a:latin typeface="Roboto Light"/>
              <a:ea typeface="Roboto Light"/>
              <a:cs typeface="Roboto Light"/>
              <a:sym typeface="Roboto Light"/>
            </a:endParaRPr>
          </a:p>
        </p:txBody>
      </p:sp>
      <p:sp>
        <p:nvSpPr>
          <p:cNvPr id="1641" name="Google Shape;1641;p68"/>
          <p:cNvSpPr txBox="1"/>
          <p:nvPr/>
        </p:nvSpPr>
        <p:spPr>
          <a:xfrm>
            <a:off x="10966454" y="5939490"/>
            <a:ext cx="753696"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Worker Node </a:t>
            </a:r>
            <a:endParaRPr sz="800" b="0" i="0" u="none" strike="noStrike" cap="none">
              <a:solidFill>
                <a:srgbClr val="3F3F3F"/>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(WN)</a:t>
            </a:r>
            <a:endParaRPr sz="800" b="0" i="0" u="none" strike="noStrike" cap="none">
              <a:solidFill>
                <a:srgbClr val="3F3F3F"/>
              </a:solidFill>
              <a:latin typeface="Roboto Light"/>
              <a:ea typeface="Roboto Light"/>
              <a:cs typeface="Roboto Light"/>
              <a:sym typeface="Roboto Light"/>
            </a:endParaRPr>
          </a:p>
        </p:txBody>
      </p:sp>
      <p:sp>
        <p:nvSpPr>
          <p:cNvPr id="1642" name="Google Shape;1642;p68"/>
          <p:cNvSpPr/>
          <p:nvPr/>
        </p:nvSpPr>
        <p:spPr>
          <a:xfrm>
            <a:off x="5553075" y="5170368"/>
            <a:ext cx="6266037" cy="313620"/>
          </a:xfrm>
          <a:prstGeom prst="round2SameRect">
            <a:avLst>
              <a:gd name="adj1" fmla="val 16667"/>
              <a:gd name="adj2" fmla="val 0"/>
            </a:avLst>
          </a:prstGeom>
          <a:gradFill>
            <a:gsLst>
              <a:gs pos="0">
                <a:schemeClr val="lt2"/>
              </a:gs>
              <a:gs pos="100000">
                <a:srgbClr val="D8D8D8"/>
              </a:gs>
            </a:gsLst>
            <a:path path="circle">
              <a:fillToRect l="50000" t="50000" r="50000" b="50000"/>
            </a:path>
            <a:tileRect/>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3F3F3F"/>
                </a:solidFill>
                <a:latin typeface="Roboto"/>
                <a:ea typeface="Roboto"/>
                <a:cs typeface="Roboto"/>
                <a:sym typeface="Roboto"/>
              </a:rPr>
              <a:t>LEGEND</a:t>
            </a:r>
            <a:endParaRPr sz="1050" b="1" i="0" u="none" strike="noStrike" cap="none">
              <a:solidFill>
                <a:srgbClr val="3F3F3F"/>
              </a:solidFill>
              <a:latin typeface="Roboto"/>
              <a:ea typeface="Roboto"/>
              <a:cs typeface="Roboto"/>
              <a:sym typeface="Roboto"/>
            </a:endParaRPr>
          </a:p>
        </p:txBody>
      </p:sp>
      <p:sp>
        <p:nvSpPr>
          <p:cNvPr id="1643" name="Google Shape;1643;p68"/>
          <p:cNvSpPr/>
          <p:nvPr/>
        </p:nvSpPr>
        <p:spPr>
          <a:xfrm>
            <a:off x="9410341" y="5616266"/>
            <a:ext cx="199850" cy="199850"/>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44" name="Google Shape;1644;p68"/>
          <p:cNvSpPr/>
          <p:nvPr/>
        </p:nvSpPr>
        <p:spPr>
          <a:xfrm>
            <a:off x="9410341" y="5963846"/>
            <a:ext cx="199850" cy="199850"/>
          </a:xfrm>
          <a:prstGeom prst="ellipse">
            <a:avLst/>
          </a:prstGeom>
          <a:solidFill>
            <a:srgbClr val="FF5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45" name="Google Shape;1645;p68"/>
          <p:cNvSpPr txBox="1"/>
          <p:nvPr/>
        </p:nvSpPr>
        <p:spPr>
          <a:xfrm>
            <a:off x="9713012" y="559307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Integrity Job</a:t>
            </a:r>
            <a:endParaRPr sz="800" b="0" i="0" u="none" strike="noStrike" cap="none">
              <a:solidFill>
                <a:srgbClr val="3F3F3F"/>
              </a:solidFill>
              <a:latin typeface="Roboto Light"/>
              <a:ea typeface="Roboto Light"/>
              <a:cs typeface="Roboto Light"/>
              <a:sym typeface="Roboto Light"/>
            </a:endParaRPr>
          </a:p>
        </p:txBody>
      </p:sp>
      <p:sp>
        <p:nvSpPr>
          <p:cNvPr id="1646" name="Google Shape;1646;p68"/>
          <p:cNvSpPr txBox="1"/>
          <p:nvPr/>
        </p:nvSpPr>
        <p:spPr>
          <a:xfrm>
            <a:off x="9697531" y="594065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 Generation Job</a:t>
            </a:r>
            <a:endParaRPr sz="800" b="0" i="0" u="none" strike="noStrike" cap="none">
              <a:solidFill>
                <a:srgbClr val="3F3F3F"/>
              </a:solidFill>
              <a:latin typeface="Roboto Light"/>
              <a:ea typeface="Roboto Light"/>
              <a:cs typeface="Roboto Light"/>
              <a:sym typeface="Roboto Light"/>
            </a:endParaRPr>
          </a:p>
        </p:txBody>
      </p:sp>
      <p:sp>
        <p:nvSpPr>
          <p:cNvPr id="1647" name="Google Shape;1647;p68"/>
          <p:cNvSpPr txBox="1"/>
          <p:nvPr/>
        </p:nvSpPr>
        <p:spPr>
          <a:xfrm>
            <a:off x="6448425" y="5593079"/>
            <a:ext cx="65764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Task flow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Checksums</a:t>
            </a:r>
            <a:endParaRPr sz="800" b="0" i="0" u="none" strike="noStrike" cap="none">
              <a:solidFill>
                <a:srgbClr val="3F3F3F"/>
              </a:solidFill>
              <a:latin typeface="Roboto Light"/>
              <a:ea typeface="Roboto Light"/>
              <a:cs typeface="Roboto Light"/>
              <a:sym typeface="Roboto Light"/>
            </a:endParaRPr>
          </a:p>
        </p:txBody>
      </p:sp>
      <p:sp>
        <p:nvSpPr>
          <p:cNvPr id="1648" name="Google Shape;1648;p68"/>
          <p:cNvSpPr txBox="1"/>
          <p:nvPr/>
        </p:nvSpPr>
        <p:spPr>
          <a:xfrm>
            <a:off x="6443265" y="6002214"/>
            <a:ext cx="657645" cy="12311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Flow</a:t>
            </a:r>
            <a:endParaRPr sz="800" b="0" i="0" u="none" strike="noStrike" cap="none">
              <a:solidFill>
                <a:srgbClr val="3F3F3F"/>
              </a:solidFill>
              <a:latin typeface="Roboto Light"/>
              <a:ea typeface="Roboto Light"/>
              <a:cs typeface="Roboto Light"/>
              <a:sym typeface="Roboto Light"/>
            </a:endParaRPr>
          </a:p>
        </p:txBody>
      </p:sp>
      <p:cxnSp>
        <p:nvCxnSpPr>
          <p:cNvPr id="1649" name="Google Shape;1649;p68"/>
          <p:cNvCxnSpPr/>
          <p:nvPr/>
        </p:nvCxnSpPr>
        <p:spPr>
          <a:xfrm>
            <a:off x="5752362" y="6063769"/>
            <a:ext cx="537257" cy="0"/>
          </a:xfrm>
          <a:prstGeom prst="straightConnector1">
            <a:avLst/>
          </a:prstGeom>
          <a:noFill/>
          <a:ln w="12700" cap="flat" cmpd="sng">
            <a:solidFill>
              <a:srgbClr val="3F3F3F"/>
            </a:solidFill>
            <a:prstDash val="dash"/>
            <a:round/>
            <a:headEnd type="none" w="sm" len="sm"/>
            <a:tailEnd type="triangle" w="med" len="med"/>
          </a:ln>
        </p:spPr>
      </p:cxnSp>
      <p:cxnSp>
        <p:nvCxnSpPr>
          <p:cNvPr id="1650" name="Google Shape;1650;p68"/>
          <p:cNvCxnSpPr/>
          <p:nvPr/>
        </p:nvCxnSpPr>
        <p:spPr>
          <a:xfrm>
            <a:off x="5752362" y="5716189"/>
            <a:ext cx="537257" cy="0"/>
          </a:xfrm>
          <a:prstGeom prst="straightConnector1">
            <a:avLst/>
          </a:prstGeom>
          <a:noFill/>
          <a:ln w="12700" cap="flat" cmpd="sng">
            <a:solidFill>
              <a:srgbClr val="A5A5A5"/>
            </a:solidFill>
            <a:prstDash val="lgDash"/>
            <a:round/>
            <a:headEnd type="triangle" w="med" len="med"/>
            <a:tailEnd type="triangle" w="med" len="med"/>
          </a:ln>
        </p:spPr>
      </p:cxnSp>
      <p:sp>
        <p:nvSpPr>
          <p:cNvPr id="1651" name="Google Shape;1651;p68"/>
          <p:cNvSpPr txBox="1"/>
          <p:nvPr/>
        </p:nvSpPr>
        <p:spPr>
          <a:xfrm>
            <a:off x="7356866" y="3122911"/>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n</a:t>
            </a:r>
            <a:endParaRPr sz="1050" b="1" i="0" u="none" strike="noStrike" cap="none">
              <a:solidFill>
                <a:srgbClr val="6CAF27"/>
              </a:solidFill>
              <a:latin typeface="Roboto"/>
              <a:ea typeface="Roboto"/>
              <a:cs typeface="Roboto"/>
              <a:sym typeface="Roboto"/>
            </a:endParaRPr>
          </a:p>
        </p:txBody>
      </p:sp>
      <p:cxnSp>
        <p:nvCxnSpPr>
          <p:cNvPr id="1652" name="Google Shape;1652;p68"/>
          <p:cNvCxnSpPr/>
          <p:nvPr/>
        </p:nvCxnSpPr>
        <p:spPr>
          <a:xfrm>
            <a:off x="7695949" y="4379799"/>
            <a:ext cx="572566" cy="0"/>
          </a:xfrm>
          <a:prstGeom prst="straightConnector1">
            <a:avLst/>
          </a:prstGeom>
          <a:noFill/>
          <a:ln w="12700" cap="flat" cmpd="sng">
            <a:solidFill>
              <a:srgbClr val="BFBFBF"/>
            </a:solidFill>
            <a:prstDash val="solid"/>
            <a:round/>
            <a:headEnd type="none" w="sm" len="sm"/>
            <a:tailEnd type="none" w="sm" len="sm"/>
          </a:ln>
        </p:spPr>
      </p:cxnSp>
      <p:grpSp>
        <p:nvGrpSpPr>
          <p:cNvPr id="1653" name="Google Shape;1653;p68"/>
          <p:cNvGrpSpPr/>
          <p:nvPr/>
        </p:nvGrpSpPr>
        <p:grpSpPr>
          <a:xfrm>
            <a:off x="7357905" y="4136121"/>
            <a:ext cx="480125" cy="576175"/>
            <a:chOff x="2700529" y="5095926"/>
            <a:chExt cx="376960" cy="452371"/>
          </a:xfrm>
        </p:grpSpPr>
        <p:grpSp>
          <p:nvGrpSpPr>
            <p:cNvPr id="1654" name="Google Shape;1654;p68"/>
            <p:cNvGrpSpPr/>
            <p:nvPr/>
          </p:nvGrpSpPr>
          <p:grpSpPr>
            <a:xfrm>
              <a:off x="2700529" y="5095926"/>
              <a:ext cx="376960" cy="448655"/>
              <a:chOff x="2939671" y="4395131"/>
              <a:chExt cx="376960" cy="448655"/>
            </a:xfrm>
          </p:grpSpPr>
          <p:grpSp>
            <p:nvGrpSpPr>
              <p:cNvPr id="1655" name="Google Shape;1655;p68"/>
              <p:cNvGrpSpPr/>
              <p:nvPr/>
            </p:nvGrpSpPr>
            <p:grpSpPr>
              <a:xfrm>
                <a:off x="3040778" y="4395131"/>
                <a:ext cx="275853" cy="376767"/>
                <a:chOff x="3040778" y="4395131"/>
                <a:chExt cx="275853" cy="376767"/>
              </a:xfrm>
            </p:grpSpPr>
            <p:sp>
              <p:nvSpPr>
                <p:cNvPr id="1656" name="Google Shape;1656;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5" name="Google Shape;1665;p68"/>
              <p:cNvGrpSpPr/>
              <p:nvPr/>
            </p:nvGrpSpPr>
            <p:grpSpPr>
              <a:xfrm>
                <a:off x="2939671" y="4689883"/>
                <a:ext cx="145155" cy="153903"/>
                <a:chOff x="5967413" y="-3362325"/>
                <a:chExt cx="1133475" cy="1454150"/>
              </a:xfrm>
            </p:grpSpPr>
            <p:sp>
              <p:nvSpPr>
                <p:cNvPr id="1666" name="Google Shape;1666;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80" name="Google Shape;1680;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1681" name="Google Shape;1681;p68"/>
          <p:cNvGrpSpPr/>
          <p:nvPr/>
        </p:nvGrpSpPr>
        <p:grpSpPr>
          <a:xfrm>
            <a:off x="7958008" y="4136121"/>
            <a:ext cx="480125" cy="576175"/>
            <a:chOff x="2700529" y="5095926"/>
            <a:chExt cx="376960" cy="452371"/>
          </a:xfrm>
        </p:grpSpPr>
        <p:grpSp>
          <p:nvGrpSpPr>
            <p:cNvPr id="1682" name="Google Shape;1682;p68"/>
            <p:cNvGrpSpPr/>
            <p:nvPr/>
          </p:nvGrpSpPr>
          <p:grpSpPr>
            <a:xfrm>
              <a:off x="2700529" y="5095926"/>
              <a:ext cx="376960" cy="448655"/>
              <a:chOff x="2939671" y="4395131"/>
              <a:chExt cx="376960" cy="448655"/>
            </a:xfrm>
          </p:grpSpPr>
          <p:grpSp>
            <p:nvGrpSpPr>
              <p:cNvPr id="1683" name="Google Shape;1683;p68"/>
              <p:cNvGrpSpPr/>
              <p:nvPr/>
            </p:nvGrpSpPr>
            <p:grpSpPr>
              <a:xfrm>
                <a:off x="3040778" y="4395131"/>
                <a:ext cx="275853" cy="376767"/>
                <a:chOff x="3040778" y="4395131"/>
                <a:chExt cx="275853" cy="376767"/>
              </a:xfrm>
            </p:grpSpPr>
            <p:sp>
              <p:nvSpPr>
                <p:cNvPr id="1684" name="Google Shape;1684;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3" name="Google Shape;1693;p68"/>
              <p:cNvGrpSpPr/>
              <p:nvPr/>
            </p:nvGrpSpPr>
            <p:grpSpPr>
              <a:xfrm>
                <a:off x="2939671" y="4689883"/>
                <a:ext cx="145155" cy="153903"/>
                <a:chOff x="5967413" y="-3362325"/>
                <a:chExt cx="1133475" cy="1454150"/>
              </a:xfrm>
            </p:grpSpPr>
            <p:sp>
              <p:nvSpPr>
                <p:cNvPr id="1694" name="Google Shape;1694;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08" name="Google Shape;1708;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1709" name="Google Shape;1709;p68"/>
          <p:cNvSpPr/>
          <p:nvPr/>
        </p:nvSpPr>
        <p:spPr>
          <a:xfrm>
            <a:off x="9394598" y="3684355"/>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1710" name="Google Shape;1710;p68"/>
          <p:cNvSpPr/>
          <p:nvPr/>
        </p:nvSpPr>
        <p:spPr>
          <a:xfrm>
            <a:off x="9150157" y="3266676"/>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1" name="Google Shape;1711;p68"/>
          <p:cNvSpPr/>
          <p:nvPr/>
        </p:nvSpPr>
        <p:spPr>
          <a:xfrm>
            <a:off x="9150157" y="3533462"/>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2" name="Google Shape;1712;p68"/>
          <p:cNvSpPr/>
          <p:nvPr/>
        </p:nvSpPr>
        <p:spPr>
          <a:xfrm>
            <a:off x="9386264" y="3984186"/>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3" name="Google Shape;1713;p68"/>
          <p:cNvSpPr/>
          <p:nvPr/>
        </p:nvSpPr>
        <p:spPr>
          <a:xfrm>
            <a:off x="9150157" y="4134995"/>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4" name="Google Shape;1714;p68"/>
          <p:cNvSpPr/>
          <p:nvPr/>
        </p:nvSpPr>
        <p:spPr>
          <a:xfrm>
            <a:off x="9150157" y="4398032"/>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5" name="Google Shape;1715;p68"/>
          <p:cNvSpPr/>
          <p:nvPr/>
        </p:nvSpPr>
        <p:spPr>
          <a:xfrm>
            <a:off x="9158909" y="3831102"/>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cxnSp>
        <p:nvCxnSpPr>
          <p:cNvPr id="1716" name="Google Shape;1716;p68"/>
          <p:cNvCxnSpPr>
            <a:stCxn id="1710" idx="4"/>
            <a:endCxn id="1711" idx="0"/>
          </p:cNvCxnSpPr>
          <p:nvPr/>
        </p:nvCxnSpPr>
        <p:spPr>
          <a:xfrm>
            <a:off x="9234725" y="3435812"/>
            <a:ext cx="0" cy="97800"/>
          </a:xfrm>
          <a:prstGeom prst="straightConnector1">
            <a:avLst/>
          </a:prstGeom>
          <a:noFill/>
          <a:ln w="9525" cap="flat" cmpd="sng">
            <a:solidFill>
              <a:srgbClr val="3F3F3F"/>
            </a:solidFill>
            <a:prstDash val="solid"/>
            <a:round/>
            <a:headEnd type="none" w="sm" len="sm"/>
            <a:tailEnd type="triangle" w="sm" len="sm"/>
          </a:ln>
        </p:spPr>
      </p:cxnSp>
      <p:cxnSp>
        <p:nvCxnSpPr>
          <p:cNvPr id="1717" name="Google Shape;1717;p68"/>
          <p:cNvCxnSpPr>
            <a:stCxn id="1711" idx="6"/>
            <a:endCxn id="1709" idx="1"/>
          </p:cNvCxnSpPr>
          <p:nvPr/>
        </p:nvCxnSpPr>
        <p:spPr>
          <a:xfrm>
            <a:off x="9319293" y="3618030"/>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1718" name="Google Shape;1718;p68"/>
          <p:cNvCxnSpPr>
            <a:stCxn id="1709" idx="3"/>
            <a:endCxn id="1719" idx="6"/>
          </p:cNvCxnSpPr>
          <p:nvPr/>
        </p:nvCxnSpPr>
        <p:spPr>
          <a:xfrm flipH="1">
            <a:off x="9327293" y="3827126"/>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1720" name="Google Shape;1720;p68"/>
          <p:cNvCxnSpPr>
            <a:stCxn id="1712" idx="3"/>
            <a:endCxn id="1713" idx="6"/>
          </p:cNvCxnSpPr>
          <p:nvPr/>
        </p:nvCxnSpPr>
        <p:spPr>
          <a:xfrm flipH="1">
            <a:off x="9319233" y="4128553"/>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1721" name="Google Shape;1721;p68"/>
          <p:cNvCxnSpPr>
            <a:stCxn id="1719" idx="5"/>
            <a:endCxn id="1712" idx="2"/>
          </p:cNvCxnSpPr>
          <p:nvPr/>
        </p:nvCxnSpPr>
        <p:spPr>
          <a:xfrm>
            <a:off x="9300164" y="3973054"/>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1722" name="Google Shape;1722;p68"/>
          <p:cNvCxnSpPr>
            <a:stCxn id="1713" idx="4"/>
            <a:endCxn id="1714" idx="0"/>
          </p:cNvCxnSpPr>
          <p:nvPr/>
        </p:nvCxnSpPr>
        <p:spPr>
          <a:xfrm>
            <a:off x="9234725" y="4304131"/>
            <a:ext cx="0" cy="93900"/>
          </a:xfrm>
          <a:prstGeom prst="straightConnector1">
            <a:avLst/>
          </a:prstGeom>
          <a:noFill/>
          <a:ln w="9525" cap="flat" cmpd="sng">
            <a:solidFill>
              <a:srgbClr val="3F3F3F"/>
            </a:solidFill>
            <a:prstDash val="solid"/>
            <a:round/>
            <a:headEnd type="none" w="sm" len="sm"/>
            <a:tailEnd type="triangle" w="sm" len="sm"/>
          </a:ln>
        </p:spPr>
      </p:cxnSp>
      <p:grpSp>
        <p:nvGrpSpPr>
          <p:cNvPr id="1723" name="Google Shape;1723;p68"/>
          <p:cNvGrpSpPr/>
          <p:nvPr/>
        </p:nvGrpSpPr>
        <p:grpSpPr>
          <a:xfrm>
            <a:off x="7469783" y="3655209"/>
            <a:ext cx="292601" cy="292601"/>
            <a:chOff x="2910293" y="4570783"/>
            <a:chExt cx="228600" cy="228600"/>
          </a:xfrm>
        </p:grpSpPr>
        <p:sp>
          <p:nvSpPr>
            <p:cNvPr id="1724" name="Google Shape;1724;p68"/>
            <p:cNvSpPr/>
            <p:nvPr/>
          </p:nvSpPr>
          <p:spPr>
            <a:xfrm>
              <a:off x="2910293"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1725" name="Google Shape;1725;p68"/>
            <p:cNvSpPr/>
            <p:nvPr/>
          </p:nvSpPr>
          <p:spPr>
            <a:xfrm>
              <a:off x="2931046"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pSp>
      <p:sp>
        <p:nvSpPr>
          <p:cNvPr id="1726" name="Google Shape;1726;p68"/>
          <p:cNvSpPr txBox="1"/>
          <p:nvPr/>
        </p:nvSpPr>
        <p:spPr>
          <a:xfrm>
            <a:off x="7934522" y="3321178"/>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1727" name="Google Shape;1727;p68"/>
          <p:cNvSpPr/>
          <p:nvPr/>
        </p:nvSpPr>
        <p:spPr>
          <a:xfrm>
            <a:off x="5576287" y="990254"/>
            <a:ext cx="1453985" cy="262308"/>
          </a:xfrm>
          <a:prstGeom prst="round2SameRect">
            <a:avLst>
              <a:gd name="adj1" fmla="val 21992"/>
              <a:gd name="adj2" fmla="val 0"/>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SUBMIT HOST</a:t>
            </a:r>
            <a:endParaRPr sz="1400" b="0" i="0" u="none" strike="noStrike" cap="none">
              <a:solidFill>
                <a:srgbClr val="000000"/>
              </a:solidFill>
              <a:latin typeface="Arial"/>
              <a:ea typeface="Arial"/>
              <a:cs typeface="Arial"/>
              <a:sym typeface="Arial"/>
            </a:endParaRPr>
          </a:p>
        </p:txBody>
      </p:sp>
      <p:sp>
        <p:nvSpPr>
          <p:cNvPr id="1728" name="Google Shape;1728;p68"/>
          <p:cNvSpPr txBox="1"/>
          <p:nvPr/>
        </p:nvSpPr>
        <p:spPr>
          <a:xfrm>
            <a:off x="6039786" y="1405950"/>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1729" name="Google Shape;1729;p68"/>
          <p:cNvSpPr/>
          <p:nvPr/>
        </p:nvSpPr>
        <p:spPr>
          <a:xfrm>
            <a:off x="6171568" y="1932082"/>
            <a:ext cx="266000" cy="266000"/>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sp>
        <p:nvSpPr>
          <p:cNvPr id="1730" name="Google Shape;1730;p68"/>
          <p:cNvSpPr txBox="1"/>
          <p:nvPr/>
        </p:nvSpPr>
        <p:spPr>
          <a:xfrm>
            <a:off x="6039786" y="2473367"/>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1731" name="Google Shape;1731;p68"/>
          <p:cNvSpPr/>
          <p:nvPr/>
        </p:nvSpPr>
        <p:spPr>
          <a:xfrm>
            <a:off x="6171568" y="2999497"/>
            <a:ext cx="266000" cy="266000"/>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sp>
        <p:nvSpPr>
          <p:cNvPr id="1732" name="Google Shape;1732;p68"/>
          <p:cNvSpPr txBox="1"/>
          <p:nvPr/>
        </p:nvSpPr>
        <p:spPr>
          <a:xfrm>
            <a:off x="6039786" y="3540784"/>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cxnSp>
        <p:nvCxnSpPr>
          <p:cNvPr id="1733" name="Google Shape;1733;p68"/>
          <p:cNvCxnSpPr/>
          <p:nvPr/>
        </p:nvCxnSpPr>
        <p:spPr>
          <a:xfrm>
            <a:off x="6303279" y="1696602"/>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1734" name="Google Shape;1734;p68"/>
          <p:cNvCxnSpPr/>
          <p:nvPr/>
        </p:nvCxnSpPr>
        <p:spPr>
          <a:xfrm>
            <a:off x="6303279" y="2265819"/>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1735" name="Google Shape;1735;p68"/>
          <p:cNvCxnSpPr/>
          <p:nvPr/>
        </p:nvCxnSpPr>
        <p:spPr>
          <a:xfrm>
            <a:off x="6303279" y="2764019"/>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1736" name="Google Shape;1736;p68"/>
          <p:cNvCxnSpPr/>
          <p:nvPr/>
        </p:nvCxnSpPr>
        <p:spPr>
          <a:xfrm>
            <a:off x="6303279" y="3333236"/>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1737" name="Google Shape;1737;p68"/>
          <p:cNvCxnSpPr/>
          <p:nvPr/>
        </p:nvCxnSpPr>
        <p:spPr>
          <a:xfrm>
            <a:off x="6303280" y="3890442"/>
            <a:ext cx="1" cy="247640"/>
          </a:xfrm>
          <a:prstGeom prst="straightConnector1">
            <a:avLst/>
          </a:prstGeom>
          <a:noFill/>
          <a:ln w="25400" cap="flat" cmpd="sng">
            <a:solidFill>
              <a:srgbClr val="3F3F3F"/>
            </a:solidFill>
            <a:prstDash val="solid"/>
            <a:round/>
            <a:headEnd type="none" w="sm" len="sm"/>
            <a:tailEnd type="triangle" w="lg" len="lg"/>
          </a:ln>
        </p:spPr>
      </p:cxnSp>
      <p:sp>
        <p:nvSpPr>
          <p:cNvPr id="1738" name="Google Shape;1738;p68"/>
          <p:cNvSpPr txBox="1"/>
          <p:nvPr/>
        </p:nvSpPr>
        <p:spPr>
          <a:xfrm>
            <a:off x="7356866" y="1135919"/>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1</a:t>
            </a:r>
            <a:endParaRPr sz="1050" b="1" i="0" u="none" strike="noStrike" cap="none">
              <a:solidFill>
                <a:srgbClr val="6CAF27"/>
              </a:solidFill>
              <a:latin typeface="Roboto"/>
              <a:ea typeface="Roboto"/>
              <a:cs typeface="Roboto"/>
              <a:sym typeface="Roboto"/>
            </a:endParaRPr>
          </a:p>
        </p:txBody>
      </p:sp>
      <p:cxnSp>
        <p:nvCxnSpPr>
          <p:cNvPr id="1739" name="Google Shape;1739;p68"/>
          <p:cNvCxnSpPr/>
          <p:nvPr/>
        </p:nvCxnSpPr>
        <p:spPr>
          <a:xfrm>
            <a:off x="7695949" y="2392807"/>
            <a:ext cx="572566" cy="0"/>
          </a:xfrm>
          <a:prstGeom prst="straightConnector1">
            <a:avLst/>
          </a:prstGeom>
          <a:noFill/>
          <a:ln w="12700" cap="flat" cmpd="sng">
            <a:solidFill>
              <a:srgbClr val="BFBFBF"/>
            </a:solidFill>
            <a:prstDash val="solid"/>
            <a:round/>
            <a:headEnd type="none" w="sm" len="sm"/>
            <a:tailEnd type="none" w="sm" len="sm"/>
          </a:ln>
        </p:spPr>
      </p:cxnSp>
      <p:grpSp>
        <p:nvGrpSpPr>
          <p:cNvPr id="1740" name="Google Shape;1740;p68"/>
          <p:cNvGrpSpPr/>
          <p:nvPr/>
        </p:nvGrpSpPr>
        <p:grpSpPr>
          <a:xfrm>
            <a:off x="7357905" y="2149129"/>
            <a:ext cx="480125" cy="576175"/>
            <a:chOff x="2700529" y="5095926"/>
            <a:chExt cx="376960" cy="452371"/>
          </a:xfrm>
        </p:grpSpPr>
        <p:grpSp>
          <p:nvGrpSpPr>
            <p:cNvPr id="1741" name="Google Shape;1741;p68"/>
            <p:cNvGrpSpPr/>
            <p:nvPr/>
          </p:nvGrpSpPr>
          <p:grpSpPr>
            <a:xfrm>
              <a:off x="2700529" y="5095926"/>
              <a:ext cx="376960" cy="448655"/>
              <a:chOff x="2939671" y="4395131"/>
              <a:chExt cx="376960" cy="448655"/>
            </a:xfrm>
          </p:grpSpPr>
          <p:grpSp>
            <p:nvGrpSpPr>
              <p:cNvPr id="1742" name="Google Shape;1742;p68"/>
              <p:cNvGrpSpPr/>
              <p:nvPr/>
            </p:nvGrpSpPr>
            <p:grpSpPr>
              <a:xfrm>
                <a:off x="3040778" y="4395131"/>
                <a:ext cx="275853" cy="376767"/>
                <a:chOff x="3040778" y="4395131"/>
                <a:chExt cx="275853" cy="376767"/>
              </a:xfrm>
            </p:grpSpPr>
            <p:sp>
              <p:nvSpPr>
                <p:cNvPr id="1743" name="Google Shape;1743;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2" name="Google Shape;1752;p68"/>
              <p:cNvGrpSpPr/>
              <p:nvPr/>
            </p:nvGrpSpPr>
            <p:grpSpPr>
              <a:xfrm>
                <a:off x="2939671" y="4689883"/>
                <a:ext cx="145155" cy="153903"/>
                <a:chOff x="5967413" y="-3362325"/>
                <a:chExt cx="1133475" cy="1454150"/>
              </a:xfrm>
            </p:grpSpPr>
            <p:sp>
              <p:nvSpPr>
                <p:cNvPr id="1753" name="Google Shape;1753;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7" name="Google Shape;1767;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1768" name="Google Shape;1768;p68"/>
          <p:cNvGrpSpPr/>
          <p:nvPr/>
        </p:nvGrpSpPr>
        <p:grpSpPr>
          <a:xfrm>
            <a:off x="7958008" y="2149129"/>
            <a:ext cx="480125" cy="576175"/>
            <a:chOff x="2700529" y="5095926"/>
            <a:chExt cx="376960" cy="452371"/>
          </a:xfrm>
        </p:grpSpPr>
        <p:grpSp>
          <p:nvGrpSpPr>
            <p:cNvPr id="1769" name="Google Shape;1769;p68"/>
            <p:cNvGrpSpPr/>
            <p:nvPr/>
          </p:nvGrpSpPr>
          <p:grpSpPr>
            <a:xfrm>
              <a:off x="2700529" y="5095926"/>
              <a:ext cx="376960" cy="448655"/>
              <a:chOff x="2939671" y="4395131"/>
              <a:chExt cx="376960" cy="448655"/>
            </a:xfrm>
          </p:grpSpPr>
          <p:grpSp>
            <p:nvGrpSpPr>
              <p:cNvPr id="1770" name="Google Shape;1770;p68"/>
              <p:cNvGrpSpPr/>
              <p:nvPr/>
            </p:nvGrpSpPr>
            <p:grpSpPr>
              <a:xfrm>
                <a:off x="3040778" y="4395131"/>
                <a:ext cx="275853" cy="376767"/>
                <a:chOff x="3040778" y="4395131"/>
                <a:chExt cx="275853" cy="376767"/>
              </a:xfrm>
            </p:grpSpPr>
            <p:sp>
              <p:nvSpPr>
                <p:cNvPr id="1771" name="Google Shape;1771;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0" name="Google Shape;1780;p68"/>
              <p:cNvGrpSpPr/>
              <p:nvPr/>
            </p:nvGrpSpPr>
            <p:grpSpPr>
              <a:xfrm>
                <a:off x="2939671" y="4689883"/>
                <a:ext cx="145155" cy="153903"/>
                <a:chOff x="5967413" y="-3362325"/>
                <a:chExt cx="1133475" cy="1454150"/>
              </a:xfrm>
            </p:grpSpPr>
            <p:sp>
              <p:nvSpPr>
                <p:cNvPr id="1781" name="Google Shape;1781;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95" name="Google Shape;1795;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1796" name="Google Shape;1796;p68"/>
          <p:cNvSpPr/>
          <p:nvPr/>
        </p:nvSpPr>
        <p:spPr>
          <a:xfrm>
            <a:off x="9394598" y="1697363"/>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1797" name="Google Shape;1797;p68"/>
          <p:cNvSpPr/>
          <p:nvPr/>
        </p:nvSpPr>
        <p:spPr>
          <a:xfrm>
            <a:off x="9150157" y="1279684"/>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98" name="Google Shape;1798;p68"/>
          <p:cNvSpPr/>
          <p:nvPr/>
        </p:nvSpPr>
        <p:spPr>
          <a:xfrm>
            <a:off x="9150157" y="1546470"/>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99" name="Google Shape;1799;p68"/>
          <p:cNvSpPr/>
          <p:nvPr/>
        </p:nvSpPr>
        <p:spPr>
          <a:xfrm>
            <a:off x="9386264" y="1997194"/>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0" name="Google Shape;1800;p68"/>
          <p:cNvSpPr/>
          <p:nvPr/>
        </p:nvSpPr>
        <p:spPr>
          <a:xfrm>
            <a:off x="9150157" y="2148003"/>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1" name="Google Shape;1801;p68"/>
          <p:cNvSpPr/>
          <p:nvPr/>
        </p:nvSpPr>
        <p:spPr>
          <a:xfrm>
            <a:off x="9150157" y="2411040"/>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2" name="Google Shape;1802;p68"/>
          <p:cNvSpPr/>
          <p:nvPr/>
        </p:nvSpPr>
        <p:spPr>
          <a:xfrm>
            <a:off x="9158909" y="1844110"/>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cxnSp>
        <p:nvCxnSpPr>
          <p:cNvPr id="1803" name="Google Shape;1803;p68"/>
          <p:cNvCxnSpPr>
            <a:stCxn id="1797" idx="4"/>
            <a:endCxn id="1798" idx="0"/>
          </p:cNvCxnSpPr>
          <p:nvPr/>
        </p:nvCxnSpPr>
        <p:spPr>
          <a:xfrm>
            <a:off x="9234725" y="1448820"/>
            <a:ext cx="0" cy="97800"/>
          </a:xfrm>
          <a:prstGeom prst="straightConnector1">
            <a:avLst/>
          </a:prstGeom>
          <a:noFill/>
          <a:ln w="9525" cap="flat" cmpd="sng">
            <a:solidFill>
              <a:srgbClr val="3F3F3F"/>
            </a:solidFill>
            <a:prstDash val="solid"/>
            <a:round/>
            <a:headEnd type="none" w="sm" len="sm"/>
            <a:tailEnd type="triangle" w="sm" len="sm"/>
          </a:ln>
        </p:spPr>
      </p:cxnSp>
      <p:cxnSp>
        <p:nvCxnSpPr>
          <p:cNvPr id="1804" name="Google Shape;1804;p68"/>
          <p:cNvCxnSpPr>
            <a:stCxn id="1798" idx="6"/>
            <a:endCxn id="1796" idx="1"/>
          </p:cNvCxnSpPr>
          <p:nvPr/>
        </p:nvCxnSpPr>
        <p:spPr>
          <a:xfrm>
            <a:off x="9319293" y="1631038"/>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1805" name="Google Shape;1805;p68"/>
          <p:cNvCxnSpPr>
            <a:stCxn id="1796" idx="3"/>
            <a:endCxn id="1806" idx="6"/>
          </p:cNvCxnSpPr>
          <p:nvPr/>
        </p:nvCxnSpPr>
        <p:spPr>
          <a:xfrm flipH="1">
            <a:off x="9327293" y="1840134"/>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1807" name="Google Shape;1807;p68"/>
          <p:cNvCxnSpPr>
            <a:stCxn id="1799" idx="3"/>
            <a:endCxn id="1800" idx="6"/>
          </p:cNvCxnSpPr>
          <p:nvPr/>
        </p:nvCxnSpPr>
        <p:spPr>
          <a:xfrm flipH="1">
            <a:off x="9319233" y="2141561"/>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1808" name="Google Shape;1808;p68"/>
          <p:cNvCxnSpPr>
            <a:stCxn id="1806" idx="5"/>
            <a:endCxn id="1799" idx="2"/>
          </p:cNvCxnSpPr>
          <p:nvPr/>
        </p:nvCxnSpPr>
        <p:spPr>
          <a:xfrm>
            <a:off x="9300164" y="1986062"/>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1809" name="Google Shape;1809;p68"/>
          <p:cNvCxnSpPr>
            <a:stCxn id="1800" idx="4"/>
            <a:endCxn id="1801" idx="0"/>
          </p:cNvCxnSpPr>
          <p:nvPr/>
        </p:nvCxnSpPr>
        <p:spPr>
          <a:xfrm>
            <a:off x="9234725" y="2317139"/>
            <a:ext cx="0" cy="93900"/>
          </a:xfrm>
          <a:prstGeom prst="straightConnector1">
            <a:avLst/>
          </a:prstGeom>
          <a:noFill/>
          <a:ln w="9525" cap="flat" cmpd="sng">
            <a:solidFill>
              <a:srgbClr val="3F3F3F"/>
            </a:solidFill>
            <a:prstDash val="solid"/>
            <a:round/>
            <a:headEnd type="none" w="sm" len="sm"/>
            <a:tailEnd type="triangle" w="sm" len="sm"/>
          </a:ln>
        </p:spPr>
      </p:cxnSp>
      <p:grpSp>
        <p:nvGrpSpPr>
          <p:cNvPr id="1810" name="Google Shape;1810;p68"/>
          <p:cNvGrpSpPr/>
          <p:nvPr/>
        </p:nvGrpSpPr>
        <p:grpSpPr>
          <a:xfrm>
            <a:off x="7469783" y="1637504"/>
            <a:ext cx="292601" cy="292601"/>
            <a:chOff x="2628544" y="4570783"/>
            <a:chExt cx="228600" cy="228600"/>
          </a:xfrm>
        </p:grpSpPr>
        <p:sp>
          <p:nvSpPr>
            <p:cNvPr id="1811" name="Google Shape;1811;p68"/>
            <p:cNvSpPr/>
            <p:nvPr/>
          </p:nvSpPr>
          <p:spPr>
            <a:xfrm>
              <a:off x="2628544"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1812" name="Google Shape;1812;p68"/>
            <p:cNvSpPr/>
            <p:nvPr/>
          </p:nvSpPr>
          <p:spPr>
            <a:xfrm>
              <a:off x="2649298"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1</a:t>
              </a:r>
              <a:endParaRPr sz="1400" b="0" i="0" u="none" strike="noStrike" cap="none">
                <a:solidFill>
                  <a:srgbClr val="000000"/>
                </a:solidFill>
                <a:latin typeface="Arial"/>
                <a:ea typeface="Arial"/>
                <a:cs typeface="Arial"/>
                <a:sym typeface="Arial"/>
              </a:endParaRPr>
            </a:p>
          </p:txBody>
        </p:sp>
      </p:grpSp>
      <p:sp>
        <p:nvSpPr>
          <p:cNvPr id="1813" name="Google Shape;1813;p68"/>
          <p:cNvSpPr txBox="1"/>
          <p:nvPr/>
        </p:nvSpPr>
        <p:spPr>
          <a:xfrm>
            <a:off x="7934522" y="1321786"/>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1814" name="Google Shape;1814;p68"/>
          <p:cNvSpPr txBox="1"/>
          <p:nvPr/>
        </p:nvSpPr>
        <p:spPr>
          <a:xfrm>
            <a:off x="10962297" y="1509539"/>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1815" name="Google Shape;1815;p68"/>
          <p:cNvSpPr txBox="1"/>
          <p:nvPr/>
        </p:nvSpPr>
        <p:spPr>
          <a:xfrm>
            <a:off x="10962297" y="2850608"/>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1816" name="Google Shape;1816;p68"/>
          <p:cNvSpPr txBox="1"/>
          <p:nvPr/>
        </p:nvSpPr>
        <p:spPr>
          <a:xfrm>
            <a:off x="10962297" y="4112440"/>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sp>
        <p:nvSpPr>
          <p:cNvPr id="1817" name="Google Shape;1817;p68"/>
          <p:cNvSpPr/>
          <p:nvPr/>
        </p:nvSpPr>
        <p:spPr>
          <a:xfrm>
            <a:off x="10962297" y="1263078"/>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Input Data Site</a:t>
            </a:r>
            <a:endParaRPr sz="800" b="1" i="0" u="none" strike="noStrike" cap="none">
              <a:solidFill>
                <a:srgbClr val="3F3F3F"/>
              </a:solidFill>
              <a:latin typeface="Roboto"/>
              <a:ea typeface="Roboto"/>
              <a:cs typeface="Roboto"/>
              <a:sym typeface="Roboto"/>
            </a:endParaRPr>
          </a:p>
        </p:txBody>
      </p:sp>
      <p:sp>
        <p:nvSpPr>
          <p:cNvPr id="1818" name="Google Shape;1818;p68"/>
          <p:cNvSpPr/>
          <p:nvPr/>
        </p:nvSpPr>
        <p:spPr>
          <a:xfrm>
            <a:off x="10962297" y="2604147"/>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Staging Site</a:t>
            </a:r>
            <a:endParaRPr sz="800" b="1" i="0" u="none" strike="noStrike" cap="none">
              <a:solidFill>
                <a:srgbClr val="3F3F3F"/>
              </a:solidFill>
              <a:latin typeface="Roboto"/>
              <a:ea typeface="Roboto"/>
              <a:cs typeface="Roboto"/>
              <a:sym typeface="Roboto"/>
            </a:endParaRPr>
          </a:p>
        </p:txBody>
      </p:sp>
      <p:sp>
        <p:nvSpPr>
          <p:cNvPr id="1819" name="Google Shape;1819;p68"/>
          <p:cNvSpPr/>
          <p:nvPr/>
        </p:nvSpPr>
        <p:spPr>
          <a:xfrm>
            <a:off x="10962297" y="3865979"/>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Output Data Site</a:t>
            </a:r>
            <a:endParaRPr sz="800" b="1" i="0" u="none" strike="noStrike" cap="none">
              <a:solidFill>
                <a:srgbClr val="3F3F3F"/>
              </a:solidFill>
              <a:latin typeface="Roboto"/>
              <a:ea typeface="Roboto"/>
              <a:cs typeface="Roboto"/>
              <a:sym typeface="Roboto"/>
            </a:endParaRPr>
          </a:p>
        </p:txBody>
      </p:sp>
      <p:cxnSp>
        <p:nvCxnSpPr>
          <p:cNvPr id="1820" name="Google Shape;1820;p68"/>
          <p:cNvCxnSpPr/>
          <p:nvPr/>
        </p:nvCxnSpPr>
        <p:spPr>
          <a:xfrm rot="10800000">
            <a:off x="9419094" y="1595698"/>
            <a:ext cx="1429028" cy="0"/>
          </a:xfrm>
          <a:prstGeom prst="straightConnector1">
            <a:avLst/>
          </a:prstGeom>
          <a:noFill/>
          <a:ln w="12700" cap="flat" cmpd="sng">
            <a:solidFill>
              <a:srgbClr val="3F3F3F"/>
            </a:solidFill>
            <a:prstDash val="dash"/>
            <a:round/>
            <a:headEnd type="none" w="sm" len="sm"/>
            <a:tailEnd type="triangle" w="med" len="med"/>
          </a:ln>
        </p:spPr>
      </p:cxnSp>
      <p:cxnSp>
        <p:nvCxnSpPr>
          <p:cNvPr id="1821" name="Google Shape;1821;p68"/>
          <p:cNvCxnSpPr/>
          <p:nvPr/>
        </p:nvCxnSpPr>
        <p:spPr>
          <a:xfrm rot="10800000" flipH="1">
            <a:off x="6712906" y="1997194"/>
            <a:ext cx="713529" cy="2077439"/>
          </a:xfrm>
          <a:prstGeom prst="straightConnector1">
            <a:avLst/>
          </a:prstGeom>
          <a:noFill/>
          <a:ln w="12700" cap="flat" cmpd="sng">
            <a:solidFill>
              <a:srgbClr val="B7B7B7"/>
            </a:solidFill>
            <a:prstDash val="lgDash"/>
            <a:round/>
            <a:headEnd type="triangle" w="med" len="med"/>
            <a:tailEnd type="triangle" w="med" len="med"/>
          </a:ln>
        </p:spPr>
      </p:cxnSp>
      <p:cxnSp>
        <p:nvCxnSpPr>
          <p:cNvPr id="1822" name="Google Shape;1822;p68"/>
          <p:cNvCxnSpPr/>
          <p:nvPr/>
        </p:nvCxnSpPr>
        <p:spPr>
          <a:xfrm>
            <a:off x="9386264" y="2317139"/>
            <a:ext cx="1469897" cy="615523"/>
          </a:xfrm>
          <a:prstGeom prst="straightConnector1">
            <a:avLst/>
          </a:prstGeom>
          <a:noFill/>
          <a:ln w="12700" cap="flat" cmpd="sng">
            <a:solidFill>
              <a:srgbClr val="3F3F3F"/>
            </a:solidFill>
            <a:prstDash val="dash"/>
            <a:round/>
            <a:headEnd type="none" w="sm" len="sm"/>
            <a:tailEnd type="triangle" w="med" len="med"/>
          </a:ln>
        </p:spPr>
      </p:cxnSp>
      <p:cxnSp>
        <p:nvCxnSpPr>
          <p:cNvPr id="1823" name="Google Shape;1823;p68"/>
          <p:cNvCxnSpPr/>
          <p:nvPr/>
        </p:nvCxnSpPr>
        <p:spPr>
          <a:xfrm flipH="1">
            <a:off x="9386266" y="3027845"/>
            <a:ext cx="1480464" cy="541029"/>
          </a:xfrm>
          <a:prstGeom prst="straightConnector1">
            <a:avLst/>
          </a:prstGeom>
          <a:noFill/>
          <a:ln w="12700" cap="flat" cmpd="sng">
            <a:solidFill>
              <a:srgbClr val="3F3F3F"/>
            </a:solidFill>
            <a:prstDash val="dash"/>
            <a:round/>
            <a:headEnd type="none" w="sm" len="sm"/>
            <a:tailEnd type="triangle" w="med" len="med"/>
          </a:ln>
        </p:spPr>
      </p:cxnSp>
      <p:cxnSp>
        <p:nvCxnSpPr>
          <p:cNvPr id="1824" name="Google Shape;1824;p68"/>
          <p:cNvCxnSpPr/>
          <p:nvPr/>
        </p:nvCxnSpPr>
        <p:spPr>
          <a:xfrm>
            <a:off x="9419094" y="4232477"/>
            <a:ext cx="1437067" cy="10769"/>
          </a:xfrm>
          <a:prstGeom prst="straightConnector1">
            <a:avLst/>
          </a:prstGeom>
          <a:noFill/>
          <a:ln w="12700" cap="flat" cmpd="sng">
            <a:solidFill>
              <a:srgbClr val="3F3F3F"/>
            </a:solidFill>
            <a:prstDash val="dash"/>
            <a:round/>
            <a:headEnd type="none" w="sm" len="sm"/>
            <a:tailEnd type="triangle" w="med" len="med"/>
          </a:ln>
        </p:spPr>
      </p:cxnSp>
      <p:cxnSp>
        <p:nvCxnSpPr>
          <p:cNvPr id="1825" name="Google Shape;1825;p68"/>
          <p:cNvCxnSpPr/>
          <p:nvPr/>
        </p:nvCxnSpPr>
        <p:spPr>
          <a:xfrm rot="10800000" flipH="1">
            <a:off x="6841110" y="3921953"/>
            <a:ext cx="582779" cy="477076"/>
          </a:xfrm>
          <a:prstGeom prst="straightConnector1">
            <a:avLst/>
          </a:prstGeom>
          <a:noFill/>
          <a:ln w="12700" cap="flat" cmpd="sng">
            <a:solidFill>
              <a:srgbClr val="B7B7B7"/>
            </a:solidFill>
            <a:prstDash val="lgDash"/>
            <a:round/>
            <a:headEnd type="triangle" w="med" len="med"/>
            <a:tailEnd type="triangle" w="med" len="med"/>
          </a:ln>
        </p:spPr>
      </p:cxnSp>
      <p:grpSp>
        <p:nvGrpSpPr>
          <p:cNvPr id="1826" name="Google Shape;1826;p68"/>
          <p:cNvGrpSpPr/>
          <p:nvPr/>
        </p:nvGrpSpPr>
        <p:grpSpPr>
          <a:xfrm>
            <a:off x="10588024" y="5914495"/>
            <a:ext cx="268163" cy="323449"/>
            <a:chOff x="2700529" y="5095926"/>
            <a:chExt cx="376960" cy="454673"/>
          </a:xfrm>
        </p:grpSpPr>
        <p:grpSp>
          <p:nvGrpSpPr>
            <p:cNvPr id="1827" name="Google Shape;1827;p68"/>
            <p:cNvGrpSpPr/>
            <p:nvPr/>
          </p:nvGrpSpPr>
          <p:grpSpPr>
            <a:xfrm>
              <a:off x="2700529" y="5095926"/>
              <a:ext cx="376960" cy="448655"/>
              <a:chOff x="2939671" y="4395131"/>
              <a:chExt cx="376960" cy="448655"/>
            </a:xfrm>
          </p:grpSpPr>
          <p:grpSp>
            <p:nvGrpSpPr>
              <p:cNvPr id="1828" name="Google Shape;1828;p68"/>
              <p:cNvGrpSpPr/>
              <p:nvPr/>
            </p:nvGrpSpPr>
            <p:grpSpPr>
              <a:xfrm>
                <a:off x="3040778" y="4395131"/>
                <a:ext cx="275853" cy="376767"/>
                <a:chOff x="3040778" y="4395131"/>
                <a:chExt cx="275853" cy="376767"/>
              </a:xfrm>
            </p:grpSpPr>
            <p:sp>
              <p:nvSpPr>
                <p:cNvPr id="1829" name="Google Shape;1829;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8" name="Google Shape;1838;p68"/>
              <p:cNvGrpSpPr/>
              <p:nvPr/>
            </p:nvGrpSpPr>
            <p:grpSpPr>
              <a:xfrm>
                <a:off x="2939671" y="4689883"/>
                <a:ext cx="145155" cy="153903"/>
                <a:chOff x="5967413" y="-3362325"/>
                <a:chExt cx="1133475" cy="1454150"/>
              </a:xfrm>
            </p:grpSpPr>
            <p:sp>
              <p:nvSpPr>
                <p:cNvPr id="1839" name="Google Shape;1839;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53" name="Google Shape;1853;p68"/>
            <p:cNvSpPr txBox="1"/>
            <p:nvPr/>
          </p:nvSpPr>
          <p:spPr>
            <a:xfrm>
              <a:off x="2866068" y="5485703"/>
              <a:ext cx="129999" cy="6489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1" i="0" u="none" strike="noStrike" cap="none">
                  <a:solidFill>
                    <a:srgbClr val="3F3F3F"/>
                  </a:solidFill>
                  <a:latin typeface="Roboto"/>
                  <a:ea typeface="Roboto"/>
                  <a:cs typeface="Roboto"/>
                  <a:sym typeface="Roboto"/>
                </a:rPr>
                <a:t>WN</a:t>
              </a:r>
              <a:endParaRPr sz="300" b="1" i="0" u="none" strike="noStrike" cap="none">
                <a:solidFill>
                  <a:srgbClr val="3F3F3F"/>
                </a:solidFill>
                <a:latin typeface="Roboto"/>
                <a:ea typeface="Roboto"/>
                <a:cs typeface="Roboto"/>
                <a:sym typeface="Roboto"/>
              </a:endParaRPr>
            </a:p>
          </p:txBody>
        </p:sp>
      </p:grpSp>
      <p:pic>
        <p:nvPicPr>
          <p:cNvPr id="1854" name="Google Shape;1854;p68"/>
          <p:cNvPicPr preferRelativeResize="0"/>
          <p:nvPr/>
        </p:nvPicPr>
        <p:blipFill rotWithShape="1">
          <a:blip r:embed="rId3">
            <a:alphaModFix/>
          </a:blip>
          <a:srcRect/>
          <a:stretch/>
        </p:blipFill>
        <p:spPr>
          <a:xfrm>
            <a:off x="5985779" y="4219966"/>
            <a:ext cx="635000" cy="531196"/>
          </a:xfrm>
          <a:prstGeom prst="rect">
            <a:avLst/>
          </a:prstGeom>
          <a:noFill/>
          <a:ln>
            <a:noFill/>
          </a:ln>
        </p:spPr>
      </p:pic>
      <p:cxnSp>
        <p:nvCxnSpPr>
          <p:cNvPr id="1855" name="Google Shape;1855;p68"/>
          <p:cNvCxnSpPr/>
          <p:nvPr/>
        </p:nvCxnSpPr>
        <p:spPr>
          <a:xfrm>
            <a:off x="7296309" y="2913583"/>
            <a:ext cx="2771540" cy="0"/>
          </a:xfrm>
          <a:prstGeom prst="straightConnector1">
            <a:avLst/>
          </a:prstGeom>
          <a:noFill/>
          <a:ln w="12700" cap="flat" cmpd="sng">
            <a:solidFill>
              <a:schemeClr val="accent6"/>
            </a:solidFill>
            <a:prstDash val="lgDash"/>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9"/>
          <p:cNvSpPr txBox="1">
            <a:spLocks noGrp="1"/>
          </p:cNvSpPr>
          <p:nvPr>
            <p:ph type="title"/>
          </p:nvPr>
        </p:nvSpPr>
        <p:spPr>
          <a:xfrm>
            <a:off x="8497012" y="2676928"/>
            <a:ext cx="2913938" cy="400110"/>
          </a:xfrm>
          <a:prstGeom prst="rect">
            <a:avLst/>
          </a:prstGeom>
          <a:noFill/>
          <a:ln>
            <a:noFill/>
          </a:ln>
        </p:spPr>
        <p:txBody>
          <a:bodyPr spcFirstLastPara="1" wrap="square" lIns="91425" tIns="45700" rIns="91425" bIns="45700" anchor="t" anchorCtr="0">
            <a:spAutoFit/>
          </a:bodyPr>
          <a:lstStyle/>
          <a:p>
            <a:pPr marL="0" lvl="0" indent="0" algn="r" rtl="0">
              <a:lnSpc>
                <a:spcPct val="100000"/>
              </a:lnSpc>
              <a:spcBef>
                <a:spcPts val="0"/>
              </a:spcBef>
              <a:spcAft>
                <a:spcPts val="0"/>
              </a:spcAft>
              <a:buClr>
                <a:srgbClr val="2D75B6"/>
              </a:buClr>
              <a:buSzPts val="2000"/>
              <a:buFont typeface="Roboto"/>
              <a:buNone/>
            </a:pPr>
            <a:r>
              <a:rPr lang="en-US" sz="2000">
                <a:solidFill>
                  <a:srgbClr val="2D75B6"/>
                </a:solidFill>
                <a:latin typeface="Roboto"/>
                <a:ea typeface="Roboto"/>
                <a:cs typeface="Roboto"/>
                <a:sym typeface="Roboto"/>
              </a:rPr>
              <a:t>Advanced LIGO</a:t>
            </a:r>
            <a:endParaRPr sz="2000"/>
          </a:p>
        </p:txBody>
      </p:sp>
      <p:sp>
        <p:nvSpPr>
          <p:cNvPr id="598" name="Google Shape;598;p9"/>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sp>
        <p:nvSpPr>
          <p:cNvPr id="599" name="Google Shape;599;p9"/>
          <p:cNvSpPr txBox="1">
            <a:spLocks noGrp="1"/>
          </p:cNvSpPr>
          <p:nvPr>
            <p:ph type="body" idx="1"/>
          </p:nvPr>
        </p:nvSpPr>
        <p:spPr>
          <a:xfrm>
            <a:off x="8498268" y="1242511"/>
            <a:ext cx="2912683" cy="1015663"/>
          </a:xfrm>
          <a:prstGeom prst="rect">
            <a:avLst/>
          </a:prstGeom>
          <a:noFill/>
          <a:ln>
            <a:noFill/>
          </a:ln>
        </p:spPr>
        <p:txBody>
          <a:bodyPr spcFirstLastPara="1" wrap="square" lIns="91425" tIns="45700" rIns="91425" bIns="45700" anchor="t" anchorCtr="0">
            <a:spAutoFit/>
          </a:bodyPr>
          <a:lstStyle/>
          <a:p>
            <a:pPr marL="0" lvl="0" indent="0" algn="r" rtl="0">
              <a:lnSpc>
                <a:spcPct val="100000"/>
              </a:lnSpc>
              <a:spcBef>
                <a:spcPts val="0"/>
              </a:spcBef>
              <a:spcAft>
                <a:spcPts val="0"/>
              </a:spcAft>
              <a:buClr>
                <a:srgbClr val="005493"/>
              </a:buClr>
              <a:buSzPts val="4800"/>
              <a:buNone/>
            </a:pPr>
            <a:r>
              <a:rPr lang="en-US" sz="2000">
                <a:solidFill>
                  <a:srgbClr val="3F3F3F"/>
                </a:solidFill>
                <a:latin typeface="Roboto Light"/>
                <a:ea typeface="Roboto Light"/>
                <a:cs typeface="Roboto Light"/>
                <a:sym typeface="Roboto Light"/>
              </a:rPr>
              <a:t>Data Flow for </a:t>
            </a:r>
            <a:r>
              <a:rPr lang="en-US" sz="2000" b="1">
                <a:solidFill>
                  <a:srgbClr val="3F3F3F"/>
                </a:solidFill>
                <a:latin typeface="Roboto"/>
                <a:ea typeface="Roboto"/>
                <a:cs typeface="Roboto"/>
                <a:sym typeface="Roboto"/>
              </a:rPr>
              <a:t>LIGO Pegasus Workflows</a:t>
            </a:r>
            <a:endParaRPr/>
          </a:p>
          <a:p>
            <a:pPr marL="0" lvl="0" indent="0" algn="r" rtl="0">
              <a:lnSpc>
                <a:spcPct val="100000"/>
              </a:lnSpc>
              <a:spcBef>
                <a:spcPts val="0"/>
              </a:spcBef>
              <a:spcAft>
                <a:spcPts val="0"/>
              </a:spcAft>
              <a:buClr>
                <a:srgbClr val="005493"/>
              </a:buClr>
              <a:buSzPts val="4800"/>
              <a:buNone/>
            </a:pPr>
            <a:r>
              <a:rPr lang="en-US" sz="2000">
                <a:solidFill>
                  <a:srgbClr val="3F3F3F"/>
                </a:solidFill>
                <a:latin typeface="Roboto Light"/>
                <a:ea typeface="Roboto Light"/>
                <a:cs typeface="Roboto Light"/>
                <a:sym typeface="Roboto Light"/>
              </a:rPr>
              <a:t>in OSG</a:t>
            </a:r>
            <a:endParaRPr/>
          </a:p>
        </p:txBody>
      </p:sp>
      <p:sp>
        <p:nvSpPr>
          <p:cNvPr id="600" name="Google Shape;600;p9"/>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601" name="Google Shape;601;p9"/>
          <p:cNvSpPr txBox="1">
            <a:spLocks noGrp="1"/>
          </p:cNvSpPr>
          <p:nvPr>
            <p:ph type="body" idx="2"/>
          </p:nvPr>
        </p:nvSpPr>
        <p:spPr>
          <a:xfrm>
            <a:off x="8497012" y="4286502"/>
            <a:ext cx="2913939" cy="1061829"/>
          </a:xfrm>
          <a:prstGeom prst="rect">
            <a:avLst/>
          </a:prstGeom>
          <a:noFill/>
          <a:ln>
            <a:noFill/>
          </a:ln>
        </p:spPr>
        <p:txBody>
          <a:bodyPr spcFirstLastPara="1" wrap="square" lIns="91425" tIns="45700" rIns="91425" bIns="45700" anchor="t" anchorCtr="0">
            <a:spAutoFit/>
          </a:bodyPr>
          <a:lstStyle/>
          <a:p>
            <a:pPr marL="0" lvl="0" indent="0" algn="r" rtl="0">
              <a:lnSpc>
                <a:spcPct val="100000"/>
              </a:lnSpc>
              <a:spcBef>
                <a:spcPts val="0"/>
              </a:spcBef>
              <a:spcAft>
                <a:spcPts val="0"/>
              </a:spcAft>
              <a:buClr>
                <a:srgbClr val="4AB9C4"/>
              </a:buClr>
              <a:buSzPts val="1200"/>
              <a:buNone/>
            </a:pPr>
            <a:r>
              <a:rPr lang="en-US" sz="1200" b="1">
                <a:solidFill>
                  <a:srgbClr val="4AB9C4"/>
                </a:solidFill>
                <a:latin typeface="Roboto"/>
                <a:ea typeface="Roboto"/>
                <a:cs typeface="Roboto"/>
                <a:sym typeface="Roboto"/>
              </a:rPr>
              <a:t>60,000 Compute Tasks</a:t>
            </a:r>
            <a:endParaRPr sz="1200" b="1">
              <a:solidFill>
                <a:srgbClr val="4AB9C4"/>
              </a:solidFill>
              <a:latin typeface="Roboto"/>
              <a:ea typeface="Roboto"/>
              <a:cs typeface="Roboto"/>
              <a:sym typeface="Roboto"/>
            </a:endParaRPr>
          </a:p>
          <a:p>
            <a:pPr marL="0" lvl="0" indent="0" algn="r" rtl="0">
              <a:lnSpc>
                <a:spcPct val="100000"/>
              </a:lnSpc>
              <a:spcBef>
                <a:spcPts val="600"/>
              </a:spcBef>
              <a:spcAft>
                <a:spcPts val="0"/>
              </a:spcAft>
              <a:buClr>
                <a:srgbClr val="4AB9C4"/>
              </a:buClr>
              <a:buSzPts val="1200"/>
              <a:buNone/>
            </a:pPr>
            <a:r>
              <a:rPr lang="en-US" sz="1200" b="1">
                <a:solidFill>
                  <a:srgbClr val="4AB9C4"/>
                </a:solidFill>
                <a:latin typeface="Roboto"/>
                <a:ea typeface="Roboto"/>
                <a:cs typeface="Roboto"/>
                <a:sym typeface="Roboto"/>
              </a:rPr>
              <a:t>Input Data: 5000 files </a:t>
            </a:r>
            <a:r>
              <a:rPr lang="en-US" sz="1200">
                <a:solidFill>
                  <a:srgbClr val="4AB9C4"/>
                </a:solidFill>
                <a:latin typeface="Roboto Light"/>
                <a:ea typeface="Roboto Light"/>
                <a:cs typeface="Roboto Light"/>
                <a:sym typeface="Roboto Light"/>
              </a:rPr>
              <a:t>(10GB total)</a:t>
            </a:r>
            <a:endParaRPr sz="1200">
              <a:solidFill>
                <a:srgbClr val="4AB9C4"/>
              </a:solidFill>
              <a:latin typeface="Roboto Light"/>
              <a:ea typeface="Roboto Light"/>
              <a:cs typeface="Roboto Light"/>
              <a:sym typeface="Roboto Light"/>
            </a:endParaRPr>
          </a:p>
          <a:p>
            <a:pPr marL="0" lvl="0" indent="0" algn="r" rtl="0">
              <a:lnSpc>
                <a:spcPct val="100000"/>
              </a:lnSpc>
              <a:spcBef>
                <a:spcPts val="600"/>
              </a:spcBef>
              <a:spcAft>
                <a:spcPts val="0"/>
              </a:spcAft>
              <a:buClr>
                <a:srgbClr val="4AB9C4"/>
              </a:buClr>
              <a:buSzPts val="1200"/>
              <a:buNone/>
            </a:pPr>
            <a:r>
              <a:rPr lang="en-US" sz="1200" b="1">
                <a:solidFill>
                  <a:srgbClr val="4AB9C4"/>
                </a:solidFill>
                <a:latin typeface="Roboto"/>
                <a:ea typeface="Roboto"/>
                <a:cs typeface="Roboto"/>
                <a:sym typeface="Roboto"/>
              </a:rPr>
              <a:t>Output Data: 60,000 files </a:t>
            </a:r>
            <a:r>
              <a:rPr lang="en-US" sz="1200">
                <a:solidFill>
                  <a:srgbClr val="4AB9C4"/>
                </a:solidFill>
                <a:latin typeface="Roboto Light"/>
                <a:ea typeface="Roboto Light"/>
                <a:cs typeface="Roboto Light"/>
                <a:sym typeface="Roboto Light"/>
              </a:rPr>
              <a:t>(60GB total)</a:t>
            </a:r>
            <a:endParaRPr sz="1200" b="0">
              <a:solidFill>
                <a:srgbClr val="4AB9C4"/>
              </a:solidFill>
              <a:latin typeface="Roboto Light"/>
              <a:ea typeface="Roboto Light"/>
              <a:cs typeface="Roboto Light"/>
              <a:sym typeface="Roboto Light"/>
            </a:endParaRPr>
          </a:p>
          <a:p>
            <a:pPr marL="0" lvl="0" indent="0" algn="r" rtl="0">
              <a:lnSpc>
                <a:spcPct val="100000"/>
              </a:lnSpc>
              <a:spcBef>
                <a:spcPts val="600"/>
              </a:spcBef>
              <a:spcAft>
                <a:spcPts val="0"/>
              </a:spcAft>
              <a:buClr>
                <a:srgbClr val="4AB9C4"/>
              </a:buClr>
              <a:buSzPts val="1200"/>
              <a:buNone/>
            </a:pPr>
            <a:r>
              <a:rPr lang="en-US" sz="1200">
                <a:solidFill>
                  <a:srgbClr val="4AB9C4"/>
                </a:solidFill>
                <a:latin typeface="Roboto"/>
                <a:ea typeface="Roboto"/>
                <a:cs typeface="Roboto"/>
                <a:sym typeface="Roboto"/>
              </a:rPr>
              <a:t>Processed Data:</a:t>
            </a:r>
            <a:r>
              <a:rPr lang="en-US" sz="1200" b="0">
                <a:solidFill>
                  <a:srgbClr val="4AB9C4"/>
                </a:solidFill>
                <a:latin typeface="Roboto"/>
                <a:ea typeface="Roboto"/>
                <a:cs typeface="Roboto"/>
                <a:sym typeface="Roboto"/>
              </a:rPr>
              <a:t> </a:t>
            </a:r>
            <a:r>
              <a:rPr lang="en-US" sz="1200" b="0">
                <a:solidFill>
                  <a:srgbClr val="4AB9C4"/>
                </a:solidFill>
                <a:latin typeface="Roboto Light"/>
                <a:ea typeface="Roboto Light"/>
                <a:cs typeface="Roboto Light"/>
                <a:sym typeface="Roboto Light"/>
              </a:rPr>
              <a:t>725 GB</a:t>
            </a:r>
            <a:endParaRPr sz="1200" b="0">
              <a:solidFill>
                <a:srgbClr val="4AB9C4"/>
              </a:solidFill>
              <a:latin typeface="Roboto Light"/>
              <a:ea typeface="Roboto Light"/>
              <a:cs typeface="Roboto Light"/>
              <a:sym typeface="Roboto Light"/>
            </a:endParaRPr>
          </a:p>
        </p:txBody>
      </p:sp>
      <p:sp>
        <p:nvSpPr>
          <p:cNvPr id="602" name="Google Shape;602;p9"/>
          <p:cNvSpPr txBox="1"/>
          <p:nvPr/>
        </p:nvSpPr>
        <p:spPr>
          <a:xfrm>
            <a:off x="8500426" y="5416816"/>
            <a:ext cx="2910526" cy="595923"/>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BA083A"/>
                </a:solidFill>
                <a:latin typeface="Roboto"/>
                <a:ea typeface="Roboto"/>
                <a:cs typeface="Roboto"/>
                <a:sym typeface="Roboto"/>
              </a:rPr>
              <a:t>Executed on </a:t>
            </a:r>
            <a:r>
              <a:rPr lang="en-US" sz="1200" b="1" i="0" u="none" strike="noStrike" cap="none">
                <a:solidFill>
                  <a:srgbClr val="BA083A"/>
                </a:solidFill>
                <a:latin typeface="Roboto"/>
                <a:ea typeface="Roboto"/>
                <a:cs typeface="Roboto"/>
                <a:sym typeface="Roboto"/>
              </a:rPr>
              <a:t>LIGO Data Grid, EGI,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600"/>
              </a:spcBef>
              <a:spcAft>
                <a:spcPts val="600"/>
              </a:spcAft>
              <a:buClr>
                <a:srgbClr val="000000"/>
              </a:buClr>
              <a:buSzPts val="1200"/>
              <a:buFont typeface="Arial"/>
              <a:buNone/>
            </a:pPr>
            <a:r>
              <a:rPr lang="en-US" sz="1200" b="1" i="0" u="none" strike="noStrike" cap="none">
                <a:solidFill>
                  <a:srgbClr val="BA083A"/>
                </a:solidFill>
                <a:latin typeface="Roboto"/>
                <a:ea typeface="Roboto"/>
                <a:cs typeface="Roboto"/>
                <a:sym typeface="Roboto"/>
              </a:rPr>
              <a:t>Open Science Grid and XSEDE</a:t>
            </a:r>
            <a:endParaRPr sz="1200" b="1" i="0" u="none" strike="noStrike" cap="none">
              <a:solidFill>
                <a:srgbClr val="BA083A"/>
              </a:solidFill>
              <a:latin typeface="Roboto"/>
              <a:ea typeface="Roboto"/>
              <a:cs typeface="Roboto"/>
              <a:sym typeface="Roboto"/>
            </a:endParaRPr>
          </a:p>
        </p:txBody>
      </p:sp>
      <p:grpSp>
        <p:nvGrpSpPr>
          <p:cNvPr id="603" name="Google Shape;603;p9"/>
          <p:cNvGrpSpPr/>
          <p:nvPr/>
        </p:nvGrpSpPr>
        <p:grpSpPr>
          <a:xfrm>
            <a:off x="11153447" y="3719610"/>
            <a:ext cx="306082" cy="461804"/>
            <a:chOff x="4576762" y="1374775"/>
            <a:chExt cx="1395550" cy="2105552"/>
          </a:xfrm>
        </p:grpSpPr>
        <p:sp>
          <p:nvSpPr>
            <p:cNvPr id="604" name="Google Shape;604;p9"/>
            <p:cNvSpPr/>
            <p:nvPr/>
          </p:nvSpPr>
          <p:spPr>
            <a:xfrm flipH="1">
              <a:off x="4578220" y="2004659"/>
              <a:ext cx="492989" cy="1473423"/>
            </a:xfrm>
            <a:custGeom>
              <a:avLst/>
              <a:gdLst/>
              <a:ahLst/>
              <a:cxnLst/>
              <a:rect l="l" t="t" r="r" b="b"/>
              <a:pathLst>
                <a:path w="812800" h="2432050" extrusionOk="0">
                  <a:moveTo>
                    <a:pt x="0" y="463550"/>
                  </a:moveTo>
                  <a:lnTo>
                    <a:pt x="796925" y="0"/>
                  </a:lnTo>
                  <a:lnTo>
                    <a:pt x="812800" y="1974850"/>
                  </a:lnTo>
                  <a:lnTo>
                    <a:pt x="9525" y="2432050"/>
                  </a:lnTo>
                  <a:cubicBezTo>
                    <a:pt x="8467" y="1774825"/>
                    <a:pt x="7408" y="1117600"/>
                    <a:pt x="0" y="463550"/>
                  </a:cubicBez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05" name="Google Shape;605;p9"/>
            <p:cNvSpPr/>
            <p:nvPr/>
          </p:nvSpPr>
          <p:spPr>
            <a:xfrm flipH="1">
              <a:off x="5226768" y="1439578"/>
              <a:ext cx="302238" cy="240542"/>
            </a:xfrm>
            <a:custGeom>
              <a:avLst/>
              <a:gdLst/>
              <a:ahLst/>
              <a:cxnLst/>
              <a:rect l="l" t="t" r="r" b="b"/>
              <a:pathLst>
                <a:path w="498360" h="399022" extrusionOk="0">
                  <a:moveTo>
                    <a:pt x="233014" y="0"/>
                  </a:moveTo>
                  <a:lnTo>
                    <a:pt x="498360" y="399022"/>
                  </a:lnTo>
                  <a:lnTo>
                    <a:pt x="0" y="167054"/>
                  </a:lnTo>
                  <a:lnTo>
                    <a:pt x="233014" y="0"/>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06" name="Google Shape;606;p9"/>
            <p:cNvSpPr/>
            <p:nvPr/>
          </p:nvSpPr>
          <p:spPr>
            <a:xfrm flipH="1">
              <a:off x="4585610" y="1497373"/>
              <a:ext cx="1357103" cy="794319"/>
            </a:xfrm>
            <a:custGeom>
              <a:avLst/>
              <a:gdLst/>
              <a:ahLst/>
              <a:cxnLst/>
              <a:rect l="l" t="t" r="r" b="b"/>
              <a:pathLst>
                <a:path w="2238375" h="1311275" extrusionOk="0">
                  <a:moveTo>
                    <a:pt x="777875" y="0"/>
                  </a:moveTo>
                  <a:lnTo>
                    <a:pt x="2238375" y="850900"/>
                  </a:lnTo>
                  <a:lnTo>
                    <a:pt x="1450975" y="1311275"/>
                  </a:lnTo>
                  <a:lnTo>
                    <a:pt x="0" y="473075"/>
                  </a:lnTo>
                  <a:lnTo>
                    <a:pt x="441325" y="47625"/>
                  </a:lnTo>
                  <a:cubicBezTo>
                    <a:pt x="444755" y="44363"/>
                    <a:pt x="454025" y="41275"/>
                    <a:pt x="454025" y="41275"/>
                  </a:cubicBezTo>
                  <a:lnTo>
                    <a:pt x="777875" y="0"/>
                  </a:lnTo>
                  <a:close/>
                </a:path>
              </a:pathLst>
            </a:custGeom>
            <a:gradFill>
              <a:gsLst>
                <a:gs pos="0">
                  <a:srgbClr val="242424"/>
                </a:gs>
                <a:gs pos="50000">
                  <a:srgbClr val="343434"/>
                </a:gs>
                <a:gs pos="100000">
                  <a:srgbClr val="3F3F3F"/>
                </a:gs>
              </a:gsLst>
              <a:lin ang="135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07" name="Google Shape;607;p9"/>
            <p:cNvSpPr/>
            <p:nvPr/>
          </p:nvSpPr>
          <p:spPr>
            <a:xfrm flipH="1">
              <a:off x="4758726" y="1434030"/>
              <a:ext cx="1110054" cy="470830"/>
            </a:xfrm>
            <a:custGeom>
              <a:avLst/>
              <a:gdLst/>
              <a:ahLst/>
              <a:cxnLst/>
              <a:rect l="l" t="t" r="r" b="b"/>
              <a:pathLst>
                <a:path w="1832889" h="777875" extrusionOk="0">
                  <a:moveTo>
                    <a:pt x="193675" y="365125"/>
                  </a:moveTo>
                  <a:lnTo>
                    <a:pt x="0" y="476250"/>
                  </a:lnTo>
                  <a:lnTo>
                    <a:pt x="3175" y="542925"/>
                  </a:lnTo>
                  <a:lnTo>
                    <a:pt x="812800" y="47625"/>
                  </a:lnTo>
                  <a:lnTo>
                    <a:pt x="958850" y="295275"/>
                  </a:lnTo>
                  <a:lnTo>
                    <a:pt x="1793875" y="777875"/>
                  </a:lnTo>
                  <a:cubicBezTo>
                    <a:pt x="1832889" y="755117"/>
                    <a:pt x="1831975" y="770353"/>
                    <a:pt x="1831975" y="752475"/>
                  </a:cubicBezTo>
                  <a:lnTo>
                    <a:pt x="990600" y="266700"/>
                  </a:lnTo>
                  <a:lnTo>
                    <a:pt x="819150" y="0"/>
                  </a:lnTo>
                  <a:lnTo>
                    <a:pt x="193675" y="365125"/>
                  </a:lnTo>
                  <a:close/>
                </a:path>
              </a:pathLst>
            </a:custGeom>
            <a:gradFill>
              <a:gsLst>
                <a:gs pos="0">
                  <a:srgbClr val="0C0C0C"/>
                </a:gs>
                <a:gs pos="100000">
                  <a:srgbClr val="262626"/>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08" name="Google Shape;608;p9"/>
            <p:cNvSpPr/>
            <p:nvPr/>
          </p:nvSpPr>
          <p:spPr>
            <a:xfrm flipH="1">
              <a:off x="5369648" y="1374775"/>
              <a:ext cx="602664" cy="352292"/>
            </a:xfrm>
            <a:custGeom>
              <a:avLst/>
              <a:gdLst/>
              <a:ahLst/>
              <a:cxnLst/>
              <a:rect l="l" t="t" r="r" b="b"/>
              <a:pathLst>
                <a:path w="993775" h="581025" extrusionOk="0">
                  <a:moveTo>
                    <a:pt x="0" y="479425"/>
                  </a:moveTo>
                  <a:lnTo>
                    <a:pt x="174625" y="581025"/>
                  </a:lnTo>
                  <a:lnTo>
                    <a:pt x="993775" y="98425"/>
                  </a:lnTo>
                  <a:lnTo>
                    <a:pt x="822325" y="0"/>
                  </a:lnTo>
                  <a:lnTo>
                    <a:pt x="0" y="479425"/>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09" name="Google Shape;609;p9"/>
            <p:cNvSpPr/>
            <p:nvPr/>
          </p:nvSpPr>
          <p:spPr>
            <a:xfrm flipH="1">
              <a:off x="5059351" y="1656827"/>
              <a:ext cx="912859" cy="1823500"/>
            </a:xfrm>
            <a:custGeom>
              <a:avLst/>
              <a:gdLst/>
              <a:ahLst/>
              <a:cxnLst/>
              <a:rect l="l" t="t" r="r" b="b"/>
              <a:pathLst>
                <a:path w="1504950" h="3009900" extrusionOk="0">
                  <a:moveTo>
                    <a:pt x="1504950" y="3009900"/>
                  </a:moveTo>
                  <a:cubicBezTo>
                    <a:pt x="1502833" y="2292350"/>
                    <a:pt x="1500717" y="1574800"/>
                    <a:pt x="1498600" y="857250"/>
                  </a:cubicBezTo>
                  <a:lnTo>
                    <a:pt x="1339850" y="768350"/>
                  </a:lnTo>
                  <a:lnTo>
                    <a:pt x="1174750" y="844550"/>
                  </a:lnTo>
                  <a:lnTo>
                    <a:pt x="342900" y="368300"/>
                  </a:lnTo>
                  <a:lnTo>
                    <a:pt x="307975" y="320675"/>
                  </a:lnTo>
                  <a:lnTo>
                    <a:pt x="238125" y="222250"/>
                  </a:lnTo>
                  <a:cubicBezTo>
                    <a:pt x="235479" y="219604"/>
                    <a:pt x="199496" y="166158"/>
                    <a:pt x="165100" y="98425"/>
                  </a:cubicBezTo>
                  <a:cubicBezTo>
                    <a:pt x="133879" y="71967"/>
                    <a:pt x="100012" y="58738"/>
                    <a:pt x="0" y="0"/>
                  </a:cubicBezTo>
                  <a:lnTo>
                    <a:pt x="25400" y="2203450"/>
                  </a:lnTo>
                  <a:lnTo>
                    <a:pt x="139700" y="2279650"/>
                  </a:lnTo>
                  <a:lnTo>
                    <a:pt x="336550" y="2197100"/>
                  </a:lnTo>
                  <a:lnTo>
                    <a:pt x="1130300" y="2635250"/>
                  </a:lnTo>
                  <a:lnTo>
                    <a:pt x="1308100" y="2895600"/>
                  </a:lnTo>
                  <a:lnTo>
                    <a:pt x="1504950" y="3009900"/>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10" name="Google Shape;610;p9"/>
            <p:cNvSpPr/>
            <p:nvPr/>
          </p:nvSpPr>
          <p:spPr>
            <a:xfrm flipH="1">
              <a:off x="4583886" y="1902038"/>
              <a:ext cx="96382" cy="109676"/>
            </a:xfrm>
            <a:custGeom>
              <a:avLst/>
              <a:gdLst/>
              <a:ahLst/>
              <a:cxnLst/>
              <a:rect l="l" t="t" r="r" b="b"/>
              <a:pathLst>
                <a:path w="158750" h="180975" extrusionOk="0">
                  <a:moveTo>
                    <a:pt x="0" y="95250"/>
                  </a:moveTo>
                  <a:lnTo>
                    <a:pt x="146050" y="180975"/>
                  </a:lnTo>
                  <a:lnTo>
                    <a:pt x="158750" y="0"/>
                  </a:lnTo>
                  <a:lnTo>
                    <a:pt x="0" y="95250"/>
                  </a:lnTo>
                  <a:close/>
                </a:path>
              </a:pathLst>
            </a:custGeom>
            <a:gradFill>
              <a:gsLst>
                <a:gs pos="0">
                  <a:srgbClr val="0C0C0C"/>
                </a:gs>
                <a:gs pos="100000">
                  <a:srgbClr val="262626"/>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11" name="Google Shape;611;p9"/>
            <p:cNvSpPr/>
            <p:nvPr/>
          </p:nvSpPr>
          <p:spPr>
            <a:xfrm flipH="1">
              <a:off x="4632356" y="2120285"/>
              <a:ext cx="381096" cy="300224"/>
            </a:xfrm>
            <a:custGeom>
              <a:avLst/>
              <a:gdLst/>
              <a:ahLst/>
              <a:cxnLst/>
              <a:rect l="l" t="t" r="r" b="b"/>
              <a:pathLst>
                <a:path w="628650" h="495300" extrusionOk="0">
                  <a:moveTo>
                    <a:pt x="0" y="358775"/>
                  </a:moveTo>
                  <a:cubicBezTo>
                    <a:pt x="1058" y="404283"/>
                    <a:pt x="2117" y="449792"/>
                    <a:pt x="3175" y="495300"/>
                  </a:cubicBezTo>
                  <a:lnTo>
                    <a:pt x="628650" y="136525"/>
                  </a:lnTo>
                  <a:cubicBezTo>
                    <a:pt x="627592" y="91017"/>
                    <a:pt x="626533" y="45508"/>
                    <a:pt x="625475" y="0"/>
                  </a:cubicBezTo>
                  <a:lnTo>
                    <a:pt x="0" y="358775"/>
                  </a:lnTo>
                  <a:close/>
                </a:path>
              </a:pathLst>
            </a:custGeom>
            <a:gradFill>
              <a:gsLst>
                <a:gs pos="0">
                  <a:srgbClr val="242424"/>
                </a:gs>
                <a:gs pos="50000">
                  <a:srgbClr val="343434"/>
                </a:gs>
                <a:gs pos="100000">
                  <a:srgbClr val="3F3F3F"/>
                </a:gs>
              </a:gsLst>
              <a:lin ang="189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12" name="Google Shape;612;p9"/>
            <p:cNvSpPr/>
            <p:nvPr/>
          </p:nvSpPr>
          <p:spPr>
            <a:xfrm flipH="1">
              <a:off x="4576762" y="1842833"/>
              <a:ext cx="589370" cy="343429"/>
            </a:xfrm>
            <a:custGeom>
              <a:avLst/>
              <a:gdLst/>
              <a:ahLst/>
              <a:cxnLst/>
              <a:rect l="l" t="t" r="r" b="b"/>
              <a:pathLst>
                <a:path w="971550" h="565150" extrusionOk="0">
                  <a:moveTo>
                    <a:pt x="0" y="463550"/>
                  </a:moveTo>
                  <a:lnTo>
                    <a:pt x="800100" y="0"/>
                  </a:lnTo>
                  <a:lnTo>
                    <a:pt x="971550" y="101600"/>
                  </a:lnTo>
                  <a:lnTo>
                    <a:pt x="171450" y="565150"/>
                  </a:lnTo>
                  <a:lnTo>
                    <a:pt x="0" y="463550"/>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13" name="Google Shape;613;p9"/>
            <p:cNvSpPr/>
            <p:nvPr/>
          </p:nvSpPr>
          <p:spPr>
            <a:xfrm flipH="1">
              <a:off x="4632356" y="2232025"/>
              <a:ext cx="381096" cy="300224"/>
            </a:xfrm>
            <a:custGeom>
              <a:avLst/>
              <a:gdLst/>
              <a:ahLst/>
              <a:cxnLst/>
              <a:rect l="l" t="t" r="r" b="b"/>
              <a:pathLst>
                <a:path w="628650" h="495300" extrusionOk="0">
                  <a:moveTo>
                    <a:pt x="0" y="358775"/>
                  </a:moveTo>
                  <a:cubicBezTo>
                    <a:pt x="1058" y="404283"/>
                    <a:pt x="2117" y="449792"/>
                    <a:pt x="3175" y="495300"/>
                  </a:cubicBezTo>
                  <a:lnTo>
                    <a:pt x="628650" y="136525"/>
                  </a:lnTo>
                  <a:cubicBezTo>
                    <a:pt x="627592" y="91017"/>
                    <a:pt x="626533" y="45508"/>
                    <a:pt x="625475" y="0"/>
                  </a:cubicBezTo>
                  <a:lnTo>
                    <a:pt x="0" y="358775"/>
                  </a:lnTo>
                  <a:close/>
                </a:path>
              </a:pathLst>
            </a:custGeom>
            <a:gradFill>
              <a:gsLst>
                <a:gs pos="0">
                  <a:srgbClr val="242424"/>
                </a:gs>
                <a:gs pos="50000">
                  <a:srgbClr val="343434"/>
                </a:gs>
                <a:gs pos="100000">
                  <a:srgbClr val="3F3F3F"/>
                </a:gs>
              </a:gsLst>
              <a:lin ang="189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14" name="Google Shape;614;p9"/>
            <p:cNvSpPr/>
            <p:nvPr/>
          </p:nvSpPr>
          <p:spPr>
            <a:xfrm flipH="1">
              <a:off x="4884190" y="2511425"/>
              <a:ext cx="129261" cy="101832"/>
            </a:xfrm>
            <a:custGeom>
              <a:avLst/>
              <a:gdLst/>
              <a:ahLst/>
              <a:cxnLst/>
              <a:rect l="l" t="t" r="r" b="b"/>
              <a:pathLst>
                <a:path w="628650" h="495300" extrusionOk="0">
                  <a:moveTo>
                    <a:pt x="0" y="358775"/>
                  </a:moveTo>
                  <a:cubicBezTo>
                    <a:pt x="1058" y="404283"/>
                    <a:pt x="2117" y="449792"/>
                    <a:pt x="3175" y="495300"/>
                  </a:cubicBezTo>
                  <a:lnTo>
                    <a:pt x="628650" y="136525"/>
                  </a:lnTo>
                  <a:cubicBezTo>
                    <a:pt x="627592" y="91017"/>
                    <a:pt x="626533" y="45508"/>
                    <a:pt x="625475" y="0"/>
                  </a:cubicBezTo>
                  <a:lnTo>
                    <a:pt x="0" y="358775"/>
                  </a:lnTo>
                  <a:close/>
                </a:path>
              </a:pathLst>
            </a:custGeom>
            <a:solidFill>
              <a:srgbClr val="FCA9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sp>
          <p:nvSpPr>
            <p:cNvPr id="615" name="Google Shape;615;p9"/>
            <p:cNvSpPr/>
            <p:nvPr/>
          </p:nvSpPr>
          <p:spPr>
            <a:xfrm flipH="1">
              <a:off x="4884190" y="2583954"/>
              <a:ext cx="129261" cy="101832"/>
            </a:xfrm>
            <a:custGeom>
              <a:avLst/>
              <a:gdLst/>
              <a:ahLst/>
              <a:cxnLst/>
              <a:rect l="l" t="t" r="r" b="b"/>
              <a:pathLst>
                <a:path w="628650" h="495300" extrusionOk="0">
                  <a:moveTo>
                    <a:pt x="0" y="358775"/>
                  </a:moveTo>
                  <a:cubicBezTo>
                    <a:pt x="1058" y="404283"/>
                    <a:pt x="2117" y="449792"/>
                    <a:pt x="3175" y="495300"/>
                  </a:cubicBezTo>
                  <a:lnTo>
                    <a:pt x="628650" y="136525"/>
                  </a:lnTo>
                  <a:cubicBezTo>
                    <a:pt x="627592" y="91017"/>
                    <a:pt x="626533" y="45508"/>
                    <a:pt x="625475" y="0"/>
                  </a:cubicBezTo>
                  <a:lnTo>
                    <a:pt x="0" y="358775"/>
                  </a:lnTo>
                  <a:close/>
                </a:path>
              </a:pathLst>
            </a:custGeom>
            <a:solidFill>
              <a:srgbClr val="4AB9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grpSp>
      <p:sp>
        <p:nvSpPr>
          <p:cNvPr id="616" name="Google Shape;616;p9"/>
          <p:cNvSpPr/>
          <p:nvPr/>
        </p:nvSpPr>
        <p:spPr>
          <a:xfrm flipH="1">
            <a:off x="11382665" y="1451722"/>
            <a:ext cx="122734" cy="122734"/>
          </a:xfrm>
          <a:prstGeom prst="rtTriangl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17" name="Google Shape;617;p9"/>
          <p:cNvSpPr/>
          <p:nvPr/>
        </p:nvSpPr>
        <p:spPr>
          <a:xfrm flipH="1">
            <a:off x="11382665" y="2839435"/>
            <a:ext cx="122734" cy="122734"/>
          </a:xfrm>
          <a:prstGeom prst="rtTriangl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618" name="Google Shape;618;p9"/>
          <p:cNvGrpSpPr/>
          <p:nvPr/>
        </p:nvGrpSpPr>
        <p:grpSpPr>
          <a:xfrm>
            <a:off x="443913" y="213646"/>
            <a:ext cx="7999331" cy="5811378"/>
            <a:chOff x="662999" y="1473200"/>
            <a:chExt cx="6874591" cy="4994274"/>
          </a:xfrm>
        </p:grpSpPr>
        <p:sp>
          <p:nvSpPr>
            <p:cNvPr id="619" name="Google Shape;619;p9"/>
            <p:cNvSpPr/>
            <p:nvPr/>
          </p:nvSpPr>
          <p:spPr>
            <a:xfrm>
              <a:off x="2547818" y="5766780"/>
              <a:ext cx="4988410" cy="700693"/>
            </a:xfrm>
            <a:prstGeom prst="roundRect">
              <a:avLst>
                <a:gd name="adj" fmla="val 9992"/>
              </a:avLst>
            </a:prstGeom>
            <a:solidFill>
              <a:srgbClr val="F2F2F2">
                <a:alpha val="23529"/>
              </a:srgbClr>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20" name="Google Shape;620;p9"/>
            <p:cNvSpPr/>
            <p:nvPr/>
          </p:nvSpPr>
          <p:spPr>
            <a:xfrm>
              <a:off x="2547818" y="3582729"/>
              <a:ext cx="4988410" cy="2060254"/>
            </a:xfrm>
            <a:prstGeom prst="roundRect">
              <a:avLst>
                <a:gd name="adj" fmla="val 2742"/>
              </a:avLst>
            </a:prstGeom>
            <a:solidFill>
              <a:srgbClr val="E1EFD8">
                <a:alpha val="23529"/>
              </a:srgbClr>
            </a:solidFill>
            <a:ln w="12700" cap="flat" cmpd="sng">
              <a:solidFill>
                <a:srgbClr val="6CAF2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621" name="Google Shape;621;p9"/>
            <p:cNvGrpSpPr/>
            <p:nvPr/>
          </p:nvGrpSpPr>
          <p:grpSpPr>
            <a:xfrm rot="-900000">
              <a:off x="4472347" y="3700083"/>
              <a:ext cx="1920553" cy="1671705"/>
              <a:chOff x="251183" y="2587463"/>
              <a:chExt cx="1869785" cy="1627513"/>
            </a:xfrm>
          </p:grpSpPr>
          <p:sp>
            <p:nvSpPr>
              <p:cNvPr id="622" name="Google Shape;622;p9"/>
              <p:cNvSpPr/>
              <p:nvPr/>
            </p:nvSpPr>
            <p:spPr>
              <a:xfrm>
                <a:off x="1330849" y="3476857"/>
                <a:ext cx="769202" cy="725370"/>
              </a:xfrm>
              <a:custGeom>
                <a:avLst/>
                <a:gdLst/>
                <a:ahLst/>
                <a:cxnLst/>
                <a:rect l="l" t="t" r="r" b="b"/>
                <a:pathLst>
                  <a:path w="1790" h="1688" extrusionOk="0">
                    <a:moveTo>
                      <a:pt x="56" y="72"/>
                    </a:moveTo>
                    <a:lnTo>
                      <a:pt x="56" y="72"/>
                    </a:lnTo>
                    <a:lnTo>
                      <a:pt x="68" y="58"/>
                    </a:lnTo>
                    <a:lnTo>
                      <a:pt x="82" y="46"/>
                    </a:lnTo>
                    <a:lnTo>
                      <a:pt x="94" y="34"/>
                    </a:lnTo>
                    <a:lnTo>
                      <a:pt x="106" y="26"/>
                    </a:lnTo>
                    <a:lnTo>
                      <a:pt x="130" y="12"/>
                    </a:lnTo>
                    <a:lnTo>
                      <a:pt x="152" y="4"/>
                    </a:lnTo>
                    <a:lnTo>
                      <a:pt x="170" y="0"/>
                    </a:lnTo>
                    <a:lnTo>
                      <a:pt x="184" y="0"/>
                    </a:lnTo>
                    <a:lnTo>
                      <a:pt x="196" y="0"/>
                    </a:lnTo>
                    <a:lnTo>
                      <a:pt x="208" y="10"/>
                    </a:lnTo>
                    <a:lnTo>
                      <a:pt x="1790" y="1368"/>
                    </a:lnTo>
                    <a:lnTo>
                      <a:pt x="1790" y="1368"/>
                    </a:lnTo>
                    <a:lnTo>
                      <a:pt x="1788" y="1372"/>
                    </a:lnTo>
                    <a:lnTo>
                      <a:pt x="1788" y="1372"/>
                    </a:lnTo>
                    <a:lnTo>
                      <a:pt x="1784" y="1396"/>
                    </a:lnTo>
                    <a:lnTo>
                      <a:pt x="1780" y="1412"/>
                    </a:lnTo>
                    <a:lnTo>
                      <a:pt x="1772" y="1434"/>
                    </a:lnTo>
                    <a:lnTo>
                      <a:pt x="1760" y="1458"/>
                    </a:lnTo>
                    <a:lnTo>
                      <a:pt x="1746" y="1484"/>
                    </a:lnTo>
                    <a:lnTo>
                      <a:pt x="1728" y="1512"/>
                    </a:lnTo>
                    <a:lnTo>
                      <a:pt x="1704" y="1544"/>
                    </a:lnTo>
                    <a:lnTo>
                      <a:pt x="1704" y="1544"/>
                    </a:lnTo>
                    <a:lnTo>
                      <a:pt x="1664" y="1592"/>
                    </a:lnTo>
                    <a:lnTo>
                      <a:pt x="1628" y="1626"/>
                    </a:lnTo>
                    <a:lnTo>
                      <a:pt x="1600" y="1652"/>
                    </a:lnTo>
                    <a:lnTo>
                      <a:pt x="1578" y="1670"/>
                    </a:lnTo>
                    <a:lnTo>
                      <a:pt x="1560" y="1680"/>
                    </a:lnTo>
                    <a:lnTo>
                      <a:pt x="1548" y="1686"/>
                    </a:lnTo>
                    <a:lnTo>
                      <a:pt x="1538" y="1688"/>
                    </a:lnTo>
                    <a:lnTo>
                      <a:pt x="1538" y="1686"/>
                    </a:lnTo>
                    <a:lnTo>
                      <a:pt x="6" y="238"/>
                    </a:lnTo>
                    <a:lnTo>
                      <a:pt x="0" y="232"/>
                    </a:lnTo>
                    <a:lnTo>
                      <a:pt x="0" y="232"/>
                    </a:lnTo>
                    <a:lnTo>
                      <a:pt x="0" y="216"/>
                    </a:lnTo>
                    <a:lnTo>
                      <a:pt x="2" y="200"/>
                    </a:lnTo>
                    <a:lnTo>
                      <a:pt x="6" y="178"/>
                    </a:lnTo>
                    <a:lnTo>
                      <a:pt x="14" y="152"/>
                    </a:lnTo>
                    <a:lnTo>
                      <a:pt x="24" y="126"/>
                    </a:lnTo>
                    <a:lnTo>
                      <a:pt x="38" y="98"/>
                    </a:lnTo>
                    <a:lnTo>
                      <a:pt x="46" y="86"/>
                    </a:lnTo>
                    <a:lnTo>
                      <a:pt x="56" y="72"/>
                    </a:lnTo>
                    <a:lnTo>
                      <a:pt x="56" y="72"/>
                    </a:lnTo>
                    <a:close/>
                  </a:path>
                </a:pathLst>
              </a:custGeom>
              <a:gradFill>
                <a:gsLst>
                  <a:gs pos="0">
                    <a:srgbClr val="0070C0"/>
                  </a:gs>
                  <a:gs pos="16000">
                    <a:srgbClr val="00B0F0"/>
                  </a:gs>
                  <a:gs pos="47000">
                    <a:srgbClr val="002060"/>
                  </a:gs>
                  <a:gs pos="60001">
                    <a:srgbClr val="0070C0"/>
                  </a:gs>
                  <a:gs pos="71001">
                    <a:srgbClr val="00B0F0"/>
                  </a:gs>
                  <a:gs pos="81000">
                    <a:srgbClr val="002060"/>
                  </a:gs>
                  <a:gs pos="100000">
                    <a:srgbClr val="0070C0"/>
                  </a:gs>
                </a:gsLst>
                <a:lin ang="81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23" name="Google Shape;623;p9"/>
              <p:cNvSpPr/>
              <p:nvPr/>
            </p:nvSpPr>
            <p:spPr>
              <a:xfrm>
                <a:off x="1979651" y="4047271"/>
                <a:ext cx="141317" cy="167705"/>
              </a:xfrm>
              <a:custGeom>
                <a:avLst/>
                <a:gdLst/>
                <a:ahLst/>
                <a:cxnLst/>
                <a:rect l="l" t="t" r="r" b="b"/>
                <a:pathLst>
                  <a:path w="332" h="394" extrusionOk="0">
                    <a:moveTo>
                      <a:pt x="6" y="322"/>
                    </a:moveTo>
                    <a:lnTo>
                      <a:pt x="6" y="322"/>
                    </a:lnTo>
                    <a:lnTo>
                      <a:pt x="16" y="320"/>
                    </a:lnTo>
                    <a:lnTo>
                      <a:pt x="28" y="314"/>
                    </a:lnTo>
                    <a:lnTo>
                      <a:pt x="46" y="304"/>
                    </a:lnTo>
                    <a:lnTo>
                      <a:pt x="68" y="286"/>
                    </a:lnTo>
                    <a:lnTo>
                      <a:pt x="96" y="260"/>
                    </a:lnTo>
                    <a:lnTo>
                      <a:pt x="132" y="226"/>
                    </a:lnTo>
                    <a:lnTo>
                      <a:pt x="172" y="178"/>
                    </a:lnTo>
                    <a:lnTo>
                      <a:pt x="172" y="178"/>
                    </a:lnTo>
                    <a:lnTo>
                      <a:pt x="196" y="146"/>
                    </a:lnTo>
                    <a:lnTo>
                      <a:pt x="214" y="118"/>
                    </a:lnTo>
                    <a:lnTo>
                      <a:pt x="228" y="92"/>
                    </a:lnTo>
                    <a:lnTo>
                      <a:pt x="240" y="68"/>
                    </a:lnTo>
                    <a:lnTo>
                      <a:pt x="248" y="46"/>
                    </a:lnTo>
                    <a:lnTo>
                      <a:pt x="252" y="30"/>
                    </a:lnTo>
                    <a:lnTo>
                      <a:pt x="256" y="6"/>
                    </a:lnTo>
                    <a:lnTo>
                      <a:pt x="256" y="6"/>
                    </a:lnTo>
                    <a:lnTo>
                      <a:pt x="274" y="2"/>
                    </a:lnTo>
                    <a:lnTo>
                      <a:pt x="290" y="0"/>
                    </a:lnTo>
                    <a:lnTo>
                      <a:pt x="304" y="4"/>
                    </a:lnTo>
                    <a:lnTo>
                      <a:pt x="316" y="10"/>
                    </a:lnTo>
                    <a:lnTo>
                      <a:pt x="316" y="10"/>
                    </a:lnTo>
                    <a:lnTo>
                      <a:pt x="324" y="16"/>
                    </a:lnTo>
                    <a:lnTo>
                      <a:pt x="328" y="26"/>
                    </a:lnTo>
                    <a:lnTo>
                      <a:pt x="332" y="36"/>
                    </a:lnTo>
                    <a:lnTo>
                      <a:pt x="332" y="46"/>
                    </a:lnTo>
                    <a:lnTo>
                      <a:pt x="332" y="60"/>
                    </a:lnTo>
                    <a:lnTo>
                      <a:pt x="332" y="74"/>
                    </a:lnTo>
                    <a:lnTo>
                      <a:pt x="328" y="90"/>
                    </a:lnTo>
                    <a:lnTo>
                      <a:pt x="324" y="106"/>
                    </a:lnTo>
                    <a:lnTo>
                      <a:pt x="310" y="140"/>
                    </a:lnTo>
                    <a:lnTo>
                      <a:pt x="292" y="178"/>
                    </a:lnTo>
                    <a:lnTo>
                      <a:pt x="268" y="216"/>
                    </a:lnTo>
                    <a:lnTo>
                      <a:pt x="238" y="256"/>
                    </a:lnTo>
                    <a:lnTo>
                      <a:pt x="238" y="256"/>
                    </a:lnTo>
                    <a:lnTo>
                      <a:pt x="206" y="292"/>
                    </a:lnTo>
                    <a:lnTo>
                      <a:pt x="174" y="324"/>
                    </a:lnTo>
                    <a:lnTo>
                      <a:pt x="142" y="350"/>
                    </a:lnTo>
                    <a:lnTo>
                      <a:pt x="112" y="370"/>
                    </a:lnTo>
                    <a:lnTo>
                      <a:pt x="96" y="378"/>
                    </a:lnTo>
                    <a:lnTo>
                      <a:pt x="82" y="384"/>
                    </a:lnTo>
                    <a:lnTo>
                      <a:pt x="68" y="390"/>
                    </a:lnTo>
                    <a:lnTo>
                      <a:pt x="56" y="392"/>
                    </a:lnTo>
                    <a:lnTo>
                      <a:pt x="44" y="394"/>
                    </a:lnTo>
                    <a:lnTo>
                      <a:pt x="34" y="392"/>
                    </a:lnTo>
                    <a:lnTo>
                      <a:pt x="24" y="390"/>
                    </a:lnTo>
                    <a:lnTo>
                      <a:pt x="16" y="384"/>
                    </a:lnTo>
                    <a:lnTo>
                      <a:pt x="16" y="384"/>
                    </a:lnTo>
                    <a:lnTo>
                      <a:pt x="10" y="380"/>
                    </a:lnTo>
                    <a:lnTo>
                      <a:pt x="6" y="374"/>
                    </a:lnTo>
                    <a:lnTo>
                      <a:pt x="4" y="368"/>
                    </a:lnTo>
                    <a:lnTo>
                      <a:pt x="2" y="360"/>
                    </a:lnTo>
                    <a:lnTo>
                      <a:pt x="0" y="344"/>
                    </a:lnTo>
                    <a:lnTo>
                      <a:pt x="4" y="322"/>
                    </a:lnTo>
                    <a:lnTo>
                      <a:pt x="6" y="320"/>
                    </a:lnTo>
                    <a:lnTo>
                      <a:pt x="6" y="322"/>
                    </a:lnTo>
                    <a:close/>
                  </a:path>
                </a:pathLst>
              </a:cu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24" name="Google Shape;624;p9"/>
              <p:cNvSpPr/>
              <p:nvPr/>
            </p:nvSpPr>
            <p:spPr>
              <a:xfrm>
                <a:off x="1282089" y="3443111"/>
                <a:ext cx="150242" cy="156173"/>
              </a:xfrm>
              <a:custGeom>
                <a:avLst/>
                <a:gdLst/>
                <a:ahLst/>
                <a:cxnLst/>
                <a:rect l="l" t="t" r="r" b="b"/>
                <a:pathLst>
                  <a:path w="304" h="316" extrusionOk="0">
                    <a:moveTo>
                      <a:pt x="302" y="78"/>
                    </a:moveTo>
                    <a:lnTo>
                      <a:pt x="290" y="68"/>
                    </a:lnTo>
                    <a:lnTo>
                      <a:pt x="290" y="68"/>
                    </a:lnTo>
                    <a:lnTo>
                      <a:pt x="278" y="68"/>
                    </a:lnTo>
                    <a:lnTo>
                      <a:pt x="264" y="68"/>
                    </a:lnTo>
                    <a:lnTo>
                      <a:pt x="246" y="72"/>
                    </a:lnTo>
                    <a:lnTo>
                      <a:pt x="224" y="80"/>
                    </a:lnTo>
                    <a:lnTo>
                      <a:pt x="200" y="94"/>
                    </a:lnTo>
                    <a:lnTo>
                      <a:pt x="188" y="102"/>
                    </a:lnTo>
                    <a:lnTo>
                      <a:pt x="176" y="114"/>
                    </a:lnTo>
                    <a:lnTo>
                      <a:pt x="162" y="126"/>
                    </a:lnTo>
                    <a:lnTo>
                      <a:pt x="150" y="140"/>
                    </a:lnTo>
                    <a:lnTo>
                      <a:pt x="150" y="140"/>
                    </a:lnTo>
                    <a:lnTo>
                      <a:pt x="140" y="154"/>
                    </a:lnTo>
                    <a:lnTo>
                      <a:pt x="132" y="166"/>
                    </a:lnTo>
                    <a:lnTo>
                      <a:pt x="118" y="194"/>
                    </a:lnTo>
                    <a:lnTo>
                      <a:pt x="108" y="220"/>
                    </a:lnTo>
                    <a:lnTo>
                      <a:pt x="100" y="246"/>
                    </a:lnTo>
                    <a:lnTo>
                      <a:pt x="96" y="268"/>
                    </a:lnTo>
                    <a:lnTo>
                      <a:pt x="94" y="284"/>
                    </a:lnTo>
                    <a:lnTo>
                      <a:pt x="94" y="300"/>
                    </a:lnTo>
                    <a:lnTo>
                      <a:pt x="100" y="306"/>
                    </a:lnTo>
                    <a:lnTo>
                      <a:pt x="100" y="306"/>
                    </a:lnTo>
                    <a:lnTo>
                      <a:pt x="76" y="314"/>
                    </a:lnTo>
                    <a:lnTo>
                      <a:pt x="64" y="316"/>
                    </a:lnTo>
                    <a:lnTo>
                      <a:pt x="52" y="316"/>
                    </a:lnTo>
                    <a:lnTo>
                      <a:pt x="42" y="314"/>
                    </a:lnTo>
                    <a:lnTo>
                      <a:pt x="32" y="312"/>
                    </a:lnTo>
                    <a:lnTo>
                      <a:pt x="24" y="308"/>
                    </a:lnTo>
                    <a:lnTo>
                      <a:pt x="16" y="302"/>
                    </a:lnTo>
                    <a:lnTo>
                      <a:pt x="16" y="302"/>
                    </a:lnTo>
                    <a:lnTo>
                      <a:pt x="8" y="292"/>
                    </a:lnTo>
                    <a:lnTo>
                      <a:pt x="2" y="276"/>
                    </a:lnTo>
                    <a:lnTo>
                      <a:pt x="0" y="260"/>
                    </a:lnTo>
                    <a:lnTo>
                      <a:pt x="2" y="240"/>
                    </a:lnTo>
                    <a:lnTo>
                      <a:pt x="6" y="220"/>
                    </a:lnTo>
                    <a:lnTo>
                      <a:pt x="14" y="198"/>
                    </a:lnTo>
                    <a:lnTo>
                      <a:pt x="26" y="176"/>
                    </a:lnTo>
                    <a:lnTo>
                      <a:pt x="40" y="152"/>
                    </a:lnTo>
                    <a:lnTo>
                      <a:pt x="40" y="152"/>
                    </a:lnTo>
                    <a:lnTo>
                      <a:pt x="60" y="122"/>
                    </a:lnTo>
                    <a:lnTo>
                      <a:pt x="84" y="94"/>
                    </a:lnTo>
                    <a:lnTo>
                      <a:pt x="84" y="94"/>
                    </a:lnTo>
                    <a:lnTo>
                      <a:pt x="104" y="74"/>
                    </a:lnTo>
                    <a:lnTo>
                      <a:pt x="124" y="56"/>
                    </a:lnTo>
                    <a:lnTo>
                      <a:pt x="124" y="56"/>
                    </a:lnTo>
                    <a:lnTo>
                      <a:pt x="150" y="38"/>
                    </a:lnTo>
                    <a:lnTo>
                      <a:pt x="174" y="22"/>
                    </a:lnTo>
                    <a:lnTo>
                      <a:pt x="198" y="12"/>
                    </a:lnTo>
                    <a:lnTo>
                      <a:pt x="220" y="4"/>
                    </a:lnTo>
                    <a:lnTo>
                      <a:pt x="240" y="0"/>
                    </a:lnTo>
                    <a:lnTo>
                      <a:pt x="260" y="0"/>
                    </a:lnTo>
                    <a:lnTo>
                      <a:pt x="268" y="0"/>
                    </a:lnTo>
                    <a:lnTo>
                      <a:pt x="276" y="4"/>
                    </a:lnTo>
                    <a:lnTo>
                      <a:pt x="282" y="8"/>
                    </a:lnTo>
                    <a:lnTo>
                      <a:pt x="288" y="12"/>
                    </a:lnTo>
                    <a:lnTo>
                      <a:pt x="288" y="12"/>
                    </a:lnTo>
                    <a:lnTo>
                      <a:pt x="294" y="18"/>
                    </a:lnTo>
                    <a:lnTo>
                      <a:pt x="298" y="24"/>
                    </a:lnTo>
                    <a:lnTo>
                      <a:pt x="304" y="40"/>
                    </a:lnTo>
                    <a:lnTo>
                      <a:pt x="304" y="58"/>
                    </a:lnTo>
                    <a:lnTo>
                      <a:pt x="302" y="78"/>
                    </a:lnTo>
                    <a:lnTo>
                      <a:pt x="302" y="78"/>
                    </a:lnTo>
                    <a:close/>
                  </a:path>
                </a:pathLst>
              </a:cu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25" name="Google Shape;625;p9"/>
              <p:cNvSpPr/>
              <p:nvPr/>
            </p:nvSpPr>
            <p:spPr>
              <a:xfrm>
                <a:off x="251183" y="2587463"/>
                <a:ext cx="1222101" cy="1099239"/>
              </a:xfrm>
              <a:custGeom>
                <a:avLst/>
                <a:gdLst/>
                <a:ahLst/>
                <a:cxnLst/>
                <a:rect l="l" t="t" r="r" b="b"/>
                <a:pathLst>
                  <a:path w="2248" h="2022" extrusionOk="0">
                    <a:moveTo>
                      <a:pt x="1986" y="1598"/>
                    </a:moveTo>
                    <a:lnTo>
                      <a:pt x="2016" y="1622"/>
                    </a:lnTo>
                    <a:lnTo>
                      <a:pt x="2016" y="1624"/>
                    </a:lnTo>
                    <a:lnTo>
                      <a:pt x="2016" y="1624"/>
                    </a:lnTo>
                    <a:lnTo>
                      <a:pt x="1996" y="1642"/>
                    </a:lnTo>
                    <a:lnTo>
                      <a:pt x="1976" y="1662"/>
                    </a:lnTo>
                    <a:lnTo>
                      <a:pt x="1976" y="1662"/>
                    </a:lnTo>
                    <a:lnTo>
                      <a:pt x="1952" y="1690"/>
                    </a:lnTo>
                    <a:lnTo>
                      <a:pt x="1932" y="1720"/>
                    </a:lnTo>
                    <a:lnTo>
                      <a:pt x="1898" y="1688"/>
                    </a:lnTo>
                    <a:lnTo>
                      <a:pt x="1898" y="1688"/>
                    </a:lnTo>
                    <a:lnTo>
                      <a:pt x="1858" y="1724"/>
                    </a:lnTo>
                    <a:lnTo>
                      <a:pt x="1818" y="1758"/>
                    </a:lnTo>
                    <a:lnTo>
                      <a:pt x="1776" y="1790"/>
                    </a:lnTo>
                    <a:lnTo>
                      <a:pt x="1732" y="1820"/>
                    </a:lnTo>
                    <a:lnTo>
                      <a:pt x="1686" y="1850"/>
                    </a:lnTo>
                    <a:lnTo>
                      <a:pt x="1638" y="1878"/>
                    </a:lnTo>
                    <a:lnTo>
                      <a:pt x="1590" y="1904"/>
                    </a:lnTo>
                    <a:lnTo>
                      <a:pt x="1540" y="1926"/>
                    </a:lnTo>
                    <a:lnTo>
                      <a:pt x="1488" y="1948"/>
                    </a:lnTo>
                    <a:lnTo>
                      <a:pt x="1434" y="1966"/>
                    </a:lnTo>
                    <a:lnTo>
                      <a:pt x="1380" y="1984"/>
                    </a:lnTo>
                    <a:lnTo>
                      <a:pt x="1324" y="1996"/>
                    </a:lnTo>
                    <a:lnTo>
                      <a:pt x="1266" y="2008"/>
                    </a:lnTo>
                    <a:lnTo>
                      <a:pt x="1208" y="2016"/>
                    </a:lnTo>
                    <a:lnTo>
                      <a:pt x="1148" y="2020"/>
                    </a:lnTo>
                    <a:lnTo>
                      <a:pt x="1088" y="2022"/>
                    </a:lnTo>
                    <a:lnTo>
                      <a:pt x="1088" y="2022"/>
                    </a:lnTo>
                    <a:lnTo>
                      <a:pt x="1030" y="2022"/>
                    </a:lnTo>
                    <a:lnTo>
                      <a:pt x="974" y="2018"/>
                    </a:lnTo>
                    <a:lnTo>
                      <a:pt x="918" y="2012"/>
                    </a:lnTo>
                    <a:lnTo>
                      <a:pt x="864" y="2004"/>
                    </a:lnTo>
                    <a:lnTo>
                      <a:pt x="810" y="1994"/>
                    </a:lnTo>
                    <a:lnTo>
                      <a:pt x="758" y="1982"/>
                    </a:lnTo>
                    <a:lnTo>
                      <a:pt x="706" y="1968"/>
                    </a:lnTo>
                    <a:lnTo>
                      <a:pt x="658" y="1952"/>
                    </a:lnTo>
                    <a:lnTo>
                      <a:pt x="608" y="1934"/>
                    </a:lnTo>
                    <a:lnTo>
                      <a:pt x="562" y="1912"/>
                    </a:lnTo>
                    <a:lnTo>
                      <a:pt x="516" y="1890"/>
                    </a:lnTo>
                    <a:lnTo>
                      <a:pt x="472" y="1868"/>
                    </a:lnTo>
                    <a:lnTo>
                      <a:pt x="430" y="1842"/>
                    </a:lnTo>
                    <a:lnTo>
                      <a:pt x="388" y="1814"/>
                    </a:lnTo>
                    <a:lnTo>
                      <a:pt x="350" y="1786"/>
                    </a:lnTo>
                    <a:lnTo>
                      <a:pt x="312" y="1754"/>
                    </a:lnTo>
                    <a:lnTo>
                      <a:pt x="276" y="1722"/>
                    </a:lnTo>
                    <a:lnTo>
                      <a:pt x="242" y="1688"/>
                    </a:lnTo>
                    <a:lnTo>
                      <a:pt x="210" y="1654"/>
                    </a:lnTo>
                    <a:lnTo>
                      <a:pt x="180" y="1616"/>
                    </a:lnTo>
                    <a:lnTo>
                      <a:pt x="154" y="1578"/>
                    </a:lnTo>
                    <a:lnTo>
                      <a:pt x="128" y="1540"/>
                    </a:lnTo>
                    <a:lnTo>
                      <a:pt x="104" y="1498"/>
                    </a:lnTo>
                    <a:lnTo>
                      <a:pt x="82" y="1458"/>
                    </a:lnTo>
                    <a:lnTo>
                      <a:pt x="64" y="1414"/>
                    </a:lnTo>
                    <a:lnTo>
                      <a:pt x="46" y="1370"/>
                    </a:lnTo>
                    <a:lnTo>
                      <a:pt x="32" y="1324"/>
                    </a:lnTo>
                    <a:lnTo>
                      <a:pt x="20" y="1278"/>
                    </a:lnTo>
                    <a:lnTo>
                      <a:pt x="12" y="1232"/>
                    </a:lnTo>
                    <a:lnTo>
                      <a:pt x="4" y="1182"/>
                    </a:lnTo>
                    <a:lnTo>
                      <a:pt x="0" y="1134"/>
                    </a:lnTo>
                    <a:lnTo>
                      <a:pt x="0" y="1084"/>
                    </a:lnTo>
                    <a:lnTo>
                      <a:pt x="0" y="1084"/>
                    </a:lnTo>
                    <a:lnTo>
                      <a:pt x="0" y="1034"/>
                    </a:lnTo>
                    <a:lnTo>
                      <a:pt x="4" y="984"/>
                    </a:lnTo>
                    <a:lnTo>
                      <a:pt x="10" y="936"/>
                    </a:lnTo>
                    <a:lnTo>
                      <a:pt x="18" y="888"/>
                    </a:lnTo>
                    <a:lnTo>
                      <a:pt x="28" y="840"/>
                    </a:lnTo>
                    <a:lnTo>
                      <a:pt x="40" y="794"/>
                    </a:lnTo>
                    <a:lnTo>
                      <a:pt x="54" y="748"/>
                    </a:lnTo>
                    <a:lnTo>
                      <a:pt x="72" y="702"/>
                    </a:lnTo>
                    <a:lnTo>
                      <a:pt x="90" y="658"/>
                    </a:lnTo>
                    <a:lnTo>
                      <a:pt x="110" y="616"/>
                    </a:lnTo>
                    <a:lnTo>
                      <a:pt x="134" y="574"/>
                    </a:lnTo>
                    <a:lnTo>
                      <a:pt x="158" y="532"/>
                    </a:lnTo>
                    <a:lnTo>
                      <a:pt x="186" y="492"/>
                    </a:lnTo>
                    <a:lnTo>
                      <a:pt x="216" y="454"/>
                    </a:lnTo>
                    <a:lnTo>
                      <a:pt x="246" y="416"/>
                    </a:lnTo>
                    <a:lnTo>
                      <a:pt x="280" y="380"/>
                    </a:lnTo>
                    <a:lnTo>
                      <a:pt x="314" y="346"/>
                    </a:lnTo>
                    <a:lnTo>
                      <a:pt x="352" y="312"/>
                    </a:lnTo>
                    <a:lnTo>
                      <a:pt x="390" y="280"/>
                    </a:lnTo>
                    <a:lnTo>
                      <a:pt x="432" y="248"/>
                    </a:lnTo>
                    <a:lnTo>
                      <a:pt x="474" y="220"/>
                    </a:lnTo>
                    <a:lnTo>
                      <a:pt x="518" y="192"/>
                    </a:lnTo>
                    <a:lnTo>
                      <a:pt x="566" y="166"/>
                    </a:lnTo>
                    <a:lnTo>
                      <a:pt x="614" y="142"/>
                    </a:lnTo>
                    <a:lnTo>
                      <a:pt x="664" y="118"/>
                    </a:lnTo>
                    <a:lnTo>
                      <a:pt x="716" y="96"/>
                    </a:lnTo>
                    <a:lnTo>
                      <a:pt x="770" y="78"/>
                    </a:lnTo>
                    <a:lnTo>
                      <a:pt x="824" y="60"/>
                    </a:lnTo>
                    <a:lnTo>
                      <a:pt x="882" y="44"/>
                    </a:lnTo>
                    <a:lnTo>
                      <a:pt x="940" y="30"/>
                    </a:lnTo>
                    <a:lnTo>
                      <a:pt x="1002" y="18"/>
                    </a:lnTo>
                    <a:lnTo>
                      <a:pt x="1064" y="8"/>
                    </a:lnTo>
                    <a:lnTo>
                      <a:pt x="1064" y="8"/>
                    </a:lnTo>
                    <a:lnTo>
                      <a:pt x="1114" y="2"/>
                    </a:lnTo>
                    <a:lnTo>
                      <a:pt x="1166" y="0"/>
                    </a:lnTo>
                    <a:lnTo>
                      <a:pt x="1218" y="0"/>
                    </a:lnTo>
                    <a:lnTo>
                      <a:pt x="1272" y="2"/>
                    </a:lnTo>
                    <a:lnTo>
                      <a:pt x="1326" y="8"/>
                    </a:lnTo>
                    <a:lnTo>
                      <a:pt x="1380" y="16"/>
                    </a:lnTo>
                    <a:lnTo>
                      <a:pt x="1436" y="26"/>
                    </a:lnTo>
                    <a:lnTo>
                      <a:pt x="1490" y="40"/>
                    </a:lnTo>
                    <a:lnTo>
                      <a:pt x="1546" y="56"/>
                    </a:lnTo>
                    <a:lnTo>
                      <a:pt x="1600" y="74"/>
                    </a:lnTo>
                    <a:lnTo>
                      <a:pt x="1652" y="96"/>
                    </a:lnTo>
                    <a:lnTo>
                      <a:pt x="1706" y="120"/>
                    </a:lnTo>
                    <a:lnTo>
                      <a:pt x="1758" y="146"/>
                    </a:lnTo>
                    <a:lnTo>
                      <a:pt x="1808" y="176"/>
                    </a:lnTo>
                    <a:lnTo>
                      <a:pt x="1856" y="208"/>
                    </a:lnTo>
                    <a:lnTo>
                      <a:pt x="1902" y="242"/>
                    </a:lnTo>
                    <a:lnTo>
                      <a:pt x="1948" y="278"/>
                    </a:lnTo>
                    <a:lnTo>
                      <a:pt x="1990" y="318"/>
                    </a:lnTo>
                    <a:lnTo>
                      <a:pt x="2030" y="360"/>
                    </a:lnTo>
                    <a:lnTo>
                      <a:pt x="2068" y="406"/>
                    </a:lnTo>
                    <a:lnTo>
                      <a:pt x="2102" y="452"/>
                    </a:lnTo>
                    <a:lnTo>
                      <a:pt x="2134" y="502"/>
                    </a:lnTo>
                    <a:lnTo>
                      <a:pt x="2162" y="556"/>
                    </a:lnTo>
                    <a:lnTo>
                      <a:pt x="2186" y="610"/>
                    </a:lnTo>
                    <a:lnTo>
                      <a:pt x="2208" y="668"/>
                    </a:lnTo>
                    <a:lnTo>
                      <a:pt x="2224" y="728"/>
                    </a:lnTo>
                    <a:lnTo>
                      <a:pt x="2236" y="790"/>
                    </a:lnTo>
                    <a:lnTo>
                      <a:pt x="2242" y="822"/>
                    </a:lnTo>
                    <a:lnTo>
                      <a:pt x="2244" y="856"/>
                    </a:lnTo>
                    <a:lnTo>
                      <a:pt x="2248" y="888"/>
                    </a:lnTo>
                    <a:lnTo>
                      <a:pt x="2248" y="922"/>
                    </a:lnTo>
                    <a:lnTo>
                      <a:pt x="2248" y="958"/>
                    </a:lnTo>
                    <a:lnTo>
                      <a:pt x="2246" y="992"/>
                    </a:lnTo>
                    <a:lnTo>
                      <a:pt x="2244" y="1028"/>
                    </a:lnTo>
                    <a:lnTo>
                      <a:pt x="2240" y="1064"/>
                    </a:lnTo>
                    <a:lnTo>
                      <a:pt x="2234" y="1102"/>
                    </a:lnTo>
                    <a:lnTo>
                      <a:pt x="2228" y="1140"/>
                    </a:lnTo>
                    <a:lnTo>
                      <a:pt x="2228" y="1140"/>
                    </a:lnTo>
                    <a:lnTo>
                      <a:pt x="2214" y="1194"/>
                    </a:lnTo>
                    <a:lnTo>
                      <a:pt x="2196" y="1252"/>
                    </a:lnTo>
                    <a:lnTo>
                      <a:pt x="2172" y="1308"/>
                    </a:lnTo>
                    <a:lnTo>
                      <a:pt x="2144" y="1368"/>
                    </a:lnTo>
                    <a:lnTo>
                      <a:pt x="2112" y="1426"/>
                    </a:lnTo>
                    <a:lnTo>
                      <a:pt x="2074" y="1484"/>
                    </a:lnTo>
                    <a:lnTo>
                      <a:pt x="2032" y="1540"/>
                    </a:lnTo>
                    <a:lnTo>
                      <a:pt x="1986" y="1598"/>
                    </a:lnTo>
                    <a:lnTo>
                      <a:pt x="1986" y="1598"/>
                    </a:lnTo>
                    <a:close/>
                    <a:moveTo>
                      <a:pt x="2154" y="1148"/>
                    </a:moveTo>
                    <a:lnTo>
                      <a:pt x="2154" y="1148"/>
                    </a:lnTo>
                    <a:lnTo>
                      <a:pt x="2168" y="1080"/>
                    </a:lnTo>
                    <a:lnTo>
                      <a:pt x="2178" y="1014"/>
                    </a:lnTo>
                    <a:lnTo>
                      <a:pt x="2182" y="950"/>
                    </a:lnTo>
                    <a:lnTo>
                      <a:pt x="2182" y="890"/>
                    </a:lnTo>
                    <a:lnTo>
                      <a:pt x="2178" y="830"/>
                    </a:lnTo>
                    <a:lnTo>
                      <a:pt x="2168" y="772"/>
                    </a:lnTo>
                    <a:lnTo>
                      <a:pt x="2156" y="716"/>
                    </a:lnTo>
                    <a:lnTo>
                      <a:pt x="2138" y="664"/>
                    </a:lnTo>
                    <a:lnTo>
                      <a:pt x="2118" y="612"/>
                    </a:lnTo>
                    <a:lnTo>
                      <a:pt x="2094" y="564"/>
                    </a:lnTo>
                    <a:lnTo>
                      <a:pt x="2066" y="516"/>
                    </a:lnTo>
                    <a:lnTo>
                      <a:pt x="2036" y="472"/>
                    </a:lnTo>
                    <a:lnTo>
                      <a:pt x="2002" y="430"/>
                    </a:lnTo>
                    <a:lnTo>
                      <a:pt x="1966" y="390"/>
                    </a:lnTo>
                    <a:lnTo>
                      <a:pt x="1926" y="352"/>
                    </a:lnTo>
                    <a:lnTo>
                      <a:pt x="1886" y="318"/>
                    </a:lnTo>
                    <a:lnTo>
                      <a:pt x="1842" y="284"/>
                    </a:lnTo>
                    <a:lnTo>
                      <a:pt x="1796" y="254"/>
                    </a:lnTo>
                    <a:lnTo>
                      <a:pt x="1748" y="226"/>
                    </a:lnTo>
                    <a:lnTo>
                      <a:pt x="1700" y="200"/>
                    </a:lnTo>
                    <a:lnTo>
                      <a:pt x="1650" y="178"/>
                    </a:lnTo>
                    <a:lnTo>
                      <a:pt x="1598" y="156"/>
                    </a:lnTo>
                    <a:lnTo>
                      <a:pt x="1544" y="138"/>
                    </a:lnTo>
                    <a:lnTo>
                      <a:pt x="1490" y="124"/>
                    </a:lnTo>
                    <a:lnTo>
                      <a:pt x="1436" y="110"/>
                    </a:lnTo>
                    <a:lnTo>
                      <a:pt x="1380" y="100"/>
                    </a:lnTo>
                    <a:lnTo>
                      <a:pt x="1326" y="94"/>
                    </a:lnTo>
                    <a:lnTo>
                      <a:pt x="1270" y="88"/>
                    </a:lnTo>
                    <a:lnTo>
                      <a:pt x="1214" y="86"/>
                    </a:lnTo>
                    <a:lnTo>
                      <a:pt x="1160" y="88"/>
                    </a:lnTo>
                    <a:lnTo>
                      <a:pt x="1104" y="90"/>
                    </a:lnTo>
                    <a:lnTo>
                      <a:pt x="1050" y="98"/>
                    </a:lnTo>
                    <a:lnTo>
                      <a:pt x="1050" y="98"/>
                    </a:lnTo>
                    <a:lnTo>
                      <a:pt x="990" y="108"/>
                    </a:lnTo>
                    <a:lnTo>
                      <a:pt x="930" y="120"/>
                    </a:lnTo>
                    <a:lnTo>
                      <a:pt x="874" y="132"/>
                    </a:lnTo>
                    <a:lnTo>
                      <a:pt x="818" y="148"/>
                    </a:lnTo>
                    <a:lnTo>
                      <a:pt x="766" y="166"/>
                    </a:lnTo>
                    <a:lnTo>
                      <a:pt x="714" y="184"/>
                    </a:lnTo>
                    <a:lnTo>
                      <a:pt x="664" y="204"/>
                    </a:lnTo>
                    <a:lnTo>
                      <a:pt x="616" y="228"/>
                    </a:lnTo>
                    <a:lnTo>
                      <a:pt x="570" y="252"/>
                    </a:lnTo>
                    <a:lnTo>
                      <a:pt x="526" y="276"/>
                    </a:lnTo>
                    <a:lnTo>
                      <a:pt x="484" y="304"/>
                    </a:lnTo>
                    <a:lnTo>
                      <a:pt x="444" y="332"/>
                    </a:lnTo>
                    <a:lnTo>
                      <a:pt x="406" y="362"/>
                    </a:lnTo>
                    <a:lnTo>
                      <a:pt x="370" y="392"/>
                    </a:lnTo>
                    <a:lnTo>
                      <a:pt x="336" y="424"/>
                    </a:lnTo>
                    <a:lnTo>
                      <a:pt x="304" y="458"/>
                    </a:lnTo>
                    <a:lnTo>
                      <a:pt x="274" y="494"/>
                    </a:lnTo>
                    <a:lnTo>
                      <a:pt x="246" y="530"/>
                    </a:lnTo>
                    <a:lnTo>
                      <a:pt x="220" y="566"/>
                    </a:lnTo>
                    <a:lnTo>
                      <a:pt x="196" y="604"/>
                    </a:lnTo>
                    <a:lnTo>
                      <a:pt x="174" y="644"/>
                    </a:lnTo>
                    <a:lnTo>
                      <a:pt x="154" y="684"/>
                    </a:lnTo>
                    <a:lnTo>
                      <a:pt x="136" y="726"/>
                    </a:lnTo>
                    <a:lnTo>
                      <a:pt x="120" y="768"/>
                    </a:lnTo>
                    <a:lnTo>
                      <a:pt x="106" y="810"/>
                    </a:lnTo>
                    <a:lnTo>
                      <a:pt x="96" y="854"/>
                    </a:lnTo>
                    <a:lnTo>
                      <a:pt x="86" y="898"/>
                    </a:lnTo>
                    <a:lnTo>
                      <a:pt x="78" y="944"/>
                    </a:lnTo>
                    <a:lnTo>
                      <a:pt x="74" y="990"/>
                    </a:lnTo>
                    <a:lnTo>
                      <a:pt x="70" y="1036"/>
                    </a:lnTo>
                    <a:lnTo>
                      <a:pt x="70" y="1082"/>
                    </a:lnTo>
                    <a:lnTo>
                      <a:pt x="72" y="1130"/>
                    </a:lnTo>
                    <a:lnTo>
                      <a:pt x="72" y="1130"/>
                    </a:lnTo>
                    <a:lnTo>
                      <a:pt x="74" y="1172"/>
                    </a:lnTo>
                    <a:lnTo>
                      <a:pt x="80" y="1214"/>
                    </a:lnTo>
                    <a:lnTo>
                      <a:pt x="88" y="1256"/>
                    </a:lnTo>
                    <a:lnTo>
                      <a:pt x="98" y="1296"/>
                    </a:lnTo>
                    <a:lnTo>
                      <a:pt x="110" y="1334"/>
                    </a:lnTo>
                    <a:lnTo>
                      <a:pt x="124" y="1372"/>
                    </a:lnTo>
                    <a:lnTo>
                      <a:pt x="140" y="1410"/>
                    </a:lnTo>
                    <a:lnTo>
                      <a:pt x="158" y="1446"/>
                    </a:lnTo>
                    <a:lnTo>
                      <a:pt x="178" y="1482"/>
                    </a:lnTo>
                    <a:lnTo>
                      <a:pt x="200" y="1516"/>
                    </a:lnTo>
                    <a:lnTo>
                      <a:pt x="224" y="1550"/>
                    </a:lnTo>
                    <a:lnTo>
                      <a:pt x="250" y="1582"/>
                    </a:lnTo>
                    <a:lnTo>
                      <a:pt x="278" y="1614"/>
                    </a:lnTo>
                    <a:lnTo>
                      <a:pt x="308" y="1642"/>
                    </a:lnTo>
                    <a:lnTo>
                      <a:pt x="338" y="1672"/>
                    </a:lnTo>
                    <a:lnTo>
                      <a:pt x="372" y="1698"/>
                    </a:lnTo>
                    <a:lnTo>
                      <a:pt x="406" y="1724"/>
                    </a:lnTo>
                    <a:lnTo>
                      <a:pt x="442" y="1750"/>
                    </a:lnTo>
                    <a:lnTo>
                      <a:pt x="480" y="1772"/>
                    </a:lnTo>
                    <a:lnTo>
                      <a:pt x="518" y="1794"/>
                    </a:lnTo>
                    <a:lnTo>
                      <a:pt x="558" y="1814"/>
                    </a:lnTo>
                    <a:lnTo>
                      <a:pt x="600" y="1834"/>
                    </a:lnTo>
                    <a:lnTo>
                      <a:pt x="644" y="1850"/>
                    </a:lnTo>
                    <a:lnTo>
                      <a:pt x="690" y="1866"/>
                    </a:lnTo>
                    <a:lnTo>
                      <a:pt x="736" y="1880"/>
                    </a:lnTo>
                    <a:lnTo>
                      <a:pt x="782" y="1892"/>
                    </a:lnTo>
                    <a:lnTo>
                      <a:pt x="832" y="1902"/>
                    </a:lnTo>
                    <a:lnTo>
                      <a:pt x="882" y="1910"/>
                    </a:lnTo>
                    <a:lnTo>
                      <a:pt x="932" y="1918"/>
                    </a:lnTo>
                    <a:lnTo>
                      <a:pt x="984" y="1922"/>
                    </a:lnTo>
                    <a:lnTo>
                      <a:pt x="1038" y="1926"/>
                    </a:lnTo>
                    <a:lnTo>
                      <a:pt x="1092" y="1926"/>
                    </a:lnTo>
                    <a:lnTo>
                      <a:pt x="1092" y="1926"/>
                    </a:lnTo>
                    <a:lnTo>
                      <a:pt x="1140" y="1926"/>
                    </a:lnTo>
                    <a:lnTo>
                      <a:pt x="1188" y="1922"/>
                    </a:lnTo>
                    <a:lnTo>
                      <a:pt x="1234" y="1916"/>
                    </a:lnTo>
                    <a:lnTo>
                      <a:pt x="1280" y="1906"/>
                    </a:lnTo>
                    <a:lnTo>
                      <a:pt x="1326" y="1896"/>
                    </a:lnTo>
                    <a:lnTo>
                      <a:pt x="1372" y="1884"/>
                    </a:lnTo>
                    <a:lnTo>
                      <a:pt x="1416" y="1868"/>
                    </a:lnTo>
                    <a:lnTo>
                      <a:pt x="1460" y="1852"/>
                    </a:lnTo>
                    <a:lnTo>
                      <a:pt x="1504" y="1834"/>
                    </a:lnTo>
                    <a:lnTo>
                      <a:pt x="1546" y="1814"/>
                    </a:lnTo>
                    <a:lnTo>
                      <a:pt x="1588" y="1792"/>
                    </a:lnTo>
                    <a:lnTo>
                      <a:pt x="1630" y="1770"/>
                    </a:lnTo>
                    <a:lnTo>
                      <a:pt x="1668" y="1744"/>
                    </a:lnTo>
                    <a:lnTo>
                      <a:pt x="1708" y="1718"/>
                    </a:lnTo>
                    <a:lnTo>
                      <a:pt x="1746" y="1692"/>
                    </a:lnTo>
                    <a:lnTo>
                      <a:pt x="1782" y="1664"/>
                    </a:lnTo>
                    <a:lnTo>
                      <a:pt x="1818" y="1634"/>
                    </a:lnTo>
                    <a:lnTo>
                      <a:pt x="1852" y="1606"/>
                    </a:lnTo>
                    <a:lnTo>
                      <a:pt x="1884" y="1574"/>
                    </a:lnTo>
                    <a:lnTo>
                      <a:pt x="1914" y="1542"/>
                    </a:lnTo>
                    <a:lnTo>
                      <a:pt x="1944" y="1510"/>
                    </a:lnTo>
                    <a:lnTo>
                      <a:pt x="1972" y="1478"/>
                    </a:lnTo>
                    <a:lnTo>
                      <a:pt x="2000" y="1446"/>
                    </a:lnTo>
                    <a:lnTo>
                      <a:pt x="2024" y="1412"/>
                    </a:lnTo>
                    <a:lnTo>
                      <a:pt x="2048" y="1378"/>
                    </a:lnTo>
                    <a:lnTo>
                      <a:pt x="2068" y="1346"/>
                    </a:lnTo>
                    <a:lnTo>
                      <a:pt x="2088" y="1312"/>
                    </a:lnTo>
                    <a:lnTo>
                      <a:pt x="2106" y="1278"/>
                    </a:lnTo>
                    <a:lnTo>
                      <a:pt x="2120" y="1246"/>
                    </a:lnTo>
                    <a:lnTo>
                      <a:pt x="2134" y="1212"/>
                    </a:lnTo>
                    <a:lnTo>
                      <a:pt x="2146" y="1180"/>
                    </a:lnTo>
                    <a:lnTo>
                      <a:pt x="2154" y="1148"/>
                    </a:lnTo>
                    <a:lnTo>
                      <a:pt x="2154" y="1148"/>
                    </a:lnTo>
                    <a:close/>
                  </a:path>
                </a:pathLst>
              </a:custGeom>
              <a:gradFill>
                <a:gsLst>
                  <a:gs pos="0">
                    <a:srgbClr val="CBCBCB"/>
                  </a:gs>
                  <a:gs pos="13000">
                    <a:srgbClr val="5F5F5F"/>
                  </a:gs>
                  <a:gs pos="21001">
                    <a:srgbClr val="5F5F5F"/>
                  </a:gs>
                  <a:gs pos="57000">
                    <a:srgbClr val="F2F2F2"/>
                  </a:gs>
                  <a:gs pos="82001">
                    <a:srgbClr val="777777"/>
                  </a:gs>
                  <a:gs pos="100000">
                    <a:srgbClr val="EAEAEA"/>
                  </a:gs>
                </a:gsLst>
                <a:lin ang="12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26" name="Google Shape;626;p9"/>
              <p:cNvSpPr/>
              <p:nvPr/>
            </p:nvSpPr>
            <p:spPr>
              <a:xfrm>
                <a:off x="1268876" y="3438802"/>
                <a:ext cx="78284" cy="83720"/>
              </a:xfrm>
              <a:custGeom>
                <a:avLst/>
                <a:gdLst/>
                <a:ahLst/>
                <a:cxnLst/>
                <a:rect l="l" t="t" r="r" b="b"/>
                <a:pathLst>
                  <a:path w="144" h="154" extrusionOk="0">
                    <a:moveTo>
                      <a:pt x="60" y="154"/>
                    </a:moveTo>
                    <a:lnTo>
                      <a:pt x="0" y="96"/>
                    </a:lnTo>
                    <a:lnTo>
                      <a:pt x="0" y="96"/>
                    </a:lnTo>
                    <a:lnTo>
                      <a:pt x="0" y="92"/>
                    </a:lnTo>
                    <a:lnTo>
                      <a:pt x="4" y="80"/>
                    </a:lnTo>
                    <a:lnTo>
                      <a:pt x="12" y="62"/>
                    </a:lnTo>
                    <a:lnTo>
                      <a:pt x="20" y="52"/>
                    </a:lnTo>
                    <a:lnTo>
                      <a:pt x="28" y="42"/>
                    </a:lnTo>
                    <a:lnTo>
                      <a:pt x="28" y="42"/>
                    </a:lnTo>
                    <a:lnTo>
                      <a:pt x="48" y="24"/>
                    </a:lnTo>
                    <a:lnTo>
                      <a:pt x="66" y="10"/>
                    </a:lnTo>
                    <a:lnTo>
                      <a:pt x="84" y="0"/>
                    </a:lnTo>
                    <a:lnTo>
                      <a:pt x="144" y="58"/>
                    </a:lnTo>
                    <a:lnTo>
                      <a:pt x="144" y="58"/>
                    </a:lnTo>
                    <a:lnTo>
                      <a:pt x="132" y="70"/>
                    </a:lnTo>
                    <a:lnTo>
                      <a:pt x="118" y="82"/>
                    </a:lnTo>
                    <a:lnTo>
                      <a:pt x="98" y="102"/>
                    </a:lnTo>
                    <a:lnTo>
                      <a:pt x="98" y="102"/>
                    </a:lnTo>
                    <a:lnTo>
                      <a:pt x="80" y="126"/>
                    </a:lnTo>
                    <a:lnTo>
                      <a:pt x="68" y="142"/>
                    </a:lnTo>
                    <a:lnTo>
                      <a:pt x="60" y="154"/>
                    </a:lnTo>
                    <a:lnTo>
                      <a:pt x="60" y="154"/>
                    </a:lnTo>
                    <a:close/>
                  </a:path>
                </a:pathLst>
              </a:custGeom>
              <a:gradFill>
                <a:gsLst>
                  <a:gs pos="0">
                    <a:srgbClr val="CBCBCB"/>
                  </a:gs>
                  <a:gs pos="37000">
                    <a:srgbClr val="CBCBCB"/>
                  </a:gs>
                  <a:gs pos="72000">
                    <a:srgbClr val="5F5F5F"/>
                  </a:gs>
                  <a:gs pos="100000">
                    <a:srgbClr val="5F5F5F"/>
                  </a:gs>
                </a:gsLst>
                <a:lin ang="8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cxnSp>
          <p:nvCxnSpPr>
            <p:cNvPr id="627" name="Google Shape;627;p9"/>
            <p:cNvCxnSpPr/>
            <p:nvPr/>
          </p:nvCxnSpPr>
          <p:spPr>
            <a:xfrm>
              <a:off x="3071444" y="5243796"/>
              <a:ext cx="2456958" cy="0"/>
            </a:xfrm>
            <a:prstGeom prst="straightConnector1">
              <a:avLst/>
            </a:prstGeom>
            <a:noFill/>
            <a:ln w="12700" cap="flat" cmpd="sng">
              <a:solidFill>
                <a:srgbClr val="BFBFBF"/>
              </a:solidFill>
              <a:prstDash val="solid"/>
              <a:miter lim="800000"/>
              <a:headEnd type="none" w="sm" len="sm"/>
              <a:tailEnd type="none" w="sm" len="sm"/>
            </a:ln>
          </p:spPr>
        </p:cxnSp>
        <p:cxnSp>
          <p:nvCxnSpPr>
            <p:cNvPr id="628" name="Google Shape;628;p9"/>
            <p:cNvCxnSpPr/>
            <p:nvPr/>
          </p:nvCxnSpPr>
          <p:spPr>
            <a:xfrm>
              <a:off x="3646670" y="4700387"/>
              <a:ext cx="449538" cy="0"/>
            </a:xfrm>
            <a:prstGeom prst="straightConnector1">
              <a:avLst/>
            </a:prstGeom>
            <a:noFill/>
            <a:ln w="12700" cap="flat" cmpd="sng">
              <a:solidFill>
                <a:srgbClr val="BFBFBF"/>
              </a:solidFill>
              <a:prstDash val="solid"/>
              <a:miter lim="800000"/>
              <a:headEnd type="none" w="sm" len="sm"/>
              <a:tailEnd type="none" w="sm" len="sm"/>
            </a:ln>
          </p:spPr>
        </p:cxnSp>
        <p:sp>
          <p:nvSpPr>
            <p:cNvPr id="629" name="Google Shape;629;p9"/>
            <p:cNvSpPr/>
            <p:nvPr/>
          </p:nvSpPr>
          <p:spPr>
            <a:xfrm>
              <a:off x="3566320" y="1473200"/>
              <a:ext cx="2951406" cy="1285239"/>
            </a:xfrm>
            <a:prstGeom prst="roundRect">
              <a:avLst>
                <a:gd name="adj" fmla="val 4715"/>
              </a:avLst>
            </a:prstGeom>
            <a:solidFill>
              <a:srgbClr val="F2F2F2">
                <a:alpha val="48627"/>
              </a:srgbClr>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630" name="Google Shape;630;p9"/>
            <p:cNvGrpSpPr/>
            <p:nvPr/>
          </p:nvGrpSpPr>
          <p:grpSpPr>
            <a:xfrm>
              <a:off x="4836405" y="2072855"/>
              <a:ext cx="411237" cy="436016"/>
              <a:chOff x="5967413" y="-3362325"/>
              <a:chExt cx="1133475" cy="1454150"/>
            </a:xfrm>
          </p:grpSpPr>
          <p:sp>
            <p:nvSpPr>
              <p:cNvPr id="631" name="Google Shape;631;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2" name="Google Shape;632;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3" name="Google Shape;633;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4" name="Google Shape;634;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5" name="Google Shape;635;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6" name="Google Shape;636;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7" name="Google Shape;637;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8" name="Google Shape;638;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39" name="Google Shape;639;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0" name="Google Shape;640;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1" name="Google Shape;641;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2" name="Google Shape;642;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3" name="Google Shape;643;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4" name="Google Shape;644;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645" name="Google Shape;645;p9"/>
            <p:cNvGrpSpPr/>
            <p:nvPr/>
          </p:nvGrpSpPr>
          <p:grpSpPr>
            <a:xfrm>
              <a:off x="3989960" y="2072855"/>
              <a:ext cx="411237" cy="436016"/>
              <a:chOff x="5967413" y="-3362325"/>
              <a:chExt cx="1133475" cy="1454150"/>
            </a:xfrm>
          </p:grpSpPr>
          <p:sp>
            <p:nvSpPr>
              <p:cNvPr id="646" name="Google Shape;646;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7" name="Google Shape;647;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8" name="Google Shape;648;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49" name="Google Shape;649;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0" name="Google Shape;650;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1" name="Google Shape;651;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2" name="Google Shape;652;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3" name="Google Shape;653;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4" name="Google Shape;654;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5" name="Google Shape;655;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6" name="Google Shape;656;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7" name="Google Shape;657;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8" name="Google Shape;658;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59" name="Google Shape;659;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660" name="Google Shape;660;p9"/>
            <p:cNvGrpSpPr/>
            <p:nvPr/>
          </p:nvGrpSpPr>
          <p:grpSpPr>
            <a:xfrm>
              <a:off x="5682848" y="2072855"/>
              <a:ext cx="411237" cy="436016"/>
              <a:chOff x="5967413" y="-3362325"/>
              <a:chExt cx="1133475" cy="1454150"/>
            </a:xfrm>
          </p:grpSpPr>
          <p:sp>
            <p:nvSpPr>
              <p:cNvPr id="661" name="Google Shape;661;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2" name="Google Shape;662;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3" name="Google Shape;663;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4" name="Google Shape;664;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5" name="Google Shape;665;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6" name="Google Shape;666;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7" name="Google Shape;667;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8" name="Google Shape;668;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69" name="Google Shape;669;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70" name="Google Shape;670;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71" name="Google Shape;671;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72" name="Google Shape;672;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73" name="Google Shape;673;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74" name="Google Shape;674;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675" name="Google Shape;675;p9"/>
            <p:cNvSpPr/>
            <p:nvPr/>
          </p:nvSpPr>
          <p:spPr>
            <a:xfrm>
              <a:off x="662999" y="1473200"/>
              <a:ext cx="1767812" cy="4994274"/>
            </a:xfrm>
            <a:prstGeom prst="roundRect">
              <a:avLst>
                <a:gd name="adj" fmla="val 2742"/>
              </a:avLst>
            </a:prstGeom>
            <a:solidFill>
              <a:srgbClr val="D8E2F3">
                <a:alpha val="23529"/>
              </a:srgbClr>
            </a:solidFill>
            <a:ln w="12700" cap="flat" cmpd="sng">
              <a:solidFill>
                <a:srgbClr val="2D75B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76" name="Google Shape;676;p9"/>
            <p:cNvSpPr/>
            <p:nvPr/>
          </p:nvSpPr>
          <p:spPr>
            <a:xfrm>
              <a:off x="2546455" y="1473200"/>
              <a:ext cx="904221" cy="1285239"/>
            </a:xfrm>
            <a:prstGeom prst="roundRect">
              <a:avLst>
                <a:gd name="adj" fmla="val 6956"/>
              </a:avLst>
            </a:prstGeom>
            <a:solidFill>
              <a:srgbClr val="F2F2F2">
                <a:alpha val="48627"/>
              </a:srgbClr>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77" name="Google Shape;677;p9"/>
            <p:cNvSpPr/>
            <p:nvPr/>
          </p:nvSpPr>
          <p:spPr>
            <a:xfrm>
              <a:off x="6633369" y="1473200"/>
              <a:ext cx="902859" cy="1285239"/>
            </a:xfrm>
            <a:prstGeom prst="roundRect">
              <a:avLst>
                <a:gd name="adj" fmla="val 4500"/>
              </a:avLst>
            </a:prstGeom>
            <a:solidFill>
              <a:srgbClr val="F2F2F2">
                <a:alpha val="48627"/>
              </a:srgbClr>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78" name="Google Shape;678;p9"/>
            <p:cNvSpPr/>
            <p:nvPr/>
          </p:nvSpPr>
          <p:spPr>
            <a:xfrm>
              <a:off x="2546455" y="1473200"/>
              <a:ext cx="904221" cy="454026"/>
            </a:xfrm>
            <a:prstGeom prst="round2SameRect">
              <a:avLst>
                <a:gd name="adj1" fmla="val 13520"/>
                <a:gd name="adj2" fmla="val 0"/>
              </a:avLst>
            </a:prstGeom>
            <a:gradFill>
              <a:gsLst>
                <a:gs pos="0">
                  <a:srgbClr val="D8D8D8"/>
                </a:gs>
                <a:gs pos="100000">
                  <a:srgbClr val="BFBFBF"/>
                </a:gs>
              </a:gsLst>
              <a:path path="circle">
                <a:fillToRect l="50000" t="50000" r="50000" b="50000"/>
              </a:path>
              <a:tileRect/>
            </a:gra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595959"/>
                  </a:solidFill>
                  <a:latin typeface="Roboto"/>
                  <a:ea typeface="Roboto"/>
                  <a:cs typeface="Roboto"/>
                  <a:sym typeface="Roboto"/>
                </a:rPr>
                <a:t>Input data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595959"/>
                  </a:solidFill>
                  <a:latin typeface="Roboto"/>
                  <a:ea typeface="Roboto"/>
                  <a:cs typeface="Roboto"/>
                  <a:sym typeface="Roboto"/>
                </a:rPr>
                <a:t>hosted at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595959"/>
                  </a:solidFill>
                  <a:latin typeface="Roboto"/>
                  <a:ea typeface="Roboto"/>
                  <a:cs typeface="Roboto"/>
                  <a:sym typeface="Roboto"/>
                </a:rPr>
                <a:t>LIGO Sites</a:t>
              </a: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3566319" y="1473200"/>
              <a:ext cx="2951407" cy="454026"/>
            </a:xfrm>
            <a:prstGeom prst="round2SameRect">
              <a:avLst>
                <a:gd name="adj1" fmla="val 9722"/>
                <a:gd name="adj2" fmla="val 0"/>
              </a:avLst>
            </a:prstGeom>
            <a:gradFill>
              <a:gsLst>
                <a:gs pos="0">
                  <a:srgbClr val="D8D8D8"/>
                </a:gs>
                <a:gs pos="100000">
                  <a:srgbClr val="BFBFBF"/>
                </a:gs>
              </a:gsLst>
              <a:path path="circle">
                <a:fillToRect l="50000" t="50000" r="50000" b="50000"/>
              </a:path>
              <a:tileRect/>
            </a:gra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595959"/>
                  </a:solidFill>
                  <a:latin typeface="Roboto"/>
                  <a:ea typeface="Roboto"/>
                  <a:cs typeface="Roboto"/>
                  <a:sym typeface="Roboto"/>
                </a:rPr>
                <a:t>Nebraska GridFTP </a:t>
              </a:r>
              <a:r>
                <a:rPr lang="en-US" sz="1000" b="0" i="0" u="none" strike="noStrike" cap="none">
                  <a:solidFill>
                    <a:srgbClr val="595959"/>
                  </a:solidFill>
                  <a:latin typeface="Roboto"/>
                  <a:ea typeface="Roboto"/>
                  <a:cs typeface="Roboto"/>
                  <a:sym typeface="Roboto"/>
                </a:rPr>
                <a:t>Data staging server</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595959"/>
                  </a:solidFill>
                  <a:latin typeface="Roboto"/>
                  <a:ea typeface="Roboto"/>
                  <a:cs typeface="Roboto"/>
                  <a:sym typeface="Roboto"/>
                </a:rPr>
                <a:t>GridFTP, HTTP, SRM</a:t>
              </a:r>
              <a:endParaRPr sz="1000" b="0" i="0" u="none" strike="noStrike" cap="none">
                <a:solidFill>
                  <a:srgbClr val="595959"/>
                </a:solidFill>
                <a:latin typeface="Roboto"/>
                <a:ea typeface="Roboto"/>
                <a:cs typeface="Roboto"/>
                <a:sym typeface="Roboto"/>
              </a:endParaRPr>
            </a:p>
          </p:txBody>
        </p:sp>
        <p:sp>
          <p:nvSpPr>
            <p:cNvPr id="680" name="Google Shape;680;p9"/>
            <p:cNvSpPr/>
            <p:nvPr/>
          </p:nvSpPr>
          <p:spPr>
            <a:xfrm>
              <a:off x="6633369" y="1473200"/>
              <a:ext cx="904221" cy="454026"/>
            </a:xfrm>
            <a:prstGeom prst="round2SameRect">
              <a:avLst>
                <a:gd name="adj1" fmla="val 10494"/>
                <a:gd name="adj2" fmla="val 0"/>
              </a:avLst>
            </a:prstGeom>
            <a:gradFill>
              <a:gsLst>
                <a:gs pos="0">
                  <a:srgbClr val="D8D8D8"/>
                </a:gs>
                <a:gs pos="100000">
                  <a:srgbClr val="BFBFBF"/>
                </a:gs>
              </a:gsLst>
              <a:path path="circle">
                <a:fillToRect l="50000" t="50000" r="50000" b="50000"/>
              </a:path>
              <a:tileRect/>
            </a:gra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595959"/>
                  </a:solidFill>
                  <a:latin typeface="Roboto"/>
                  <a:ea typeface="Roboto"/>
                  <a:cs typeface="Roboto"/>
                  <a:sym typeface="Roboto"/>
                </a:rPr>
                <a:t>LIGO output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595959"/>
                  </a:solidFill>
                  <a:latin typeface="Roboto"/>
                  <a:ea typeface="Roboto"/>
                  <a:cs typeface="Roboto"/>
                  <a:sym typeface="Roboto"/>
                </a:rPr>
                <a:t>data server</a:t>
              </a:r>
              <a:endParaRPr sz="1400" b="0" i="0" u="none" strike="noStrike" cap="none">
                <a:solidFill>
                  <a:srgbClr val="000000"/>
                </a:solidFill>
                <a:latin typeface="Arial"/>
                <a:ea typeface="Arial"/>
                <a:cs typeface="Arial"/>
                <a:sym typeface="Arial"/>
              </a:endParaRPr>
            </a:p>
          </p:txBody>
        </p:sp>
        <p:grpSp>
          <p:nvGrpSpPr>
            <p:cNvPr id="681" name="Google Shape;681;p9"/>
            <p:cNvGrpSpPr/>
            <p:nvPr/>
          </p:nvGrpSpPr>
          <p:grpSpPr>
            <a:xfrm>
              <a:off x="2718069" y="2049738"/>
              <a:ext cx="560992" cy="584782"/>
              <a:chOff x="2647094" y="1997728"/>
              <a:chExt cx="560992" cy="584782"/>
            </a:xfrm>
          </p:grpSpPr>
          <p:grpSp>
            <p:nvGrpSpPr>
              <p:cNvPr id="682" name="Google Shape;682;p9"/>
              <p:cNvGrpSpPr/>
              <p:nvPr/>
            </p:nvGrpSpPr>
            <p:grpSpPr>
              <a:xfrm>
                <a:off x="2857707" y="1997728"/>
                <a:ext cx="350379" cy="554248"/>
                <a:chOff x="1713881" y="205474"/>
                <a:chExt cx="1422719" cy="2250533"/>
              </a:xfrm>
            </p:grpSpPr>
            <p:sp>
              <p:nvSpPr>
                <p:cNvPr id="683" name="Google Shape;683;p9"/>
                <p:cNvSpPr/>
                <p:nvPr/>
              </p:nvSpPr>
              <p:spPr>
                <a:xfrm>
                  <a:off x="1713881" y="205474"/>
                  <a:ext cx="1273107" cy="2250533"/>
                </a:xfrm>
                <a:prstGeom prst="cube">
                  <a:avLst>
                    <a:gd name="adj" fmla="val 9947"/>
                  </a:avLst>
                </a:prstGeom>
                <a:gradFill>
                  <a:gsLst>
                    <a:gs pos="0">
                      <a:srgbClr val="595959"/>
                    </a:gs>
                    <a:gs pos="24000">
                      <a:srgbClr val="595959"/>
                    </a:gs>
                    <a:gs pos="100000">
                      <a:srgbClr val="262626"/>
                    </a:gs>
                  </a:gsLst>
                  <a:lin ang="2700000" scaled="0"/>
                </a:gradFill>
                <a:ln>
                  <a:noFill/>
                </a:ln>
                <a:effectLst>
                  <a:outerShdw blurRad="50800" dist="25400" dir="2700000" algn="tl" rotWithShape="0">
                    <a:srgbClr val="000000">
                      <a:alpha val="2352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684" name="Google Shape;684;p9"/>
                <p:cNvSpPr/>
                <p:nvPr/>
              </p:nvSpPr>
              <p:spPr>
                <a:xfrm rot="5400000">
                  <a:off x="2939113" y="1375087"/>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685" name="Google Shape;685;p9"/>
                <p:cNvSpPr/>
                <p:nvPr/>
              </p:nvSpPr>
              <p:spPr>
                <a:xfrm rot="5400000">
                  <a:off x="2939113" y="1710706"/>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686" name="Google Shape;686;p9"/>
                <p:cNvSpPr/>
                <p:nvPr/>
              </p:nvSpPr>
              <p:spPr>
                <a:xfrm rot="5400000">
                  <a:off x="2939113" y="2058788"/>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687" name="Google Shape;687;p9"/>
                <p:cNvSpPr/>
                <p:nvPr/>
              </p:nvSpPr>
              <p:spPr>
                <a:xfrm>
                  <a:off x="1713882" y="348793"/>
                  <a:ext cx="1164744" cy="2107213"/>
                </a:xfrm>
                <a:custGeom>
                  <a:avLst/>
                  <a:gdLst/>
                  <a:ahLst/>
                  <a:cxnLst/>
                  <a:rect l="l" t="t" r="r" b="b"/>
                  <a:pathLst>
                    <a:path w="3391403" h="561678" extrusionOk="0">
                      <a:moveTo>
                        <a:pt x="0" y="0"/>
                      </a:moveTo>
                      <a:lnTo>
                        <a:pt x="3391403" y="0"/>
                      </a:lnTo>
                      <a:lnTo>
                        <a:pt x="0" y="561678"/>
                      </a:lnTo>
                      <a:lnTo>
                        <a:pt x="0" y="0"/>
                      </a:lnTo>
                      <a:close/>
                    </a:path>
                  </a:pathLst>
                </a:custGeom>
                <a:gradFill>
                  <a:gsLst>
                    <a:gs pos="0">
                      <a:srgbClr val="BFBFBF">
                        <a:alpha val="13725"/>
                      </a:srgbClr>
                    </a:gs>
                    <a:gs pos="24000">
                      <a:srgbClr val="BFBFBF">
                        <a:alpha val="13725"/>
                      </a:srgbClr>
                    </a:gs>
                    <a:gs pos="100000">
                      <a:srgbClr val="262626">
                        <a:alpha val="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688" name="Google Shape;688;p9"/>
                <p:cNvSpPr/>
                <p:nvPr/>
              </p:nvSpPr>
              <p:spPr>
                <a:xfrm>
                  <a:off x="2785503" y="703849"/>
                  <a:ext cx="67089" cy="111310"/>
                </a:xfrm>
                <a:prstGeom prst="rect">
                  <a:avLst/>
                </a:prstGeom>
                <a:solidFill>
                  <a:srgbClr val="74CA21"/>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689" name="Google Shape;689;p9"/>
                <p:cNvSpPr/>
                <p:nvPr/>
              </p:nvSpPr>
              <p:spPr>
                <a:xfrm>
                  <a:off x="2788264" y="872137"/>
                  <a:ext cx="67089" cy="111310"/>
                </a:xfrm>
                <a:prstGeom prst="rect">
                  <a:avLst/>
                </a:prstGeom>
                <a:solidFill>
                  <a:srgbClr val="00B0F0"/>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grpSp>
          <p:grpSp>
            <p:nvGrpSpPr>
              <p:cNvPr id="690" name="Google Shape;690;p9"/>
              <p:cNvGrpSpPr/>
              <p:nvPr/>
            </p:nvGrpSpPr>
            <p:grpSpPr>
              <a:xfrm>
                <a:off x="2647094" y="2284705"/>
                <a:ext cx="280880" cy="297805"/>
                <a:chOff x="5967413" y="-3362325"/>
                <a:chExt cx="1133475" cy="1454150"/>
              </a:xfrm>
            </p:grpSpPr>
            <p:sp>
              <p:nvSpPr>
                <p:cNvPr id="691" name="Google Shape;691;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2" name="Google Shape;692;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3" name="Google Shape;693;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4" name="Google Shape;694;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5" name="Google Shape;695;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6" name="Google Shape;696;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7" name="Google Shape;697;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8" name="Google Shape;698;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699" name="Google Shape;699;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00" name="Google Shape;700;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01" name="Google Shape;701;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02" name="Google Shape;702;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03" name="Google Shape;703;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04" name="Google Shape;704;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grpSp>
          <p:nvGrpSpPr>
            <p:cNvPr id="705" name="Google Shape;705;p9"/>
            <p:cNvGrpSpPr/>
            <p:nvPr/>
          </p:nvGrpSpPr>
          <p:grpSpPr>
            <a:xfrm>
              <a:off x="6804983" y="2049738"/>
              <a:ext cx="560992" cy="584782"/>
              <a:chOff x="2647094" y="1997728"/>
              <a:chExt cx="560992" cy="584782"/>
            </a:xfrm>
          </p:grpSpPr>
          <p:grpSp>
            <p:nvGrpSpPr>
              <p:cNvPr id="706" name="Google Shape;706;p9"/>
              <p:cNvGrpSpPr/>
              <p:nvPr/>
            </p:nvGrpSpPr>
            <p:grpSpPr>
              <a:xfrm>
                <a:off x="2857707" y="1997728"/>
                <a:ext cx="350379" cy="554248"/>
                <a:chOff x="1713881" y="205474"/>
                <a:chExt cx="1422719" cy="2250533"/>
              </a:xfrm>
            </p:grpSpPr>
            <p:sp>
              <p:nvSpPr>
                <p:cNvPr id="707" name="Google Shape;707;p9"/>
                <p:cNvSpPr/>
                <p:nvPr/>
              </p:nvSpPr>
              <p:spPr>
                <a:xfrm>
                  <a:off x="1713881" y="205474"/>
                  <a:ext cx="1273107" cy="2250533"/>
                </a:xfrm>
                <a:prstGeom prst="cube">
                  <a:avLst>
                    <a:gd name="adj" fmla="val 9947"/>
                  </a:avLst>
                </a:prstGeom>
                <a:gradFill>
                  <a:gsLst>
                    <a:gs pos="0">
                      <a:srgbClr val="595959"/>
                    </a:gs>
                    <a:gs pos="24000">
                      <a:srgbClr val="595959"/>
                    </a:gs>
                    <a:gs pos="100000">
                      <a:srgbClr val="262626"/>
                    </a:gs>
                  </a:gsLst>
                  <a:lin ang="2700000" scaled="0"/>
                </a:gradFill>
                <a:ln>
                  <a:noFill/>
                </a:ln>
                <a:effectLst>
                  <a:outerShdw blurRad="50800" dist="25400" dir="2700000" algn="tl" rotWithShape="0">
                    <a:srgbClr val="000000">
                      <a:alpha val="2352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08" name="Google Shape;708;p9"/>
                <p:cNvSpPr/>
                <p:nvPr/>
              </p:nvSpPr>
              <p:spPr>
                <a:xfrm rot="5400000">
                  <a:off x="2939113" y="1375087"/>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09" name="Google Shape;709;p9"/>
                <p:cNvSpPr/>
                <p:nvPr/>
              </p:nvSpPr>
              <p:spPr>
                <a:xfrm rot="5400000">
                  <a:off x="2939113" y="1710706"/>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10" name="Google Shape;710;p9"/>
                <p:cNvSpPr/>
                <p:nvPr/>
              </p:nvSpPr>
              <p:spPr>
                <a:xfrm rot="5400000">
                  <a:off x="2939113" y="2058788"/>
                  <a:ext cx="245363" cy="149611"/>
                </a:xfrm>
                <a:prstGeom prst="round2SameRect">
                  <a:avLst>
                    <a:gd name="adj1" fmla="val 44656"/>
                    <a:gd name="adj2" fmla="val 0"/>
                  </a:avLst>
                </a:prstGeom>
                <a:solidFill>
                  <a:srgbClr val="A5A5A5"/>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11" name="Google Shape;711;p9"/>
                <p:cNvSpPr/>
                <p:nvPr/>
              </p:nvSpPr>
              <p:spPr>
                <a:xfrm>
                  <a:off x="1713882" y="348793"/>
                  <a:ext cx="1164744" cy="2107213"/>
                </a:xfrm>
                <a:custGeom>
                  <a:avLst/>
                  <a:gdLst/>
                  <a:ahLst/>
                  <a:cxnLst/>
                  <a:rect l="l" t="t" r="r" b="b"/>
                  <a:pathLst>
                    <a:path w="3391403" h="561678" extrusionOk="0">
                      <a:moveTo>
                        <a:pt x="0" y="0"/>
                      </a:moveTo>
                      <a:lnTo>
                        <a:pt x="3391403" y="0"/>
                      </a:lnTo>
                      <a:lnTo>
                        <a:pt x="0" y="561678"/>
                      </a:lnTo>
                      <a:lnTo>
                        <a:pt x="0" y="0"/>
                      </a:lnTo>
                      <a:close/>
                    </a:path>
                  </a:pathLst>
                </a:custGeom>
                <a:gradFill>
                  <a:gsLst>
                    <a:gs pos="0">
                      <a:srgbClr val="BFBFBF">
                        <a:alpha val="13725"/>
                      </a:srgbClr>
                    </a:gs>
                    <a:gs pos="24000">
                      <a:srgbClr val="BFBFBF">
                        <a:alpha val="13725"/>
                      </a:srgbClr>
                    </a:gs>
                    <a:gs pos="100000">
                      <a:srgbClr val="262626">
                        <a:alpha val="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712" name="Google Shape;712;p9"/>
                <p:cNvSpPr/>
                <p:nvPr/>
              </p:nvSpPr>
              <p:spPr>
                <a:xfrm>
                  <a:off x="2785503" y="703849"/>
                  <a:ext cx="67089" cy="111310"/>
                </a:xfrm>
                <a:prstGeom prst="rect">
                  <a:avLst/>
                </a:prstGeom>
                <a:solidFill>
                  <a:srgbClr val="74CA21"/>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13" name="Google Shape;713;p9"/>
                <p:cNvSpPr/>
                <p:nvPr/>
              </p:nvSpPr>
              <p:spPr>
                <a:xfrm>
                  <a:off x="2788264" y="872137"/>
                  <a:ext cx="67089" cy="111310"/>
                </a:xfrm>
                <a:prstGeom prst="rect">
                  <a:avLst/>
                </a:prstGeom>
                <a:solidFill>
                  <a:srgbClr val="00B0F0"/>
                </a:solidFill>
                <a:ln>
                  <a:noFill/>
                </a:ln>
                <a:effectLst>
                  <a:outerShdw blurRad="40000" dist="23000" dir="5400000" rotWithShape="0">
                    <a:srgbClr val="808080">
                      <a:alpha val="3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grpSp>
          <p:grpSp>
            <p:nvGrpSpPr>
              <p:cNvPr id="714" name="Google Shape;714;p9"/>
              <p:cNvGrpSpPr/>
              <p:nvPr/>
            </p:nvGrpSpPr>
            <p:grpSpPr>
              <a:xfrm>
                <a:off x="2647094" y="2284705"/>
                <a:ext cx="280880" cy="297805"/>
                <a:chOff x="5967413" y="-3362325"/>
                <a:chExt cx="1133475" cy="1454150"/>
              </a:xfrm>
            </p:grpSpPr>
            <p:sp>
              <p:nvSpPr>
                <p:cNvPr id="715" name="Google Shape;715;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16" name="Google Shape;716;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17" name="Google Shape;717;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18" name="Google Shape;718;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19" name="Google Shape;719;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0" name="Google Shape;720;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1" name="Google Shape;721;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2" name="Google Shape;722;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3" name="Google Shape;723;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4" name="Google Shape;724;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5" name="Google Shape;725;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6" name="Google Shape;726;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7" name="Google Shape;727;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28" name="Google Shape;728;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a:effectLst>
                  <a:reflection stA="25000" endPos="10000"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729" name="Google Shape;729;p9"/>
            <p:cNvSpPr txBox="1"/>
            <p:nvPr/>
          </p:nvSpPr>
          <p:spPr>
            <a:xfrm>
              <a:off x="3958087" y="2590481"/>
              <a:ext cx="480159" cy="9233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3F3F3F"/>
                  </a:solidFill>
                  <a:latin typeface="Roboto"/>
                  <a:ea typeface="Roboto"/>
                  <a:cs typeface="Roboto"/>
                  <a:sym typeface="Roboto"/>
                </a:rPr>
                <a:t>Input Files</a:t>
              </a:r>
              <a:endParaRPr sz="700" b="1" i="0" u="none" strike="noStrike" cap="none">
                <a:solidFill>
                  <a:srgbClr val="3F3F3F"/>
                </a:solidFill>
                <a:latin typeface="Roboto"/>
                <a:ea typeface="Roboto"/>
                <a:cs typeface="Roboto"/>
                <a:sym typeface="Roboto"/>
              </a:endParaRPr>
            </a:p>
          </p:txBody>
        </p:sp>
        <p:sp>
          <p:nvSpPr>
            <p:cNvPr id="730" name="Google Shape;730;p9"/>
            <p:cNvSpPr txBox="1"/>
            <p:nvPr/>
          </p:nvSpPr>
          <p:spPr>
            <a:xfrm>
              <a:off x="4700553" y="2590481"/>
              <a:ext cx="698793" cy="9233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3F3F3F"/>
                  </a:solidFill>
                  <a:latin typeface="Roboto"/>
                  <a:ea typeface="Roboto"/>
                  <a:cs typeface="Roboto"/>
                  <a:sym typeface="Roboto"/>
                </a:rPr>
                <a:t>Intermediate Files</a:t>
              </a:r>
              <a:endParaRPr sz="700" b="1" i="0" u="none" strike="noStrike" cap="none">
                <a:solidFill>
                  <a:srgbClr val="3F3F3F"/>
                </a:solidFill>
                <a:latin typeface="Roboto"/>
                <a:ea typeface="Roboto"/>
                <a:cs typeface="Roboto"/>
                <a:sym typeface="Roboto"/>
              </a:endParaRPr>
            </a:p>
          </p:txBody>
        </p:sp>
        <p:sp>
          <p:nvSpPr>
            <p:cNvPr id="731" name="Google Shape;731;p9"/>
            <p:cNvSpPr txBox="1"/>
            <p:nvPr/>
          </p:nvSpPr>
          <p:spPr>
            <a:xfrm>
              <a:off x="5543401" y="2590481"/>
              <a:ext cx="698793" cy="92333"/>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3F3F3F"/>
                  </a:solidFill>
                  <a:latin typeface="Roboto"/>
                  <a:ea typeface="Roboto"/>
                  <a:cs typeface="Roboto"/>
                  <a:sym typeface="Roboto"/>
                </a:rPr>
                <a:t>Produced Dataser</a:t>
              </a:r>
              <a:endParaRPr sz="700" b="1" i="0" u="none" strike="noStrike" cap="none">
                <a:solidFill>
                  <a:srgbClr val="3F3F3F"/>
                </a:solidFill>
                <a:latin typeface="Roboto"/>
                <a:ea typeface="Roboto"/>
                <a:cs typeface="Roboto"/>
                <a:sym typeface="Roboto"/>
              </a:endParaRPr>
            </a:p>
          </p:txBody>
        </p:sp>
        <p:cxnSp>
          <p:nvCxnSpPr>
            <p:cNvPr id="732" name="Google Shape;732;p9"/>
            <p:cNvCxnSpPr/>
            <p:nvPr/>
          </p:nvCxnSpPr>
          <p:spPr>
            <a:xfrm>
              <a:off x="4618801" y="2074936"/>
              <a:ext cx="0" cy="420155"/>
            </a:xfrm>
            <a:prstGeom prst="straightConnector1">
              <a:avLst/>
            </a:prstGeom>
            <a:noFill/>
            <a:ln w="12700" cap="flat" cmpd="sng">
              <a:solidFill>
                <a:srgbClr val="D8D8D8"/>
              </a:solidFill>
              <a:prstDash val="solid"/>
              <a:miter lim="800000"/>
              <a:headEnd type="none" w="sm" len="sm"/>
              <a:tailEnd type="none" w="sm" len="sm"/>
            </a:ln>
          </p:spPr>
        </p:cxnSp>
        <p:cxnSp>
          <p:nvCxnSpPr>
            <p:cNvPr id="733" name="Google Shape;733;p9"/>
            <p:cNvCxnSpPr/>
            <p:nvPr/>
          </p:nvCxnSpPr>
          <p:spPr>
            <a:xfrm>
              <a:off x="5465246" y="2074936"/>
              <a:ext cx="0" cy="420155"/>
            </a:xfrm>
            <a:prstGeom prst="straightConnector1">
              <a:avLst/>
            </a:prstGeom>
            <a:noFill/>
            <a:ln w="12700" cap="flat" cmpd="sng">
              <a:solidFill>
                <a:srgbClr val="D8D8D8"/>
              </a:solidFill>
              <a:prstDash val="solid"/>
              <a:miter lim="800000"/>
              <a:headEnd type="none" w="sm" len="sm"/>
              <a:tailEnd type="none" w="sm" len="sm"/>
            </a:ln>
          </p:spPr>
        </p:cxnSp>
        <p:sp>
          <p:nvSpPr>
            <p:cNvPr id="734" name="Google Shape;734;p9"/>
            <p:cNvSpPr txBox="1"/>
            <p:nvPr/>
          </p:nvSpPr>
          <p:spPr>
            <a:xfrm>
              <a:off x="3174750" y="2917961"/>
              <a:ext cx="818601" cy="23805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Workflow stagein Job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stages in the input data for workflow from user server</a:t>
              </a:r>
              <a:endParaRPr sz="600" b="0" i="1" u="none" strike="noStrike" cap="none">
                <a:solidFill>
                  <a:srgbClr val="3F3F3F"/>
                </a:solidFill>
                <a:latin typeface="Roboto"/>
                <a:ea typeface="Roboto"/>
                <a:cs typeface="Roboto"/>
                <a:sym typeface="Roboto"/>
              </a:endParaRPr>
            </a:p>
          </p:txBody>
        </p:sp>
        <p:sp>
          <p:nvSpPr>
            <p:cNvPr id="735" name="Google Shape;735;p9"/>
            <p:cNvSpPr txBox="1"/>
            <p:nvPr/>
          </p:nvSpPr>
          <p:spPr>
            <a:xfrm>
              <a:off x="4664702" y="2850756"/>
              <a:ext cx="1093021" cy="31740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PegassusLife instance looks up input data on the compute node/ CVMFS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If not present, stage-in data from remote data staging server</a:t>
              </a:r>
              <a:endParaRPr sz="600" b="0" i="1" u="none" strike="noStrike" cap="none">
                <a:solidFill>
                  <a:srgbClr val="3F3F3F"/>
                </a:solidFill>
                <a:latin typeface="Roboto"/>
                <a:ea typeface="Roboto"/>
                <a:cs typeface="Roboto"/>
                <a:sym typeface="Roboto"/>
              </a:endParaRPr>
            </a:p>
          </p:txBody>
        </p:sp>
        <p:sp>
          <p:nvSpPr>
            <p:cNvPr id="736" name="Google Shape;736;p9"/>
            <p:cNvSpPr txBox="1"/>
            <p:nvPr/>
          </p:nvSpPr>
          <p:spPr>
            <a:xfrm>
              <a:off x="6241234" y="2890431"/>
              <a:ext cx="988930" cy="23805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Workflow Stageout Job stages produced data from data staging server to LIGO Output Data Server</a:t>
              </a:r>
              <a:endParaRPr sz="600" b="0" i="1" u="none" strike="noStrike" cap="none">
                <a:solidFill>
                  <a:srgbClr val="3F3F3F"/>
                </a:solidFill>
                <a:latin typeface="Roboto"/>
                <a:ea typeface="Roboto"/>
                <a:cs typeface="Roboto"/>
                <a:sym typeface="Roboto"/>
              </a:endParaRPr>
            </a:p>
          </p:txBody>
        </p:sp>
        <p:sp>
          <p:nvSpPr>
            <p:cNvPr id="737" name="Google Shape;737;p9"/>
            <p:cNvSpPr/>
            <p:nvPr/>
          </p:nvSpPr>
          <p:spPr>
            <a:xfrm>
              <a:off x="2781605" y="2801705"/>
              <a:ext cx="1396146" cy="415503"/>
            </a:xfrm>
            <a:custGeom>
              <a:avLst/>
              <a:gdLst/>
              <a:ahLst/>
              <a:cxnLst/>
              <a:rect l="l" t="t" r="r" b="b"/>
              <a:pathLst>
                <a:path w="1223616" h="1107837" extrusionOk="0">
                  <a:moveTo>
                    <a:pt x="1223616" y="0"/>
                  </a:moveTo>
                  <a:lnTo>
                    <a:pt x="1223616" y="1107838"/>
                  </a:lnTo>
                  <a:lnTo>
                    <a:pt x="0" y="1107838"/>
                  </a:lnTo>
                  <a:lnTo>
                    <a:pt x="0" y="0"/>
                  </a:lnTo>
                </a:path>
              </a:pathLst>
            </a:custGeom>
            <a:noFill/>
            <a:ln w="9525" cap="flat" cmpd="sng">
              <a:solidFill>
                <a:srgbClr val="A5A5A5"/>
              </a:solidFill>
              <a:prstDash val="dot"/>
              <a:miter lim="800000"/>
              <a:headEnd type="triangle"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738" name="Google Shape;738;p9"/>
            <p:cNvSpPr txBox="1"/>
            <p:nvPr/>
          </p:nvSpPr>
          <p:spPr>
            <a:xfrm>
              <a:off x="2979228" y="2863981"/>
              <a:ext cx="154616" cy="290952"/>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Roboto"/>
                  <a:ea typeface="Roboto"/>
                  <a:cs typeface="Roboto"/>
                  <a:sym typeface="Roboto"/>
                </a:rPr>
                <a:t>1</a:t>
              </a:r>
              <a:endParaRPr sz="2200" b="1" i="0" u="none" strike="noStrike" cap="none">
                <a:solidFill>
                  <a:srgbClr val="3F3F3F"/>
                </a:solidFill>
                <a:latin typeface="Roboto"/>
                <a:ea typeface="Roboto"/>
                <a:cs typeface="Roboto"/>
                <a:sym typeface="Roboto"/>
              </a:endParaRPr>
            </a:p>
          </p:txBody>
        </p:sp>
        <p:sp>
          <p:nvSpPr>
            <p:cNvPr id="739" name="Google Shape;739;p9"/>
            <p:cNvSpPr/>
            <p:nvPr/>
          </p:nvSpPr>
          <p:spPr>
            <a:xfrm>
              <a:off x="5900973" y="2801705"/>
              <a:ext cx="1401469" cy="415503"/>
            </a:xfrm>
            <a:custGeom>
              <a:avLst/>
              <a:gdLst/>
              <a:ahLst/>
              <a:cxnLst/>
              <a:rect l="l" t="t" r="r" b="b"/>
              <a:pathLst>
                <a:path w="1223616" h="1107837" extrusionOk="0">
                  <a:moveTo>
                    <a:pt x="1223616" y="0"/>
                  </a:moveTo>
                  <a:lnTo>
                    <a:pt x="1223616" y="1107838"/>
                  </a:lnTo>
                  <a:lnTo>
                    <a:pt x="0" y="1107838"/>
                  </a:lnTo>
                  <a:lnTo>
                    <a:pt x="0" y="0"/>
                  </a:lnTo>
                </a:path>
              </a:pathLst>
            </a:custGeom>
            <a:noFill/>
            <a:ln w="9525" cap="flat" cmpd="sng">
              <a:solidFill>
                <a:srgbClr val="A5A5A5"/>
              </a:solidFill>
              <a:prstDash val="dot"/>
              <a:miter lim="800000"/>
              <a:headEnd type="triangle"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740" name="Google Shape;740;p9"/>
            <p:cNvSpPr txBox="1"/>
            <p:nvPr/>
          </p:nvSpPr>
          <p:spPr>
            <a:xfrm>
              <a:off x="6014340" y="2863981"/>
              <a:ext cx="154616" cy="290952"/>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Roboto"/>
                  <a:ea typeface="Roboto"/>
                  <a:cs typeface="Roboto"/>
                  <a:sym typeface="Roboto"/>
                </a:rPr>
                <a:t>4</a:t>
              </a:r>
              <a:endParaRPr sz="2200" b="1" i="0" u="none" strike="noStrike" cap="none">
                <a:solidFill>
                  <a:srgbClr val="3F3F3F"/>
                </a:solidFill>
                <a:latin typeface="Roboto"/>
                <a:ea typeface="Roboto"/>
                <a:cs typeface="Roboto"/>
                <a:sym typeface="Roboto"/>
              </a:endParaRPr>
            </a:p>
          </p:txBody>
        </p:sp>
        <p:sp>
          <p:nvSpPr>
            <p:cNvPr id="741" name="Google Shape;741;p9"/>
            <p:cNvSpPr txBox="1"/>
            <p:nvPr/>
          </p:nvSpPr>
          <p:spPr>
            <a:xfrm>
              <a:off x="2737854" y="3675467"/>
              <a:ext cx="1152825" cy="41659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Nodes from OSG &amp;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LIGO Sites managed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By Glidein WMS </a:t>
              </a:r>
              <a:endParaRPr sz="1050" b="1" i="0" u="none" strike="noStrike" cap="none">
                <a:solidFill>
                  <a:srgbClr val="6CAF27"/>
                </a:solidFill>
                <a:latin typeface="Roboto"/>
                <a:ea typeface="Roboto"/>
                <a:cs typeface="Roboto"/>
                <a:sym typeface="Roboto"/>
              </a:endParaRPr>
            </a:p>
          </p:txBody>
        </p:sp>
        <p:sp>
          <p:nvSpPr>
            <p:cNvPr id="742" name="Google Shape;742;p9"/>
            <p:cNvSpPr/>
            <p:nvPr/>
          </p:nvSpPr>
          <p:spPr>
            <a:xfrm>
              <a:off x="4524262" y="3483520"/>
              <a:ext cx="1035522" cy="195976"/>
            </a:xfrm>
            <a:prstGeom prst="roundRect">
              <a:avLst>
                <a:gd name="adj" fmla="val 16667"/>
              </a:avLst>
            </a:prstGeom>
            <a:solidFill>
              <a:schemeClr val="lt1"/>
            </a:solidFill>
            <a:ln w="9525" cap="flat" cmpd="sng">
              <a:solidFill>
                <a:srgbClr val="6CAF27"/>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a:ea typeface="Roboto"/>
                  <a:cs typeface="Roboto"/>
                  <a:sym typeface="Roboto"/>
                </a:rPr>
                <a:t>HTTP Squid Cache</a:t>
              </a:r>
              <a:endParaRPr sz="800" b="0" i="0" u="none" strike="noStrike" cap="none">
                <a:solidFill>
                  <a:srgbClr val="3F3F3F"/>
                </a:solidFill>
                <a:latin typeface="Roboto"/>
                <a:ea typeface="Roboto"/>
                <a:cs typeface="Roboto"/>
                <a:sym typeface="Roboto"/>
              </a:endParaRPr>
            </a:p>
          </p:txBody>
        </p:sp>
        <p:sp>
          <p:nvSpPr>
            <p:cNvPr id="743" name="Google Shape;743;p9"/>
            <p:cNvSpPr txBox="1"/>
            <p:nvPr/>
          </p:nvSpPr>
          <p:spPr>
            <a:xfrm>
              <a:off x="6195281" y="3723452"/>
              <a:ext cx="988930" cy="23805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1" u="none" strike="noStrike" cap="none">
                  <a:solidFill>
                    <a:srgbClr val="3F3F3F"/>
                  </a:solidFill>
                  <a:latin typeface="Roboto"/>
                  <a:ea typeface="Roboto"/>
                  <a:cs typeface="Roboto"/>
                  <a:sym typeface="Roboto"/>
                </a:rPr>
                <a:t>Pegasus lite instance stages out job output data from worker node to data staging server </a:t>
              </a:r>
              <a:endParaRPr sz="600" b="0" i="1" u="none" strike="noStrike" cap="none">
                <a:solidFill>
                  <a:srgbClr val="3F3F3F"/>
                </a:solidFill>
                <a:latin typeface="Roboto"/>
                <a:ea typeface="Roboto"/>
                <a:cs typeface="Roboto"/>
                <a:sym typeface="Roboto"/>
              </a:endParaRPr>
            </a:p>
          </p:txBody>
        </p:sp>
        <p:sp>
          <p:nvSpPr>
            <p:cNvPr id="744" name="Google Shape;744;p9"/>
            <p:cNvSpPr txBox="1"/>
            <p:nvPr/>
          </p:nvSpPr>
          <p:spPr>
            <a:xfrm>
              <a:off x="5968387" y="3697003"/>
              <a:ext cx="154616" cy="290952"/>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Roboto"/>
                  <a:ea typeface="Roboto"/>
                  <a:cs typeface="Roboto"/>
                  <a:sym typeface="Roboto"/>
                </a:rPr>
                <a:t>3</a:t>
              </a:r>
              <a:endParaRPr sz="2200" b="1" i="0" u="none" strike="noStrike" cap="none">
                <a:solidFill>
                  <a:srgbClr val="3F3F3F"/>
                </a:solidFill>
                <a:latin typeface="Roboto"/>
                <a:ea typeface="Roboto"/>
                <a:cs typeface="Roboto"/>
                <a:sym typeface="Roboto"/>
              </a:endParaRPr>
            </a:p>
          </p:txBody>
        </p:sp>
        <p:grpSp>
          <p:nvGrpSpPr>
            <p:cNvPr id="745" name="Google Shape;745;p9"/>
            <p:cNvGrpSpPr/>
            <p:nvPr/>
          </p:nvGrpSpPr>
          <p:grpSpPr>
            <a:xfrm>
              <a:off x="2910105" y="5045397"/>
              <a:ext cx="376960" cy="448655"/>
              <a:chOff x="2700529" y="5095926"/>
              <a:chExt cx="376960" cy="448655"/>
            </a:xfrm>
          </p:grpSpPr>
          <p:grpSp>
            <p:nvGrpSpPr>
              <p:cNvPr id="746" name="Google Shape;746;p9"/>
              <p:cNvGrpSpPr/>
              <p:nvPr/>
            </p:nvGrpSpPr>
            <p:grpSpPr>
              <a:xfrm>
                <a:off x="2700529" y="5095926"/>
                <a:ext cx="376960" cy="448655"/>
                <a:chOff x="2939671" y="4395131"/>
                <a:chExt cx="376960" cy="448655"/>
              </a:xfrm>
            </p:grpSpPr>
            <p:grpSp>
              <p:nvGrpSpPr>
                <p:cNvPr id="747" name="Google Shape;747;p9"/>
                <p:cNvGrpSpPr/>
                <p:nvPr/>
              </p:nvGrpSpPr>
              <p:grpSpPr>
                <a:xfrm>
                  <a:off x="3040778" y="4395131"/>
                  <a:ext cx="275853" cy="376767"/>
                  <a:chOff x="3040778" y="4395131"/>
                  <a:chExt cx="275853" cy="376767"/>
                </a:xfrm>
              </p:grpSpPr>
              <p:sp>
                <p:nvSpPr>
                  <p:cNvPr id="748" name="Google Shape;748;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49" name="Google Shape;749;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0" name="Google Shape;750;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1" name="Google Shape;751;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2" name="Google Shape;752;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3" name="Google Shape;753;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4" name="Google Shape;754;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5" name="Google Shape;755;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6" name="Google Shape;756;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757" name="Google Shape;757;p9"/>
                <p:cNvGrpSpPr/>
                <p:nvPr/>
              </p:nvGrpSpPr>
              <p:grpSpPr>
                <a:xfrm>
                  <a:off x="2939671" y="4689883"/>
                  <a:ext cx="145155" cy="153903"/>
                  <a:chOff x="5967413" y="-3362325"/>
                  <a:chExt cx="1133475" cy="1454150"/>
                </a:xfrm>
              </p:grpSpPr>
              <p:sp>
                <p:nvSpPr>
                  <p:cNvPr id="758" name="Google Shape;758;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59" name="Google Shape;759;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0" name="Google Shape;760;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1" name="Google Shape;761;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2" name="Google Shape;762;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3" name="Google Shape;763;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4" name="Google Shape;764;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5" name="Google Shape;765;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6" name="Google Shape;766;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7" name="Google Shape;767;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8" name="Google Shape;768;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69" name="Google Shape;769;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70" name="Google Shape;770;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71" name="Google Shape;771;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772" name="Google Shape;772;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773" name="Google Shape;773;p9"/>
            <p:cNvGrpSpPr/>
            <p:nvPr/>
          </p:nvGrpSpPr>
          <p:grpSpPr>
            <a:xfrm>
              <a:off x="3381262" y="5045397"/>
              <a:ext cx="376960" cy="448655"/>
              <a:chOff x="2700529" y="5095926"/>
              <a:chExt cx="376960" cy="448655"/>
            </a:xfrm>
          </p:grpSpPr>
          <p:grpSp>
            <p:nvGrpSpPr>
              <p:cNvPr id="774" name="Google Shape;774;p9"/>
              <p:cNvGrpSpPr/>
              <p:nvPr/>
            </p:nvGrpSpPr>
            <p:grpSpPr>
              <a:xfrm>
                <a:off x="2700529" y="5095926"/>
                <a:ext cx="376960" cy="448655"/>
                <a:chOff x="2939671" y="4395131"/>
                <a:chExt cx="376960" cy="448655"/>
              </a:xfrm>
            </p:grpSpPr>
            <p:grpSp>
              <p:nvGrpSpPr>
                <p:cNvPr id="775" name="Google Shape;775;p9"/>
                <p:cNvGrpSpPr/>
                <p:nvPr/>
              </p:nvGrpSpPr>
              <p:grpSpPr>
                <a:xfrm>
                  <a:off x="3040778" y="4395131"/>
                  <a:ext cx="275853" cy="376767"/>
                  <a:chOff x="3040778" y="4395131"/>
                  <a:chExt cx="275853" cy="376767"/>
                </a:xfrm>
              </p:grpSpPr>
              <p:sp>
                <p:nvSpPr>
                  <p:cNvPr id="776" name="Google Shape;776;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77" name="Google Shape;777;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78" name="Google Shape;778;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79" name="Google Shape;779;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0" name="Google Shape;780;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1" name="Google Shape;781;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2" name="Google Shape;782;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3" name="Google Shape;783;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4" name="Google Shape;784;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785" name="Google Shape;785;p9"/>
                <p:cNvGrpSpPr/>
                <p:nvPr/>
              </p:nvGrpSpPr>
              <p:grpSpPr>
                <a:xfrm>
                  <a:off x="2939671" y="4689883"/>
                  <a:ext cx="145155" cy="153903"/>
                  <a:chOff x="5967413" y="-3362325"/>
                  <a:chExt cx="1133475" cy="1454150"/>
                </a:xfrm>
              </p:grpSpPr>
              <p:sp>
                <p:nvSpPr>
                  <p:cNvPr id="786" name="Google Shape;786;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7" name="Google Shape;787;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8" name="Google Shape;788;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89" name="Google Shape;789;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0" name="Google Shape;790;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1" name="Google Shape;791;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2" name="Google Shape;792;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3" name="Google Shape;793;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4" name="Google Shape;794;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5" name="Google Shape;795;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6" name="Google Shape;796;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7" name="Google Shape;797;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8" name="Google Shape;798;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799" name="Google Shape;799;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800" name="Google Shape;800;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801" name="Google Shape;801;p9"/>
            <p:cNvGrpSpPr/>
            <p:nvPr/>
          </p:nvGrpSpPr>
          <p:grpSpPr>
            <a:xfrm>
              <a:off x="3852419" y="5045397"/>
              <a:ext cx="376960" cy="448655"/>
              <a:chOff x="2700529" y="5095926"/>
              <a:chExt cx="376960" cy="448655"/>
            </a:xfrm>
          </p:grpSpPr>
          <p:grpSp>
            <p:nvGrpSpPr>
              <p:cNvPr id="802" name="Google Shape;802;p9"/>
              <p:cNvGrpSpPr/>
              <p:nvPr/>
            </p:nvGrpSpPr>
            <p:grpSpPr>
              <a:xfrm>
                <a:off x="2700529" y="5095926"/>
                <a:ext cx="376960" cy="448655"/>
                <a:chOff x="2939671" y="4395131"/>
                <a:chExt cx="376960" cy="448655"/>
              </a:xfrm>
            </p:grpSpPr>
            <p:grpSp>
              <p:nvGrpSpPr>
                <p:cNvPr id="803" name="Google Shape;803;p9"/>
                <p:cNvGrpSpPr/>
                <p:nvPr/>
              </p:nvGrpSpPr>
              <p:grpSpPr>
                <a:xfrm>
                  <a:off x="3040778" y="4395131"/>
                  <a:ext cx="275853" cy="376767"/>
                  <a:chOff x="3040778" y="4395131"/>
                  <a:chExt cx="275853" cy="376767"/>
                </a:xfrm>
              </p:grpSpPr>
              <p:sp>
                <p:nvSpPr>
                  <p:cNvPr id="804" name="Google Shape;804;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05" name="Google Shape;805;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06" name="Google Shape;806;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07" name="Google Shape;807;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08" name="Google Shape;808;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09" name="Google Shape;809;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0" name="Google Shape;810;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1" name="Google Shape;811;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2" name="Google Shape;812;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813" name="Google Shape;813;p9"/>
                <p:cNvGrpSpPr/>
                <p:nvPr/>
              </p:nvGrpSpPr>
              <p:grpSpPr>
                <a:xfrm>
                  <a:off x="2939671" y="4689883"/>
                  <a:ext cx="145155" cy="153903"/>
                  <a:chOff x="5967413" y="-3362325"/>
                  <a:chExt cx="1133475" cy="1454150"/>
                </a:xfrm>
              </p:grpSpPr>
              <p:sp>
                <p:nvSpPr>
                  <p:cNvPr id="814" name="Google Shape;814;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5" name="Google Shape;815;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6" name="Google Shape;816;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7" name="Google Shape;817;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8" name="Google Shape;818;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19" name="Google Shape;819;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0" name="Google Shape;820;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1" name="Google Shape;821;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2" name="Google Shape;822;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3" name="Google Shape;823;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4" name="Google Shape;824;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5" name="Google Shape;825;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6" name="Google Shape;826;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27" name="Google Shape;827;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828" name="Google Shape;828;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829" name="Google Shape;829;p9"/>
            <p:cNvGrpSpPr/>
            <p:nvPr/>
          </p:nvGrpSpPr>
          <p:grpSpPr>
            <a:xfrm>
              <a:off x="4323576" y="5045397"/>
              <a:ext cx="376960" cy="448655"/>
              <a:chOff x="2700529" y="5095926"/>
              <a:chExt cx="376960" cy="448655"/>
            </a:xfrm>
          </p:grpSpPr>
          <p:grpSp>
            <p:nvGrpSpPr>
              <p:cNvPr id="830" name="Google Shape;830;p9"/>
              <p:cNvGrpSpPr/>
              <p:nvPr/>
            </p:nvGrpSpPr>
            <p:grpSpPr>
              <a:xfrm>
                <a:off x="2700529" y="5095926"/>
                <a:ext cx="376960" cy="448655"/>
                <a:chOff x="2939671" y="4395131"/>
                <a:chExt cx="376960" cy="448655"/>
              </a:xfrm>
            </p:grpSpPr>
            <p:grpSp>
              <p:nvGrpSpPr>
                <p:cNvPr id="831" name="Google Shape;831;p9"/>
                <p:cNvGrpSpPr/>
                <p:nvPr/>
              </p:nvGrpSpPr>
              <p:grpSpPr>
                <a:xfrm>
                  <a:off x="3040778" y="4395131"/>
                  <a:ext cx="275853" cy="376767"/>
                  <a:chOff x="3040778" y="4395131"/>
                  <a:chExt cx="275853" cy="376767"/>
                </a:xfrm>
              </p:grpSpPr>
              <p:sp>
                <p:nvSpPr>
                  <p:cNvPr id="832" name="Google Shape;832;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3" name="Google Shape;833;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4" name="Google Shape;834;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5" name="Google Shape;835;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6" name="Google Shape;836;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7" name="Google Shape;837;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8" name="Google Shape;838;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39" name="Google Shape;839;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0" name="Google Shape;840;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841" name="Google Shape;841;p9"/>
                <p:cNvGrpSpPr/>
                <p:nvPr/>
              </p:nvGrpSpPr>
              <p:grpSpPr>
                <a:xfrm>
                  <a:off x="2939671" y="4689883"/>
                  <a:ext cx="145155" cy="153903"/>
                  <a:chOff x="5967413" y="-3362325"/>
                  <a:chExt cx="1133475" cy="1454150"/>
                </a:xfrm>
              </p:grpSpPr>
              <p:sp>
                <p:nvSpPr>
                  <p:cNvPr id="842" name="Google Shape;842;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3" name="Google Shape;843;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4" name="Google Shape;844;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5" name="Google Shape;845;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6" name="Google Shape;846;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7" name="Google Shape;847;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8" name="Google Shape;848;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49" name="Google Shape;849;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0" name="Google Shape;850;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1" name="Google Shape;851;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2" name="Google Shape;852;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3" name="Google Shape;853;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4" name="Google Shape;854;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55" name="Google Shape;855;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856" name="Google Shape;856;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857" name="Google Shape;857;p9"/>
            <p:cNvGrpSpPr/>
            <p:nvPr/>
          </p:nvGrpSpPr>
          <p:grpSpPr>
            <a:xfrm>
              <a:off x="4794733" y="5045397"/>
              <a:ext cx="376960" cy="448655"/>
              <a:chOff x="2700529" y="5095926"/>
              <a:chExt cx="376960" cy="448655"/>
            </a:xfrm>
          </p:grpSpPr>
          <p:grpSp>
            <p:nvGrpSpPr>
              <p:cNvPr id="858" name="Google Shape;858;p9"/>
              <p:cNvGrpSpPr/>
              <p:nvPr/>
            </p:nvGrpSpPr>
            <p:grpSpPr>
              <a:xfrm>
                <a:off x="2700529" y="5095926"/>
                <a:ext cx="376960" cy="448655"/>
                <a:chOff x="2939671" y="4395131"/>
                <a:chExt cx="376960" cy="448655"/>
              </a:xfrm>
            </p:grpSpPr>
            <p:grpSp>
              <p:nvGrpSpPr>
                <p:cNvPr id="859" name="Google Shape;859;p9"/>
                <p:cNvGrpSpPr/>
                <p:nvPr/>
              </p:nvGrpSpPr>
              <p:grpSpPr>
                <a:xfrm>
                  <a:off x="3040778" y="4395131"/>
                  <a:ext cx="275853" cy="376767"/>
                  <a:chOff x="3040778" y="4395131"/>
                  <a:chExt cx="275853" cy="376767"/>
                </a:xfrm>
              </p:grpSpPr>
              <p:sp>
                <p:nvSpPr>
                  <p:cNvPr id="860" name="Google Shape;860;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1" name="Google Shape;861;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2" name="Google Shape;862;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3" name="Google Shape;863;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4" name="Google Shape;864;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5" name="Google Shape;865;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6" name="Google Shape;866;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7" name="Google Shape;867;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68" name="Google Shape;868;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869" name="Google Shape;869;p9"/>
                <p:cNvGrpSpPr/>
                <p:nvPr/>
              </p:nvGrpSpPr>
              <p:grpSpPr>
                <a:xfrm>
                  <a:off x="2939671" y="4689883"/>
                  <a:ext cx="145155" cy="153903"/>
                  <a:chOff x="5967413" y="-3362325"/>
                  <a:chExt cx="1133475" cy="1454150"/>
                </a:xfrm>
              </p:grpSpPr>
              <p:sp>
                <p:nvSpPr>
                  <p:cNvPr id="870" name="Google Shape;870;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1" name="Google Shape;871;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2" name="Google Shape;872;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3" name="Google Shape;873;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4" name="Google Shape;874;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5" name="Google Shape;875;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6" name="Google Shape;876;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7" name="Google Shape;877;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8" name="Google Shape;878;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79" name="Google Shape;879;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80" name="Google Shape;880;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81" name="Google Shape;881;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82" name="Google Shape;882;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83" name="Google Shape;883;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884" name="Google Shape;884;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885" name="Google Shape;885;p9"/>
            <p:cNvGrpSpPr/>
            <p:nvPr/>
          </p:nvGrpSpPr>
          <p:grpSpPr>
            <a:xfrm>
              <a:off x="5265889" y="5045397"/>
              <a:ext cx="376960" cy="448655"/>
              <a:chOff x="2700529" y="5095926"/>
              <a:chExt cx="376960" cy="448655"/>
            </a:xfrm>
          </p:grpSpPr>
          <p:grpSp>
            <p:nvGrpSpPr>
              <p:cNvPr id="886" name="Google Shape;886;p9"/>
              <p:cNvGrpSpPr/>
              <p:nvPr/>
            </p:nvGrpSpPr>
            <p:grpSpPr>
              <a:xfrm>
                <a:off x="2700529" y="5095926"/>
                <a:ext cx="376960" cy="448655"/>
                <a:chOff x="2939671" y="4395131"/>
                <a:chExt cx="376960" cy="448655"/>
              </a:xfrm>
            </p:grpSpPr>
            <p:grpSp>
              <p:nvGrpSpPr>
                <p:cNvPr id="887" name="Google Shape;887;p9"/>
                <p:cNvGrpSpPr/>
                <p:nvPr/>
              </p:nvGrpSpPr>
              <p:grpSpPr>
                <a:xfrm>
                  <a:off x="3040778" y="4395131"/>
                  <a:ext cx="275853" cy="376767"/>
                  <a:chOff x="3040778" y="4395131"/>
                  <a:chExt cx="275853" cy="376767"/>
                </a:xfrm>
              </p:grpSpPr>
              <p:sp>
                <p:nvSpPr>
                  <p:cNvPr id="888" name="Google Shape;888;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89" name="Google Shape;889;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0" name="Google Shape;890;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1" name="Google Shape;891;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2" name="Google Shape;892;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3" name="Google Shape;893;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4" name="Google Shape;894;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5" name="Google Shape;895;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6" name="Google Shape;896;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897" name="Google Shape;897;p9"/>
                <p:cNvGrpSpPr/>
                <p:nvPr/>
              </p:nvGrpSpPr>
              <p:grpSpPr>
                <a:xfrm>
                  <a:off x="2939671" y="4689883"/>
                  <a:ext cx="145155" cy="153903"/>
                  <a:chOff x="5967413" y="-3362325"/>
                  <a:chExt cx="1133475" cy="1454150"/>
                </a:xfrm>
              </p:grpSpPr>
              <p:sp>
                <p:nvSpPr>
                  <p:cNvPr id="898" name="Google Shape;898;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899" name="Google Shape;899;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0" name="Google Shape;900;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1" name="Google Shape;901;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2" name="Google Shape;902;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3" name="Google Shape;903;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4" name="Google Shape;904;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5" name="Google Shape;905;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6" name="Google Shape;906;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7" name="Google Shape;907;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8" name="Google Shape;908;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09" name="Google Shape;909;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10" name="Google Shape;910;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11" name="Google Shape;911;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912" name="Google Shape;912;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913" name="Google Shape;913;p9"/>
            <p:cNvGrpSpPr/>
            <p:nvPr/>
          </p:nvGrpSpPr>
          <p:grpSpPr>
            <a:xfrm>
              <a:off x="3381262" y="4509068"/>
              <a:ext cx="376960" cy="448655"/>
              <a:chOff x="2700529" y="5095926"/>
              <a:chExt cx="376960" cy="448655"/>
            </a:xfrm>
          </p:grpSpPr>
          <p:grpSp>
            <p:nvGrpSpPr>
              <p:cNvPr id="914" name="Google Shape;914;p9"/>
              <p:cNvGrpSpPr/>
              <p:nvPr/>
            </p:nvGrpSpPr>
            <p:grpSpPr>
              <a:xfrm>
                <a:off x="2700529" y="5095926"/>
                <a:ext cx="376960" cy="448655"/>
                <a:chOff x="2939671" y="4395131"/>
                <a:chExt cx="376960" cy="448655"/>
              </a:xfrm>
            </p:grpSpPr>
            <p:grpSp>
              <p:nvGrpSpPr>
                <p:cNvPr id="915" name="Google Shape;915;p9"/>
                <p:cNvGrpSpPr/>
                <p:nvPr/>
              </p:nvGrpSpPr>
              <p:grpSpPr>
                <a:xfrm>
                  <a:off x="3040778" y="4395131"/>
                  <a:ext cx="275853" cy="376767"/>
                  <a:chOff x="3040778" y="4395131"/>
                  <a:chExt cx="275853" cy="376767"/>
                </a:xfrm>
              </p:grpSpPr>
              <p:sp>
                <p:nvSpPr>
                  <p:cNvPr id="916" name="Google Shape;916;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17" name="Google Shape;917;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18" name="Google Shape;918;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19" name="Google Shape;919;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0" name="Google Shape;920;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1" name="Google Shape;921;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2" name="Google Shape;922;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3" name="Google Shape;923;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4" name="Google Shape;924;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925" name="Google Shape;925;p9"/>
                <p:cNvGrpSpPr/>
                <p:nvPr/>
              </p:nvGrpSpPr>
              <p:grpSpPr>
                <a:xfrm>
                  <a:off x="2939671" y="4689883"/>
                  <a:ext cx="145155" cy="153903"/>
                  <a:chOff x="5967413" y="-3362325"/>
                  <a:chExt cx="1133475" cy="1454150"/>
                </a:xfrm>
              </p:grpSpPr>
              <p:sp>
                <p:nvSpPr>
                  <p:cNvPr id="926" name="Google Shape;926;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7" name="Google Shape;927;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8" name="Google Shape;928;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29" name="Google Shape;929;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0" name="Google Shape;930;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1" name="Google Shape;931;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2" name="Google Shape;932;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3" name="Google Shape;933;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4" name="Google Shape;934;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5" name="Google Shape;935;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6" name="Google Shape;936;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7" name="Google Shape;937;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8" name="Google Shape;938;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39" name="Google Shape;939;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940" name="Google Shape;940;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941" name="Google Shape;941;p9"/>
            <p:cNvGrpSpPr/>
            <p:nvPr/>
          </p:nvGrpSpPr>
          <p:grpSpPr>
            <a:xfrm>
              <a:off x="3852419" y="4509068"/>
              <a:ext cx="376960" cy="448655"/>
              <a:chOff x="2700529" y="5095926"/>
              <a:chExt cx="376960" cy="448655"/>
            </a:xfrm>
          </p:grpSpPr>
          <p:grpSp>
            <p:nvGrpSpPr>
              <p:cNvPr id="942" name="Google Shape;942;p9"/>
              <p:cNvGrpSpPr/>
              <p:nvPr/>
            </p:nvGrpSpPr>
            <p:grpSpPr>
              <a:xfrm>
                <a:off x="2700529" y="5095926"/>
                <a:ext cx="376960" cy="448655"/>
                <a:chOff x="2939671" y="4395131"/>
                <a:chExt cx="376960" cy="448655"/>
              </a:xfrm>
            </p:grpSpPr>
            <p:grpSp>
              <p:nvGrpSpPr>
                <p:cNvPr id="943" name="Google Shape;943;p9"/>
                <p:cNvGrpSpPr/>
                <p:nvPr/>
              </p:nvGrpSpPr>
              <p:grpSpPr>
                <a:xfrm>
                  <a:off x="3040778" y="4395131"/>
                  <a:ext cx="275853" cy="376767"/>
                  <a:chOff x="3040778" y="4395131"/>
                  <a:chExt cx="275853" cy="376767"/>
                </a:xfrm>
              </p:grpSpPr>
              <p:sp>
                <p:nvSpPr>
                  <p:cNvPr id="944" name="Google Shape;944;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45" name="Google Shape;945;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46" name="Google Shape;946;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47" name="Google Shape;947;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48" name="Google Shape;948;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49" name="Google Shape;949;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0" name="Google Shape;950;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1" name="Google Shape;951;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2" name="Google Shape;952;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953" name="Google Shape;953;p9"/>
                <p:cNvGrpSpPr/>
                <p:nvPr/>
              </p:nvGrpSpPr>
              <p:grpSpPr>
                <a:xfrm>
                  <a:off x="2939671" y="4689883"/>
                  <a:ext cx="145155" cy="153903"/>
                  <a:chOff x="5967413" y="-3362325"/>
                  <a:chExt cx="1133475" cy="1454150"/>
                </a:xfrm>
              </p:grpSpPr>
              <p:sp>
                <p:nvSpPr>
                  <p:cNvPr id="954" name="Google Shape;954;p9"/>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5" name="Google Shape;955;p9"/>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6" name="Google Shape;956;p9"/>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7" name="Google Shape;957;p9"/>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8" name="Google Shape;958;p9"/>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59" name="Google Shape;959;p9"/>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0" name="Google Shape;960;p9"/>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1" name="Google Shape;961;p9"/>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2" name="Google Shape;962;p9"/>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3" name="Google Shape;963;p9"/>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4" name="Google Shape;964;p9"/>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5" name="Google Shape;965;p9"/>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6" name="Google Shape;966;p9"/>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967" name="Google Shape;967;p9"/>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sp>
            <p:nvSpPr>
              <p:cNvPr id="968" name="Google Shape;968;p9"/>
              <p:cNvSpPr txBox="1"/>
              <p:nvPr/>
            </p:nvSpPr>
            <p:spPr>
              <a:xfrm>
                <a:off x="2866069" y="5491069"/>
                <a:ext cx="92696" cy="52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969" name="Google Shape;969;p9"/>
            <p:cNvSpPr txBox="1"/>
            <p:nvPr/>
          </p:nvSpPr>
          <p:spPr>
            <a:xfrm>
              <a:off x="4437808" y="2863981"/>
              <a:ext cx="154616" cy="290952"/>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3F3F3F"/>
                  </a:solidFill>
                  <a:latin typeface="Roboto"/>
                  <a:ea typeface="Roboto"/>
                  <a:cs typeface="Roboto"/>
                  <a:sym typeface="Roboto"/>
                </a:rPr>
                <a:t>2</a:t>
              </a:r>
              <a:endParaRPr sz="2200" b="1" i="0" u="none" strike="noStrike" cap="none">
                <a:solidFill>
                  <a:srgbClr val="3F3F3F"/>
                </a:solidFill>
                <a:latin typeface="Roboto"/>
                <a:ea typeface="Roboto"/>
                <a:cs typeface="Roboto"/>
                <a:sym typeface="Roboto"/>
              </a:endParaRPr>
            </a:p>
          </p:txBody>
        </p:sp>
        <p:sp>
          <p:nvSpPr>
            <p:cNvPr id="970" name="Google Shape;970;p9"/>
            <p:cNvSpPr/>
            <p:nvPr/>
          </p:nvSpPr>
          <p:spPr>
            <a:xfrm>
              <a:off x="662999" y="1473200"/>
              <a:ext cx="1767812" cy="225426"/>
            </a:xfrm>
            <a:prstGeom prst="round2SameRect">
              <a:avLst>
                <a:gd name="adj1" fmla="val 13520"/>
                <a:gd name="adj2" fmla="val 0"/>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SUBMIT HOST</a:t>
              </a:r>
              <a:endParaRPr sz="1400" b="0" i="0" u="none" strike="noStrike" cap="none">
                <a:solidFill>
                  <a:srgbClr val="000000"/>
                </a:solidFill>
                <a:latin typeface="Arial"/>
                <a:ea typeface="Arial"/>
                <a:cs typeface="Arial"/>
                <a:sym typeface="Arial"/>
              </a:endParaRPr>
            </a:p>
          </p:txBody>
        </p:sp>
        <p:sp>
          <p:nvSpPr>
            <p:cNvPr id="971" name="Google Shape;971;p9"/>
            <p:cNvSpPr/>
            <p:nvPr/>
          </p:nvSpPr>
          <p:spPr>
            <a:xfrm>
              <a:off x="1430395" y="4304220"/>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972" name="Google Shape;972;p9"/>
            <p:cNvSpPr/>
            <p:nvPr/>
          </p:nvSpPr>
          <p:spPr>
            <a:xfrm>
              <a:off x="1430395" y="4919007"/>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973" name="Google Shape;973;p9"/>
            <p:cNvSpPr/>
            <p:nvPr/>
          </p:nvSpPr>
          <p:spPr>
            <a:xfrm>
              <a:off x="1104987" y="4608883"/>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974" name="Google Shape;974;p9"/>
            <p:cNvSpPr/>
            <p:nvPr/>
          </p:nvSpPr>
          <p:spPr>
            <a:xfrm>
              <a:off x="1763983" y="4608883"/>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975" name="Google Shape;975;p9"/>
            <p:cNvSpPr/>
            <p:nvPr/>
          </p:nvSpPr>
          <p:spPr>
            <a:xfrm>
              <a:off x="1450233" y="4324058"/>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X</a:t>
              </a:r>
              <a:endParaRPr sz="1400" b="0" i="0" u="none" strike="noStrike" cap="none">
                <a:solidFill>
                  <a:srgbClr val="000000"/>
                </a:solidFill>
                <a:latin typeface="Arial"/>
                <a:ea typeface="Arial"/>
                <a:cs typeface="Arial"/>
                <a:sym typeface="Arial"/>
              </a:endParaRPr>
            </a:p>
          </p:txBody>
        </p:sp>
        <p:sp>
          <p:nvSpPr>
            <p:cNvPr id="976" name="Google Shape;976;p9"/>
            <p:cNvSpPr/>
            <p:nvPr/>
          </p:nvSpPr>
          <p:spPr>
            <a:xfrm>
              <a:off x="1450233" y="4938845"/>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Y</a:t>
              </a:r>
              <a:endParaRPr sz="1400" b="0" i="0" u="none" strike="noStrike" cap="none">
                <a:solidFill>
                  <a:srgbClr val="000000"/>
                </a:solidFill>
                <a:latin typeface="Arial"/>
                <a:ea typeface="Arial"/>
                <a:cs typeface="Arial"/>
                <a:sym typeface="Arial"/>
              </a:endParaRPr>
            </a:p>
          </p:txBody>
        </p:sp>
        <p:sp>
          <p:nvSpPr>
            <p:cNvPr id="977" name="Google Shape;977;p9"/>
            <p:cNvSpPr/>
            <p:nvPr/>
          </p:nvSpPr>
          <p:spPr>
            <a:xfrm>
              <a:off x="1125740" y="4628721"/>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W</a:t>
              </a:r>
              <a:endParaRPr sz="1400" b="0" i="0" u="none" strike="noStrike" cap="none">
                <a:solidFill>
                  <a:srgbClr val="000000"/>
                </a:solidFill>
                <a:latin typeface="Arial"/>
                <a:ea typeface="Arial"/>
                <a:cs typeface="Arial"/>
                <a:sym typeface="Arial"/>
              </a:endParaRPr>
            </a:p>
          </p:txBody>
        </p:sp>
        <p:sp>
          <p:nvSpPr>
            <p:cNvPr id="978" name="Google Shape;978;p9"/>
            <p:cNvSpPr/>
            <p:nvPr/>
          </p:nvSpPr>
          <p:spPr>
            <a:xfrm>
              <a:off x="1784736" y="4628721"/>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cxnSp>
          <p:nvCxnSpPr>
            <p:cNvPr id="979" name="Google Shape;979;p9"/>
            <p:cNvCxnSpPr/>
            <p:nvPr/>
          </p:nvCxnSpPr>
          <p:spPr>
            <a:xfrm flipH="1">
              <a:off x="1321962" y="4520166"/>
              <a:ext cx="121889" cy="107720"/>
            </a:xfrm>
            <a:prstGeom prst="straightConnector1">
              <a:avLst/>
            </a:prstGeom>
            <a:noFill/>
            <a:ln w="19050" cap="flat" cmpd="sng">
              <a:solidFill>
                <a:srgbClr val="A5A5A5"/>
              </a:solidFill>
              <a:prstDash val="solid"/>
              <a:miter lim="800000"/>
              <a:headEnd type="none" w="sm" len="sm"/>
              <a:tailEnd type="triangle" w="med" len="med"/>
            </a:ln>
          </p:spPr>
        </p:cxnSp>
        <p:cxnSp>
          <p:nvCxnSpPr>
            <p:cNvPr id="980" name="Google Shape;980;p9"/>
            <p:cNvCxnSpPr/>
            <p:nvPr/>
          </p:nvCxnSpPr>
          <p:spPr>
            <a:xfrm>
              <a:off x="1648666" y="4520166"/>
              <a:ext cx="127476" cy="107720"/>
            </a:xfrm>
            <a:prstGeom prst="straightConnector1">
              <a:avLst/>
            </a:prstGeom>
            <a:noFill/>
            <a:ln w="19050" cap="flat" cmpd="sng">
              <a:solidFill>
                <a:srgbClr val="A5A5A5"/>
              </a:solidFill>
              <a:prstDash val="solid"/>
              <a:miter lim="800000"/>
              <a:headEnd type="none" w="sm" len="sm"/>
              <a:tailEnd type="triangle" w="med" len="med"/>
            </a:ln>
          </p:spPr>
        </p:cxnSp>
        <p:cxnSp>
          <p:nvCxnSpPr>
            <p:cNvPr id="981" name="Google Shape;981;p9"/>
            <p:cNvCxnSpPr/>
            <p:nvPr/>
          </p:nvCxnSpPr>
          <p:spPr>
            <a:xfrm flipH="1">
              <a:off x="1648666" y="4825695"/>
              <a:ext cx="127476" cy="111450"/>
            </a:xfrm>
            <a:prstGeom prst="straightConnector1">
              <a:avLst/>
            </a:prstGeom>
            <a:noFill/>
            <a:ln w="19050" cap="flat" cmpd="sng">
              <a:solidFill>
                <a:srgbClr val="A5A5A5"/>
              </a:solidFill>
              <a:prstDash val="solid"/>
              <a:miter lim="800000"/>
              <a:headEnd type="none" w="sm" len="sm"/>
              <a:tailEnd type="triangle" w="med" len="med"/>
            </a:ln>
          </p:spPr>
        </p:cxnSp>
        <p:cxnSp>
          <p:nvCxnSpPr>
            <p:cNvPr id="982" name="Google Shape;982;p9"/>
            <p:cNvCxnSpPr/>
            <p:nvPr/>
          </p:nvCxnSpPr>
          <p:spPr>
            <a:xfrm>
              <a:off x="1321962" y="4825695"/>
              <a:ext cx="121889" cy="111450"/>
            </a:xfrm>
            <a:prstGeom prst="straightConnector1">
              <a:avLst/>
            </a:prstGeom>
            <a:noFill/>
            <a:ln w="19050" cap="flat" cmpd="sng">
              <a:solidFill>
                <a:srgbClr val="A5A5A5"/>
              </a:solidFill>
              <a:prstDash val="solid"/>
              <a:miter lim="800000"/>
              <a:headEnd type="none" w="sm" len="sm"/>
              <a:tailEnd type="triangle" w="med" len="med"/>
            </a:ln>
          </p:spPr>
        </p:cxnSp>
        <p:sp>
          <p:nvSpPr>
            <p:cNvPr id="983" name="Google Shape;983;p9"/>
            <p:cNvSpPr/>
            <p:nvPr/>
          </p:nvSpPr>
          <p:spPr>
            <a:xfrm>
              <a:off x="1441701" y="1931787"/>
              <a:ext cx="207818" cy="207818"/>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X</a:t>
              </a:r>
              <a:endParaRPr sz="1400" b="0" i="0" u="none" strike="noStrike" cap="none">
                <a:solidFill>
                  <a:srgbClr val="000000"/>
                </a:solidFill>
                <a:latin typeface="Arial"/>
                <a:ea typeface="Arial"/>
                <a:cs typeface="Arial"/>
                <a:sym typeface="Arial"/>
              </a:endParaRPr>
            </a:p>
          </p:txBody>
        </p:sp>
        <p:sp>
          <p:nvSpPr>
            <p:cNvPr id="984" name="Google Shape;984;p9"/>
            <p:cNvSpPr/>
            <p:nvPr/>
          </p:nvSpPr>
          <p:spPr>
            <a:xfrm>
              <a:off x="1441701" y="2546574"/>
              <a:ext cx="207818" cy="207818"/>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Y</a:t>
              </a:r>
              <a:endParaRPr sz="1400" b="0" i="0" u="none" strike="noStrike" cap="none">
                <a:solidFill>
                  <a:srgbClr val="000000"/>
                </a:solidFill>
                <a:latin typeface="Arial"/>
                <a:ea typeface="Arial"/>
                <a:cs typeface="Arial"/>
                <a:sym typeface="Arial"/>
              </a:endParaRPr>
            </a:p>
          </p:txBody>
        </p:sp>
        <p:sp>
          <p:nvSpPr>
            <p:cNvPr id="985" name="Google Shape;985;p9"/>
            <p:cNvSpPr/>
            <p:nvPr/>
          </p:nvSpPr>
          <p:spPr>
            <a:xfrm>
              <a:off x="1116293" y="2236450"/>
              <a:ext cx="207818" cy="207818"/>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sp>
          <p:nvSpPr>
            <p:cNvPr id="986" name="Google Shape;986;p9"/>
            <p:cNvSpPr/>
            <p:nvPr/>
          </p:nvSpPr>
          <p:spPr>
            <a:xfrm>
              <a:off x="1775289" y="2236450"/>
              <a:ext cx="207818" cy="207818"/>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W</a:t>
              </a:r>
              <a:endParaRPr sz="1400" b="0" i="0" u="none" strike="noStrike" cap="none">
                <a:solidFill>
                  <a:srgbClr val="000000"/>
                </a:solidFill>
                <a:latin typeface="Arial"/>
                <a:ea typeface="Arial"/>
                <a:cs typeface="Arial"/>
                <a:sym typeface="Arial"/>
              </a:endParaRPr>
            </a:p>
          </p:txBody>
        </p:sp>
        <p:sp>
          <p:nvSpPr>
            <p:cNvPr id="987" name="Google Shape;987;p9"/>
            <p:cNvSpPr txBox="1"/>
            <p:nvPr/>
          </p:nvSpPr>
          <p:spPr>
            <a:xfrm>
              <a:off x="977946" y="1743357"/>
              <a:ext cx="1135330" cy="12311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1" u="none" strike="noStrike" cap="none">
                  <a:solidFill>
                    <a:srgbClr val="7F7F7F"/>
                  </a:solidFill>
                  <a:latin typeface="Roboto"/>
                  <a:ea typeface="Roboto"/>
                  <a:cs typeface="Roboto"/>
                  <a:sym typeface="Roboto"/>
                </a:rPr>
                <a:t>Abstract Workflows</a:t>
              </a:r>
              <a:endParaRPr sz="900" b="0" i="1" u="none" strike="noStrike" cap="none">
                <a:solidFill>
                  <a:srgbClr val="7F7F7F"/>
                </a:solidFill>
                <a:latin typeface="Roboto"/>
                <a:ea typeface="Roboto"/>
                <a:cs typeface="Roboto"/>
                <a:sym typeface="Roboto"/>
              </a:endParaRPr>
            </a:p>
          </p:txBody>
        </p:sp>
        <p:cxnSp>
          <p:nvCxnSpPr>
            <p:cNvPr id="988" name="Google Shape;988;p9"/>
            <p:cNvCxnSpPr/>
            <p:nvPr/>
          </p:nvCxnSpPr>
          <p:spPr>
            <a:xfrm flipH="1">
              <a:off x="1321962" y="2134167"/>
              <a:ext cx="121889" cy="107720"/>
            </a:xfrm>
            <a:prstGeom prst="straightConnector1">
              <a:avLst/>
            </a:prstGeom>
            <a:noFill/>
            <a:ln w="19050" cap="flat" cmpd="sng">
              <a:solidFill>
                <a:srgbClr val="A5A5A5"/>
              </a:solidFill>
              <a:prstDash val="solid"/>
              <a:miter lim="800000"/>
              <a:headEnd type="none" w="sm" len="sm"/>
              <a:tailEnd type="triangle" w="med" len="med"/>
            </a:ln>
          </p:spPr>
        </p:cxnSp>
        <p:cxnSp>
          <p:nvCxnSpPr>
            <p:cNvPr id="989" name="Google Shape;989;p9"/>
            <p:cNvCxnSpPr/>
            <p:nvPr/>
          </p:nvCxnSpPr>
          <p:spPr>
            <a:xfrm>
              <a:off x="1648666" y="2134167"/>
              <a:ext cx="127476" cy="107720"/>
            </a:xfrm>
            <a:prstGeom prst="straightConnector1">
              <a:avLst/>
            </a:prstGeom>
            <a:noFill/>
            <a:ln w="19050" cap="flat" cmpd="sng">
              <a:solidFill>
                <a:srgbClr val="A5A5A5"/>
              </a:solidFill>
              <a:prstDash val="solid"/>
              <a:miter lim="800000"/>
              <a:headEnd type="none" w="sm" len="sm"/>
              <a:tailEnd type="triangle" w="med" len="med"/>
            </a:ln>
          </p:spPr>
        </p:cxnSp>
        <p:cxnSp>
          <p:nvCxnSpPr>
            <p:cNvPr id="990" name="Google Shape;990;p9"/>
            <p:cNvCxnSpPr/>
            <p:nvPr/>
          </p:nvCxnSpPr>
          <p:spPr>
            <a:xfrm flipH="1">
              <a:off x="1648666" y="2439696"/>
              <a:ext cx="127476" cy="111450"/>
            </a:xfrm>
            <a:prstGeom prst="straightConnector1">
              <a:avLst/>
            </a:prstGeom>
            <a:noFill/>
            <a:ln w="19050" cap="flat" cmpd="sng">
              <a:solidFill>
                <a:srgbClr val="A5A5A5"/>
              </a:solidFill>
              <a:prstDash val="solid"/>
              <a:miter lim="800000"/>
              <a:headEnd type="none" w="sm" len="sm"/>
              <a:tailEnd type="triangle" w="med" len="med"/>
            </a:ln>
          </p:spPr>
        </p:cxnSp>
        <p:cxnSp>
          <p:nvCxnSpPr>
            <p:cNvPr id="991" name="Google Shape;991;p9"/>
            <p:cNvCxnSpPr/>
            <p:nvPr/>
          </p:nvCxnSpPr>
          <p:spPr>
            <a:xfrm>
              <a:off x="1321962" y="2439696"/>
              <a:ext cx="121889" cy="111450"/>
            </a:xfrm>
            <a:prstGeom prst="straightConnector1">
              <a:avLst/>
            </a:prstGeom>
            <a:noFill/>
            <a:ln w="19050" cap="flat" cmpd="sng">
              <a:solidFill>
                <a:srgbClr val="A5A5A5"/>
              </a:solidFill>
              <a:prstDash val="solid"/>
              <a:miter lim="800000"/>
              <a:headEnd type="none" w="sm" len="sm"/>
              <a:tailEnd type="triangle" w="med" len="med"/>
            </a:ln>
          </p:spPr>
        </p:cxnSp>
        <p:sp>
          <p:nvSpPr>
            <p:cNvPr id="992" name="Google Shape;992;p9"/>
            <p:cNvSpPr/>
            <p:nvPr/>
          </p:nvSpPr>
          <p:spPr>
            <a:xfrm>
              <a:off x="1102323" y="3089424"/>
              <a:ext cx="880784" cy="195976"/>
            </a:xfrm>
            <a:prstGeom prst="roundRect">
              <a:avLst>
                <a:gd name="adj" fmla="val 16667"/>
              </a:avLst>
            </a:prstGeom>
            <a:solidFill>
              <a:srgbClr val="2D75B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Pegasus Planner</a:t>
              </a:r>
              <a:endParaRPr sz="1400" b="0" i="0" u="none" strike="noStrike" cap="none">
                <a:solidFill>
                  <a:srgbClr val="000000"/>
                </a:solidFill>
                <a:latin typeface="Arial"/>
                <a:ea typeface="Arial"/>
                <a:cs typeface="Arial"/>
                <a:sym typeface="Arial"/>
              </a:endParaRPr>
            </a:p>
          </p:txBody>
        </p:sp>
        <p:sp>
          <p:nvSpPr>
            <p:cNvPr id="993" name="Google Shape;993;p9"/>
            <p:cNvSpPr/>
            <p:nvPr/>
          </p:nvSpPr>
          <p:spPr>
            <a:xfrm>
              <a:off x="1423244" y="2807260"/>
              <a:ext cx="238941" cy="229296"/>
            </a:xfrm>
            <a:prstGeom prst="downArrow">
              <a:avLst>
                <a:gd name="adj1" fmla="val 68119"/>
                <a:gd name="adj2" fmla="val 50000"/>
              </a:avLst>
            </a:prstGeom>
            <a:gradFill>
              <a:gsLst>
                <a:gs pos="0">
                  <a:srgbClr val="BFBFBF">
                    <a:alpha val="0"/>
                  </a:srgbClr>
                </a:gs>
                <a:gs pos="85000">
                  <a:srgbClr val="BFBFBF"/>
                </a:gs>
                <a:gs pos="100000">
                  <a:srgbClr val="BFBFB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994" name="Google Shape;994;p9"/>
            <p:cNvSpPr/>
            <p:nvPr/>
          </p:nvSpPr>
          <p:spPr>
            <a:xfrm>
              <a:off x="1423244" y="3338268"/>
              <a:ext cx="238941" cy="229296"/>
            </a:xfrm>
            <a:prstGeom prst="downArrow">
              <a:avLst>
                <a:gd name="adj1" fmla="val 68119"/>
                <a:gd name="adj2" fmla="val 50000"/>
              </a:avLst>
            </a:prstGeom>
            <a:gradFill>
              <a:gsLst>
                <a:gs pos="0">
                  <a:srgbClr val="BFBFBF">
                    <a:alpha val="0"/>
                  </a:srgbClr>
                </a:gs>
                <a:gs pos="85000">
                  <a:srgbClr val="BFBFBF"/>
                </a:gs>
                <a:gs pos="100000">
                  <a:srgbClr val="BFBFB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995" name="Google Shape;995;p9"/>
            <p:cNvSpPr/>
            <p:nvPr/>
          </p:nvSpPr>
          <p:spPr>
            <a:xfrm>
              <a:off x="1441701" y="3620433"/>
              <a:ext cx="207818" cy="207818"/>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996" name="Google Shape;996;p9"/>
            <p:cNvSpPr/>
            <p:nvPr/>
          </p:nvSpPr>
          <p:spPr>
            <a:xfrm>
              <a:off x="1441701" y="3969110"/>
              <a:ext cx="207818" cy="207818"/>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997" name="Google Shape;997;p9"/>
            <p:cNvSpPr/>
            <p:nvPr/>
          </p:nvSpPr>
          <p:spPr>
            <a:xfrm>
              <a:off x="1441701" y="5284029"/>
              <a:ext cx="207818" cy="207818"/>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998" name="Google Shape;998;p9"/>
            <p:cNvSpPr/>
            <p:nvPr/>
          </p:nvSpPr>
          <p:spPr>
            <a:xfrm>
              <a:off x="1441701" y="5632706"/>
              <a:ext cx="207818" cy="207818"/>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999" name="Google Shape;999;p9"/>
            <p:cNvSpPr/>
            <p:nvPr/>
          </p:nvSpPr>
          <p:spPr>
            <a:xfrm>
              <a:off x="1111769" y="6164184"/>
              <a:ext cx="861892" cy="195976"/>
            </a:xfrm>
            <a:prstGeom prst="roundRect">
              <a:avLst>
                <a:gd name="adj" fmla="val 16667"/>
              </a:avLst>
            </a:prstGeom>
            <a:solidFill>
              <a:srgbClr val="2D75B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Condor DAGMan</a:t>
              </a:r>
              <a:endParaRPr sz="800" b="1" i="0" u="none" strike="noStrike" cap="none">
                <a:solidFill>
                  <a:schemeClr val="lt1"/>
                </a:solidFill>
                <a:latin typeface="Roboto"/>
                <a:ea typeface="Roboto"/>
                <a:cs typeface="Roboto"/>
                <a:sym typeface="Roboto"/>
              </a:endParaRPr>
            </a:p>
          </p:txBody>
        </p:sp>
        <p:sp>
          <p:nvSpPr>
            <p:cNvPr id="1000" name="Google Shape;1000;p9"/>
            <p:cNvSpPr/>
            <p:nvPr/>
          </p:nvSpPr>
          <p:spPr>
            <a:xfrm>
              <a:off x="1423244" y="5887706"/>
              <a:ext cx="238941" cy="229296"/>
            </a:xfrm>
            <a:prstGeom prst="downArrow">
              <a:avLst>
                <a:gd name="adj1" fmla="val 68119"/>
                <a:gd name="adj2" fmla="val 50000"/>
              </a:avLst>
            </a:prstGeom>
            <a:gradFill>
              <a:gsLst>
                <a:gs pos="0">
                  <a:srgbClr val="BFBFBF">
                    <a:alpha val="0"/>
                  </a:srgbClr>
                </a:gs>
                <a:gs pos="85000">
                  <a:srgbClr val="BFBFBF"/>
                </a:gs>
                <a:gs pos="100000">
                  <a:srgbClr val="BFBFB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01" name="Google Shape;1001;p9"/>
            <p:cNvSpPr txBox="1"/>
            <p:nvPr/>
          </p:nvSpPr>
          <p:spPr>
            <a:xfrm>
              <a:off x="977945" y="3603459"/>
              <a:ext cx="336719" cy="238052"/>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Workflow Setup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Job</a:t>
              </a:r>
              <a:endParaRPr sz="600" b="1" i="0" u="none" strike="noStrike" cap="none">
                <a:solidFill>
                  <a:srgbClr val="3F3F3F"/>
                </a:solidFill>
                <a:latin typeface="Roboto"/>
                <a:ea typeface="Roboto"/>
                <a:cs typeface="Roboto"/>
                <a:sym typeface="Roboto"/>
              </a:endParaRPr>
            </a:p>
          </p:txBody>
        </p:sp>
        <p:sp>
          <p:nvSpPr>
            <p:cNvPr id="1002" name="Google Shape;1002;p9"/>
            <p:cNvSpPr txBox="1"/>
            <p:nvPr/>
          </p:nvSpPr>
          <p:spPr>
            <a:xfrm>
              <a:off x="977945" y="3951485"/>
              <a:ext cx="336719" cy="238052"/>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Workflow Stagein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Job</a:t>
              </a:r>
              <a:endParaRPr sz="600" b="1" i="0" u="none" strike="noStrike" cap="none">
                <a:solidFill>
                  <a:srgbClr val="3F3F3F"/>
                </a:solidFill>
                <a:latin typeface="Roboto"/>
                <a:ea typeface="Roboto"/>
                <a:cs typeface="Roboto"/>
                <a:sym typeface="Roboto"/>
              </a:endParaRPr>
            </a:p>
          </p:txBody>
        </p:sp>
        <p:sp>
          <p:nvSpPr>
            <p:cNvPr id="1003" name="Google Shape;1003;p9"/>
            <p:cNvSpPr txBox="1"/>
            <p:nvPr/>
          </p:nvSpPr>
          <p:spPr>
            <a:xfrm>
              <a:off x="1743917" y="4361690"/>
              <a:ext cx="371948" cy="15870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Executable</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Workflow</a:t>
              </a:r>
              <a:endParaRPr sz="600" b="1" i="0" u="none" strike="noStrike" cap="none">
                <a:solidFill>
                  <a:srgbClr val="3F3F3F"/>
                </a:solidFill>
                <a:latin typeface="Roboto"/>
                <a:ea typeface="Roboto"/>
                <a:cs typeface="Roboto"/>
                <a:sym typeface="Roboto"/>
              </a:endParaRPr>
            </a:p>
          </p:txBody>
        </p:sp>
        <p:sp>
          <p:nvSpPr>
            <p:cNvPr id="1004" name="Google Shape;1004;p9"/>
            <p:cNvSpPr txBox="1"/>
            <p:nvPr/>
          </p:nvSpPr>
          <p:spPr>
            <a:xfrm>
              <a:off x="977945" y="5264560"/>
              <a:ext cx="336719" cy="238052"/>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Workflow Stageout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Job</a:t>
              </a:r>
              <a:endParaRPr sz="600" b="1" i="0" u="none" strike="noStrike" cap="none">
                <a:solidFill>
                  <a:srgbClr val="3F3F3F"/>
                </a:solidFill>
                <a:latin typeface="Roboto"/>
                <a:ea typeface="Roboto"/>
                <a:cs typeface="Roboto"/>
                <a:sym typeface="Roboto"/>
              </a:endParaRPr>
            </a:p>
          </p:txBody>
        </p:sp>
        <p:sp>
          <p:nvSpPr>
            <p:cNvPr id="1005" name="Google Shape;1005;p9"/>
            <p:cNvSpPr txBox="1"/>
            <p:nvPr/>
          </p:nvSpPr>
          <p:spPr>
            <a:xfrm>
              <a:off x="977945" y="5612587"/>
              <a:ext cx="336719" cy="238052"/>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Data</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Cleanup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Job</a:t>
              </a:r>
              <a:endParaRPr sz="600" b="1" i="0" u="none" strike="noStrike" cap="none">
                <a:solidFill>
                  <a:srgbClr val="3F3F3F"/>
                </a:solidFill>
                <a:latin typeface="Roboto"/>
                <a:ea typeface="Roboto"/>
                <a:cs typeface="Roboto"/>
                <a:sym typeface="Roboto"/>
              </a:endParaRPr>
            </a:p>
          </p:txBody>
        </p:sp>
        <p:sp>
          <p:nvSpPr>
            <p:cNvPr id="1006" name="Google Shape;1006;p9"/>
            <p:cNvSpPr txBox="1"/>
            <p:nvPr/>
          </p:nvSpPr>
          <p:spPr>
            <a:xfrm>
              <a:off x="1975500" y="5264560"/>
              <a:ext cx="421341" cy="238052"/>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Condor Schedd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rgbClr val="3F3F3F"/>
                  </a:solidFill>
                  <a:latin typeface="Roboto"/>
                  <a:ea typeface="Roboto"/>
                  <a:cs typeface="Roboto"/>
                  <a:sym typeface="Roboto"/>
                </a:rPr>
                <a:t>Queue</a:t>
              </a:r>
              <a:endParaRPr sz="600" b="1" i="0" u="none" strike="noStrike" cap="none">
                <a:solidFill>
                  <a:srgbClr val="3F3F3F"/>
                </a:solidFill>
                <a:latin typeface="Roboto"/>
                <a:ea typeface="Roboto"/>
                <a:cs typeface="Roboto"/>
                <a:sym typeface="Roboto"/>
              </a:endParaRPr>
            </a:p>
          </p:txBody>
        </p:sp>
        <p:grpSp>
          <p:nvGrpSpPr>
            <p:cNvPr id="1007" name="Google Shape;1007;p9"/>
            <p:cNvGrpSpPr/>
            <p:nvPr/>
          </p:nvGrpSpPr>
          <p:grpSpPr>
            <a:xfrm>
              <a:off x="2064071" y="5546558"/>
              <a:ext cx="252412" cy="810863"/>
              <a:chOff x="2266950" y="4935222"/>
              <a:chExt cx="252412" cy="729772"/>
            </a:xfrm>
          </p:grpSpPr>
          <p:sp>
            <p:nvSpPr>
              <p:cNvPr id="1008" name="Google Shape;1008;p9"/>
              <p:cNvSpPr/>
              <p:nvPr/>
            </p:nvSpPr>
            <p:spPr>
              <a:xfrm>
                <a:off x="2266950" y="5593557"/>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09" name="Google Shape;1009;p9"/>
              <p:cNvSpPr/>
              <p:nvPr/>
            </p:nvSpPr>
            <p:spPr>
              <a:xfrm>
                <a:off x="2266950" y="5522120"/>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10" name="Google Shape;1010;p9"/>
              <p:cNvSpPr/>
              <p:nvPr/>
            </p:nvSpPr>
            <p:spPr>
              <a:xfrm>
                <a:off x="2266950" y="5450683"/>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11" name="Google Shape;1011;p9"/>
              <p:cNvSpPr/>
              <p:nvPr/>
            </p:nvSpPr>
            <p:spPr>
              <a:xfrm>
                <a:off x="2266950" y="5379246"/>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12" name="Google Shape;1012;p9"/>
              <p:cNvSpPr/>
              <p:nvPr/>
            </p:nvSpPr>
            <p:spPr>
              <a:xfrm>
                <a:off x="2266950" y="5307809"/>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rgbClr val="3F3F3F"/>
                    </a:solidFill>
                    <a:latin typeface="Roboto"/>
                    <a:ea typeface="Roboto"/>
                    <a:cs typeface="Roboto"/>
                    <a:sym typeface="Roboto"/>
                  </a:rPr>
                  <a:t>W</a:t>
                </a:r>
                <a:endParaRPr sz="1400" b="0" i="0" u="none" strike="noStrike" cap="none">
                  <a:solidFill>
                    <a:srgbClr val="000000"/>
                  </a:solidFill>
                  <a:latin typeface="Arial"/>
                  <a:ea typeface="Arial"/>
                  <a:cs typeface="Arial"/>
                  <a:sym typeface="Arial"/>
                </a:endParaRPr>
              </a:p>
            </p:txBody>
          </p:sp>
          <p:sp>
            <p:nvSpPr>
              <p:cNvPr id="1013" name="Google Shape;1013;p9"/>
              <p:cNvSpPr/>
              <p:nvPr/>
            </p:nvSpPr>
            <p:spPr>
              <a:xfrm>
                <a:off x="2266950" y="5236372"/>
                <a:ext cx="252412" cy="71437"/>
              </a:xfrm>
              <a:prstGeom prst="rect">
                <a:avLst/>
              </a:pr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rgbClr val="3F3F3F"/>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sp>
            <p:nvSpPr>
              <p:cNvPr id="1014" name="Google Shape;1014;p9"/>
              <p:cNvSpPr/>
              <p:nvPr/>
            </p:nvSpPr>
            <p:spPr>
              <a:xfrm>
                <a:off x="2266950" y="4935222"/>
                <a:ext cx="252412" cy="301149"/>
              </a:xfrm>
              <a:custGeom>
                <a:avLst/>
                <a:gdLst/>
                <a:ahLst/>
                <a:cxnLst/>
                <a:rect l="l" t="t" r="r" b="b"/>
                <a:pathLst>
                  <a:path w="252412" h="334612" extrusionOk="0">
                    <a:moveTo>
                      <a:pt x="252412" y="0"/>
                    </a:moveTo>
                    <a:lnTo>
                      <a:pt x="252412" y="334612"/>
                    </a:lnTo>
                    <a:lnTo>
                      <a:pt x="0" y="334612"/>
                    </a:lnTo>
                    <a:lnTo>
                      <a:pt x="0" y="0"/>
                    </a:lnTo>
                  </a:path>
                </a:pathLst>
              </a:custGeom>
              <a:solidFill>
                <a:srgbClr val="F2F2F2"/>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endParaRPr sz="500" b="1" i="0" u="none" strike="noStrike" cap="none">
                  <a:solidFill>
                    <a:srgbClr val="3F3F3F"/>
                  </a:solidFill>
                  <a:latin typeface="Roboto"/>
                  <a:ea typeface="Roboto"/>
                  <a:cs typeface="Roboto"/>
                  <a:sym typeface="Roboto"/>
                </a:endParaRPr>
              </a:p>
            </p:txBody>
          </p:sp>
        </p:grpSp>
        <p:grpSp>
          <p:nvGrpSpPr>
            <p:cNvPr id="1015" name="Google Shape;1015;p9"/>
            <p:cNvGrpSpPr/>
            <p:nvPr/>
          </p:nvGrpSpPr>
          <p:grpSpPr>
            <a:xfrm>
              <a:off x="3764751" y="4339108"/>
              <a:ext cx="228600" cy="228600"/>
              <a:chOff x="2910293" y="4570783"/>
              <a:chExt cx="228600" cy="228600"/>
            </a:xfrm>
          </p:grpSpPr>
          <p:sp>
            <p:nvSpPr>
              <p:cNvPr id="1016" name="Google Shape;1016;p9"/>
              <p:cNvSpPr/>
              <p:nvPr/>
            </p:nvSpPr>
            <p:spPr>
              <a:xfrm>
                <a:off x="2910293" y="4570783"/>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1017" name="Google Shape;1017;p9"/>
              <p:cNvSpPr/>
              <p:nvPr/>
            </p:nvSpPr>
            <p:spPr>
              <a:xfrm>
                <a:off x="2931046" y="4590621"/>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grpSp>
        <p:grpSp>
          <p:nvGrpSpPr>
            <p:cNvPr id="1018" name="Google Shape;1018;p9"/>
            <p:cNvGrpSpPr/>
            <p:nvPr/>
          </p:nvGrpSpPr>
          <p:grpSpPr>
            <a:xfrm>
              <a:off x="6149177" y="4945346"/>
              <a:ext cx="907575" cy="546577"/>
              <a:chOff x="6118347" y="5097563"/>
              <a:chExt cx="738725" cy="444889"/>
            </a:xfrm>
          </p:grpSpPr>
          <p:grpSp>
            <p:nvGrpSpPr>
              <p:cNvPr id="1019" name="Google Shape;1019;p9"/>
              <p:cNvGrpSpPr/>
              <p:nvPr/>
            </p:nvGrpSpPr>
            <p:grpSpPr>
              <a:xfrm>
                <a:off x="6118347" y="5097563"/>
                <a:ext cx="738725" cy="444889"/>
                <a:chOff x="2240413" y="2442559"/>
                <a:chExt cx="1164685" cy="701421"/>
              </a:xfrm>
            </p:grpSpPr>
            <p:sp>
              <p:nvSpPr>
                <p:cNvPr id="1020" name="Google Shape;1020;p9"/>
                <p:cNvSpPr/>
                <p:nvPr/>
              </p:nvSpPr>
              <p:spPr>
                <a:xfrm>
                  <a:off x="2268144" y="2837312"/>
                  <a:ext cx="1110856" cy="306668"/>
                </a:xfrm>
                <a:custGeom>
                  <a:avLst/>
                  <a:gdLst/>
                  <a:ahLst/>
                  <a:cxnLst/>
                  <a:rect l="l" t="t" r="r" b="b"/>
                  <a:pathLst>
                    <a:path w="2727" h="752" extrusionOk="0">
                      <a:moveTo>
                        <a:pt x="1363" y="0"/>
                      </a:moveTo>
                      <a:lnTo>
                        <a:pt x="1434" y="0"/>
                      </a:lnTo>
                      <a:lnTo>
                        <a:pt x="1503" y="1"/>
                      </a:lnTo>
                      <a:lnTo>
                        <a:pt x="1571" y="3"/>
                      </a:lnTo>
                      <a:lnTo>
                        <a:pt x="1638" y="7"/>
                      </a:lnTo>
                      <a:lnTo>
                        <a:pt x="1704" y="11"/>
                      </a:lnTo>
                      <a:lnTo>
                        <a:pt x="1770" y="16"/>
                      </a:lnTo>
                      <a:lnTo>
                        <a:pt x="1833" y="23"/>
                      </a:lnTo>
                      <a:lnTo>
                        <a:pt x="1895" y="29"/>
                      </a:lnTo>
                      <a:lnTo>
                        <a:pt x="1955" y="37"/>
                      </a:lnTo>
                      <a:lnTo>
                        <a:pt x="2014" y="45"/>
                      </a:lnTo>
                      <a:lnTo>
                        <a:pt x="2071" y="54"/>
                      </a:lnTo>
                      <a:lnTo>
                        <a:pt x="2126" y="64"/>
                      </a:lnTo>
                      <a:lnTo>
                        <a:pt x="2179" y="74"/>
                      </a:lnTo>
                      <a:lnTo>
                        <a:pt x="2230" y="86"/>
                      </a:lnTo>
                      <a:lnTo>
                        <a:pt x="2281" y="97"/>
                      </a:lnTo>
                      <a:lnTo>
                        <a:pt x="2328" y="110"/>
                      </a:lnTo>
                      <a:lnTo>
                        <a:pt x="2373" y="123"/>
                      </a:lnTo>
                      <a:lnTo>
                        <a:pt x="2416" y="136"/>
                      </a:lnTo>
                      <a:lnTo>
                        <a:pt x="2457" y="150"/>
                      </a:lnTo>
                      <a:lnTo>
                        <a:pt x="2494" y="166"/>
                      </a:lnTo>
                      <a:lnTo>
                        <a:pt x="2530" y="181"/>
                      </a:lnTo>
                      <a:lnTo>
                        <a:pt x="2562" y="196"/>
                      </a:lnTo>
                      <a:lnTo>
                        <a:pt x="2593" y="213"/>
                      </a:lnTo>
                      <a:lnTo>
                        <a:pt x="2620" y="230"/>
                      </a:lnTo>
                      <a:lnTo>
                        <a:pt x="2645" y="247"/>
                      </a:lnTo>
                      <a:lnTo>
                        <a:pt x="2665" y="263"/>
                      </a:lnTo>
                      <a:lnTo>
                        <a:pt x="2685" y="281"/>
                      </a:lnTo>
                      <a:lnTo>
                        <a:pt x="2700" y="299"/>
                      </a:lnTo>
                      <a:lnTo>
                        <a:pt x="2712" y="319"/>
                      </a:lnTo>
                      <a:lnTo>
                        <a:pt x="2721" y="337"/>
                      </a:lnTo>
                      <a:lnTo>
                        <a:pt x="2726" y="356"/>
                      </a:lnTo>
                      <a:lnTo>
                        <a:pt x="2727" y="375"/>
                      </a:lnTo>
                      <a:lnTo>
                        <a:pt x="2726" y="395"/>
                      </a:lnTo>
                      <a:lnTo>
                        <a:pt x="2721" y="414"/>
                      </a:lnTo>
                      <a:lnTo>
                        <a:pt x="2712" y="433"/>
                      </a:lnTo>
                      <a:lnTo>
                        <a:pt x="2700" y="451"/>
                      </a:lnTo>
                      <a:lnTo>
                        <a:pt x="2685" y="469"/>
                      </a:lnTo>
                      <a:lnTo>
                        <a:pt x="2665" y="487"/>
                      </a:lnTo>
                      <a:lnTo>
                        <a:pt x="2645" y="505"/>
                      </a:lnTo>
                      <a:lnTo>
                        <a:pt x="2620" y="522"/>
                      </a:lnTo>
                      <a:lnTo>
                        <a:pt x="2593" y="539"/>
                      </a:lnTo>
                      <a:lnTo>
                        <a:pt x="2562" y="556"/>
                      </a:lnTo>
                      <a:lnTo>
                        <a:pt x="2530" y="571"/>
                      </a:lnTo>
                      <a:lnTo>
                        <a:pt x="2494" y="586"/>
                      </a:lnTo>
                      <a:lnTo>
                        <a:pt x="2457" y="601"/>
                      </a:lnTo>
                      <a:lnTo>
                        <a:pt x="2416" y="615"/>
                      </a:lnTo>
                      <a:lnTo>
                        <a:pt x="2373" y="629"/>
                      </a:lnTo>
                      <a:lnTo>
                        <a:pt x="2328" y="642"/>
                      </a:lnTo>
                      <a:lnTo>
                        <a:pt x="2281" y="655"/>
                      </a:lnTo>
                      <a:lnTo>
                        <a:pt x="2230" y="666"/>
                      </a:lnTo>
                      <a:lnTo>
                        <a:pt x="2179" y="678"/>
                      </a:lnTo>
                      <a:lnTo>
                        <a:pt x="2126" y="688"/>
                      </a:lnTo>
                      <a:lnTo>
                        <a:pt x="2071" y="697"/>
                      </a:lnTo>
                      <a:lnTo>
                        <a:pt x="2014" y="706"/>
                      </a:lnTo>
                      <a:lnTo>
                        <a:pt x="1955" y="715"/>
                      </a:lnTo>
                      <a:lnTo>
                        <a:pt x="1895" y="723"/>
                      </a:lnTo>
                      <a:lnTo>
                        <a:pt x="1833" y="729"/>
                      </a:lnTo>
                      <a:lnTo>
                        <a:pt x="1770" y="736"/>
                      </a:lnTo>
                      <a:lnTo>
                        <a:pt x="1704" y="740"/>
                      </a:lnTo>
                      <a:lnTo>
                        <a:pt x="1638" y="745"/>
                      </a:lnTo>
                      <a:lnTo>
                        <a:pt x="1571" y="747"/>
                      </a:lnTo>
                      <a:lnTo>
                        <a:pt x="1503" y="750"/>
                      </a:lnTo>
                      <a:lnTo>
                        <a:pt x="1434" y="751"/>
                      </a:lnTo>
                      <a:lnTo>
                        <a:pt x="1363" y="752"/>
                      </a:lnTo>
                      <a:lnTo>
                        <a:pt x="1293" y="751"/>
                      </a:lnTo>
                      <a:lnTo>
                        <a:pt x="1224" y="750"/>
                      </a:lnTo>
                      <a:lnTo>
                        <a:pt x="1156" y="747"/>
                      </a:lnTo>
                      <a:lnTo>
                        <a:pt x="1089" y="745"/>
                      </a:lnTo>
                      <a:lnTo>
                        <a:pt x="1023" y="740"/>
                      </a:lnTo>
                      <a:lnTo>
                        <a:pt x="958" y="736"/>
                      </a:lnTo>
                      <a:lnTo>
                        <a:pt x="895" y="729"/>
                      </a:lnTo>
                      <a:lnTo>
                        <a:pt x="833" y="723"/>
                      </a:lnTo>
                      <a:lnTo>
                        <a:pt x="772" y="715"/>
                      </a:lnTo>
                      <a:lnTo>
                        <a:pt x="713" y="706"/>
                      </a:lnTo>
                      <a:lnTo>
                        <a:pt x="656" y="697"/>
                      </a:lnTo>
                      <a:lnTo>
                        <a:pt x="601" y="688"/>
                      </a:lnTo>
                      <a:lnTo>
                        <a:pt x="548" y="678"/>
                      </a:lnTo>
                      <a:lnTo>
                        <a:pt x="496" y="666"/>
                      </a:lnTo>
                      <a:lnTo>
                        <a:pt x="447" y="655"/>
                      </a:lnTo>
                      <a:lnTo>
                        <a:pt x="399" y="642"/>
                      </a:lnTo>
                      <a:lnTo>
                        <a:pt x="354" y="629"/>
                      </a:lnTo>
                      <a:lnTo>
                        <a:pt x="311" y="615"/>
                      </a:lnTo>
                      <a:lnTo>
                        <a:pt x="270" y="601"/>
                      </a:lnTo>
                      <a:lnTo>
                        <a:pt x="233" y="586"/>
                      </a:lnTo>
                      <a:lnTo>
                        <a:pt x="197" y="571"/>
                      </a:lnTo>
                      <a:lnTo>
                        <a:pt x="165" y="556"/>
                      </a:lnTo>
                      <a:lnTo>
                        <a:pt x="134" y="539"/>
                      </a:lnTo>
                      <a:lnTo>
                        <a:pt x="107" y="522"/>
                      </a:lnTo>
                      <a:lnTo>
                        <a:pt x="82" y="505"/>
                      </a:lnTo>
                      <a:lnTo>
                        <a:pt x="62" y="487"/>
                      </a:lnTo>
                      <a:lnTo>
                        <a:pt x="43" y="469"/>
                      </a:lnTo>
                      <a:lnTo>
                        <a:pt x="27" y="451"/>
                      </a:lnTo>
                      <a:lnTo>
                        <a:pt x="15" y="433"/>
                      </a:lnTo>
                      <a:lnTo>
                        <a:pt x="6" y="414"/>
                      </a:lnTo>
                      <a:lnTo>
                        <a:pt x="1" y="395"/>
                      </a:lnTo>
                      <a:lnTo>
                        <a:pt x="0" y="375"/>
                      </a:lnTo>
                      <a:lnTo>
                        <a:pt x="1" y="356"/>
                      </a:lnTo>
                      <a:lnTo>
                        <a:pt x="6" y="337"/>
                      </a:lnTo>
                      <a:lnTo>
                        <a:pt x="15" y="319"/>
                      </a:lnTo>
                      <a:lnTo>
                        <a:pt x="27" y="299"/>
                      </a:lnTo>
                      <a:lnTo>
                        <a:pt x="43" y="281"/>
                      </a:lnTo>
                      <a:lnTo>
                        <a:pt x="62" y="263"/>
                      </a:lnTo>
                      <a:lnTo>
                        <a:pt x="82" y="247"/>
                      </a:lnTo>
                      <a:lnTo>
                        <a:pt x="107" y="230"/>
                      </a:lnTo>
                      <a:lnTo>
                        <a:pt x="134" y="213"/>
                      </a:lnTo>
                      <a:lnTo>
                        <a:pt x="165" y="196"/>
                      </a:lnTo>
                      <a:lnTo>
                        <a:pt x="197" y="181"/>
                      </a:lnTo>
                      <a:lnTo>
                        <a:pt x="233" y="166"/>
                      </a:lnTo>
                      <a:lnTo>
                        <a:pt x="270" y="150"/>
                      </a:lnTo>
                      <a:lnTo>
                        <a:pt x="311" y="136"/>
                      </a:lnTo>
                      <a:lnTo>
                        <a:pt x="354" y="123"/>
                      </a:lnTo>
                      <a:lnTo>
                        <a:pt x="399" y="110"/>
                      </a:lnTo>
                      <a:lnTo>
                        <a:pt x="447" y="97"/>
                      </a:lnTo>
                      <a:lnTo>
                        <a:pt x="496" y="86"/>
                      </a:lnTo>
                      <a:lnTo>
                        <a:pt x="548" y="74"/>
                      </a:lnTo>
                      <a:lnTo>
                        <a:pt x="601" y="64"/>
                      </a:lnTo>
                      <a:lnTo>
                        <a:pt x="656" y="54"/>
                      </a:lnTo>
                      <a:lnTo>
                        <a:pt x="713" y="45"/>
                      </a:lnTo>
                      <a:lnTo>
                        <a:pt x="772" y="37"/>
                      </a:lnTo>
                      <a:lnTo>
                        <a:pt x="833" y="29"/>
                      </a:lnTo>
                      <a:lnTo>
                        <a:pt x="895" y="23"/>
                      </a:lnTo>
                      <a:lnTo>
                        <a:pt x="958" y="16"/>
                      </a:lnTo>
                      <a:lnTo>
                        <a:pt x="1023" y="11"/>
                      </a:lnTo>
                      <a:lnTo>
                        <a:pt x="1089" y="7"/>
                      </a:lnTo>
                      <a:lnTo>
                        <a:pt x="1156" y="3"/>
                      </a:lnTo>
                      <a:lnTo>
                        <a:pt x="1224" y="1"/>
                      </a:lnTo>
                      <a:lnTo>
                        <a:pt x="1293" y="0"/>
                      </a:lnTo>
                      <a:lnTo>
                        <a:pt x="136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21" name="Google Shape;1021;p9"/>
                <p:cNvSpPr/>
                <p:nvPr/>
              </p:nvSpPr>
              <p:spPr>
                <a:xfrm>
                  <a:off x="2240413" y="2618730"/>
                  <a:ext cx="1164685" cy="494257"/>
                </a:xfrm>
                <a:custGeom>
                  <a:avLst/>
                  <a:gdLst/>
                  <a:ahLst/>
                  <a:cxnLst/>
                  <a:rect l="l" t="t" r="r" b="b"/>
                  <a:pathLst>
                    <a:path w="2856" h="1212" extrusionOk="0">
                      <a:moveTo>
                        <a:pt x="2856" y="791"/>
                      </a:moveTo>
                      <a:lnTo>
                        <a:pt x="2852" y="813"/>
                      </a:lnTo>
                      <a:lnTo>
                        <a:pt x="2845" y="835"/>
                      </a:lnTo>
                      <a:lnTo>
                        <a:pt x="2835" y="855"/>
                      </a:lnTo>
                      <a:lnTo>
                        <a:pt x="2821" y="876"/>
                      </a:lnTo>
                      <a:lnTo>
                        <a:pt x="2804" y="896"/>
                      </a:lnTo>
                      <a:lnTo>
                        <a:pt x="2783" y="916"/>
                      </a:lnTo>
                      <a:lnTo>
                        <a:pt x="2760" y="936"/>
                      </a:lnTo>
                      <a:lnTo>
                        <a:pt x="2735" y="954"/>
                      </a:lnTo>
                      <a:lnTo>
                        <a:pt x="2705" y="974"/>
                      </a:lnTo>
                      <a:lnTo>
                        <a:pt x="2673" y="992"/>
                      </a:lnTo>
                      <a:lnTo>
                        <a:pt x="2638" y="1010"/>
                      </a:lnTo>
                      <a:lnTo>
                        <a:pt x="2601" y="1026"/>
                      </a:lnTo>
                      <a:lnTo>
                        <a:pt x="2561" y="1043"/>
                      </a:lnTo>
                      <a:lnTo>
                        <a:pt x="2518" y="1059"/>
                      </a:lnTo>
                      <a:lnTo>
                        <a:pt x="2475" y="1074"/>
                      </a:lnTo>
                      <a:lnTo>
                        <a:pt x="2427" y="1088"/>
                      </a:lnTo>
                      <a:lnTo>
                        <a:pt x="2378" y="1102"/>
                      </a:lnTo>
                      <a:lnTo>
                        <a:pt x="2325" y="1115"/>
                      </a:lnTo>
                      <a:lnTo>
                        <a:pt x="2273" y="1128"/>
                      </a:lnTo>
                      <a:lnTo>
                        <a:pt x="2217" y="1140"/>
                      </a:lnTo>
                      <a:lnTo>
                        <a:pt x="2159" y="1151"/>
                      </a:lnTo>
                      <a:lnTo>
                        <a:pt x="2100" y="1160"/>
                      </a:lnTo>
                      <a:lnTo>
                        <a:pt x="2040" y="1171"/>
                      </a:lnTo>
                      <a:lnTo>
                        <a:pt x="1977" y="1178"/>
                      </a:lnTo>
                      <a:lnTo>
                        <a:pt x="1912" y="1186"/>
                      </a:lnTo>
                      <a:lnTo>
                        <a:pt x="1847" y="1192"/>
                      </a:lnTo>
                      <a:lnTo>
                        <a:pt x="1780" y="1198"/>
                      </a:lnTo>
                      <a:lnTo>
                        <a:pt x="1711" y="1203"/>
                      </a:lnTo>
                      <a:lnTo>
                        <a:pt x="1642" y="1207"/>
                      </a:lnTo>
                      <a:lnTo>
                        <a:pt x="1571" y="1209"/>
                      </a:lnTo>
                      <a:lnTo>
                        <a:pt x="1500" y="1210"/>
                      </a:lnTo>
                      <a:lnTo>
                        <a:pt x="1427" y="1212"/>
                      </a:lnTo>
                      <a:lnTo>
                        <a:pt x="1355" y="1210"/>
                      </a:lnTo>
                      <a:lnTo>
                        <a:pt x="1284" y="1209"/>
                      </a:lnTo>
                      <a:lnTo>
                        <a:pt x="1213" y="1207"/>
                      </a:lnTo>
                      <a:lnTo>
                        <a:pt x="1144" y="1203"/>
                      </a:lnTo>
                      <a:lnTo>
                        <a:pt x="1076" y="1198"/>
                      </a:lnTo>
                      <a:lnTo>
                        <a:pt x="1009" y="1192"/>
                      </a:lnTo>
                      <a:lnTo>
                        <a:pt x="943" y="1186"/>
                      </a:lnTo>
                      <a:lnTo>
                        <a:pt x="879" y="1178"/>
                      </a:lnTo>
                      <a:lnTo>
                        <a:pt x="816" y="1171"/>
                      </a:lnTo>
                      <a:lnTo>
                        <a:pt x="755" y="1160"/>
                      </a:lnTo>
                      <a:lnTo>
                        <a:pt x="696" y="1151"/>
                      </a:lnTo>
                      <a:lnTo>
                        <a:pt x="638" y="1140"/>
                      </a:lnTo>
                      <a:lnTo>
                        <a:pt x="583" y="1128"/>
                      </a:lnTo>
                      <a:lnTo>
                        <a:pt x="529" y="1115"/>
                      </a:lnTo>
                      <a:lnTo>
                        <a:pt x="477" y="1102"/>
                      </a:lnTo>
                      <a:lnTo>
                        <a:pt x="428" y="1088"/>
                      </a:lnTo>
                      <a:lnTo>
                        <a:pt x="381" y="1074"/>
                      </a:lnTo>
                      <a:lnTo>
                        <a:pt x="337" y="1059"/>
                      </a:lnTo>
                      <a:lnTo>
                        <a:pt x="294" y="1043"/>
                      </a:lnTo>
                      <a:lnTo>
                        <a:pt x="255" y="1026"/>
                      </a:lnTo>
                      <a:lnTo>
                        <a:pt x="217" y="1010"/>
                      </a:lnTo>
                      <a:lnTo>
                        <a:pt x="182" y="992"/>
                      </a:lnTo>
                      <a:lnTo>
                        <a:pt x="150" y="974"/>
                      </a:lnTo>
                      <a:lnTo>
                        <a:pt x="121" y="954"/>
                      </a:lnTo>
                      <a:lnTo>
                        <a:pt x="95" y="936"/>
                      </a:lnTo>
                      <a:lnTo>
                        <a:pt x="72" y="916"/>
                      </a:lnTo>
                      <a:lnTo>
                        <a:pt x="51" y="896"/>
                      </a:lnTo>
                      <a:lnTo>
                        <a:pt x="34" y="876"/>
                      </a:lnTo>
                      <a:lnTo>
                        <a:pt x="20" y="855"/>
                      </a:lnTo>
                      <a:lnTo>
                        <a:pt x="10" y="835"/>
                      </a:lnTo>
                      <a:lnTo>
                        <a:pt x="4" y="813"/>
                      </a:lnTo>
                      <a:lnTo>
                        <a:pt x="0" y="791"/>
                      </a:lnTo>
                      <a:lnTo>
                        <a:pt x="0" y="791"/>
                      </a:lnTo>
                      <a:lnTo>
                        <a:pt x="0" y="0"/>
                      </a:lnTo>
                      <a:lnTo>
                        <a:pt x="670" y="323"/>
                      </a:lnTo>
                      <a:lnTo>
                        <a:pt x="2118" y="342"/>
                      </a:lnTo>
                      <a:lnTo>
                        <a:pt x="2856" y="0"/>
                      </a:lnTo>
                      <a:lnTo>
                        <a:pt x="2856" y="791"/>
                      </a:lnTo>
                      <a:lnTo>
                        <a:pt x="2856" y="791"/>
                      </a:lnTo>
                      <a:close/>
                    </a:path>
                  </a:pathLst>
                </a:custGeom>
                <a:gradFill>
                  <a:gsLst>
                    <a:gs pos="0">
                      <a:srgbClr val="787A7B"/>
                    </a:gs>
                    <a:gs pos="18000">
                      <a:srgbClr val="D8D8D8"/>
                    </a:gs>
                    <a:gs pos="36000">
                      <a:srgbClr val="AEAFB2"/>
                    </a:gs>
                    <a:gs pos="91000">
                      <a:srgbClr val="F2F2F2"/>
                    </a:gs>
                    <a:gs pos="100000">
                      <a:srgbClr val="D1D2D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22" name="Google Shape;1022;p9"/>
                <p:cNvSpPr/>
                <p:nvPr/>
              </p:nvSpPr>
              <p:spPr>
                <a:xfrm>
                  <a:off x="2240413" y="2442559"/>
                  <a:ext cx="1164685" cy="350711"/>
                </a:xfrm>
                <a:custGeom>
                  <a:avLst/>
                  <a:gdLst/>
                  <a:ahLst/>
                  <a:cxnLst/>
                  <a:rect l="l" t="t" r="r" b="b"/>
                  <a:pathLst>
                    <a:path w="2856" h="860" extrusionOk="0">
                      <a:moveTo>
                        <a:pt x="1427" y="0"/>
                      </a:moveTo>
                      <a:lnTo>
                        <a:pt x="1502" y="1"/>
                      </a:lnTo>
                      <a:lnTo>
                        <a:pt x="1574" y="3"/>
                      </a:lnTo>
                      <a:lnTo>
                        <a:pt x="1644" y="5"/>
                      </a:lnTo>
                      <a:lnTo>
                        <a:pt x="1715" y="9"/>
                      </a:lnTo>
                      <a:lnTo>
                        <a:pt x="1785" y="14"/>
                      </a:lnTo>
                      <a:lnTo>
                        <a:pt x="1852" y="19"/>
                      </a:lnTo>
                      <a:lnTo>
                        <a:pt x="1919" y="27"/>
                      </a:lnTo>
                      <a:lnTo>
                        <a:pt x="1983" y="35"/>
                      </a:lnTo>
                      <a:lnTo>
                        <a:pt x="2046" y="43"/>
                      </a:lnTo>
                      <a:lnTo>
                        <a:pt x="2108" y="53"/>
                      </a:lnTo>
                      <a:lnTo>
                        <a:pt x="2168" y="63"/>
                      </a:lnTo>
                      <a:lnTo>
                        <a:pt x="2226" y="73"/>
                      </a:lnTo>
                      <a:lnTo>
                        <a:pt x="2282" y="86"/>
                      </a:lnTo>
                      <a:lnTo>
                        <a:pt x="2336" y="99"/>
                      </a:lnTo>
                      <a:lnTo>
                        <a:pt x="2387" y="112"/>
                      </a:lnTo>
                      <a:lnTo>
                        <a:pt x="2437" y="126"/>
                      </a:lnTo>
                      <a:lnTo>
                        <a:pt x="2485" y="142"/>
                      </a:lnTo>
                      <a:lnTo>
                        <a:pt x="2529" y="157"/>
                      </a:lnTo>
                      <a:lnTo>
                        <a:pt x="2571" y="173"/>
                      </a:lnTo>
                      <a:lnTo>
                        <a:pt x="2611" y="189"/>
                      </a:lnTo>
                      <a:lnTo>
                        <a:pt x="2648" y="207"/>
                      </a:lnTo>
                      <a:lnTo>
                        <a:pt x="2683" y="225"/>
                      </a:lnTo>
                      <a:lnTo>
                        <a:pt x="2714" y="243"/>
                      </a:lnTo>
                      <a:lnTo>
                        <a:pt x="2744" y="263"/>
                      </a:lnTo>
                      <a:lnTo>
                        <a:pt x="2769" y="282"/>
                      </a:lnTo>
                      <a:lnTo>
                        <a:pt x="2791" y="303"/>
                      </a:lnTo>
                      <a:lnTo>
                        <a:pt x="2811" y="323"/>
                      </a:lnTo>
                      <a:lnTo>
                        <a:pt x="2826" y="344"/>
                      </a:lnTo>
                      <a:lnTo>
                        <a:pt x="2839" y="364"/>
                      </a:lnTo>
                      <a:lnTo>
                        <a:pt x="2848" y="386"/>
                      </a:lnTo>
                      <a:lnTo>
                        <a:pt x="2853" y="408"/>
                      </a:lnTo>
                      <a:lnTo>
                        <a:pt x="2856" y="430"/>
                      </a:lnTo>
                      <a:lnTo>
                        <a:pt x="2853" y="452"/>
                      </a:lnTo>
                      <a:lnTo>
                        <a:pt x="2848" y="474"/>
                      </a:lnTo>
                      <a:lnTo>
                        <a:pt x="2839" y="496"/>
                      </a:lnTo>
                      <a:lnTo>
                        <a:pt x="2826" y="516"/>
                      </a:lnTo>
                      <a:lnTo>
                        <a:pt x="2811" y="538"/>
                      </a:lnTo>
                      <a:lnTo>
                        <a:pt x="2791" y="557"/>
                      </a:lnTo>
                      <a:lnTo>
                        <a:pt x="2769" y="578"/>
                      </a:lnTo>
                      <a:lnTo>
                        <a:pt x="2744" y="597"/>
                      </a:lnTo>
                      <a:lnTo>
                        <a:pt x="2714" y="617"/>
                      </a:lnTo>
                      <a:lnTo>
                        <a:pt x="2683" y="635"/>
                      </a:lnTo>
                      <a:lnTo>
                        <a:pt x="2648" y="653"/>
                      </a:lnTo>
                      <a:lnTo>
                        <a:pt x="2611" y="671"/>
                      </a:lnTo>
                      <a:lnTo>
                        <a:pt x="2571" y="687"/>
                      </a:lnTo>
                      <a:lnTo>
                        <a:pt x="2529" y="704"/>
                      </a:lnTo>
                      <a:lnTo>
                        <a:pt x="2485" y="720"/>
                      </a:lnTo>
                      <a:lnTo>
                        <a:pt x="2437" y="734"/>
                      </a:lnTo>
                      <a:lnTo>
                        <a:pt x="2387" y="748"/>
                      </a:lnTo>
                      <a:lnTo>
                        <a:pt x="2336" y="762"/>
                      </a:lnTo>
                      <a:lnTo>
                        <a:pt x="2282" y="775"/>
                      </a:lnTo>
                      <a:lnTo>
                        <a:pt x="2226" y="786"/>
                      </a:lnTo>
                      <a:lnTo>
                        <a:pt x="2168" y="798"/>
                      </a:lnTo>
                      <a:lnTo>
                        <a:pt x="2108" y="808"/>
                      </a:lnTo>
                      <a:lnTo>
                        <a:pt x="2046" y="817"/>
                      </a:lnTo>
                      <a:lnTo>
                        <a:pt x="1983" y="826"/>
                      </a:lnTo>
                      <a:lnTo>
                        <a:pt x="1919" y="834"/>
                      </a:lnTo>
                      <a:lnTo>
                        <a:pt x="1852" y="840"/>
                      </a:lnTo>
                      <a:lnTo>
                        <a:pt x="1785" y="846"/>
                      </a:lnTo>
                      <a:lnTo>
                        <a:pt x="1715" y="851"/>
                      </a:lnTo>
                      <a:lnTo>
                        <a:pt x="1644" y="855"/>
                      </a:lnTo>
                      <a:lnTo>
                        <a:pt x="1574" y="857"/>
                      </a:lnTo>
                      <a:lnTo>
                        <a:pt x="1502" y="860"/>
                      </a:lnTo>
                      <a:lnTo>
                        <a:pt x="1427" y="860"/>
                      </a:lnTo>
                      <a:lnTo>
                        <a:pt x="1354" y="860"/>
                      </a:lnTo>
                      <a:lnTo>
                        <a:pt x="1282" y="857"/>
                      </a:lnTo>
                      <a:lnTo>
                        <a:pt x="1211" y="855"/>
                      </a:lnTo>
                      <a:lnTo>
                        <a:pt x="1140" y="851"/>
                      </a:lnTo>
                      <a:lnTo>
                        <a:pt x="1070" y="846"/>
                      </a:lnTo>
                      <a:lnTo>
                        <a:pt x="1004" y="840"/>
                      </a:lnTo>
                      <a:lnTo>
                        <a:pt x="937" y="834"/>
                      </a:lnTo>
                      <a:lnTo>
                        <a:pt x="872" y="826"/>
                      </a:lnTo>
                      <a:lnTo>
                        <a:pt x="809" y="817"/>
                      </a:lnTo>
                      <a:lnTo>
                        <a:pt x="747" y="808"/>
                      </a:lnTo>
                      <a:lnTo>
                        <a:pt x="687" y="798"/>
                      </a:lnTo>
                      <a:lnTo>
                        <a:pt x="629" y="786"/>
                      </a:lnTo>
                      <a:lnTo>
                        <a:pt x="574" y="775"/>
                      </a:lnTo>
                      <a:lnTo>
                        <a:pt x="520" y="762"/>
                      </a:lnTo>
                      <a:lnTo>
                        <a:pt x="468" y="748"/>
                      </a:lnTo>
                      <a:lnTo>
                        <a:pt x="418" y="734"/>
                      </a:lnTo>
                      <a:lnTo>
                        <a:pt x="370" y="720"/>
                      </a:lnTo>
                      <a:lnTo>
                        <a:pt x="325" y="704"/>
                      </a:lnTo>
                      <a:lnTo>
                        <a:pt x="284" y="687"/>
                      </a:lnTo>
                      <a:lnTo>
                        <a:pt x="244" y="671"/>
                      </a:lnTo>
                      <a:lnTo>
                        <a:pt x="207" y="653"/>
                      </a:lnTo>
                      <a:lnTo>
                        <a:pt x="172" y="635"/>
                      </a:lnTo>
                      <a:lnTo>
                        <a:pt x="141" y="617"/>
                      </a:lnTo>
                      <a:lnTo>
                        <a:pt x="112" y="597"/>
                      </a:lnTo>
                      <a:lnTo>
                        <a:pt x="86" y="578"/>
                      </a:lnTo>
                      <a:lnTo>
                        <a:pt x="64" y="557"/>
                      </a:lnTo>
                      <a:lnTo>
                        <a:pt x="45" y="538"/>
                      </a:lnTo>
                      <a:lnTo>
                        <a:pt x="29" y="516"/>
                      </a:lnTo>
                      <a:lnTo>
                        <a:pt x="16" y="496"/>
                      </a:lnTo>
                      <a:lnTo>
                        <a:pt x="7" y="474"/>
                      </a:lnTo>
                      <a:lnTo>
                        <a:pt x="2" y="452"/>
                      </a:lnTo>
                      <a:lnTo>
                        <a:pt x="0" y="430"/>
                      </a:lnTo>
                      <a:lnTo>
                        <a:pt x="2" y="408"/>
                      </a:lnTo>
                      <a:lnTo>
                        <a:pt x="7" y="386"/>
                      </a:lnTo>
                      <a:lnTo>
                        <a:pt x="16" y="364"/>
                      </a:lnTo>
                      <a:lnTo>
                        <a:pt x="29" y="344"/>
                      </a:lnTo>
                      <a:lnTo>
                        <a:pt x="45" y="323"/>
                      </a:lnTo>
                      <a:lnTo>
                        <a:pt x="64" y="303"/>
                      </a:lnTo>
                      <a:lnTo>
                        <a:pt x="86" y="282"/>
                      </a:lnTo>
                      <a:lnTo>
                        <a:pt x="112" y="263"/>
                      </a:lnTo>
                      <a:lnTo>
                        <a:pt x="141" y="243"/>
                      </a:lnTo>
                      <a:lnTo>
                        <a:pt x="172" y="225"/>
                      </a:lnTo>
                      <a:lnTo>
                        <a:pt x="207" y="207"/>
                      </a:lnTo>
                      <a:lnTo>
                        <a:pt x="244" y="189"/>
                      </a:lnTo>
                      <a:lnTo>
                        <a:pt x="284" y="173"/>
                      </a:lnTo>
                      <a:lnTo>
                        <a:pt x="325" y="157"/>
                      </a:lnTo>
                      <a:lnTo>
                        <a:pt x="370" y="142"/>
                      </a:lnTo>
                      <a:lnTo>
                        <a:pt x="418" y="126"/>
                      </a:lnTo>
                      <a:lnTo>
                        <a:pt x="468" y="112"/>
                      </a:lnTo>
                      <a:lnTo>
                        <a:pt x="520" y="99"/>
                      </a:lnTo>
                      <a:lnTo>
                        <a:pt x="574" y="86"/>
                      </a:lnTo>
                      <a:lnTo>
                        <a:pt x="629" y="73"/>
                      </a:lnTo>
                      <a:lnTo>
                        <a:pt x="687" y="63"/>
                      </a:lnTo>
                      <a:lnTo>
                        <a:pt x="747" y="53"/>
                      </a:lnTo>
                      <a:lnTo>
                        <a:pt x="809" y="43"/>
                      </a:lnTo>
                      <a:lnTo>
                        <a:pt x="872" y="35"/>
                      </a:lnTo>
                      <a:lnTo>
                        <a:pt x="937" y="27"/>
                      </a:lnTo>
                      <a:lnTo>
                        <a:pt x="1004" y="19"/>
                      </a:lnTo>
                      <a:lnTo>
                        <a:pt x="1070" y="14"/>
                      </a:lnTo>
                      <a:lnTo>
                        <a:pt x="1140" y="9"/>
                      </a:lnTo>
                      <a:lnTo>
                        <a:pt x="1211" y="5"/>
                      </a:lnTo>
                      <a:lnTo>
                        <a:pt x="1282" y="3"/>
                      </a:lnTo>
                      <a:lnTo>
                        <a:pt x="1354" y="1"/>
                      </a:lnTo>
                      <a:lnTo>
                        <a:pt x="1427"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23" name="Google Shape;1023;p9"/>
                <p:cNvSpPr/>
                <p:nvPr/>
              </p:nvSpPr>
              <p:spPr>
                <a:xfrm>
                  <a:off x="2364539" y="2467534"/>
                  <a:ext cx="918065" cy="253450"/>
                </a:xfrm>
                <a:custGeom>
                  <a:avLst/>
                  <a:gdLst/>
                  <a:ahLst/>
                  <a:cxnLst/>
                  <a:rect l="l" t="t" r="r" b="b"/>
                  <a:pathLst>
                    <a:path w="2727" h="753" extrusionOk="0">
                      <a:moveTo>
                        <a:pt x="1363" y="0"/>
                      </a:moveTo>
                      <a:lnTo>
                        <a:pt x="1434" y="1"/>
                      </a:lnTo>
                      <a:lnTo>
                        <a:pt x="1503" y="3"/>
                      </a:lnTo>
                      <a:lnTo>
                        <a:pt x="1571" y="5"/>
                      </a:lnTo>
                      <a:lnTo>
                        <a:pt x="1638" y="8"/>
                      </a:lnTo>
                      <a:lnTo>
                        <a:pt x="1704" y="12"/>
                      </a:lnTo>
                      <a:lnTo>
                        <a:pt x="1770" y="17"/>
                      </a:lnTo>
                      <a:lnTo>
                        <a:pt x="1833" y="23"/>
                      </a:lnTo>
                      <a:lnTo>
                        <a:pt x="1895" y="30"/>
                      </a:lnTo>
                      <a:lnTo>
                        <a:pt x="1955" y="37"/>
                      </a:lnTo>
                      <a:lnTo>
                        <a:pt x="2014" y="45"/>
                      </a:lnTo>
                      <a:lnTo>
                        <a:pt x="2071" y="54"/>
                      </a:lnTo>
                      <a:lnTo>
                        <a:pt x="2126" y="64"/>
                      </a:lnTo>
                      <a:lnTo>
                        <a:pt x="2179" y="75"/>
                      </a:lnTo>
                      <a:lnTo>
                        <a:pt x="2230" y="86"/>
                      </a:lnTo>
                      <a:lnTo>
                        <a:pt x="2281" y="98"/>
                      </a:lnTo>
                      <a:lnTo>
                        <a:pt x="2328" y="111"/>
                      </a:lnTo>
                      <a:lnTo>
                        <a:pt x="2373" y="124"/>
                      </a:lnTo>
                      <a:lnTo>
                        <a:pt x="2416" y="138"/>
                      </a:lnTo>
                      <a:lnTo>
                        <a:pt x="2457" y="152"/>
                      </a:lnTo>
                      <a:lnTo>
                        <a:pt x="2494" y="166"/>
                      </a:lnTo>
                      <a:lnTo>
                        <a:pt x="2530" y="181"/>
                      </a:lnTo>
                      <a:lnTo>
                        <a:pt x="2562" y="197"/>
                      </a:lnTo>
                      <a:lnTo>
                        <a:pt x="2593" y="214"/>
                      </a:lnTo>
                      <a:lnTo>
                        <a:pt x="2620" y="230"/>
                      </a:lnTo>
                      <a:lnTo>
                        <a:pt x="2645" y="247"/>
                      </a:lnTo>
                      <a:lnTo>
                        <a:pt x="2665" y="265"/>
                      </a:lnTo>
                      <a:lnTo>
                        <a:pt x="2685" y="282"/>
                      </a:lnTo>
                      <a:lnTo>
                        <a:pt x="2700" y="301"/>
                      </a:lnTo>
                      <a:lnTo>
                        <a:pt x="2712" y="319"/>
                      </a:lnTo>
                      <a:lnTo>
                        <a:pt x="2721" y="338"/>
                      </a:lnTo>
                      <a:lnTo>
                        <a:pt x="2726" y="356"/>
                      </a:lnTo>
                      <a:lnTo>
                        <a:pt x="2727" y="377"/>
                      </a:lnTo>
                      <a:lnTo>
                        <a:pt x="2726" y="396"/>
                      </a:lnTo>
                      <a:lnTo>
                        <a:pt x="2721" y="414"/>
                      </a:lnTo>
                      <a:lnTo>
                        <a:pt x="2712" y="434"/>
                      </a:lnTo>
                      <a:lnTo>
                        <a:pt x="2700" y="452"/>
                      </a:lnTo>
                      <a:lnTo>
                        <a:pt x="2685" y="471"/>
                      </a:lnTo>
                      <a:lnTo>
                        <a:pt x="2665" y="488"/>
                      </a:lnTo>
                      <a:lnTo>
                        <a:pt x="2645" y="506"/>
                      </a:lnTo>
                      <a:lnTo>
                        <a:pt x="2620" y="522"/>
                      </a:lnTo>
                      <a:lnTo>
                        <a:pt x="2593" y="539"/>
                      </a:lnTo>
                      <a:lnTo>
                        <a:pt x="2562" y="556"/>
                      </a:lnTo>
                      <a:lnTo>
                        <a:pt x="2530" y="571"/>
                      </a:lnTo>
                      <a:lnTo>
                        <a:pt x="2494" y="587"/>
                      </a:lnTo>
                      <a:lnTo>
                        <a:pt x="2457" y="601"/>
                      </a:lnTo>
                      <a:lnTo>
                        <a:pt x="2416" y="616"/>
                      </a:lnTo>
                      <a:lnTo>
                        <a:pt x="2373" y="629"/>
                      </a:lnTo>
                      <a:lnTo>
                        <a:pt x="2328" y="642"/>
                      </a:lnTo>
                      <a:lnTo>
                        <a:pt x="2281" y="655"/>
                      </a:lnTo>
                      <a:lnTo>
                        <a:pt x="2230" y="667"/>
                      </a:lnTo>
                      <a:lnTo>
                        <a:pt x="2179" y="678"/>
                      </a:lnTo>
                      <a:lnTo>
                        <a:pt x="2126" y="688"/>
                      </a:lnTo>
                      <a:lnTo>
                        <a:pt x="2071" y="699"/>
                      </a:lnTo>
                      <a:lnTo>
                        <a:pt x="2014" y="708"/>
                      </a:lnTo>
                      <a:lnTo>
                        <a:pt x="1955" y="715"/>
                      </a:lnTo>
                      <a:lnTo>
                        <a:pt x="1895" y="723"/>
                      </a:lnTo>
                      <a:lnTo>
                        <a:pt x="1833" y="730"/>
                      </a:lnTo>
                      <a:lnTo>
                        <a:pt x="1770" y="736"/>
                      </a:lnTo>
                      <a:lnTo>
                        <a:pt x="1704" y="741"/>
                      </a:lnTo>
                      <a:lnTo>
                        <a:pt x="1638" y="745"/>
                      </a:lnTo>
                      <a:lnTo>
                        <a:pt x="1571" y="749"/>
                      </a:lnTo>
                      <a:lnTo>
                        <a:pt x="1503" y="750"/>
                      </a:lnTo>
                      <a:lnTo>
                        <a:pt x="1434" y="753"/>
                      </a:lnTo>
                      <a:lnTo>
                        <a:pt x="1363" y="753"/>
                      </a:lnTo>
                      <a:lnTo>
                        <a:pt x="1293" y="753"/>
                      </a:lnTo>
                      <a:lnTo>
                        <a:pt x="1224" y="750"/>
                      </a:lnTo>
                      <a:lnTo>
                        <a:pt x="1156" y="749"/>
                      </a:lnTo>
                      <a:lnTo>
                        <a:pt x="1089" y="745"/>
                      </a:lnTo>
                      <a:lnTo>
                        <a:pt x="1023" y="741"/>
                      </a:lnTo>
                      <a:lnTo>
                        <a:pt x="958" y="736"/>
                      </a:lnTo>
                      <a:lnTo>
                        <a:pt x="895" y="730"/>
                      </a:lnTo>
                      <a:lnTo>
                        <a:pt x="833" y="723"/>
                      </a:lnTo>
                      <a:lnTo>
                        <a:pt x="772" y="715"/>
                      </a:lnTo>
                      <a:lnTo>
                        <a:pt x="713" y="708"/>
                      </a:lnTo>
                      <a:lnTo>
                        <a:pt x="656" y="699"/>
                      </a:lnTo>
                      <a:lnTo>
                        <a:pt x="601" y="688"/>
                      </a:lnTo>
                      <a:lnTo>
                        <a:pt x="548" y="678"/>
                      </a:lnTo>
                      <a:lnTo>
                        <a:pt x="496" y="667"/>
                      </a:lnTo>
                      <a:lnTo>
                        <a:pt x="447" y="655"/>
                      </a:lnTo>
                      <a:lnTo>
                        <a:pt x="399" y="642"/>
                      </a:lnTo>
                      <a:lnTo>
                        <a:pt x="354" y="629"/>
                      </a:lnTo>
                      <a:lnTo>
                        <a:pt x="311" y="616"/>
                      </a:lnTo>
                      <a:lnTo>
                        <a:pt x="270" y="601"/>
                      </a:lnTo>
                      <a:lnTo>
                        <a:pt x="233" y="587"/>
                      </a:lnTo>
                      <a:lnTo>
                        <a:pt x="197" y="571"/>
                      </a:lnTo>
                      <a:lnTo>
                        <a:pt x="165" y="556"/>
                      </a:lnTo>
                      <a:lnTo>
                        <a:pt x="134" y="539"/>
                      </a:lnTo>
                      <a:lnTo>
                        <a:pt x="107" y="522"/>
                      </a:lnTo>
                      <a:lnTo>
                        <a:pt x="82" y="506"/>
                      </a:lnTo>
                      <a:lnTo>
                        <a:pt x="62" y="488"/>
                      </a:lnTo>
                      <a:lnTo>
                        <a:pt x="43" y="471"/>
                      </a:lnTo>
                      <a:lnTo>
                        <a:pt x="27" y="452"/>
                      </a:lnTo>
                      <a:lnTo>
                        <a:pt x="15" y="434"/>
                      </a:lnTo>
                      <a:lnTo>
                        <a:pt x="6" y="414"/>
                      </a:lnTo>
                      <a:lnTo>
                        <a:pt x="1" y="396"/>
                      </a:lnTo>
                      <a:lnTo>
                        <a:pt x="0" y="377"/>
                      </a:lnTo>
                      <a:lnTo>
                        <a:pt x="1" y="356"/>
                      </a:lnTo>
                      <a:lnTo>
                        <a:pt x="6" y="338"/>
                      </a:lnTo>
                      <a:lnTo>
                        <a:pt x="15" y="319"/>
                      </a:lnTo>
                      <a:lnTo>
                        <a:pt x="27" y="301"/>
                      </a:lnTo>
                      <a:lnTo>
                        <a:pt x="43" y="282"/>
                      </a:lnTo>
                      <a:lnTo>
                        <a:pt x="62" y="265"/>
                      </a:lnTo>
                      <a:lnTo>
                        <a:pt x="82" y="247"/>
                      </a:lnTo>
                      <a:lnTo>
                        <a:pt x="107" y="230"/>
                      </a:lnTo>
                      <a:lnTo>
                        <a:pt x="134" y="214"/>
                      </a:lnTo>
                      <a:lnTo>
                        <a:pt x="165" y="197"/>
                      </a:lnTo>
                      <a:lnTo>
                        <a:pt x="197" y="181"/>
                      </a:lnTo>
                      <a:lnTo>
                        <a:pt x="233" y="166"/>
                      </a:lnTo>
                      <a:lnTo>
                        <a:pt x="270" y="152"/>
                      </a:lnTo>
                      <a:lnTo>
                        <a:pt x="311" y="138"/>
                      </a:lnTo>
                      <a:lnTo>
                        <a:pt x="354" y="124"/>
                      </a:lnTo>
                      <a:lnTo>
                        <a:pt x="399" y="111"/>
                      </a:lnTo>
                      <a:lnTo>
                        <a:pt x="447" y="98"/>
                      </a:lnTo>
                      <a:lnTo>
                        <a:pt x="496" y="86"/>
                      </a:lnTo>
                      <a:lnTo>
                        <a:pt x="548" y="75"/>
                      </a:lnTo>
                      <a:lnTo>
                        <a:pt x="601" y="64"/>
                      </a:lnTo>
                      <a:lnTo>
                        <a:pt x="656" y="54"/>
                      </a:lnTo>
                      <a:lnTo>
                        <a:pt x="713" y="45"/>
                      </a:lnTo>
                      <a:lnTo>
                        <a:pt x="772" y="37"/>
                      </a:lnTo>
                      <a:lnTo>
                        <a:pt x="833" y="30"/>
                      </a:lnTo>
                      <a:lnTo>
                        <a:pt x="895" y="23"/>
                      </a:lnTo>
                      <a:lnTo>
                        <a:pt x="958" y="17"/>
                      </a:lnTo>
                      <a:lnTo>
                        <a:pt x="1023" y="12"/>
                      </a:lnTo>
                      <a:lnTo>
                        <a:pt x="1089" y="8"/>
                      </a:lnTo>
                      <a:lnTo>
                        <a:pt x="1156" y="5"/>
                      </a:lnTo>
                      <a:lnTo>
                        <a:pt x="1224" y="3"/>
                      </a:lnTo>
                      <a:lnTo>
                        <a:pt x="1293" y="1"/>
                      </a:lnTo>
                      <a:lnTo>
                        <a:pt x="1363" y="0"/>
                      </a:lnTo>
                      <a:close/>
                    </a:path>
                  </a:pathLst>
                </a:custGeom>
                <a:gradFill>
                  <a:gsLst>
                    <a:gs pos="0">
                      <a:srgbClr val="2E75B5"/>
                    </a:gs>
                    <a:gs pos="100000">
                      <a:srgbClr val="2D75B6"/>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1024" name="Google Shape;1024;p9"/>
              <p:cNvSpPr txBox="1"/>
              <p:nvPr/>
            </p:nvSpPr>
            <p:spPr>
              <a:xfrm>
                <a:off x="6228102" y="5363426"/>
                <a:ext cx="519214" cy="1076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3F3F3F"/>
                    </a:solidFill>
                    <a:latin typeface="Roboto"/>
                    <a:ea typeface="Roboto"/>
                    <a:cs typeface="Roboto"/>
                    <a:sym typeface="Roboto"/>
                  </a:rPr>
                  <a:t>CVMFS</a:t>
                </a:r>
                <a:endParaRPr sz="1000" b="1" i="0" u="none" strike="noStrike" cap="none">
                  <a:solidFill>
                    <a:srgbClr val="3F3F3F"/>
                  </a:solidFill>
                  <a:latin typeface="Roboto"/>
                  <a:ea typeface="Roboto"/>
                  <a:cs typeface="Roboto"/>
                  <a:sym typeface="Roboto"/>
                </a:endParaRPr>
              </a:p>
            </p:txBody>
          </p:sp>
        </p:grpSp>
        <p:cxnSp>
          <p:nvCxnSpPr>
            <p:cNvPr id="1025" name="Google Shape;1025;p9"/>
            <p:cNvCxnSpPr>
              <a:stCxn id="995" idx="4"/>
            </p:cNvCxnSpPr>
            <p:nvPr/>
          </p:nvCxnSpPr>
          <p:spPr>
            <a:xfrm>
              <a:off x="1545610" y="3828251"/>
              <a:ext cx="0" cy="121500"/>
            </a:xfrm>
            <a:prstGeom prst="straightConnector1">
              <a:avLst/>
            </a:prstGeom>
            <a:noFill/>
            <a:ln w="19050" cap="flat" cmpd="sng">
              <a:solidFill>
                <a:srgbClr val="A5A5A5"/>
              </a:solidFill>
              <a:prstDash val="solid"/>
              <a:miter lim="800000"/>
              <a:headEnd type="none" w="sm" len="sm"/>
              <a:tailEnd type="triangle" w="med" len="med"/>
            </a:ln>
          </p:spPr>
        </p:cxnSp>
        <p:cxnSp>
          <p:nvCxnSpPr>
            <p:cNvPr id="1026" name="Google Shape;1026;p9"/>
            <p:cNvCxnSpPr>
              <a:stCxn id="996" idx="4"/>
            </p:cNvCxnSpPr>
            <p:nvPr/>
          </p:nvCxnSpPr>
          <p:spPr>
            <a:xfrm>
              <a:off x="1545610" y="4176928"/>
              <a:ext cx="0" cy="121500"/>
            </a:xfrm>
            <a:prstGeom prst="straightConnector1">
              <a:avLst/>
            </a:prstGeom>
            <a:noFill/>
            <a:ln w="19050" cap="flat" cmpd="sng">
              <a:solidFill>
                <a:srgbClr val="A5A5A5"/>
              </a:solidFill>
              <a:prstDash val="solid"/>
              <a:miter lim="800000"/>
              <a:headEnd type="none" w="sm" len="sm"/>
              <a:tailEnd type="triangle" w="med" len="med"/>
            </a:ln>
          </p:spPr>
        </p:cxnSp>
        <p:cxnSp>
          <p:nvCxnSpPr>
            <p:cNvPr id="1027" name="Google Shape;1027;p9"/>
            <p:cNvCxnSpPr>
              <a:stCxn id="972" idx="4"/>
            </p:cNvCxnSpPr>
            <p:nvPr/>
          </p:nvCxnSpPr>
          <p:spPr>
            <a:xfrm>
              <a:off x="1544695" y="5147607"/>
              <a:ext cx="900" cy="120600"/>
            </a:xfrm>
            <a:prstGeom prst="straightConnector1">
              <a:avLst/>
            </a:prstGeom>
            <a:noFill/>
            <a:ln w="19050" cap="flat" cmpd="sng">
              <a:solidFill>
                <a:srgbClr val="A5A5A5"/>
              </a:solidFill>
              <a:prstDash val="solid"/>
              <a:miter lim="800000"/>
              <a:headEnd type="none" w="sm" len="sm"/>
              <a:tailEnd type="triangle" w="med" len="med"/>
            </a:ln>
          </p:spPr>
        </p:cxnSp>
        <p:cxnSp>
          <p:nvCxnSpPr>
            <p:cNvPr id="1028" name="Google Shape;1028;p9"/>
            <p:cNvCxnSpPr>
              <a:stCxn id="997" idx="4"/>
            </p:cNvCxnSpPr>
            <p:nvPr/>
          </p:nvCxnSpPr>
          <p:spPr>
            <a:xfrm>
              <a:off x="1545610" y="5491847"/>
              <a:ext cx="0" cy="119100"/>
            </a:xfrm>
            <a:prstGeom prst="straightConnector1">
              <a:avLst/>
            </a:prstGeom>
            <a:noFill/>
            <a:ln w="19050" cap="flat" cmpd="sng">
              <a:solidFill>
                <a:srgbClr val="A5A5A5"/>
              </a:solidFill>
              <a:prstDash val="solid"/>
              <a:miter lim="800000"/>
              <a:headEnd type="none" w="sm" len="sm"/>
              <a:tailEnd type="triangle" w="med" len="med"/>
            </a:ln>
          </p:spPr>
        </p:cxnSp>
        <p:sp>
          <p:nvSpPr>
            <p:cNvPr id="1029" name="Google Shape;1029;p9"/>
            <p:cNvSpPr/>
            <p:nvPr/>
          </p:nvSpPr>
          <p:spPr>
            <a:xfrm>
              <a:off x="4976368" y="4297536"/>
              <a:ext cx="130680" cy="13068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sp>
          <p:nvSpPr>
            <p:cNvPr id="1030" name="Google Shape;1030;p9"/>
            <p:cNvSpPr/>
            <p:nvPr/>
          </p:nvSpPr>
          <p:spPr>
            <a:xfrm>
              <a:off x="4975638" y="3891024"/>
              <a:ext cx="132141" cy="132141"/>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31" name="Google Shape;1031;p9"/>
            <p:cNvSpPr/>
            <p:nvPr/>
          </p:nvSpPr>
          <p:spPr>
            <a:xfrm>
              <a:off x="4975638" y="4094280"/>
              <a:ext cx="132141" cy="132141"/>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32" name="Google Shape;1032;p9"/>
            <p:cNvSpPr/>
            <p:nvPr/>
          </p:nvSpPr>
          <p:spPr>
            <a:xfrm>
              <a:off x="4975638" y="4494513"/>
              <a:ext cx="132141" cy="132141"/>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33" name="Google Shape;1033;p9"/>
            <p:cNvSpPr/>
            <p:nvPr/>
          </p:nvSpPr>
          <p:spPr>
            <a:xfrm>
              <a:off x="4975638" y="4695832"/>
              <a:ext cx="132141" cy="132141"/>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cxnSp>
          <p:nvCxnSpPr>
            <p:cNvPr id="1034" name="Google Shape;1034;p9"/>
            <p:cNvCxnSpPr/>
            <p:nvPr/>
          </p:nvCxnSpPr>
          <p:spPr>
            <a:xfrm>
              <a:off x="5111437" y="4011932"/>
              <a:ext cx="0" cy="93581"/>
            </a:xfrm>
            <a:prstGeom prst="straightConnector1">
              <a:avLst/>
            </a:prstGeom>
            <a:noFill/>
            <a:ln w="12700" cap="flat" cmpd="sng">
              <a:solidFill>
                <a:srgbClr val="A5A5A5"/>
              </a:solidFill>
              <a:prstDash val="solid"/>
              <a:miter lim="800000"/>
              <a:headEnd type="none" w="sm" len="sm"/>
              <a:tailEnd type="triangle" w="sm" len="sm"/>
            </a:ln>
          </p:spPr>
        </p:cxnSp>
        <p:cxnSp>
          <p:nvCxnSpPr>
            <p:cNvPr id="1035" name="Google Shape;1035;p9"/>
            <p:cNvCxnSpPr/>
            <p:nvPr/>
          </p:nvCxnSpPr>
          <p:spPr>
            <a:xfrm>
              <a:off x="5111437" y="4215188"/>
              <a:ext cx="0" cy="93581"/>
            </a:xfrm>
            <a:prstGeom prst="straightConnector1">
              <a:avLst/>
            </a:prstGeom>
            <a:noFill/>
            <a:ln w="12700" cap="flat" cmpd="sng">
              <a:solidFill>
                <a:srgbClr val="A5A5A5"/>
              </a:solidFill>
              <a:prstDash val="solid"/>
              <a:miter lim="800000"/>
              <a:headEnd type="none" w="sm" len="sm"/>
              <a:tailEnd type="triangle" w="sm" len="sm"/>
            </a:ln>
          </p:spPr>
        </p:cxnSp>
        <p:cxnSp>
          <p:nvCxnSpPr>
            <p:cNvPr id="1036" name="Google Shape;1036;p9"/>
            <p:cNvCxnSpPr/>
            <p:nvPr/>
          </p:nvCxnSpPr>
          <p:spPr>
            <a:xfrm>
              <a:off x="5110909" y="4416983"/>
              <a:ext cx="529" cy="88763"/>
            </a:xfrm>
            <a:prstGeom prst="straightConnector1">
              <a:avLst/>
            </a:prstGeom>
            <a:noFill/>
            <a:ln w="12700" cap="flat" cmpd="sng">
              <a:solidFill>
                <a:srgbClr val="A5A5A5"/>
              </a:solidFill>
              <a:prstDash val="solid"/>
              <a:miter lim="800000"/>
              <a:headEnd type="none" w="sm" len="sm"/>
              <a:tailEnd type="triangle" w="sm" len="sm"/>
            </a:ln>
          </p:spPr>
        </p:cxnSp>
        <p:cxnSp>
          <p:nvCxnSpPr>
            <p:cNvPr id="1037" name="Google Shape;1037;p9"/>
            <p:cNvCxnSpPr/>
            <p:nvPr/>
          </p:nvCxnSpPr>
          <p:spPr>
            <a:xfrm>
              <a:off x="5111437" y="4615421"/>
              <a:ext cx="0" cy="91644"/>
            </a:xfrm>
            <a:prstGeom prst="straightConnector1">
              <a:avLst/>
            </a:prstGeom>
            <a:noFill/>
            <a:ln w="12700" cap="flat" cmpd="sng">
              <a:solidFill>
                <a:srgbClr val="A5A5A5"/>
              </a:solidFill>
              <a:prstDash val="solid"/>
              <a:miter lim="800000"/>
              <a:headEnd type="none" w="sm" len="sm"/>
              <a:tailEnd type="triangle" w="sm" len="sm"/>
            </a:ln>
          </p:spPr>
        </p:cxnSp>
        <p:sp>
          <p:nvSpPr>
            <p:cNvPr id="1038" name="Google Shape;1038;p9"/>
            <p:cNvSpPr/>
            <p:nvPr/>
          </p:nvSpPr>
          <p:spPr>
            <a:xfrm>
              <a:off x="4133474" y="4204450"/>
              <a:ext cx="799694" cy="310651"/>
            </a:xfrm>
            <a:custGeom>
              <a:avLst/>
              <a:gdLst/>
              <a:ahLst/>
              <a:cxnLst/>
              <a:rect l="l" t="t" r="r" b="b"/>
              <a:pathLst>
                <a:path w="1508208" h="1508208" extrusionOk="0">
                  <a:moveTo>
                    <a:pt x="0" y="1508208"/>
                  </a:moveTo>
                  <a:lnTo>
                    <a:pt x="0" y="0"/>
                  </a:lnTo>
                  <a:lnTo>
                    <a:pt x="1508208" y="0"/>
                  </a:lnTo>
                </a:path>
              </a:pathLst>
            </a:custGeom>
            <a:noFill/>
            <a:ln w="9525" cap="flat" cmpd="sng">
              <a:solidFill>
                <a:srgbClr val="74CA21"/>
              </a:solidFill>
              <a:prstDash val="dot"/>
              <a:miter lim="800000"/>
              <a:headEnd type="none" w="sm" len="sm"/>
              <a:tailEnd type="triangl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39" name="Google Shape;1039;p9"/>
            <p:cNvSpPr/>
            <p:nvPr/>
          </p:nvSpPr>
          <p:spPr>
            <a:xfrm flipH="1">
              <a:off x="5141363" y="4155744"/>
              <a:ext cx="1441078" cy="789602"/>
            </a:xfrm>
            <a:custGeom>
              <a:avLst/>
              <a:gdLst/>
              <a:ahLst/>
              <a:cxnLst/>
              <a:rect l="l" t="t" r="r" b="b"/>
              <a:pathLst>
                <a:path w="1508208" h="1508208" extrusionOk="0">
                  <a:moveTo>
                    <a:pt x="0" y="1508208"/>
                  </a:moveTo>
                  <a:lnTo>
                    <a:pt x="0" y="0"/>
                  </a:lnTo>
                  <a:lnTo>
                    <a:pt x="1508208" y="0"/>
                  </a:lnTo>
                </a:path>
              </a:pathLst>
            </a:custGeom>
            <a:noFill/>
            <a:ln w="9525" cap="flat" cmpd="sng">
              <a:solidFill>
                <a:srgbClr val="74CA21"/>
              </a:solidFill>
              <a:prstDash val="dot"/>
              <a:miter lim="800000"/>
              <a:headEnd type="none" w="sm" len="sm"/>
              <a:tailEnd type="triangl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40" name="Google Shape;1040;p9"/>
            <p:cNvSpPr/>
            <p:nvPr/>
          </p:nvSpPr>
          <p:spPr>
            <a:xfrm rot="5400000" flipH="1">
              <a:off x="4605421" y="3352085"/>
              <a:ext cx="1757371" cy="667719"/>
            </a:xfrm>
            <a:custGeom>
              <a:avLst/>
              <a:gdLst/>
              <a:ahLst/>
              <a:cxnLst/>
              <a:rect l="l" t="t" r="r" b="b"/>
              <a:pathLst>
                <a:path w="1509147" h="1508208" extrusionOk="0">
                  <a:moveTo>
                    <a:pt x="939" y="1508208"/>
                  </a:moveTo>
                  <a:cubicBezTo>
                    <a:pt x="2001" y="1370271"/>
                    <a:pt x="-819" y="1243094"/>
                    <a:pt x="243" y="1105157"/>
                  </a:cubicBezTo>
                  <a:lnTo>
                    <a:pt x="241609" y="1104413"/>
                  </a:lnTo>
                  <a:cubicBezTo>
                    <a:pt x="243534" y="737718"/>
                    <a:pt x="245458" y="371024"/>
                    <a:pt x="247383" y="4329"/>
                  </a:cubicBezTo>
                  <a:lnTo>
                    <a:pt x="1509147" y="0"/>
                  </a:lnTo>
                </a:path>
              </a:pathLst>
            </a:custGeom>
            <a:noFill/>
            <a:ln w="9525" cap="flat" cmpd="sng">
              <a:solidFill>
                <a:srgbClr val="119D9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041" name="Google Shape;1041;p9"/>
            <p:cNvSpPr/>
            <p:nvPr/>
          </p:nvSpPr>
          <p:spPr>
            <a:xfrm rot="10800000" flipH="1">
              <a:off x="4262304" y="2801704"/>
              <a:ext cx="670863" cy="1315751"/>
            </a:xfrm>
            <a:custGeom>
              <a:avLst/>
              <a:gdLst/>
              <a:ahLst/>
              <a:cxnLst/>
              <a:rect l="l" t="t" r="r" b="b"/>
              <a:pathLst>
                <a:path w="1508208" h="1508208" extrusionOk="0">
                  <a:moveTo>
                    <a:pt x="0" y="1508208"/>
                  </a:moveTo>
                  <a:lnTo>
                    <a:pt x="0" y="0"/>
                  </a:lnTo>
                  <a:lnTo>
                    <a:pt x="1508208" y="0"/>
                  </a:lnTo>
                </a:path>
              </a:pathLst>
            </a:custGeom>
            <a:noFill/>
            <a:ln w="9525" cap="flat" cmpd="sng">
              <a:solidFill>
                <a:srgbClr val="74CA21"/>
              </a:solidFill>
              <a:prstDash val="dot"/>
              <a:miter lim="800000"/>
              <a:headEnd type="none" w="sm" len="sm"/>
              <a:tailEnd type="triangl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1042" name="Google Shape;1042;p9"/>
            <p:cNvGrpSpPr/>
            <p:nvPr/>
          </p:nvGrpSpPr>
          <p:grpSpPr>
            <a:xfrm>
              <a:off x="6257803" y="5871872"/>
              <a:ext cx="188925" cy="188925"/>
              <a:chOff x="4288417" y="6929460"/>
              <a:chExt cx="228600" cy="228600"/>
            </a:xfrm>
          </p:grpSpPr>
          <p:sp>
            <p:nvSpPr>
              <p:cNvPr id="1043" name="Google Shape;1043;p9"/>
              <p:cNvSpPr/>
              <p:nvPr/>
            </p:nvSpPr>
            <p:spPr>
              <a:xfrm>
                <a:off x="4288417" y="6929460"/>
                <a:ext cx="228600" cy="228600"/>
              </a:xfrm>
              <a:prstGeom prst="ellipse">
                <a:avLst/>
              </a:prstGeom>
              <a:noFill/>
              <a:ln w="9525"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1044" name="Google Shape;1044;p9"/>
              <p:cNvSpPr/>
              <p:nvPr/>
            </p:nvSpPr>
            <p:spPr>
              <a:xfrm>
                <a:off x="4309170" y="6949298"/>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grpSp>
        <p:sp>
          <p:nvSpPr>
            <p:cNvPr id="1045" name="Google Shape;1045;p9"/>
            <p:cNvSpPr/>
            <p:nvPr/>
          </p:nvSpPr>
          <p:spPr>
            <a:xfrm>
              <a:off x="4149602" y="5880459"/>
              <a:ext cx="171750" cy="17175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46" name="Google Shape;1046;p9"/>
            <p:cNvSpPr/>
            <p:nvPr/>
          </p:nvSpPr>
          <p:spPr>
            <a:xfrm>
              <a:off x="4149602" y="6179168"/>
              <a:ext cx="171750" cy="171750"/>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47" name="Google Shape;1047;p9"/>
            <p:cNvSpPr/>
            <p:nvPr/>
          </p:nvSpPr>
          <p:spPr>
            <a:xfrm>
              <a:off x="5190589" y="5880459"/>
              <a:ext cx="171750" cy="171750"/>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048" name="Google Shape;1048;p9"/>
            <p:cNvSpPr/>
            <p:nvPr/>
          </p:nvSpPr>
          <p:spPr>
            <a:xfrm>
              <a:off x="5190589" y="6179168"/>
              <a:ext cx="171750" cy="1717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grpSp>
          <p:nvGrpSpPr>
            <p:cNvPr id="1049" name="Google Shape;1049;p9"/>
            <p:cNvGrpSpPr/>
            <p:nvPr/>
          </p:nvGrpSpPr>
          <p:grpSpPr>
            <a:xfrm>
              <a:off x="6251407" y="6136375"/>
              <a:ext cx="188411" cy="257336"/>
              <a:chOff x="3040778" y="4395131"/>
              <a:chExt cx="275853" cy="376767"/>
            </a:xfrm>
          </p:grpSpPr>
          <p:sp>
            <p:nvSpPr>
              <p:cNvPr id="1050" name="Google Shape;1050;p9"/>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1" name="Google Shape;1051;p9"/>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2" name="Google Shape;1052;p9"/>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3" name="Google Shape;1053;p9"/>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4" name="Google Shape;1054;p9"/>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5" name="Google Shape;1055;p9"/>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6" name="Google Shape;1056;p9"/>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7" name="Google Shape;1057;p9"/>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1058" name="Google Shape;1058;p9"/>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1059" name="Google Shape;1059;p9"/>
            <p:cNvSpPr txBox="1"/>
            <p:nvPr/>
          </p:nvSpPr>
          <p:spPr>
            <a:xfrm>
              <a:off x="4418288" y="5858612"/>
              <a:ext cx="64772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Setup Job</a:t>
              </a:r>
              <a:endParaRPr sz="800" b="0" i="0" u="none" strike="noStrike" cap="none">
                <a:solidFill>
                  <a:srgbClr val="3F3F3F"/>
                </a:solidFill>
                <a:latin typeface="Roboto Light"/>
                <a:ea typeface="Roboto Light"/>
                <a:cs typeface="Roboto Light"/>
                <a:sym typeface="Roboto Light"/>
              </a:endParaRPr>
            </a:p>
          </p:txBody>
        </p:sp>
        <p:sp>
          <p:nvSpPr>
            <p:cNvPr id="1060" name="Google Shape;1060;p9"/>
            <p:cNvSpPr txBox="1"/>
            <p:nvPr/>
          </p:nvSpPr>
          <p:spPr>
            <a:xfrm>
              <a:off x="4413853" y="6157321"/>
              <a:ext cx="64772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Stagein Job</a:t>
              </a:r>
              <a:endParaRPr sz="800" b="0" i="0" u="none" strike="noStrike" cap="none">
                <a:solidFill>
                  <a:srgbClr val="3F3F3F"/>
                </a:solidFill>
                <a:latin typeface="Roboto Light"/>
                <a:ea typeface="Roboto Light"/>
                <a:cs typeface="Roboto Light"/>
                <a:sym typeface="Roboto Light"/>
              </a:endParaRPr>
            </a:p>
          </p:txBody>
        </p:sp>
        <p:sp>
          <p:nvSpPr>
            <p:cNvPr id="1061" name="Google Shape;1061;p9"/>
            <p:cNvSpPr txBox="1"/>
            <p:nvPr/>
          </p:nvSpPr>
          <p:spPr>
            <a:xfrm>
              <a:off x="6582442" y="5858612"/>
              <a:ext cx="64772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Pegasus Lite Compute Job</a:t>
              </a:r>
              <a:endParaRPr sz="800" b="0" i="0" u="none" strike="noStrike" cap="none">
                <a:solidFill>
                  <a:srgbClr val="3F3F3F"/>
                </a:solidFill>
                <a:latin typeface="Roboto Light"/>
                <a:ea typeface="Roboto Light"/>
                <a:cs typeface="Roboto Light"/>
                <a:sym typeface="Roboto Light"/>
              </a:endParaRPr>
            </a:p>
          </p:txBody>
        </p:sp>
        <p:sp>
          <p:nvSpPr>
            <p:cNvPr id="1062" name="Google Shape;1062;p9"/>
            <p:cNvSpPr txBox="1"/>
            <p:nvPr/>
          </p:nvSpPr>
          <p:spPr>
            <a:xfrm>
              <a:off x="5491632" y="5858612"/>
              <a:ext cx="64772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Stageout Job</a:t>
              </a:r>
              <a:endParaRPr sz="800" b="0" i="0" u="none" strike="noStrike" cap="none">
                <a:solidFill>
                  <a:srgbClr val="3F3F3F"/>
                </a:solidFill>
                <a:latin typeface="Roboto Light"/>
                <a:ea typeface="Roboto Light"/>
                <a:cs typeface="Roboto Light"/>
                <a:sym typeface="Roboto Light"/>
              </a:endParaRPr>
            </a:p>
          </p:txBody>
        </p:sp>
        <p:sp>
          <p:nvSpPr>
            <p:cNvPr id="1063" name="Google Shape;1063;p9"/>
            <p:cNvSpPr txBox="1"/>
            <p:nvPr/>
          </p:nvSpPr>
          <p:spPr>
            <a:xfrm>
              <a:off x="5478327" y="6157321"/>
              <a:ext cx="64772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Cleanup Job</a:t>
              </a:r>
              <a:endParaRPr sz="800" b="0" i="0" u="none" strike="noStrike" cap="none">
                <a:solidFill>
                  <a:srgbClr val="3F3F3F"/>
                </a:solidFill>
                <a:latin typeface="Roboto Light"/>
                <a:ea typeface="Roboto Light"/>
                <a:cs typeface="Roboto Light"/>
                <a:sym typeface="Roboto Light"/>
              </a:endParaRPr>
            </a:p>
          </p:txBody>
        </p:sp>
        <p:sp>
          <p:nvSpPr>
            <p:cNvPr id="1064" name="Google Shape;1064;p9"/>
            <p:cNvSpPr txBox="1"/>
            <p:nvPr/>
          </p:nvSpPr>
          <p:spPr>
            <a:xfrm>
              <a:off x="6582442" y="6211182"/>
              <a:ext cx="647722" cy="10772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Woorker Node</a:t>
              </a:r>
              <a:endParaRPr sz="800" b="0" i="0" u="none" strike="noStrike" cap="none">
                <a:solidFill>
                  <a:srgbClr val="3F3F3F"/>
                </a:solidFill>
                <a:latin typeface="Roboto Light"/>
                <a:ea typeface="Roboto Light"/>
                <a:cs typeface="Roboto Light"/>
                <a:sym typeface="Roboto Light"/>
              </a:endParaRPr>
            </a:p>
          </p:txBody>
        </p:sp>
        <p:sp>
          <p:nvSpPr>
            <p:cNvPr id="1065" name="Google Shape;1065;p9"/>
            <p:cNvSpPr/>
            <p:nvPr/>
          </p:nvSpPr>
          <p:spPr>
            <a:xfrm>
              <a:off x="2833627" y="5966570"/>
              <a:ext cx="985310" cy="298238"/>
            </a:xfrm>
            <a:prstGeom prst="roundRect">
              <a:avLst>
                <a:gd name="adj" fmla="val 50000"/>
              </a:avLst>
            </a:prstGeom>
            <a:gradFill>
              <a:gsLst>
                <a:gs pos="0">
                  <a:srgbClr val="D8D8D8"/>
                </a:gs>
                <a:gs pos="100000">
                  <a:srgbClr val="BFBFBF"/>
                </a:gs>
              </a:gsLst>
              <a:path path="circle">
                <a:fillToRect l="50000" t="50000" r="50000" b="50000"/>
              </a:path>
              <a:tileRect/>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3F3F3F"/>
                  </a:solidFill>
                  <a:latin typeface="Roboto"/>
                  <a:ea typeface="Roboto"/>
                  <a:cs typeface="Roboto"/>
                  <a:sym typeface="Roboto"/>
                </a:rPr>
                <a:t>LEGEND</a:t>
              </a:r>
              <a:endParaRPr sz="1050" b="1" i="0" u="none" strike="noStrike" cap="none">
                <a:solidFill>
                  <a:srgbClr val="3F3F3F"/>
                </a:solidFill>
                <a:latin typeface="Roboto"/>
                <a:ea typeface="Roboto"/>
                <a:cs typeface="Roboto"/>
                <a:sym typeface="Roboto"/>
              </a:endParaRPr>
            </a:p>
          </p:txBody>
        </p:sp>
      </p:grpSp>
      <p:sp>
        <p:nvSpPr>
          <p:cNvPr id="1066" name="Google Shape;1066;p9"/>
          <p:cNvSpPr/>
          <p:nvPr/>
        </p:nvSpPr>
        <p:spPr>
          <a:xfrm>
            <a:off x="8500425" y="3080924"/>
            <a:ext cx="2910526" cy="503590"/>
          </a:xfrm>
          <a:prstGeom prst="rect">
            <a:avLst/>
          </a:prstGeom>
          <a:noFill/>
          <a:ln>
            <a:noFill/>
          </a:ln>
        </p:spPr>
        <p:txBody>
          <a:bodyPr spcFirstLastPara="1" wrap="square" lIns="72000" tIns="36000" rIns="72000" bIns="360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2D75B6"/>
                </a:solidFill>
                <a:latin typeface="Roboto"/>
                <a:ea typeface="Roboto"/>
                <a:cs typeface="Roboto"/>
                <a:sym typeface="Roboto"/>
              </a:rPr>
              <a:t>L</a:t>
            </a:r>
            <a:r>
              <a:rPr lang="en-US" sz="1400" b="0" i="0" u="none" strike="noStrike" cap="none">
                <a:solidFill>
                  <a:srgbClr val="2D75B6"/>
                </a:solidFill>
                <a:latin typeface="Roboto"/>
                <a:ea typeface="Roboto"/>
                <a:cs typeface="Roboto"/>
                <a:sym typeface="Roboto"/>
              </a:rPr>
              <a:t>aser </a:t>
            </a:r>
            <a:r>
              <a:rPr lang="en-US" sz="1400" b="1" i="0" u="none" strike="noStrike" cap="none">
                <a:solidFill>
                  <a:srgbClr val="2D75B6"/>
                </a:solidFill>
                <a:latin typeface="Roboto"/>
                <a:ea typeface="Roboto"/>
                <a:cs typeface="Roboto"/>
                <a:sym typeface="Roboto"/>
              </a:rPr>
              <a:t>I</a:t>
            </a:r>
            <a:r>
              <a:rPr lang="en-US" sz="1400" b="0" i="0" u="none" strike="noStrike" cap="none">
                <a:solidFill>
                  <a:srgbClr val="2D75B6"/>
                </a:solidFill>
                <a:latin typeface="Roboto"/>
                <a:ea typeface="Roboto"/>
                <a:cs typeface="Roboto"/>
                <a:sym typeface="Roboto"/>
              </a:rPr>
              <a:t>nterferometer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2D75B6"/>
                </a:solidFill>
                <a:latin typeface="Roboto"/>
                <a:ea typeface="Roboto"/>
                <a:cs typeface="Roboto"/>
                <a:sym typeface="Roboto"/>
              </a:rPr>
              <a:t>G</a:t>
            </a:r>
            <a:r>
              <a:rPr lang="en-US" sz="1400" b="0" i="0" u="none" strike="noStrike" cap="none">
                <a:solidFill>
                  <a:srgbClr val="2D75B6"/>
                </a:solidFill>
                <a:latin typeface="Roboto"/>
                <a:ea typeface="Roboto"/>
                <a:cs typeface="Roboto"/>
                <a:sym typeface="Roboto"/>
              </a:rPr>
              <a:t>ravitational Wave </a:t>
            </a:r>
            <a:r>
              <a:rPr lang="en-US" sz="1400" b="1" i="0" u="none" strike="noStrike" cap="none">
                <a:solidFill>
                  <a:srgbClr val="2D75B6"/>
                </a:solidFill>
                <a:latin typeface="Roboto"/>
                <a:ea typeface="Roboto"/>
                <a:cs typeface="Roboto"/>
                <a:sym typeface="Roboto"/>
              </a:rPr>
              <a:t>O</a:t>
            </a:r>
            <a:r>
              <a:rPr lang="en-US" sz="1400" b="0" i="0" u="none" strike="noStrike" cap="none">
                <a:solidFill>
                  <a:srgbClr val="2D75B6"/>
                </a:solidFill>
                <a:latin typeface="Roboto"/>
                <a:ea typeface="Roboto"/>
                <a:cs typeface="Roboto"/>
                <a:sym typeface="Roboto"/>
              </a:rPr>
              <a:t>bservatory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36"/>
          <p:cNvSpPr txBox="1">
            <a:spLocks noGrp="1"/>
          </p:cNvSpPr>
          <p:nvPr>
            <p:ph type="title"/>
          </p:nvPr>
        </p:nvSpPr>
        <p:spPr>
          <a:xfrm>
            <a:off x="838200" y="365125"/>
            <a:ext cx="9548674" cy="646331"/>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Automatic Integrity </a:t>
            </a:r>
            <a:br>
              <a:rPr lang="en-US">
                <a:solidFill>
                  <a:srgbClr val="2D75B6"/>
                </a:solidFill>
              </a:rPr>
            </a:br>
            <a:r>
              <a:rPr lang="en-US">
                <a:solidFill>
                  <a:srgbClr val="2D75B6"/>
                </a:solidFill>
              </a:rPr>
              <a:t>Checking in Pegasus</a:t>
            </a:r>
            <a:endParaRPr b="1">
              <a:solidFill>
                <a:srgbClr val="757070"/>
              </a:solidFill>
            </a:endParaRPr>
          </a:p>
        </p:txBody>
      </p:sp>
      <p:sp>
        <p:nvSpPr>
          <p:cNvPr id="2581" name="Google Shape;2581;p36"/>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8</a:t>
            </a:fld>
            <a:endParaRPr/>
          </a:p>
        </p:txBody>
      </p:sp>
      <p:sp>
        <p:nvSpPr>
          <p:cNvPr id="2582" name="Google Shape;2582;p36"/>
          <p:cNvSpPr/>
          <p:nvPr/>
        </p:nvSpPr>
        <p:spPr>
          <a:xfrm>
            <a:off x="838200" y="1640171"/>
            <a:ext cx="4507557"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BA083A"/>
                </a:solidFill>
                <a:latin typeface="Roboto"/>
                <a:ea typeface="Roboto"/>
                <a:cs typeface="Roboto"/>
                <a:sym typeface="Roboto"/>
              </a:rPr>
              <a:t>Pegasus performs integrity checksums on input files right before a job starts on the remote node.</a:t>
            </a:r>
            <a:endParaRPr sz="1400" b="0" i="0" u="none" strike="noStrike" cap="none">
              <a:solidFill>
                <a:srgbClr val="000000"/>
              </a:solidFill>
              <a:latin typeface="Arial"/>
              <a:ea typeface="Arial"/>
              <a:cs typeface="Arial"/>
              <a:sym typeface="Arial"/>
            </a:endParaRPr>
          </a:p>
        </p:txBody>
      </p:sp>
      <p:sp>
        <p:nvSpPr>
          <p:cNvPr id="2583" name="Google Shape;2583;p36"/>
          <p:cNvSpPr txBox="1"/>
          <p:nvPr/>
        </p:nvSpPr>
        <p:spPr>
          <a:xfrm>
            <a:off x="838200" y="2805765"/>
            <a:ext cx="4188657" cy="249295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16D19"/>
              </a:buClr>
              <a:buSzPts val="1800"/>
              <a:buFont typeface="Montserrat"/>
              <a:buChar char="▶"/>
            </a:pPr>
            <a:r>
              <a:rPr lang="en-US" sz="1800" b="0" i="0" u="none" strike="noStrike" cap="none">
                <a:solidFill>
                  <a:srgbClr val="3F3F3F"/>
                </a:solidFill>
                <a:latin typeface="Roboto"/>
                <a:ea typeface="Roboto"/>
                <a:cs typeface="Roboto"/>
                <a:sym typeface="Roboto"/>
              </a:rPr>
              <a:t>For raw inputs, </a:t>
            </a:r>
            <a:r>
              <a:rPr lang="en-US" sz="1800" b="1" i="0" u="none" strike="noStrike" cap="none">
                <a:solidFill>
                  <a:srgbClr val="F48A47"/>
                </a:solidFill>
                <a:latin typeface="Roboto"/>
                <a:ea typeface="Roboto"/>
                <a:cs typeface="Roboto"/>
                <a:sym typeface="Roboto"/>
              </a:rPr>
              <a:t>checksums specified in the input replica catalog </a:t>
            </a:r>
            <a:r>
              <a:rPr lang="en-US" sz="1800" b="0" i="0" u="none" strike="noStrike" cap="none">
                <a:solidFill>
                  <a:srgbClr val="3F3F3F"/>
                </a:solidFill>
                <a:latin typeface="Roboto"/>
                <a:ea typeface="Roboto"/>
                <a:cs typeface="Roboto"/>
                <a:sym typeface="Roboto"/>
              </a:rPr>
              <a:t>along with file locations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F16D19"/>
              </a:buClr>
              <a:buSzPts val="1800"/>
              <a:buFont typeface="Montserrat"/>
              <a:buChar char="▶"/>
            </a:pPr>
            <a:r>
              <a:rPr lang="en-US" sz="1800" b="0" i="0" u="none" strike="noStrike" cap="none">
                <a:solidFill>
                  <a:srgbClr val="3F3F3F"/>
                </a:solidFill>
                <a:latin typeface="Roboto"/>
                <a:ea typeface="Roboto"/>
                <a:cs typeface="Roboto"/>
                <a:sym typeface="Roboto"/>
              </a:rPr>
              <a:t>All </a:t>
            </a:r>
            <a:r>
              <a:rPr lang="en-US" sz="1800" b="1" i="0" u="none" strike="noStrike" cap="none">
                <a:solidFill>
                  <a:srgbClr val="F48A47"/>
                </a:solidFill>
                <a:latin typeface="Roboto"/>
                <a:ea typeface="Roboto"/>
                <a:cs typeface="Roboto"/>
                <a:sym typeface="Roboto"/>
              </a:rPr>
              <a:t>intermediate</a:t>
            </a:r>
            <a:r>
              <a:rPr lang="en-US" sz="1800" b="0" i="0" u="none" strike="noStrike" cap="none">
                <a:solidFill>
                  <a:srgbClr val="3F3F3F"/>
                </a:solidFill>
                <a:latin typeface="Roboto"/>
                <a:ea typeface="Roboto"/>
                <a:cs typeface="Roboto"/>
                <a:sym typeface="Roboto"/>
              </a:rPr>
              <a:t> and </a:t>
            </a:r>
            <a:r>
              <a:rPr lang="en-US" sz="1800" b="1" i="0" u="none" strike="noStrike" cap="none">
                <a:solidFill>
                  <a:srgbClr val="F48A47"/>
                </a:solidFill>
                <a:latin typeface="Roboto"/>
                <a:ea typeface="Roboto"/>
                <a:cs typeface="Roboto"/>
                <a:sym typeface="Roboto"/>
              </a:rPr>
              <a:t>output</a:t>
            </a:r>
            <a:r>
              <a:rPr lang="en-US" sz="1800" b="0" i="0" u="none" strike="noStrike" cap="none">
                <a:solidFill>
                  <a:srgbClr val="3F3F3F"/>
                </a:solidFill>
                <a:latin typeface="Roboto"/>
                <a:ea typeface="Roboto"/>
                <a:cs typeface="Roboto"/>
                <a:sym typeface="Roboto"/>
              </a:rPr>
              <a:t> files checksums are generated and tracked within the system.</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1200"/>
              </a:spcAft>
              <a:buClr>
                <a:srgbClr val="F16D19"/>
              </a:buClr>
              <a:buSzPts val="1800"/>
              <a:buFont typeface="Montserrat"/>
              <a:buChar char="▶"/>
            </a:pPr>
            <a:r>
              <a:rPr lang="en-US" sz="1800" b="0" i="0" u="none" strike="noStrike" cap="none">
                <a:solidFill>
                  <a:srgbClr val="3F3F3F"/>
                </a:solidFill>
                <a:latin typeface="Roboto"/>
                <a:ea typeface="Roboto"/>
                <a:cs typeface="Roboto"/>
                <a:sym typeface="Roboto"/>
              </a:rPr>
              <a:t>Support for </a:t>
            </a:r>
            <a:r>
              <a:rPr lang="en-US" sz="1800" b="1" i="0" u="none" strike="noStrike" cap="none">
                <a:solidFill>
                  <a:srgbClr val="F48A47"/>
                </a:solidFill>
                <a:latin typeface="Roboto"/>
                <a:ea typeface="Roboto"/>
                <a:cs typeface="Roboto"/>
                <a:sym typeface="Roboto"/>
              </a:rPr>
              <a:t>sha256 </a:t>
            </a:r>
            <a:r>
              <a:rPr lang="en-US" sz="1800" b="0" i="0" u="none" strike="noStrike" cap="none">
                <a:solidFill>
                  <a:srgbClr val="3F3F3F"/>
                </a:solidFill>
                <a:latin typeface="Roboto"/>
                <a:ea typeface="Roboto"/>
                <a:cs typeface="Roboto"/>
                <a:sym typeface="Roboto"/>
              </a:rPr>
              <a:t>checksums</a:t>
            </a:r>
            <a:endParaRPr sz="1400" b="0" i="0" u="none" strike="noStrike" cap="none">
              <a:solidFill>
                <a:srgbClr val="000000"/>
              </a:solidFill>
              <a:latin typeface="Arial"/>
              <a:ea typeface="Arial"/>
              <a:cs typeface="Arial"/>
              <a:sym typeface="Arial"/>
            </a:endParaRPr>
          </a:p>
        </p:txBody>
      </p:sp>
      <p:sp>
        <p:nvSpPr>
          <p:cNvPr id="2584" name="Google Shape;2584;p36"/>
          <p:cNvSpPr/>
          <p:nvPr/>
        </p:nvSpPr>
        <p:spPr>
          <a:xfrm>
            <a:off x="1143000" y="5361607"/>
            <a:ext cx="3883857" cy="825273"/>
          </a:xfrm>
          <a:prstGeom prst="roundRect">
            <a:avLst>
              <a:gd name="adj" fmla="val 50000"/>
            </a:avLst>
          </a:prstGeom>
          <a:solidFill>
            <a:srgbClr val="BA083A"/>
          </a:solidFill>
          <a:ln>
            <a:noFill/>
          </a:ln>
        </p:spPr>
        <p:txBody>
          <a:bodyPr spcFirstLastPara="1" wrap="square" lIns="72000" tIns="36000" rIns="72000" bIns="36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Roboto"/>
                <a:ea typeface="Roboto"/>
                <a:cs typeface="Roboto"/>
                <a:sym typeface="Roboto"/>
              </a:rPr>
              <a:t>Job failure is triggered</a:t>
            </a:r>
            <a:endParaRPr sz="2000" b="1"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Roboto"/>
                <a:ea typeface="Roboto"/>
                <a:cs typeface="Roboto"/>
                <a:sym typeface="Roboto"/>
              </a:rPr>
              <a:t>if checksums fail</a:t>
            </a:r>
            <a:endParaRPr sz="1400" b="0" i="0" u="none" strike="noStrike" cap="none">
              <a:solidFill>
                <a:srgbClr val="000000"/>
              </a:solidFill>
              <a:latin typeface="Arial"/>
              <a:ea typeface="Arial"/>
              <a:cs typeface="Arial"/>
              <a:sym typeface="Arial"/>
            </a:endParaRPr>
          </a:p>
        </p:txBody>
      </p:sp>
      <p:sp>
        <p:nvSpPr>
          <p:cNvPr id="2585" name="Google Shape;2585;p36"/>
          <p:cNvSpPr/>
          <p:nvPr/>
        </p:nvSpPr>
        <p:spPr>
          <a:xfrm>
            <a:off x="7139061" y="2989165"/>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6" name="Google Shape;2586;p36"/>
          <p:cNvSpPr/>
          <p:nvPr/>
        </p:nvSpPr>
        <p:spPr>
          <a:xfrm>
            <a:off x="7762383" y="3167874"/>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7" name="Google Shape;2587;p36"/>
          <p:cNvSpPr/>
          <p:nvPr/>
        </p:nvSpPr>
        <p:spPr>
          <a:xfrm>
            <a:off x="8554580" y="3159846"/>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8" name="Google Shape;2588;p36"/>
          <p:cNvSpPr/>
          <p:nvPr/>
        </p:nvSpPr>
        <p:spPr>
          <a:xfrm>
            <a:off x="7139061" y="1002173"/>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9" name="Google Shape;2589;p36"/>
          <p:cNvSpPr/>
          <p:nvPr/>
        </p:nvSpPr>
        <p:spPr>
          <a:xfrm>
            <a:off x="7762383" y="1153518"/>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0" name="Google Shape;2590;p36"/>
          <p:cNvSpPr/>
          <p:nvPr/>
        </p:nvSpPr>
        <p:spPr>
          <a:xfrm>
            <a:off x="8554580" y="1145490"/>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1" name="Google Shape;2591;p36"/>
          <p:cNvSpPr/>
          <p:nvPr/>
        </p:nvSpPr>
        <p:spPr>
          <a:xfrm>
            <a:off x="5576287" y="1252562"/>
            <a:ext cx="1453985" cy="3570227"/>
          </a:xfrm>
          <a:prstGeom prst="round2SameRect">
            <a:avLst>
              <a:gd name="adj1" fmla="val 0"/>
              <a:gd name="adj2" fmla="val 0"/>
            </a:avLst>
          </a:prstGeom>
          <a:solidFill>
            <a:srgbClr val="D8E2F3">
              <a:alpha val="23921"/>
            </a:srgbClr>
          </a:solidFill>
          <a:ln w="12700" cap="flat" cmpd="sng">
            <a:solidFill>
              <a:srgbClr val="2D75B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2" name="Google Shape;2592;p36"/>
          <p:cNvSpPr/>
          <p:nvPr/>
        </p:nvSpPr>
        <p:spPr>
          <a:xfrm>
            <a:off x="5637115" y="1312260"/>
            <a:ext cx="1332328" cy="2578182"/>
          </a:xfrm>
          <a:prstGeom prst="rect">
            <a:avLst/>
          </a:prstGeom>
          <a:gradFill>
            <a:gsLst>
              <a:gs pos="0">
                <a:srgbClr val="BFBFBF"/>
              </a:gs>
              <a:gs pos="100000">
                <a:srgbClr val="7F7F7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3" name="Google Shape;2593;p36"/>
          <p:cNvSpPr/>
          <p:nvPr/>
        </p:nvSpPr>
        <p:spPr>
          <a:xfrm>
            <a:off x="5553075" y="5483988"/>
            <a:ext cx="6266037" cy="815332"/>
          </a:xfrm>
          <a:prstGeom prst="rect">
            <a:avLst/>
          </a:prstGeom>
          <a:solidFill>
            <a:srgbClr val="F2F2F2">
              <a:alpha val="23921"/>
            </a:srgbClr>
          </a:solidFill>
          <a:ln w="127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594" name="Google Shape;2594;p36"/>
          <p:cNvGrpSpPr/>
          <p:nvPr/>
        </p:nvGrpSpPr>
        <p:grpSpPr>
          <a:xfrm>
            <a:off x="10636326" y="5606274"/>
            <a:ext cx="219835" cy="219835"/>
            <a:chOff x="4288417" y="6929460"/>
            <a:chExt cx="228600" cy="228600"/>
          </a:xfrm>
        </p:grpSpPr>
        <p:sp>
          <p:nvSpPr>
            <p:cNvPr id="2595" name="Google Shape;2595;p36"/>
            <p:cNvSpPr/>
            <p:nvPr/>
          </p:nvSpPr>
          <p:spPr>
            <a:xfrm>
              <a:off x="4288417" y="6929460"/>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2596" name="Google Shape;2596;p36"/>
            <p:cNvSpPr/>
            <p:nvPr/>
          </p:nvSpPr>
          <p:spPr>
            <a:xfrm>
              <a:off x="4309170" y="6949298"/>
              <a:ext cx="188925" cy="188925"/>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grpSp>
      <p:sp>
        <p:nvSpPr>
          <p:cNvPr id="2597" name="Google Shape;2597;p36"/>
          <p:cNvSpPr/>
          <p:nvPr/>
        </p:nvSpPr>
        <p:spPr>
          <a:xfrm>
            <a:off x="7236166" y="5616266"/>
            <a:ext cx="199850" cy="19985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598" name="Google Shape;2598;p36"/>
          <p:cNvSpPr/>
          <p:nvPr/>
        </p:nvSpPr>
        <p:spPr>
          <a:xfrm>
            <a:off x="7236166" y="5963846"/>
            <a:ext cx="199850" cy="199850"/>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599" name="Google Shape;2599;p36"/>
          <p:cNvSpPr/>
          <p:nvPr/>
        </p:nvSpPr>
        <p:spPr>
          <a:xfrm>
            <a:off x="8276744" y="5616266"/>
            <a:ext cx="199850" cy="199850"/>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00" name="Google Shape;2600;p36"/>
          <p:cNvSpPr/>
          <p:nvPr/>
        </p:nvSpPr>
        <p:spPr>
          <a:xfrm>
            <a:off x="8276744" y="5963846"/>
            <a:ext cx="199850" cy="1998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01" name="Google Shape;2601;p36"/>
          <p:cNvSpPr txBox="1"/>
          <p:nvPr/>
        </p:nvSpPr>
        <p:spPr>
          <a:xfrm>
            <a:off x="7520236"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Setup Job</a:t>
            </a:r>
            <a:endParaRPr sz="800" b="0" i="0" u="none" strike="noStrike" cap="none">
              <a:solidFill>
                <a:srgbClr val="3F3F3F"/>
              </a:solidFill>
              <a:latin typeface="Roboto Light"/>
              <a:ea typeface="Roboto Light"/>
              <a:cs typeface="Roboto Light"/>
              <a:sym typeface="Roboto Light"/>
            </a:endParaRPr>
          </a:p>
        </p:txBody>
      </p:sp>
      <p:sp>
        <p:nvSpPr>
          <p:cNvPr id="2602" name="Google Shape;2602;p36"/>
          <p:cNvSpPr txBox="1"/>
          <p:nvPr/>
        </p:nvSpPr>
        <p:spPr>
          <a:xfrm>
            <a:off x="7515076"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Stagein Job</a:t>
            </a:r>
            <a:endParaRPr sz="800" b="0" i="0" u="none" strike="noStrike" cap="none">
              <a:solidFill>
                <a:srgbClr val="3F3F3F"/>
              </a:solidFill>
              <a:latin typeface="Roboto Light"/>
              <a:ea typeface="Roboto Light"/>
              <a:cs typeface="Roboto Light"/>
              <a:sym typeface="Roboto Light"/>
            </a:endParaRPr>
          </a:p>
        </p:txBody>
      </p:sp>
      <p:sp>
        <p:nvSpPr>
          <p:cNvPr id="2603" name="Google Shape;2603;p36"/>
          <p:cNvSpPr txBox="1"/>
          <p:nvPr/>
        </p:nvSpPr>
        <p:spPr>
          <a:xfrm>
            <a:off x="10966454"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Pegasus Lite Compute Job</a:t>
            </a:r>
            <a:endParaRPr sz="800" b="0" i="0" u="none" strike="noStrike" cap="none">
              <a:solidFill>
                <a:srgbClr val="3F3F3F"/>
              </a:solidFill>
              <a:latin typeface="Roboto Light"/>
              <a:ea typeface="Roboto Light"/>
              <a:cs typeface="Roboto Light"/>
              <a:sym typeface="Roboto Light"/>
            </a:endParaRPr>
          </a:p>
        </p:txBody>
      </p:sp>
      <p:sp>
        <p:nvSpPr>
          <p:cNvPr id="2604" name="Google Shape;2604;p36"/>
          <p:cNvSpPr txBox="1"/>
          <p:nvPr/>
        </p:nvSpPr>
        <p:spPr>
          <a:xfrm>
            <a:off x="8579415"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Stageout Job</a:t>
            </a:r>
            <a:endParaRPr sz="800" b="0" i="0" u="none" strike="noStrike" cap="none">
              <a:solidFill>
                <a:srgbClr val="3F3F3F"/>
              </a:solidFill>
              <a:latin typeface="Roboto Light"/>
              <a:ea typeface="Roboto Light"/>
              <a:cs typeface="Roboto Light"/>
              <a:sym typeface="Roboto Light"/>
            </a:endParaRPr>
          </a:p>
        </p:txBody>
      </p:sp>
      <p:sp>
        <p:nvSpPr>
          <p:cNvPr id="2605" name="Google Shape;2605;p36"/>
          <p:cNvSpPr txBox="1"/>
          <p:nvPr/>
        </p:nvSpPr>
        <p:spPr>
          <a:xfrm>
            <a:off x="8563934"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Cleanup Job</a:t>
            </a:r>
            <a:endParaRPr sz="800" b="0" i="0" u="none" strike="noStrike" cap="none">
              <a:solidFill>
                <a:srgbClr val="3F3F3F"/>
              </a:solidFill>
              <a:latin typeface="Roboto Light"/>
              <a:ea typeface="Roboto Light"/>
              <a:cs typeface="Roboto Light"/>
              <a:sym typeface="Roboto Light"/>
            </a:endParaRPr>
          </a:p>
        </p:txBody>
      </p:sp>
      <p:sp>
        <p:nvSpPr>
          <p:cNvPr id="2606" name="Google Shape;2606;p36"/>
          <p:cNvSpPr txBox="1"/>
          <p:nvPr/>
        </p:nvSpPr>
        <p:spPr>
          <a:xfrm>
            <a:off x="10966454" y="5939490"/>
            <a:ext cx="753696"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Worker Node </a:t>
            </a:r>
            <a:endParaRPr sz="800" b="0" i="0" u="none" strike="noStrike" cap="none">
              <a:solidFill>
                <a:srgbClr val="3F3F3F"/>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(WN)</a:t>
            </a:r>
            <a:endParaRPr sz="800" b="0" i="0" u="none" strike="noStrike" cap="none">
              <a:solidFill>
                <a:srgbClr val="3F3F3F"/>
              </a:solidFill>
              <a:latin typeface="Roboto Light"/>
              <a:ea typeface="Roboto Light"/>
              <a:cs typeface="Roboto Light"/>
              <a:sym typeface="Roboto Light"/>
            </a:endParaRPr>
          </a:p>
        </p:txBody>
      </p:sp>
      <p:sp>
        <p:nvSpPr>
          <p:cNvPr id="2607" name="Google Shape;2607;p36"/>
          <p:cNvSpPr/>
          <p:nvPr/>
        </p:nvSpPr>
        <p:spPr>
          <a:xfrm>
            <a:off x="5553075" y="5170368"/>
            <a:ext cx="6266037" cy="313620"/>
          </a:xfrm>
          <a:prstGeom prst="round2SameRect">
            <a:avLst>
              <a:gd name="adj1" fmla="val 16667"/>
              <a:gd name="adj2" fmla="val 0"/>
            </a:avLst>
          </a:prstGeom>
          <a:gradFill>
            <a:gsLst>
              <a:gs pos="0">
                <a:schemeClr val="lt2"/>
              </a:gs>
              <a:gs pos="100000">
                <a:srgbClr val="D8D8D8"/>
              </a:gs>
            </a:gsLst>
            <a:path path="circle">
              <a:fillToRect l="50000" t="50000" r="50000" b="50000"/>
            </a:path>
            <a:tileRect/>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3F3F3F"/>
                </a:solidFill>
                <a:latin typeface="Roboto"/>
                <a:ea typeface="Roboto"/>
                <a:cs typeface="Roboto"/>
                <a:sym typeface="Roboto"/>
              </a:rPr>
              <a:t>LEGEND</a:t>
            </a:r>
            <a:endParaRPr sz="1050" b="1" i="0" u="none" strike="noStrike" cap="none">
              <a:solidFill>
                <a:srgbClr val="3F3F3F"/>
              </a:solidFill>
              <a:latin typeface="Roboto"/>
              <a:ea typeface="Roboto"/>
              <a:cs typeface="Roboto"/>
              <a:sym typeface="Roboto"/>
            </a:endParaRPr>
          </a:p>
        </p:txBody>
      </p:sp>
      <p:sp>
        <p:nvSpPr>
          <p:cNvPr id="2608" name="Google Shape;2608;p36"/>
          <p:cNvSpPr/>
          <p:nvPr/>
        </p:nvSpPr>
        <p:spPr>
          <a:xfrm>
            <a:off x="9410341" y="5616266"/>
            <a:ext cx="199850" cy="199850"/>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09" name="Google Shape;2609;p36"/>
          <p:cNvSpPr/>
          <p:nvPr/>
        </p:nvSpPr>
        <p:spPr>
          <a:xfrm>
            <a:off x="9410341" y="5963846"/>
            <a:ext cx="199850" cy="199850"/>
          </a:xfrm>
          <a:prstGeom prst="ellipse">
            <a:avLst/>
          </a:prstGeom>
          <a:solidFill>
            <a:srgbClr val="FF5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10" name="Google Shape;2610;p36"/>
          <p:cNvSpPr txBox="1"/>
          <p:nvPr/>
        </p:nvSpPr>
        <p:spPr>
          <a:xfrm>
            <a:off x="9713012" y="559307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Integrity Job</a:t>
            </a:r>
            <a:endParaRPr sz="800" b="0" i="0" u="none" strike="noStrike" cap="none">
              <a:solidFill>
                <a:srgbClr val="3F3F3F"/>
              </a:solidFill>
              <a:latin typeface="Roboto Light"/>
              <a:ea typeface="Roboto Light"/>
              <a:cs typeface="Roboto Light"/>
              <a:sym typeface="Roboto Light"/>
            </a:endParaRPr>
          </a:p>
        </p:txBody>
      </p:sp>
      <p:sp>
        <p:nvSpPr>
          <p:cNvPr id="2611" name="Google Shape;2611;p36"/>
          <p:cNvSpPr txBox="1"/>
          <p:nvPr/>
        </p:nvSpPr>
        <p:spPr>
          <a:xfrm>
            <a:off x="9697531" y="594065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 Generation Job</a:t>
            </a:r>
            <a:endParaRPr sz="800" b="0" i="0" u="none" strike="noStrike" cap="none">
              <a:solidFill>
                <a:srgbClr val="3F3F3F"/>
              </a:solidFill>
              <a:latin typeface="Roboto Light"/>
              <a:ea typeface="Roboto Light"/>
              <a:cs typeface="Roboto Light"/>
              <a:sym typeface="Roboto Light"/>
            </a:endParaRPr>
          </a:p>
        </p:txBody>
      </p:sp>
      <p:sp>
        <p:nvSpPr>
          <p:cNvPr id="2612" name="Google Shape;2612;p36"/>
          <p:cNvSpPr txBox="1"/>
          <p:nvPr/>
        </p:nvSpPr>
        <p:spPr>
          <a:xfrm>
            <a:off x="6448425" y="5593079"/>
            <a:ext cx="65764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Task flow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Checksums</a:t>
            </a:r>
            <a:endParaRPr sz="800" b="0" i="0" u="none" strike="noStrike" cap="none">
              <a:solidFill>
                <a:srgbClr val="3F3F3F"/>
              </a:solidFill>
              <a:latin typeface="Roboto Light"/>
              <a:ea typeface="Roboto Light"/>
              <a:cs typeface="Roboto Light"/>
              <a:sym typeface="Roboto Light"/>
            </a:endParaRPr>
          </a:p>
        </p:txBody>
      </p:sp>
      <p:sp>
        <p:nvSpPr>
          <p:cNvPr id="2613" name="Google Shape;2613;p36"/>
          <p:cNvSpPr txBox="1"/>
          <p:nvPr/>
        </p:nvSpPr>
        <p:spPr>
          <a:xfrm>
            <a:off x="6443265" y="6002214"/>
            <a:ext cx="657645" cy="12311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Flow</a:t>
            </a:r>
            <a:endParaRPr sz="800" b="0" i="0" u="none" strike="noStrike" cap="none">
              <a:solidFill>
                <a:srgbClr val="3F3F3F"/>
              </a:solidFill>
              <a:latin typeface="Roboto Light"/>
              <a:ea typeface="Roboto Light"/>
              <a:cs typeface="Roboto Light"/>
              <a:sym typeface="Roboto Light"/>
            </a:endParaRPr>
          </a:p>
        </p:txBody>
      </p:sp>
      <p:cxnSp>
        <p:nvCxnSpPr>
          <p:cNvPr id="2614" name="Google Shape;2614;p36"/>
          <p:cNvCxnSpPr/>
          <p:nvPr/>
        </p:nvCxnSpPr>
        <p:spPr>
          <a:xfrm>
            <a:off x="5752362" y="6063769"/>
            <a:ext cx="537257" cy="0"/>
          </a:xfrm>
          <a:prstGeom prst="straightConnector1">
            <a:avLst/>
          </a:prstGeom>
          <a:noFill/>
          <a:ln w="12700" cap="flat" cmpd="sng">
            <a:solidFill>
              <a:srgbClr val="3F3F3F"/>
            </a:solidFill>
            <a:prstDash val="dash"/>
            <a:round/>
            <a:headEnd type="none" w="sm" len="sm"/>
            <a:tailEnd type="triangle" w="med" len="med"/>
          </a:ln>
        </p:spPr>
      </p:cxnSp>
      <p:cxnSp>
        <p:nvCxnSpPr>
          <p:cNvPr id="2615" name="Google Shape;2615;p36"/>
          <p:cNvCxnSpPr/>
          <p:nvPr/>
        </p:nvCxnSpPr>
        <p:spPr>
          <a:xfrm>
            <a:off x="5752362" y="5716189"/>
            <a:ext cx="537257" cy="0"/>
          </a:xfrm>
          <a:prstGeom prst="straightConnector1">
            <a:avLst/>
          </a:prstGeom>
          <a:noFill/>
          <a:ln w="12700" cap="flat" cmpd="sng">
            <a:solidFill>
              <a:srgbClr val="A5A5A5"/>
            </a:solidFill>
            <a:prstDash val="lgDash"/>
            <a:round/>
            <a:headEnd type="triangle" w="med" len="med"/>
            <a:tailEnd type="triangle" w="med" len="med"/>
          </a:ln>
        </p:spPr>
      </p:cxnSp>
      <p:sp>
        <p:nvSpPr>
          <p:cNvPr id="2616" name="Google Shape;2616;p36"/>
          <p:cNvSpPr txBox="1"/>
          <p:nvPr/>
        </p:nvSpPr>
        <p:spPr>
          <a:xfrm>
            <a:off x="7356866" y="3122911"/>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n</a:t>
            </a:r>
            <a:endParaRPr sz="1050" b="1" i="0" u="none" strike="noStrike" cap="none">
              <a:solidFill>
                <a:srgbClr val="6CAF27"/>
              </a:solidFill>
              <a:latin typeface="Roboto"/>
              <a:ea typeface="Roboto"/>
              <a:cs typeface="Roboto"/>
              <a:sym typeface="Roboto"/>
            </a:endParaRPr>
          </a:p>
        </p:txBody>
      </p:sp>
      <p:cxnSp>
        <p:nvCxnSpPr>
          <p:cNvPr id="2617" name="Google Shape;2617;p36"/>
          <p:cNvCxnSpPr/>
          <p:nvPr/>
        </p:nvCxnSpPr>
        <p:spPr>
          <a:xfrm>
            <a:off x="7695949" y="4379799"/>
            <a:ext cx="572566" cy="0"/>
          </a:xfrm>
          <a:prstGeom prst="straightConnector1">
            <a:avLst/>
          </a:prstGeom>
          <a:noFill/>
          <a:ln w="12700" cap="flat" cmpd="sng">
            <a:solidFill>
              <a:srgbClr val="BFBFBF"/>
            </a:solidFill>
            <a:prstDash val="solid"/>
            <a:round/>
            <a:headEnd type="none" w="sm" len="sm"/>
            <a:tailEnd type="none" w="sm" len="sm"/>
          </a:ln>
        </p:spPr>
      </p:cxnSp>
      <p:grpSp>
        <p:nvGrpSpPr>
          <p:cNvPr id="2618" name="Google Shape;2618;p36"/>
          <p:cNvGrpSpPr/>
          <p:nvPr/>
        </p:nvGrpSpPr>
        <p:grpSpPr>
          <a:xfrm>
            <a:off x="7357905" y="4136121"/>
            <a:ext cx="480125" cy="576175"/>
            <a:chOff x="2700529" y="5095926"/>
            <a:chExt cx="376960" cy="452371"/>
          </a:xfrm>
        </p:grpSpPr>
        <p:grpSp>
          <p:nvGrpSpPr>
            <p:cNvPr id="2619" name="Google Shape;2619;p36"/>
            <p:cNvGrpSpPr/>
            <p:nvPr/>
          </p:nvGrpSpPr>
          <p:grpSpPr>
            <a:xfrm>
              <a:off x="2700529" y="5095926"/>
              <a:ext cx="376960" cy="448655"/>
              <a:chOff x="2939671" y="4395131"/>
              <a:chExt cx="376960" cy="448655"/>
            </a:xfrm>
          </p:grpSpPr>
          <p:grpSp>
            <p:nvGrpSpPr>
              <p:cNvPr id="2620" name="Google Shape;2620;p36"/>
              <p:cNvGrpSpPr/>
              <p:nvPr/>
            </p:nvGrpSpPr>
            <p:grpSpPr>
              <a:xfrm>
                <a:off x="3040778" y="4395131"/>
                <a:ext cx="275853" cy="376767"/>
                <a:chOff x="3040778" y="4395131"/>
                <a:chExt cx="275853" cy="376767"/>
              </a:xfrm>
            </p:grpSpPr>
            <p:sp>
              <p:nvSpPr>
                <p:cNvPr id="2621" name="Google Shape;2621;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0" name="Google Shape;2630;p36"/>
              <p:cNvGrpSpPr/>
              <p:nvPr/>
            </p:nvGrpSpPr>
            <p:grpSpPr>
              <a:xfrm>
                <a:off x="2939671" y="4689883"/>
                <a:ext cx="145155" cy="153903"/>
                <a:chOff x="5967413" y="-3362325"/>
                <a:chExt cx="1133475" cy="1454150"/>
              </a:xfrm>
            </p:grpSpPr>
            <p:sp>
              <p:nvSpPr>
                <p:cNvPr id="2631" name="Google Shape;2631;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45" name="Google Shape;2645;p36"/>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2646" name="Google Shape;2646;p36"/>
          <p:cNvGrpSpPr/>
          <p:nvPr/>
        </p:nvGrpSpPr>
        <p:grpSpPr>
          <a:xfrm>
            <a:off x="7958008" y="4136121"/>
            <a:ext cx="480125" cy="576175"/>
            <a:chOff x="2700529" y="5095926"/>
            <a:chExt cx="376960" cy="452371"/>
          </a:xfrm>
        </p:grpSpPr>
        <p:grpSp>
          <p:nvGrpSpPr>
            <p:cNvPr id="2647" name="Google Shape;2647;p36"/>
            <p:cNvGrpSpPr/>
            <p:nvPr/>
          </p:nvGrpSpPr>
          <p:grpSpPr>
            <a:xfrm>
              <a:off x="2700529" y="5095926"/>
              <a:ext cx="376960" cy="448655"/>
              <a:chOff x="2939671" y="4395131"/>
              <a:chExt cx="376960" cy="448655"/>
            </a:xfrm>
          </p:grpSpPr>
          <p:grpSp>
            <p:nvGrpSpPr>
              <p:cNvPr id="2648" name="Google Shape;2648;p36"/>
              <p:cNvGrpSpPr/>
              <p:nvPr/>
            </p:nvGrpSpPr>
            <p:grpSpPr>
              <a:xfrm>
                <a:off x="3040778" y="4395131"/>
                <a:ext cx="275853" cy="376767"/>
                <a:chOff x="3040778" y="4395131"/>
                <a:chExt cx="275853" cy="376767"/>
              </a:xfrm>
            </p:grpSpPr>
            <p:sp>
              <p:nvSpPr>
                <p:cNvPr id="2649" name="Google Shape;2649;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8" name="Google Shape;2658;p36"/>
              <p:cNvGrpSpPr/>
              <p:nvPr/>
            </p:nvGrpSpPr>
            <p:grpSpPr>
              <a:xfrm>
                <a:off x="2939671" y="4689883"/>
                <a:ext cx="145155" cy="153903"/>
                <a:chOff x="5967413" y="-3362325"/>
                <a:chExt cx="1133475" cy="1454150"/>
              </a:xfrm>
            </p:grpSpPr>
            <p:sp>
              <p:nvSpPr>
                <p:cNvPr id="2659" name="Google Shape;2659;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73" name="Google Shape;2673;p36"/>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2674" name="Google Shape;2674;p36"/>
          <p:cNvSpPr/>
          <p:nvPr/>
        </p:nvSpPr>
        <p:spPr>
          <a:xfrm>
            <a:off x="9394598" y="3684355"/>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2675" name="Google Shape;2675;p36"/>
          <p:cNvSpPr/>
          <p:nvPr/>
        </p:nvSpPr>
        <p:spPr>
          <a:xfrm>
            <a:off x="9150157" y="3266676"/>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76" name="Google Shape;2676;p36"/>
          <p:cNvSpPr/>
          <p:nvPr/>
        </p:nvSpPr>
        <p:spPr>
          <a:xfrm>
            <a:off x="9150157" y="3533462"/>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77" name="Google Shape;2677;p36"/>
          <p:cNvSpPr/>
          <p:nvPr/>
        </p:nvSpPr>
        <p:spPr>
          <a:xfrm>
            <a:off x="9386264" y="3984186"/>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78" name="Google Shape;2678;p36"/>
          <p:cNvSpPr/>
          <p:nvPr/>
        </p:nvSpPr>
        <p:spPr>
          <a:xfrm>
            <a:off x="9150157" y="4134995"/>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79" name="Google Shape;2679;p36"/>
          <p:cNvSpPr/>
          <p:nvPr/>
        </p:nvSpPr>
        <p:spPr>
          <a:xfrm>
            <a:off x="9150157" y="4398032"/>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680" name="Google Shape;2680;p36"/>
          <p:cNvSpPr/>
          <p:nvPr/>
        </p:nvSpPr>
        <p:spPr>
          <a:xfrm>
            <a:off x="9158909" y="3831102"/>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cxnSp>
        <p:nvCxnSpPr>
          <p:cNvPr id="2681" name="Google Shape;2681;p36"/>
          <p:cNvCxnSpPr>
            <a:stCxn id="2675" idx="4"/>
            <a:endCxn id="2676" idx="0"/>
          </p:cNvCxnSpPr>
          <p:nvPr/>
        </p:nvCxnSpPr>
        <p:spPr>
          <a:xfrm>
            <a:off x="9234725" y="3435812"/>
            <a:ext cx="0" cy="97800"/>
          </a:xfrm>
          <a:prstGeom prst="straightConnector1">
            <a:avLst/>
          </a:prstGeom>
          <a:noFill/>
          <a:ln w="9525" cap="flat" cmpd="sng">
            <a:solidFill>
              <a:srgbClr val="3F3F3F"/>
            </a:solidFill>
            <a:prstDash val="solid"/>
            <a:round/>
            <a:headEnd type="none" w="sm" len="sm"/>
            <a:tailEnd type="triangle" w="sm" len="sm"/>
          </a:ln>
        </p:spPr>
      </p:cxnSp>
      <p:cxnSp>
        <p:nvCxnSpPr>
          <p:cNvPr id="2682" name="Google Shape;2682;p36"/>
          <p:cNvCxnSpPr>
            <a:stCxn id="2676" idx="6"/>
            <a:endCxn id="2674" idx="1"/>
          </p:cNvCxnSpPr>
          <p:nvPr/>
        </p:nvCxnSpPr>
        <p:spPr>
          <a:xfrm>
            <a:off x="9319293" y="3618030"/>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2683" name="Google Shape;2683;p36"/>
          <p:cNvCxnSpPr>
            <a:stCxn id="2674" idx="3"/>
            <a:endCxn id="2684" idx="6"/>
          </p:cNvCxnSpPr>
          <p:nvPr/>
        </p:nvCxnSpPr>
        <p:spPr>
          <a:xfrm flipH="1">
            <a:off x="9327293" y="3827126"/>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2685" name="Google Shape;2685;p36"/>
          <p:cNvCxnSpPr>
            <a:stCxn id="2677" idx="3"/>
            <a:endCxn id="2678" idx="6"/>
          </p:cNvCxnSpPr>
          <p:nvPr/>
        </p:nvCxnSpPr>
        <p:spPr>
          <a:xfrm flipH="1">
            <a:off x="9319233" y="4128553"/>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2686" name="Google Shape;2686;p36"/>
          <p:cNvCxnSpPr>
            <a:stCxn id="2684" idx="5"/>
            <a:endCxn id="2677" idx="2"/>
          </p:cNvCxnSpPr>
          <p:nvPr/>
        </p:nvCxnSpPr>
        <p:spPr>
          <a:xfrm>
            <a:off x="9300164" y="3973054"/>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2687" name="Google Shape;2687;p36"/>
          <p:cNvCxnSpPr>
            <a:stCxn id="2678" idx="4"/>
            <a:endCxn id="2679" idx="0"/>
          </p:cNvCxnSpPr>
          <p:nvPr/>
        </p:nvCxnSpPr>
        <p:spPr>
          <a:xfrm>
            <a:off x="9234725" y="4304131"/>
            <a:ext cx="0" cy="93900"/>
          </a:xfrm>
          <a:prstGeom prst="straightConnector1">
            <a:avLst/>
          </a:prstGeom>
          <a:noFill/>
          <a:ln w="9525" cap="flat" cmpd="sng">
            <a:solidFill>
              <a:srgbClr val="3F3F3F"/>
            </a:solidFill>
            <a:prstDash val="solid"/>
            <a:round/>
            <a:headEnd type="none" w="sm" len="sm"/>
            <a:tailEnd type="triangle" w="sm" len="sm"/>
          </a:ln>
        </p:spPr>
      </p:cxnSp>
      <p:grpSp>
        <p:nvGrpSpPr>
          <p:cNvPr id="2688" name="Google Shape;2688;p36"/>
          <p:cNvGrpSpPr/>
          <p:nvPr/>
        </p:nvGrpSpPr>
        <p:grpSpPr>
          <a:xfrm>
            <a:off x="7469783" y="3655209"/>
            <a:ext cx="292601" cy="292601"/>
            <a:chOff x="2910293" y="4570783"/>
            <a:chExt cx="228600" cy="228600"/>
          </a:xfrm>
        </p:grpSpPr>
        <p:sp>
          <p:nvSpPr>
            <p:cNvPr id="2689" name="Google Shape;2689;p36"/>
            <p:cNvSpPr/>
            <p:nvPr/>
          </p:nvSpPr>
          <p:spPr>
            <a:xfrm>
              <a:off x="2910293"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2690" name="Google Shape;2690;p36"/>
            <p:cNvSpPr/>
            <p:nvPr/>
          </p:nvSpPr>
          <p:spPr>
            <a:xfrm>
              <a:off x="2931046"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pSp>
      <p:sp>
        <p:nvSpPr>
          <p:cNvPr id="2691" name="Google Shape;2691;p36"/>
          <p:cNvSpPr txBox="1"/>
          <p:nvPr/>
        </p:nvSpPr>
        <p:spPr>
          <a:xfrm>
            <a:off x="7934522" y="3321178"/>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2692" name="Google Shape;2692;p36"/>
          <p:cNvSpPr/>
          <p:nvPr/>
        </p:nvSpPr>
        <p:spPr>
          <a:xfrm>
            <a:off x="5576287" y="990254"/>
            <a:ext cx="1453985" cy="262308"/>
          </a:xfrm>
          <a:prstGeom prst="round2SameRect">
            <a:avLst>
              <a:gd name="adj1" fmla="val 21992"/>
              <a:gd name="adj2" fmla="val 0"/>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SUBMIT HOST</a:t>
            </a:r>
            <a:endParaRPr sz="1400" b="0" i="0" u="none" strike="noStrike" cap="none">
              <a:solidFill>
                <a:srgbClr val="000000"/>
              </a:solidFill>
              <a:latin typeface="Arial"/>
              <a:ea typeface="Arial"/>
              <a:cs typeface="Arial"/>
              <a:sym typeface="Arial"/>
            </a:endParaRPr>
          </a:p>
        </p:txBody>
      </p:sp>
      <p:sp>
        <p:nvSpPr>
          <p:cNvPr id="2693" name="Google Shape;2693;p36"/>
          <p:cNvSpPr txBox="1"/>
          <p:nvPr/>
        </p:nvSpPr>
        <p:spPr>
          <a:xfrm>
            <a:off x="6039786" y="1405950"/>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2694" name="Google Shape;2694;p36"/>
          <p:cNvSpPr txBox="1"/>
          <p:nvPr/>
        </p:nvSpPr>
        <p:spPr>
          <a:xfrm>
            <a:off x="6039786" y="2473367"/>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2695" name="Google Shape;2695;p36"/>
          <p:cNvSpPr/>
          <p:nvPr/>
        </p:nvSpPr>
        <p:spPr>
          <a:xfrm>
            <a:off x="6171568" y="2999497"/>
            <a:ext cx="266000" cy="266000"/>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sp>
        <p:nvSpPr>
          <p:cNvPr id="2696" name="Google Shape;2696;p36"/>
          <p:cNvSpPr/>
          <p:nvPr/>
        </p:nvSpPr>
        <p:spPr>
          <a:xfrm>
            <a:off x="6171715" y="1932319"/>
            <a:ext cx="266112" cy="266112"/>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sp>
        <p:nvSpPr>
          <p:cNvPr id="2697" name="Google Shape;2697;p36"/>
          <p:cNvSpPr txBox="1"/>
          <p:nvPr/>
        </p:nvSpPr>
        <p:spPr>
          <a:xfrm>
            <a:off x="6039786" y="3540784"/>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cxnSp>
        <p:nvCxnSpPr>
          <p:cNvPr id="2698" name="Google Shape;2698;p36"/>
          <p:cNvCxnSpPr/>
          <p:nvPr/>
        </p:nvCxnSpPr>
        <p:spPr>
          <a:xfrm>
            <a:off x="6303279" y="1696602"/>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2699" name="Google Shape;2699;p36"/>
          <p:cNvCxnSpPr/>
          <p:nvPr/>
        </p:nvCxnSpPr>
        <p:spPr>
          <a:xfrm>
            <a:off x="6303279" y="2265819"/>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700" name="Google Shape;2700;p36"/>
          <p:cNvCxnSpPr/>
          <p:nvPr/>
        </p:nvCxnSpPr>
        <p:spPr>
          <a:xfrm>
            <a:off x="6303279" y="2764019"/>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2701" name="Google Shape;2701;p36"/>
          <p:cNvCxnSpPr/>
          <p:nvPr/>
        </p:nvCxnSpPr>
        <p:spPr>
          <a:xfrm>
            <a:off x="6303279" y="3333236"/>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702" name="Google Shape;2702;p36"/>
          <p:cNvCxnSpPr/>
          <p:nvPr/>
        </p:nvCxnSpPr>
        <p:spPr>
          <a:xfrm>
            <a:off x="6303280" y="3890442"/>
            <a:ext cx="1" cy="247640"/>
          </a:xfrm>
          <a:prstGeom prst="straightConnector1">
            <a:avLst/>
          </a:prstGeom>
          <a:noFill/>
          <a:ln w="25400" cap="flat" cmpd="sng">
            <a:solidFill>
              <a:srgbClr val="3F3F3F"/>
            </a:solidFill>
            <a:prstDash val="solid"/>
            <a:round/>
            <a:headEnd type="none" w="sm" len="sm"/>
            <a:tailEnd type="triangle" w="lg" len="lg"/>
          </a:ln>
        </p:spPr>
      </p:cxnSp>
      <p:sp>
        <p:nvSpPr>
          <p:cNvPr id="2703" name="Google Shape;2703;p36"/>
          <p:cNvSpPr txBox="1"/>
          <p:nvPr/>
        </p:nvSpPr>
        <p:spPr>
          <a:xfrm>
            <a:off x="7356866" y="1135919"/>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1</a:t>
            </a:r>
            <a:endParaRPr sz="1050" b="1" i="0" u="none" strike="noStrike" cap="none">
              <a:solidFill>
                <a:srgbClr val="6CAF27"/>
              </a:solidFill>
              <a:latin typeface="Roboto"/>
              <a:ea typeface="Roboto"/>
              <a:cs typeface="Roboto"/>
              <a:sym typeface="Roboto"/>
            </a:endParaRPr>
          </a:p>
        </p:txBody>
      </p:sp>
      <p:cxnSp>
        <p:nvCxnSpPr>
          <p:cNvPr id="2704" name="Google Shape;2704;p36"/>
          <p:cNvCxnSpPr/>
          <p:nvPr/>
        </p:nvCxnSpPr>
        <p:spPr>
          <a:xfrm>
            <a:off x="7695949" y="2392807"/>
            <a:ext cx="572566" cy="0"/>
          </a:xfrm>
          <a:prstGeom prst="straightConnector1">
            <a:avLst/>
          </a:prstGeom>
          <a:noFill/>
          <a:ln w="12700" cap="flat" cmpd="sng">
            <a:solidFill>
              <a:srgbClr val="BFBFBF"/>
            </a:solidFill>
            <a:prstDash val="solid"/>
            <a:round/>
            <a:headEnd type="none" w="sm" len="sm"/>
            <a:tailEnd type="none" w="sm" len="sm"/>
          </a:ln>
        </p:spPr>
      </p:cxnSp>
      <p:grpSp>
        <p:nvGrpSpPr>
          <p:cNvPr id="2705" name="Google Shape;2705;p36"/>
          <p:cNvGrpSpPr/>
          <p:nvPr/>
        </p:nvGrpSpPr>
        <p:grpSpPr>
          <a:xfrm>
            <a:off x="7357905" y="2149129"/>
            <a:ext cx="480125" cy="576175"/>
            <a:chOff x="2700529" y="5095926"/>
            <a:chExt cx="376960" cy="452371"/>
          </a:xfrm>
        </p:grpSpPr>
        <p:grpSp>
          <p:nvGrpSpPr>
            <p:cNvPr id="2706" name="Google Shape;2706;p36"/>
            <p:cNvGrpSpPr/>
            <p:nvPr/>
          </p:nvGrpSpPr>
          <p:grpSpPr>
            <a:xfrm>
              <a:off x="2700529" y="5095926"/>
              <a:ext cx="376960" cy="448655"/>
              <a:chOff x="2939671" y="4395131"/>
              <a:chExt cx="376960" cy="448655"/>
            </a:xfrm>
          </p:grpSpPr>
          <p:grpSp>
            <p:nvGrpSpPr>
              <p:cNvPr id="2707" name="Google Shape;2707;p36"/>
              <p:cNvGrpSpPr/>
              <p:nvPr/>
            </p:nvGrpSpPr>
            <p:grpSpPr>
              <a:xfrm>
                <a:off x="3040778" y="4395131"/>
                <a:ext cx="275853" cy="376767"/>
                <a:chOff x="3040778" y="4395131"/>
                <a:chExt cx="275853" cy="376767"/>
              </a:xfrm>
            </p:grpSpPr>
            <p:sp>
              <p:nvSpPr>
                <p:cNvPr id="2708" name="Google Shape;2708;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7" name="Google Shape;2717;p36"/>
              <p:cNvGrpSpPr/>
              <p:nvPr/>
            </p:nvGrpSpPr>
            <p:grpSpPr>
              <a:xfrm>
                <a:off x="2939671" y="4689883"/>
                <a:ext cx="145155" cy="153903"/>
                <a:chOff x="5967413" y="-3362325"/>
                <a:chExt cx="1133475" cy="1454150"/>
              </a:xfrm>
            </p:grpSpPr>
            <p:sp>
              <p:nvSpPr>
                <p:cNvPr id="2718" name="Google Shape;2718;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32" name="Google Shape;2732;p36"/>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2733" name="Google Shape;2733;p36"/>
          <p:cNvGrpSpPr/>
          <p:nvPr/>
        </p:nvGrpSpPr>
        <p:grpSpPr>
          <a:xfrm>
            <a:off x="7958008" y="2149129"/>
            <a:ext cx="480125" cy="576175"/>
            <a:chOff x="2700529" y="5095926"/>
            <a:chExt cx="376960" cy="452371"/>
          </a:xfrm>
        </p:grpSpPr>
        <p:grpSp>
          <p:nvGrpSpPr>
            <p:cNvPr id="2734" name="Google Shape;2734;p36"/>
            <p:cNvGrpSpPr/>
            <p:nvPr/>
          </p:nvGrpSpPr>
          <p:grpSpPr>
            <a:xfrm>
              <a:off x="2700529" y="5095926"/>
              <a:ext cx="376960" cy="448655"/>
              <a:chOff x="2939671" y="4395131"/>
              <a:chExt cx="376960" cy="448655"/>
            </a:xfrm>
          </p:grpSpPr>
          <p:grpSp>
            <p:nvGrpSpPr>
              <p:cNvPr id="2735" name="Google Shape;2735;p36"/>
              <p:cNvGrpSpPr/>
              <p:nvPr/>
            </p:nvGrpSpPr>
            <p:grpSpPr>
              <a:xfrm>
                <a:off x="3040778" y="4395131"/>
                <a:ext cx="275853" cy="376767"/>
                <a:chOff x="3040778" y="4395131"/>
                <a:chExt cx="275853" cy="376767"/>
              </a:xfrm>
            </p:grpSpPr>
            <p:sp>
              <p:nvSpPr>
                <p:cNvPr id="2736" name="Google Shape;2736;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45" name="Google Shape;2745;p36"/>
              <p:cNvGrpSpPr/>
              <p:nvPr/>
            </p:nvGrpSpPr>
            <p:grpSpPr>
              <a:xfrm>
                <a:off x="2939671" y="4689883"/>
                <a:ext cx="145155" cy="153903"/>
                <a:chOff x="5967413" y="-3362325"/>
                <a:chExt cx="1133475" cy="1454150"/>
              </a:xfrm>
            </p:grpSpPr>
            <p:sp>
              <p:nvSpPr>
                <p:cNvPr id="2746" name="Google Shape;2746;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60" name="Google Shape;2760;p36"/>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2761" name="Google Shape;2761;p36"/>
          <p:cNvSpPr/>
          <p:nvPr/>
        </p:nvSpPr>
        <p:spPr>
          <a:xfrm>
            <a:off x="9394598" y="1697363"/>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2762" name="Google Shape;2762;p36"/>
          <p:cNvSpPr/>
          <p:nvPr/>
        </p:nvSpPr>
        <p:spPr>
          <a:xfrm>
            <a:off x="9150157" y="1279684"/>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763" name="Google Shape;2763;p36"/>
          <p:cNvSpPr/>
          <p:nvPr/>
        </p:nvSpPr>
        <p:spPr>
          <a:xfrm>
            <a:off x="9150157" y="1546470"/>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764" name="Google Shape;2764;p36"/>
          <p:cNvSpPr/>
          <p:nvPr/>
        </p:nvSpPr>
        <p:spPr>
          <a:xfrm>
            <a:off x="9386264" y="1997194"/>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765" name="Google Shape;2765;p36"/>
          <p:cNvSpPr/>
          <p:nvPr/>
        </p:nvSpPr>
        <p:spPr>
          <a:xfrm>
            <a:off x="9150157" y="2148003"/>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766" name="Google Shape;2766;p36"/>
          <p:cNvSpPr/>
          <p:nvPr/>
        </p:nvSpPr>
        <p:spPr>
          <a:xfrm>
            <a:off x="9150157" y="2411040"/>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2767" name="Google Shape;2767;p36"/>
          <p:cNvSpPr/>
          <p:nvPr/>
        </p:nvSpPr>
        <p:spPr>
          <a:xfrm>
            <a:off x="9158909" y="1844110"/>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cxnSp>
        <p:nvCxnSpPr>
          <p:cNvPr id="2768" name="Google Shape;2768;p36"/>
          <p:cNvCxnSpPr>
            <a:stCxn id="2762" idx="4"/>
            <a:endCxn id="2763" idx="0"/>
          </p:cNvCxnSpPr>
          <p:nvPr/>
        </p:nvCxnSpPr>
        <p:spPr>
          <a:xfrm>
            <a:off x="9234725" y="1448820"/>
            <a:ext cx="0" cy="97800"/>
          </a:xfrm>
          <a:prstGeom prst="straightConnector1">
            <a:avLst/>
          </a:prstGeom>
          <a:noFill/>
          <a:ln w="9525" cap="flat" cmpd="sng">
            <a:solidFill>
              <a:srgbClr val="3F3F3F"/>
            </a:solidFill>
            <a:prstDash val="solid"/>
            <a:round/>
            <a:headEnd type="none" w="sm" len="sm"/>
            <a:tailEnd type="triangle" w="sm" len="sm"/>
          </a:ln>
        </p:spPr>
      </p:cxnSp>
      <p:cxnSp>
        <p:nvCxnSpPr>
          <p:cNvPr id="2769" name="Google Shape;2769;p36"/>
          <p:cNvCxnSpPr>
            <a:stCxn id="2763" idx="6"/>
            <a:endCxn id="2761" idx="1"/>
          </p:cNvCxnSpPr>
          <p:nvPr/>
        </p:nvCxnSpPr>
        <p:spPr>
          <a:xfrm>
            <a:off x="9319293" y="1631038"/>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2770" name="Google Shape;2770;p36"/>
          <p:cNvCxnSpPr>
            <a:stCxn id="2761" idx="3"/>
            <a:endCxn id="2771" idx="6"/>
          </p:cNvCxnSpPr>
          <p:nvPr/>
        </p:nvCxnSpPr>
        <p:spPr>
          <a:xfrm flipH="1">
            <a:off x="9327293" y="1840134"/>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2772" name="Google Shape;2772;p36"/>
          <p:cNvCxnSpPr>
            <a:stCxn id="2764" idx="3"/>
            <a:endCxn id="2765" idx="6"/>
          </p:cNvCxnSpPr>
          <p:nvPr/>
        </p:nvCxnSpPr>
        <p:spPr>
          <a:xfrm flipH="1">
            <a:off x="9319233" y="2141561"/>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2773" name="Google Shape;2773;p36"/>
          <p:cNvCxnSpPr>
            <a:stCxn id="2771" idx="5"/>
            <a:endCxn id="2764" idx="2"/>
          </p:cNvCxnSpPr>
          <p:nvPr/>
        </p:nvCxnSpPr>
        <p:spPr>
          <a:xfrm>
            <a:off x="9300164" y="1986062"/>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2774" name="Google Shape;2774;p36"/>
          <p:cNvCxnSpPr>
            <a:stCxn id="2765" idx="4"/>
            <a:endCxn id="2766" idx="0"/>
          </p:cNvCxnSpPr>
          <p:nvPr/>
        </p:nvCxnSpPr>
        <p:spPr>
          <a:xfrm>
            <a:off x="9234725" y="2317139"/>
            <a:ext cx="0" cy="93900"/>
          </a:xfrm>
          <a:prstGeom prst="straightConnector1">
            <a:avLst/>
          </a:prstGeom>
          <a:noFill/>
          <a:ln w="9525" cap="flat" cmpd="sng">
            <a:solidFill>
              <a:srgbClr val="3F3F3F"/>
            </a:solidFill>
            <a:prstDash val="solid"/>
            <a:round/>
            <a:headEnd type="none" w="sm" len="sm"/>
            <a:tailEnd type="triangle" w="sm" len="sm"/>
          </a:ln>
        </p:spPr>
      </p:cxnSp>
      <p:grpSp>
        <p:nvGrpSpPr>
          <p:cNvPr id="2775" name="Google Shape;2775;p36"/>
          <p:cNvGrpSpPr/>
          <p:nvPr/>
        </p:nvGrpSpPr>
        <p:grpSpPr>
          <a:xfrm>
            <a:off x="7469783" y="1637504"/>
            <a:ext cx="292601" cy="292601"/>
            <a:chOff x="2628544" y="4570783"/>
            <a:chExt cx="228600" cy="228600"/>
          </a:xfrm>
        </p:grpSpPr>
        <p:sp>
          <p:nvSpPr>
            <p:cNvPr id="2776" name="Google Shape;2776;p36"/>
            <p:cNvSpPr/>
            <p:nvPr/>
          </p:nvSpPr>
          <p:spPr>
            <a:xfrm>
              <a:off x="2628544"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2777" name="Google Shape;2777;p36"/>
            <p:cNvSpPr/>
            <p:nvPr/>
          </p:nvSpPr>
          <p:spPr>
            <a:xfrm>
              <a:off x="2649298"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1</a:t>
              </a:r>
              <a:endParaRPr sz="1400" b="0" i="0" u="none" strike="noStrike" cap="none">
                <a:solidFill>
                  <a:srgbClr val="000000"/>
                </a:solidFill>
                <a:latin typeface="Arial"/>
                <a:ea typeface="Arial"/>
                <a:cs typeface="Arial"/>
                <a:sym typeface="Arial"/>
              </a:endParaRPr>
            </a:p>
          </p:txBody>
        </p:sp>
      </p:grpSp>
      <p:sp>
        <p:nvSpPr>
          <p:cNvPr id="2778" name="Google Shape;2778;p36"/>
          <p:cNvSpPr txBox="1"/>
          <p:nvPr/>
        </p:nvSpPr>
        <p:spPr>
          <a:xfrm>
            <a:off x="7934522" y="1321786"/>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2779" name="Google Shape;2779;p36"/>
          <p:cNvSpPr txBox="1"/>
          <p:nvPr/>
        </p:nvSpPr>
        <p:spPr>
          <a:xfrm>
            <a:off x="10962297" y="1509539"/>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2780" name="Google Shape;2780;p36"/>
          <p:cNvSpPr txBox="1"/>
          <p:nvPr/>
        </p:nvSpPr>
        <p:spPr>
          <a:xfrm>
            <a:off x="10962297" y="2850608"/>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2781" name="Google Shape;2781;p36"/>
          <p:cNvSpPr txBox="1"/>
          <p:nvPr/>
        </p:nvSpPr>
        <p:spPr>
          <a:xfrm>
            <a:off x="10962297" y="4112440"/>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sp>
        <p:nvSpPr>
          <p:cNvPr id="2782" name="Google Shape;2782;p36"/>
          <p:cNvSpPr/>
          <p:nvPr/>
        </p:nvSpPr>
        <p:spPr>
          <a:xfrm>
            <a:off x="10962297" y="1263078"/>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Input Data Site</a:t>
            </a:r>
            <a:endParaRPr sz="800" b="1" i="0" u="none" strike="noStrike" cap="none">
              <a:solidFill>
                <a:srgbClr val="3F3F3F"/>
              </a:solidFill>
              <a:latin typeface="Roboto"/>
              <a:ea typeface="Roboto"/>
              <a:cs typeface="Roboto"/>
              <a:sym typeface="Roboto"/>
            </a:endParaRPr>
          </a:p>
        </p:txBody>
      </p:sp>
      <p:sp>
        <p:nvSpPr>
          <p:cNvPr id="2783" name="Google Shape;2783;p36"/>
          <p:cNvSpPr/>
          <p:nvPr/>
        </p:nvSpPr>
        <p:spPr>
          <a:xfrm>
            <a:off x="10962297" y="2604147"/>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Staging Site</a:t>
            </a:r>
            <a:endParaRPr sz="800" b="1" i="0" u="none" strike="noStrike" cap="none">
              <a:solidFill>
                <a:srgbClr val="3F3F3F"/>
              </a:solidFill>
              <a:latin typeface="Roboto"/>
              <a:ea typeface="Roboto"/>
              <a:cs typeface="Roboto"/>
              <a:sym typeface="Roboto"/>
            </a:endParaRPr>
          </a:p>
        </p:txBody>
      </p:sp>
      <p:sp>
        <p:nvSpPr>
          <p:cNvPr id="2784" name="Google Shape;2784;p36"/>
          <p:cNvSpPr/>
          <p:nvPr/>
        </p:nvSpPr>
        <p:spPr>
          <a:xfrm>
            <a:off x="10962297" y="3865979"/>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Output Data Site</a:t>
            </a:r>
            <a:endParaRPr sz="800" b="1" i="0" u="none" strike="noStrike" cap="none">
              <a:solidFill>
                <a:srgbClr val="3F3F3F"/>
              </a:solidFill>
              <a:latin typeface="Roboto"/>
              <a:ea typeface="Roboto"/>
              <a:cs typeface="Roboto"/>
              <a:sym typeface="Roboto"/>
            </a:endParaRPr>
          </a:p>
        </p:txBody>
      </p:sp>
      <p:cxnSp>
        <p:nvCxnSpPr>
          <p:cNvPr id="2785" name="Google Shape;2785;p36"/>
          <p:cNvCxnSpPr/>
          <p:nvPr/>
        </p:nvCxnSpPr>
        <p:spPr>
          <a:xfrm rot="10800000">
            <a:off x="9419094" y="1595698"/>
            <a:ext cx="1429028" cy="0"/>
          </a:xfrm>
          <a:prstGeom prst="straightConnector1">
            <a:avLst/>
          </a:prstGeom>
          <a:noFill/>
          <a:ln w="12700" cap="flat" cmpd="sng">
            <a:solidFill>
              <a:srgbClr val="3F3F3F"/>
            </a:solidFill>
            <a:prstDash val="dash"/>
            <a:round/>
            <a:headEnd type="none" w="sm" len="sm"/>
            <a:tailEnd type="triangle" w="med" len="med"/>
          </a:ln>
        </p:spPr>
      </p:cxnSp>
      <p:cxnSp>
        <p:nvCxnSpPr>
          <p:cNvPr id="2786" name="Google Shape;2786;p36"/>
          <p:cNvCxnSpPr/>
          <p:nvPr/>
        </p:nvCxnSpPr>
        <p:spPr>
          <a:xfrm rot="10800000" flipH="1">
            <a:off x="6712906" y="1997194"/>
            <a:ext cx="713529" cy="2077439"/>
          </a:xfrm>
          <a:prstGeom prst="straightConnector1">
            <a:avLst/>
          </a:prstGeom>
          <a:noFill/>
          <a:ln w="12700" cap="flat" cmpd="sng">
            <a:solidFill>
              <a:srgbClr val="B7B7B7"/>
            </a:solidFill>
            <a:prstDash val="lgDash"/>
            <a:round/>
            <a:headEnd type="triangle" w="med" len="med"/>
            <a:tailEnd type="triangle" w="med" len="med"/>
          </a:ln>
        </p:spPr>
      </p:cxnSp>
      <p:cxnSp>
        <p:nvCxnSpPr>
          <p:cNvPr id="2787" name="Google Shape;2787;p36"/>
          <p:cNvCxnSpPr/>
          <p:nvPr/>
        </p:nvCxnSpPr>
        <p:spPr>
          <a:xfrm>
            <a:off x="9386264" y="2317139"/>
            <a:ext cx="1469897" cy="615523"/>
          </a:xfrm>
          <a:prstGeom prst="straightConnector1">
            <a:avLst/>
          </a:prstGeom>
          <a:noFill/>
          <a:ln w="12700" cap="flat" cmpd="sng">
            <a:solidFill>
              <a:srgbClr val="3F3F3F"/>
            </a:solidFill>
            <a:prstDash val="dash"/>
            <a:round/>
            <a:headEnd type="none" w="sm" len="sm"/>
            <a:tailEnd type="triangle" w="med" len="med"/>
          </a:ln>
        </p:spPr>
      </p:cxnSp>
      <p:cxnSp>
        <p:nvCxnSpPr>
          <p:cNvPr id="2788" name="Google Shape;2788;p36"/>
          <p:cNvCxnSpPr/>
          <p:nvPr/>
        </p:nvCxnSpPr>
        <p:spPr>
          <a:xfrm flipH="1">
            <a:off x="9386266" y="3027845"/>
            <a:ext cx="1480464" cy="541029"/>
          </a:xfrm>
          <a:prstGeom prst="straightConnector1">
            <a:avLst/>
          </a:prstGeom>
          <a:noFill/>
          <a:ln w="12700" cap="flat" cmpd="sng">
            <a:solidFill>
              <a:srgbClr val="3F3F3F"/>
            </a:solidFill>
            <a:prstDash val="dash"/>
            <a:round/>
            <a:headEnd type="none" w="sm" len="sm"/>
            <a:tailEnd type="triangle" w="med" len="med"/>
          </a:ln>
        </p:spPr>
      </p:cxnSp>
      <p:cxnSp>
        <p:nvCxnSpPr>
          <p:cNvPr id="2789" name="Google Shape;2789;p36"/>
          <p:cNvCxnSpPr/>
          <p:nvPr/>
        </p:nvCxnSpPr>
        <p:spPr>
          <a:xfrm>
            <a:off x="9419094" y="4232477"/>
            <a:ext cx="1437067" cy="10769"/>
          </a:xfrm>
          <a:prstGeom prst="straightConnector1">
            <a:avLst/>
          </a:prstGeom>
          <a:noFill/>
          <a:ln w="12700" cap="flat" cmpd="sng">
            <a:solidFill>
              <a:srgbClr val="3F3F3F"/>
            </a:solidFill>
            <a:prstDash val="dash"/>
            <a:round/>
            <a:headEnd type="none" w="sm" len="sm"/>
            <a:tailEnd type="triangle" w="med" len="med"/>
          </a:ln>
        </p:spPr>
      </p:cxnSp>
      <p:cxnSp>
        <p:nvCxnSpPr>
          <p:cNvPr id="2790" name="Google Shape;2790;p36"/>
          <p:cNvCxnSpPr/>
          <p:nvPr/>
        </p:nvCxnSpPr>
        <p:spPr>
          <a:xfrm rot="10800000" flipH="1">
            <a:off x="6841110" y="3921953"/>
            <a:ext cx="582779" cy="477076"/>
          </a:xfrm>
          <a:prstGeom prst="straightConnector1">
            <a:avLst/>
          </a:prstGeom>
          <a:noFill/>
          <a:ln w="12700" cap="flat" cmpd="sng">
            <a:solidFill>
              <a:srgbClr val="B7B7B7"/>
            </a:solidFill>
            <a:prstDash val="lgDash"/>
            <a:round/>
            <a:headEnd type="triangle" w="med" len="med"/>
            <a:tailEnd type="triangle" w="med" len="med"/>
          </a:ln>
        </p:spPr>
      </p:cxnSp>
      <p:grpSp>
        <p:nvGrpSpPr>
          <p:cNvPr id="2791" name="Google Shape;2791;p36"/>
          <p:cNvGrpSpPr/>
          <p:nvPr/>
        </p:nvGrpSpPr>
        <p:grpSpPr>
          <a:xfrm>
            <a:off x="10588024" y="5914495"/>
            <a:ext cx="268163" cy="323449"/>
            <a:chOff x="2700529" y="5095926"/>
            <a:chExt cx="376960" cy="454673"/>
          </a:xfrm>
        </p:grpSpPr>
        <p:grpSp>
          <p:nvGrpSpPr>
            <p:cNvPr id="2792" name="Google Shape;2792;p36"/>
            <p:cNvGrpSpPr/>
            <p:nvPr/>
          </p:nvGrpSpPr>
          <p:grpSpPr>
            <a:xfrm>
              <a:off x="2700529" y="5095926"/>
              <a:ext cx="376960" cy="448655"/>
              <a:chOff x="2939671" y="4395131"/>
              <a:chExt cx="376960" cy="448655"/>
            </a:xfrm>
          </p:grpSpPr>
          <p:grpSp>
            <p:nvGrpSpPr>
              <p:cNvPr id="2793" name="Google Shape;2793;p36"/>
              <p:cNvGrpSpPr/>
              <p:nvPr/>
            </p:nvGrpSpPr>
            <p:grpSpPr>
              <a:xfrm>
                <a:off x="3040778" y="4395131"/>
                <a:ext cx="275853" cy="376767"/>
                <a:chOff x="3040778" y="4395131"/>
                <a:chExt cx="275853" cy="376767"/>
              </a:xfrm>
            </p:grpSpPr>
            <p:sp>
              <p:nvSpPr>
                <p:cNvPr id="2794" name="Google Shape;2794;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03" name="Google Shape;2803;p36"/>
              <p:cNvGrpSpPr/>
              <p:nvPr/>
            </p:nvGrpSpPr>
            <p:grpSpPr>
              <a:xfrm>
                <a:off x="2939671" y="4689883"/>
                <a:ext cx="145155" cy="153903"/>
                <a:chOff x="5967413" y="-3362325"/>
                <a:chExt cx="1133475" cy="1454150"/>
              </a:xfrm>
            </p:grpSpPr>
            <p:sp>
              <p:nvSpPr>
                <p:cNvPr id="2804" name="Google Shape;2804;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818" name="Google Shape;2818;p36"/>
            <p:cNvSpPr txBox="1"/>
            <p:nvPr/>
          </p:nvSpPr>
          <p:spPr>
            <a:xfrm>
              <a:off x="2866068" y="5485703"/>
              <a:ext cx="129999" cy="6489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1" i="0" u="none" strike="noStrike" cap="none">
                  <a:solidFill>
                    <a:srgbClr val="3F3F3F"/>
                  </a:solidFill>
                  <a:latin typeface="Roboto"/>
                  <a:ea typeface="Roboto"/>
                  <a:cs typeface="Roboto"/>
                  <a:sym typeface="Roboto"/>
                </a:rPr>
                <a:t>WN</a:t>
              </a:r>
              <a:endParaRPr sz="300" b="1" i="0" u="none" strike="noStrike" cap="none">
                <a:solidFill>
                  <a:srgbClr val="3F3F3F"/>
                </a:solidFill>
                <a:latin typeface="Roboto"/>
                <a:ea typeface="Roboto"/>
                <a:cs typeface="Roboto"/>
                <a:sym typeface="Roboto"/>
              </a:endParaRPr>
            </a:p>
          </p:txBody>
        </p:sp>
      </p:grpSp>
      <p:pic>
        <p:nvPicPr>
          <p:cNvPr id="2819" name="Google Shape;2819;p36"/>
          <p:cNvPicPr preferRelativeResize="0"/>
          <p:nvPr/>
        </p:nvPicPr>
        <p:blipFill rotWithShape="1">
          <a:blip r:embed="rId3">
            <a:alphaModFix/>
          </a:blip>
          <a:srcRect/>
          <a:stretch/>
        </p:blipFill>
        <p:spPr>
          <a:xfrm>
            <a:off x="5985779" y="4219966"/>
            <a:ext cx="635000" cy="531196"/>
          </a:xfrm>
          <a:prstGeom prst="rect">
            <a:avLst/>
          </a:prstGeom>
          <a:noFill/>
          <a:ln>
            <a:noFill/>
          </a:ln>
        </p:spPr>
      </p:pic>
      <p:cxnSp>
        <p:nvCxnSpPr>
          <p:cNvPr id="2820" name="Google Shape;2820;p36"/>
          <p:cNvCxnSpPr/>
          <p:nvPr/>
        </p:nvCxnSpPr>
        <p:spPr>
          <a:xfrm>
            <a:off x="7296309" y="2913583"/>
            <a:ext cx="2771540" cy="0"/>
          </a:xfrm>
          <a:prstGeom prst="straightConnector1">
            <a:avLst/>
          </a:prstGeom>
          <a:noFill/>
          <a:ln w="12700" cap="flat" cmpd="sng">
            <a:solidFill>
              <a:schemeClr val="accent6"/>
            </a:solidFill>
            <a:prstDash val="lgDash"/>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4"/>
        <p:cNvGrpSpPr/>
        <p:nvPr/>
      </p:nvGrpSpPr>
      <p:grpSpPr>
        <a:xfrm>
          <a:off x="0" y="0"/>
          <a:ext cx="0" cy="0"/>
          <a:chOff x="0" y="0"/>
          <a:chExt cx="0" cy="0"/>
        </a:xfrm>
      </p:grpSpPr>
      <p:sp>
        <p:nvSpPr>
          <p:cNvPr id="3135" name="Google Shape;3135;p45"/>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3136" name="Google Shape;3136;p45"/>
          <p:cNvSpPr txBox="1">
            <a:spLocks noGrp="1"/>
          </p:cNvSpPr>
          <p:nvPr>
            <p:ph type="body" idx="4294967295"/>
          </p:nvPr>
        </p:nvSpPr>
        <p:spPr>
          <a:xfrm>
            <a:off x="838200" y="1028700"/>
            <a:ext cx="11353800" cy="49291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None/>
            </a:pPr>
            <a:endParaRPr>
              <a:solidFill>
                <a:srgbClr val="548235"/>
              </a:solidFill>
            </a:endParaRPr>
          </a:p>
          <a:p>
            <a:pPr marL="0" lvl="0" indent="0" algn="l" rtl="0">
              <a:lnSpc>
                <a:spcPct val="90000"/>
              </a:lnSpc>
              <a:spcBef>
                <a:spcPts val="1067"/>
              </a:spcBef>
              <a:spcAft>
                <a:spcPts val="0"/>
              </a:spcAft>
              <a:buClr>
                <a:schemeClr val="dk1"/>
              </a:buClr>
              <a:buSzPts val="1800"/>
              <a:buNone/>
            </a:pPr>
            <a:endParaRPr sz="2400">
              <a:solidFill>
                <a:srgbClr val="1F3864"/>
              </a:solidFill>
            </a:endParaRPr>
          </a:p>
        </p:txBody>
      </p:sp>
      <p:sp>
        <p:nvSpPr>
          <p:cNvPr id="3137" name="Google Shape;3137;p45"/>
          <p:cNvSpPr txBox="1"/>
          <p:nvPr/>
        </p:nvSpPr>
        <p:spPr>
          <a:xfrm>
            <a:off x="417381" y="1057491"/>
            <a:ext cx="5157200" cy="4929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600"/>
              <a:buFont typeface="Arial"/>
              <a:buNone/>
            </a:pPr>
            <a:endParaRPr sz="1600" b="0" i="0" u="none" strike="noStrike" cap="none">
              <a:solidFill>
                <a:srgbClr val="203864"/>
              </a:solidFill>
              <a:latin typeface="Calibri"/>
              <a:ea typeface="Calibri"/>
              <a:cs typeface="Calibri"/>
              <a:sym typeface="Calibri"/>
            </a:endParaRPr>
          </a:p>
          <a:p>
            <a:pPr marL="0" marR="0" lvl="0" indent="0" algn="l" rtl="0">
              <a:lnSpc>
                <a:spcPct val="90000"/>
              </a:lnSpc>
              <a:spcBef>
                <a:spcPts val="1067"/>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38" name="Google Shape;3138;p45"/>
          <p:cNvSpPr txBox="1"/>
          <p:nvPr/>
        </p:nvSpPr>
        <p:spPr>
          <a:xfrm>
            <a:off x="7965533" y="350791"/>
            <a:ext cx="4226400" cy="739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800"/>
              <a:buFont typeface="Arial"/>
              <a:buNone/>
            </a:pPr>
            <a:endParaRPr sz="2800" b="1" i="0" u="none" strike="noStrike" cap="none">
              <a:solidFill>
                <a:srgbClr val="1F3864"/>
              </a:solidFill>
              <a:latin typeface="Calibri"/>
              <a:ea typeface="Calibri"/>
              <a:cs typeface="Calibri"/>
              <a:sym typeface="Calibri"/>
            </a:endParaRPr>
          </a:p>
        </p:txBody>
      </p:sp>
      <p:sp>
        <p:nvSpPr>
          <p:cNvPr id="3139" name="Google Shape;3139;p45"/>
          <p:cNvSpPr txBox="1"/>
          <p:nvPr/>
        </p:nvSpPr>
        <p:spPr>
          <a:xfrm>
            <a:off x="838200" y="2188200"/>
            <a:ext cx="6844699" cy="4478109"/>
          </a:xfrm>
          <a:prstGeom prst="rect">
            <a:avLst/>
          </a:prstGeom>
          <a:noFill/>
          <a:ln>
            <a:noFill/>
          </a:ln>
        </p:spPr>
        <p:txBody>
          <a:bodyPr spcFirstLastPara="1" wrap="square" lIns="91425" tIns="45700" rIns="91425" bIns="45700" anchor="t" anchorCtr="0">
            <a:spAutoFit/>
          </a:bodyPr>
          <a:lstStyle/>
          <a:p>
            <a:pPr marL="294216" marR="0" lvl="0" indent="-285750" algn="l" rtl="0">
              <a:lnSpc>
                <a:spcPct val="100000"/>
              </a:lnSpc>
              <a:spcBef>
                <a:spcPts val="0"/>
              </a:spcBef>
              <a:spcAft>
                <a:spcPts val="0"/>
              </a:spcAft>
              <a:buClr>
                <a:srgbClr val="2E75B5"/>
              </a:buClr>
              <a:buSzPts val="1500"/>
              <a:buFont typeface="Noto Sans Symbols"/>
              <a:buChar char="▪"/>
            </a:pPr>
            <a:r>
              <a:rPr lang="en-US" sz="1800" b="1" i="0" u="none" strike="noStrike" cap="none">
                <a:solidFill>
                  <a:srgbClr val="2E75B5"/>
                </a:solidFill>
                <a:latin typeface="Roboto"/>
                <a:ea typeface="Roboto"/>
                <a:cs typeface="Roboto"/>
                <a:sym typeface="Roboto"/>
              </a:rPr>
              <a:t>New and fresh Python3 API to compose, submit and monitor workflows, and configure catalogs</a:t>
            </a:r>
            <a:endParaRPr sz="1400" b="1" i="0" u="none" strike="noStrike" cap="none">
              <a:solidFill>
                <a:schemeClr val="dk1"/>
              </a:solidFill>
              <a:latin typeface="Roboto"/>
              <a:ea typeface="Roboto"/>
              <a:cs typeface="Roboto"/>
              <a:sym typeface="Roboto"/>
            </a:endParaRPr>
          </a:p>
          <a:p>
            <a:pPr marL="294216" marR="0" lvl="0" indent="-285750" algn="l" rtl="0">
              <a:lnSpc>
                <a:spcPct val="100000"/>
              </a:lnSpc>
              <a:spcBef>
                <a:spcPts val="600"/>
              </a:spcBef>
              <a:spcAft>
                <a:spcPts val="0"/>
              </a:spcAft>
              <a:buClr>
                <a:srgbClr val="2E75B6"/>
              </a:buClr>
              <a:buSzPts val="1500"/>
              <a:buFont typeface="Noto Sans Symbols"/>
              <a:buChar char="▪"/>
            </a:pPr>
            <a:r>
              <a:rPr lang="en-US" sz="1800" b="1" i="0" u="none" strike="noStrike" cap="none">
                <a:solidFill>
                  <a:srgbClr val="2E75B6"/>
                </a:solidFill>
                <a:latin typeface="Roboto"/>
                <a:ea typeface="Roboto"/>
                <a:cs typeface="Roboto"/>
                <a:sym typeface="Roboto"/>
              </a:rPr>
              <a:t>New Catalog Formats</a:t>
            </a:r>
            <a:endParaRPr sz="1400" b="1" i="0" u="none" strike="noStrike" cap="none">
              <a:solidFill>
                <a:srgbClr val="2E75B6"/>
              </a:solidFill>
              <a:latin typeface="Roboto"/>
              <a:ea typeface="Roboto"/>
              <a:cs typeface="Roboto"/>
              <a:sym typeface="Roboto"/>
            </a:endParaRPr>
          </a:p>
          <a:p>
            <a:pPr marL="294216" marR="0" lvl="0" indent="-285750" algn="l" rtl="0">
              <a:lnSpc>
                <a:spcPct val="100000"/>
              </a:lnSpc>
              <a:spcBef>
                <a:spcPts val="600"/>
              </a:spcBef>
              <a:spcAft>
                <a:spcPts val="0"/>
              </a:spcAft>
              <a:buClr>
                <a:srgbClr val="2E75B6"/>
              </a:buClr>
              <a:buSzPts val="1500"/>
              <a:buFont typeface="Noto Sans Symbols"/>
              <a:buChar char="▪"/>
            </a:pPr>
            <a:r>
              <a:rPr lang="en-US" sz="1800" b="1" i="0" u="none" strike="noStrike" cap="none">
                <a:solidFill>
                  <a:srgbClr val="2E75B6"/>
                </a:solidFill>
                <a:latin typeface="Roboto"/>
                <a:ea typeface="Roboto"/>
                <a:cs typeface="Roboto"/>
                <a:sym typeface="Roboto"/>
              </a:rPr>
              <a:t>Python 3 Support</a:t>
            </a:r>
            <a:endParaRPr sz="1400" b="1" i="0" u="none" strike="noStrike" cap="none">
              <a:solidFill>
                <a:schemeClr val="dk1"/>
              </a:solidFill>
              <a:latin typeface="Roboto"/>
              <a:ea typeface="Roboto"/>
              <a:cs typeface="Roboto"/>
              <a:sym typeface="Roboto"/>
            </a:endParaRPr>
          </a:p>
          <a:p>
            <a:pPr marL="742938" marR="0" lvl="1" indent="-285750" algn="l" rtl="0">
              <a:lnSpc>
                <a:spcPct val="100000"/>
              </a:lnSpc>
              <a:spcBef>
                <a:spcPts val="600"/>
              </a:spcBef>
              <a:spcAft>
                <a:spcPts val="0"/>
              </a:spcAft>
              <a:buClr>
                <a:srgbClr val="1F3864"/>
              </a:buClr>
              <a:buSzPts val="1400"/>
              <a:buFont typeface="Montserrat"/>
              <a:buChar char="▶"/>
            </a:pPr>
            <a:r>
              <a:rPr lang="en-US" sz="1600" b="0" i="0" u="none" strike="noStrike" cap="none">
                <a:solidFill>
                  <a:srgbClr val="3F3F3F"/>
                </a:solidFill>
                <a:latin typeface="Roboto Light"/>
                <a:ea typeface="Roboto Light"/>
                <a:cs typeface="Roboto Light"/>
                <a:sym typeface="Roboto Light"/>
              </a:rPr>
              <a:t>All Pegasus tools are Python 3 compliant</a:t>
            </a:r>
            <a:endParaRPr sz="1200" b="0" i="0" u="none" strike="noStrike" cap="none">
              <a:solidFill>
                <a:srgbClr val="3F3F3F"/>
              </a:solidFill>
              <a:latin typeface="Roboto Light"/>
              <a:ea typeface="Roboto Light"/>
              <a:cs typeface="Roboto Light"/>
              <a:sym typeface="Roboto Light"/>
            </a:endParaRPr>
          </a:p>
          <a:p>
            <a:pPr marL="742938" marR="0" lvl="1" indent="-285750" algn="l" rtl="0">
              <a:lnSpc>
                <a:spcPct val="100000"/>
              </a:lnSpc>
              <a:spcBef>
                <a:spcPts val="600"/>
              </a:spcBef>
              <a:spcAft>
                <a:spcPts val="0"/>
              </a:spcAft>
              <a:buClr>
                <a:srgbClr val="1F3864"/>
              </a:buClr>
              <a:buSzPts val="1400"/>
              <a:buFont typeface="Montserrat"/>
              <a:buChar char="▶"/>
            </a:pPr>
            <a:r>
              <a:rPr lang="en-US" sz="1600" b="0" i="0" u="none" strike="noStrike" cap="none">
                <a:solidFill>
                  <a:srgbClr val="3F3F3F"/>
                </a:solidFill>
                <a:latin typeface="Roboto Light"/>
                <a:ea typeface="Roboto Light"/>
                <a:cs typeface="Roboto Light"/>
                <a:sym typeface="Roboto Light"/>
              </a:rPr>
              <a:t>Python PIP packages for workflow composition and monitoring</a:t>
            </a:r>
            <a:endParaRPr sz="1200" b="0" i="0" u="none" strike="noStrike" cap="none">
              <a:solidFill>
                <a:srgbClr val="3F3F3F"/>
              </a:solidFill>
              <a:latin typeface="Roboto Light"/>
              <a:ea typeface="Roboto Light"/>
              <a:cs typeface="Roboto Light"/>
              <a:sym typeface="Roboto Light"/>
            </a:endParaRPr>
          </a:p>
          <a:p>
            <a:pPr marL="294216" marR="0" lvl="0" indent="-285750" algn="l" rtl="0">
              <a:lnSpc>
                <a:spcPct val="100000"/>
              </a:lnSpc>
              <a:spcBef>
                <a:spcPts val="600"/>
              </a:spcBef>
              <a:spcAft>
                <a:spcPts val="0"/>
              </a:spcAft>
              <a:buClr>
                <a:srgbClr val="2E75B6"/>
              </a:buClr>
              <a:buSzPts val="1500"/>
              <a:buFont typeface="Noto Sans Symbols"/>
              <a:buChar char="▪"/>
            </a:pPr>
            <a:r>
              <a:rPr lang="en-US" sz="1800" b="1" i="0" u="none" strike="noStrike" cap="none">
                <a:solidFill>
                  <a:srgbClr val="2E75B6"/>
                </a:solidFill>
                <a:latin typeface="Roboto"/>
                <a:ea typeface="Roboto"/>
                <a:cs typeface="Roboto"/>
                <a:sym typeface="Roboto"/>
              </a:rPr>
              <a:t>Zero configuration required to submit to local HTCondor pool.</a:t>
            </a:r>
            <a:endParaRPr sz="1800" b="1" i="0" u="none" strike="noStrike" cap="none">
              <a:solidFill>
                <a:srgbClr val="548135"/>
              </a:solidFill>
              <a:latin typeface="Roboto"/>
              <a:ea typeface="Roboto"/>
              <a:cs typeface="Roboto"/>
              <a:sym typeface="Roboto"/>
            </a:endParaRPr>
          </a:p>
          <a:p>
            <a:pPr marL="294216" marR="0" lvl="0" indent="-285750" algn="l" rtl="0">
              <a:lnSpc>
                <a:spcPct val="100000"/>
              </a:lnSpc>
              <a:spcBef>
                <a:spcPts val="600"/>
              </a:spcBef>
              <a:spcAft>
                <a:spcPts val="0"/>
              </a:spcAft>
              <a:buClr>
                <a:srgbClr val="2E75B6"/>
              </a:buClr>
              <a:buSzPts val="1500"/>
              <a:buFont typeface="Noto Sans Symbols"/>
              <a:buChar char="▪"/>
            </a:pPr>
            <a:r>
              <a:rPr lang="en-US" sz="1800" b="1" i="0" u="none" strike="noStrike" cap="none">
                <a:solidFill>
                  <a:srgbClr val="2E75B6"/>
                </a:solidFill>
                <a:latin typeface="Roboto"/>
                <a:ea typeface="Roboto"/>
                <a:cs typeface="Roboto"/>
                <a:sym typeface="Roboto"/>
              </a:rPr>
              <a:t>Data Management Improvements	</a:t>
            </a:r>
            <a:endParaRPr sz="1800" b="1" i="0" u="none" strike="noStrike" cap="none">
              <a:solidFill>
                <a:srgbClr val="548135"/>
              </a:solidFill>
              <a:latin typeface="Roboto"/>
              <a:ea typeface="Roboto"/>
              <a:cs typeface="Roboto"/>
              <a:sym typeface="Roboto"/>
            </a:endParaRPr>
          </a:p>
          <a:p>
            <a:pPr marL="742938" marR="0" lvl="1" indent="-285750" algn="l" rtl="0">
              <a:lnSpc>
                <a:spcPct val="100000"/>
              </a:lnSpc>
              <a:spcBef>
                <a:spcPts val="600"/>
              </a:spcBef>
              <a:spcAft>
                <a:spcPts val="0"/>
              </a:spcAft>
              <a:buClr>
                <a:srgbClr val="1F3864"/>
              </a:buClr>
              <a:buSzPts val="1400"/>
              <a:buFont typeface="Montserrat"/>
              <a:buChar char="▶"/>
            </a:pPr>
            <a:r>
              <a:rPr lang="en-US" sz="1600" b="0" i="0" u="none" strike="noStrike" cap="none">
                <a:solidFill>
                  <a:srgbClr val="3F3F3F"/>
                </a:solidFill>
                <a:latin typeface="Roboto Light"/>
                <a:ea typeface="Roboto Light"/>
                <a:cs typeface="Roboto Light"/>
                <a:sym typeface="Roboto Light"/>
              </a:rPr>
              <a:t>New output replica catalog that registers outputs including file metadata such as size and checksums</a:t>
            </a:r>
            <a:endParaRPr sz="1600" b="0" i="0" u="none" strike="noStrike" cap="none">
              <a:solidFill>
                <a:srgbClr val="3F3F3F"/>
              </a:solidFill>
              <a:latin typeface="Roboto Light"/>
              <a:ea typeface="Roboto Light"/>
              <a:cs typeface="Roboto Light"/>
              <a:sym typeface="Roboto Light"/>
            </a:endParaRPr>
          </a:p>
          <a:p>
            <a:pPr marL="742938" marR="0" lvl="1" indent="-285750" algn="l" rtl="0">
              <a:lnSpc>
                <a:spcPct val="100000"/>
              </a:lnSpc>
              <a:spcBef>
                <a:spcPts val="600"/>
              </a:spcBef>
              <a:spcAft>
                <a:spcPts val="0"/>
              </a:spcAft>
              <a:buClr>
                <a:srgbClr val="1F3864"/>
              </a:buClr>
              <a:buSzPts val="1400"/>
              <a:buFont typeface="Montserrat"/>
              <a:buChar char="▶"/>
            </a:pPr>
            <a:r>
              <a:rPr lang="en-US" sz="1600" b="0" i="0" u="none" strike="noStrike" cap="none">
                <a:solidFill>
                  <a:srgbClr val="3F3F3F"/>
                </a:solidFill>
                <a:latin typeface="Roboto Light"/>
                <a:ea typeface="Roboto Light"/>
                <a:cs typeface="Roboto Light"/>
                <a:sym typeface="Roboto Light"/>
              </a:rPr>
              <a:t>Improved support for hierarchical workflows</a:t>
            </a:r>
            <a:endParaRPr sz="1800" b="0" i="0" u="none" strike="noStrike" cap="none">
              <a:solidFill>
                <a:srgbClr val="3F3F3F"/>
              </a:solidFill>
              <a:latin typeface="Roboto Light"/>
              <a:ea typeface="Roboto Light"/>
              <a:cs typeface="Roboto Light"/>
              <a:sym typeface="Roboto Light"/>
            </a:endParaRPr>
          </a:p>
          <a:p>
            <a:pPr marL="457189" marR="0" lvl="0" indent="-338658" algn="l" rtl="0">
              <a:lnSpc>
                <a:spcPct val="100000"/>
              </a:lnSpc>
              <a:spcBef>
                <a:spcPts val="600"/>
              </a:spcBef>
              <a:spcAft>
                <a:spcPts val="0"/>
              </a:spcAft>
              <a:buClr>
                <a:srgbClr val="1F3864"/>
              </a:buClr>
              <a:buSzPts val="1400"/>
              <a:buFont typeface="Noto Sans Symbols"/>
              <a:buChar char="▪"/>
            </a:pPr>
            <a:r>
              <a:rPr lang="en-US" sz="1800" b="1" i="0" u="none" strike="noStrike" cap="none">
                <a:solidFill>
                  <a:srgbClr val="2E75B6"/>
                </a:solidFill>
                <a:latin typeface="Roboto"/>
                <a:ea typeface="Roboto"/>
                <a:cs typeface="Roboto"/>
                <a:sym typeface="Roboto"/>
              </a:rPr>
              <a:t>Reworked Documentation and Tutorial</a:t>
            </a:r>
            <a:endParaRPr sz="1400" b="1" i="0" u="none" strike="noStrike" cap="none">
              <a:solidFill>
                <a:schemeClr val="dk1"/>
              </a:solidFill>
              <a:latin typeface="Roboto"/>
              <a:ea typeface="Roboto"/>
              <a:cs typeface="Roboto"/>
              <a:sym typeface="Roboto"/>
            </a:endParaRPr>
          </a:p>
          <a:p>
            <a:pPr marL="914377" marR="0" lvl="1" indent="-321725" algn="l" rtl="0">
              <a:lnSpc>
                <a:spcPct val="100000"/>
              </a:lnSpc>
              <a:spcBef>
                <a:spcPts val="600"/>
              </a:spcBef>
              <a:spcAft>
                <a:spcPts val="600"/>
              </a:spcAft>
              <a:buClr>
                <a:srgbClr val="548135"/>
              </a:buClr>
              <a:buSzPts val="1200"/>
              <a:buFont typeface="Montserrat"/>
              <a:buChar char="▶"/>
            </a:pPr>
            <a:r>
              <a:rPr lang="en-US" sz="1400" b="0" i="0" u="sng" strike="noStrike" cap="none">
                <a:solidFill>
                  <a:srgbClr val="548135"/>
                </a:solidFill>
                <a:latin typeface="Roboto Light"/>
                <a:ea typeface="Roboto Light"/>
                <a:cs typeface="Roboto Light"/>
                <a:sym typeface="Roboto Light"/>
                <a:hlinkClick r:id="rId3">
                  <a:extLst>
                    <a:ext uri="{A12FA001-AC4F-418D-AE19-62706E023703}">
                      <ahyp:hlinkClr xmlns:ahyp="http://schemas.microsoft.com/office/drawing/2018/hyperlinkcolor" val="tx"/>
                    </a:ext>
                  </a:extLst>
                </a:hlinkClick>
              </a:rPr>
              <a:t>https://pegasus.isi.edu/documentation/</a:t>
            </a:r>
            <a:r>
              <a:rPr lang="en-US" sz="1400" b="0" i="0" u="sng" strike="noStrike" cap="none">
                <a:solidFill>
                  <a:srgbClr val="548135"/>
                </a:solidFill>
                <a:latin typeface="Roboto Light"/>
                <a:ea typeface="Roboto Light"/>
                <a:cs typeface="Roboto Light"/>
                <a:sym typeface="Roboto Light"/>
              </a:rPr>
              <a:t> </a:t>
            </a:r>
            <a:endParaRPr sz="1800" b="0" i="0" u="none" strike="noStrike" cap="none">
              <a:solidFill>
                <a:srgbClr val="2E75B6"/>
              </a:solidFill>
              <a:latin typeface="Roboto Light"/>
              <a:ea typeface="Roboto Light"/>
              <a:cs typeface="Roboto Light"/>
              <a:sym typeface="Roboto Light"/>
            </a:endParaRPr>
          </a:p>
        </p:txBody>
      </p:sp>
      <p:pic>
        <p:nvPicPr>
          <p:cNvPr id="3140" name="Google Shape;3140;p45"/>
          <p:cNvPicPr preferRelativeResize="0"/>
          <p:nvPr/>
        </p:nvPicPr>
        <p:blipFill rotWithShape="1">
          <a:blip r:embed="rId4">
            <a:alphaModFix/>
          </a:blip>
          <a:srcRect b="5220"/>
          <a:stretch/>
        </p:blipFill>
        <p:spPr>
          <a:xfrm>
            <a:off x="8081032" y="2037545"/>
            <a:ext cx="3693589" cy="4439456"/>
          </a:xfrm>
          <a:prstGeom prst="rect">
            <a:avLst/>
          </a:prstGeom>
          <a:noFill/>
          <a:ln>
            <a:noFill/>
          </a:ln>
        </p:spPr>
      </p:pic>
      <p:grpSp>
        <p:nvGrpSpPr>
          <p:cNvPr id="3141" name="Google Shape;3141;p45"/>
          <p:cNvGrpSpPr/>
          <p:nvPr/>
        </p:nvGrpSpPr>
        <p:grpSpPr>
          <a:xfrm>
            <a:off x="0" y="0"/>
            <a:ext cx="12192000" cy="2036003"/>
            <a:chOff x="0" y="-19851"/>
            <a:chExt cx="12192000" cy="2036003"/>
          </a:xfrm>
        </p:grpSpPr>
        <p:pic>
          <p:nvPicPr>
            <p:cNvPr id="3142" name="Google Shape;3142;p45"/>
            <p:cNvPicPr preferRelativeResize="0"/>
            <p:nvPr/>
          </p:nvPicPr>
          <p:blipFill rotWithShape="1">
            <a:blip r:embed="rId5">
              <a:alphaModFix/>
            </a:blip>
            <a:srcRect l="38" r="34"/>
            <a:stretch/>
          </p:blipFill>
          <p:spPr>
            <a:xfrm>
              <a:off x="0" y="-19851"/>
              <a:ext cx="12192000" cy="2016059"/>
            </a:xfrm>
            <a:prstGeom prst="rect">
              <a:avLst/>
            </a:prstGeom>
            <a:noFill/>
            <a:ln>
              <a:noFill/>
            </a:ln>
          </p:spPr>
        </p:pic>
        <p:sp>
          <p:nvSpPr>
            <p:cNvPr id="3143" name="Google Shape;3143;p45"/>
            <p:cNvSpPr/>
            <p:nvPr/>
          </p:nvSpPr>
          <p:spPr>
            <a:xfrm>
              <a:off x="3117229" y="1124552"/>
              <a:ext cx="1034100" cy="891600"/>
            </a:xfrm>
            <a:prstGeom prst="hexagon">
              <a:avLst>
                <a:gd name="adj" fmla="val 25000"/>
                <a:gd name="vf" fmla="val 115470"/>
              </a:avLst>
            </a:prstGeom>
            <a:solidFill>
              <a:schemeClr val="lt1">
                <a:alpha val="4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4" name="Google Shape;3144;p45"/>
            <p:cNvSpPr/>
            <p:nvPr/>
          </p:nvSpPr>
          <p:spPr>
            <a:xfrm>
              <a:off x="4387807" y="750651"/>
              <a:ext cx="902100" cy="777600"/>
            </a:xfrm>
            <a:prstGeom prst="hexagon">
              <a:avLst>
                <a:gd name="adj" fmla="val 25000"/>
                <a:gd name="vf" fmla="val 115470"/>
              </a:avLst>
            </a:prstGeom>
            <a:solidFill>
              <a:schemeClr val="lt1">
                <a:alpha val="4549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5" name="Google Shape;3145;p45"/>
            <p:cNvSpPr/>
            <p:nvPr/>
          </p:nvSpPr>
          <p:spPr>
            <a:xfrm>
              <a:off x="7285045" y="869127"/>
              <a:ext cx="1167900" cy="1006800"/>
            </a:xfrm>
            <a:prstGeom prst="hexagon">
              <a:avLst>
                <a:gd name="adj" fmla="val 25000"/>
                <a:gd name="vf" fmla="val 115470"/>
              </a:avLst>
            </a:prstGeom>
            <a:solidFill>
              <a:schemeClr val="lt1">
                <a:alpha val="3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6" name="Google Shape;3146;p45"/>
            <p:cNvSpPr/>
            <p:nvPr/>
          </p:nvSpPr>
          <p:spPr>
            <a:xfrm>
              <a:off x="5397325" y="1043938"/>
              <a:ext cx="955800" cy="824100"/>
            </a:xfrm>
            <a:prstGeom prst="hexagon">
              <a:avLst>
                <a:gd name="adj" fmla="val 25000"/>
                <a:gd name="vf" fmla="val 115470"/>
              </a:avLst>
            </a:prstGeom>
            <a:noFill/>
            <a:ln w="38100" cap="flat" cmpd="sng">
              <a:solidFill>
                <a:schemeClr val="lt1">
                  <a:alpha val="52549"/>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7" name="Google Shape;3147;p45"/>
            <p:cNvSpPr/>
            <p:nvPr/>
          </p:nvSpPr>
          <p:spPr>
            <a:xfrm>
              <a:off x="9969430" y="1238436"/>
              <a:ext cx="902100" cy="777600"/>
            </a:xfrm>
            <a:prstGeom prst="hexagon">
              <a:avLst>
                <a:gd name="adj" fmla="val 25000"/>
                <a:gd name="vf" fmla="val 115470"/>
              </a:avLst>
            </a:prstGeom>
            <a:solidFill>
              <a:schemeClr val="lt1">
                <a:alpha val="2823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8" name="Google Shape;3148;p45"/>
            <p:cNvSpPr/>
            <p:nvPr/>
          </p:nvSpPr>
          <p:spPr>
            <a:xfrm>
              <a:off x="8200296" y="0"/>
              <a:ext cx="864900" cy="745800"/>
            </a:xfrm>
            <a:prstGeom prst="hexagon">
              <a:avLst>
                <a:gd name="adj" fmla="val 25000"/>
                <a:gd name="vf" fmla="val 115470"/>
              </a:avLst>
            </a:prstGeom>
            <a:solidFill>
              <a:schemeClr val="lt1">
                <a:alpha val="4627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49" name="Google Shape;3149;p45"/>
            <p:cNvSpPr/>
            <p:nvPr/>
          </p:nvSpPr>
          <p:spPr>
            <a:xfrm>
              <a:off x="6459668" y="1280763"/>
              <a:ext cx="757800" cy="673800"/>
            </a:xfrm>
            <a:prstGeom prst="hexagon">
              <a:avLst>
                <a:gd name="adj" fmla="val 25000"/>
                <a:gd name="vf" fmla="val 115470"/>
              </a:avLst>
            </a:prstGeom>
            <a:solidFill>
              <a:schemeClr val="lt1">
                <a:alpha val="2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0" name="Google Shape;3150;p45"/>
            <p:cNvSpPr/>
            <p:nvPr/>
          </p:nvSpPr>
          <p:spPr>
            <a:xfrm>
              <a:off x="9516297" y="87420"/>
              <a:ext cx="1167900" cy="1006800"/>
            </a:xfrm>
            <a:prstGeom prst="hexagon">
              <a:avLst>
                <a:gd name="adj" fmla="val 25000"/>
                <a:gd name="vf" fmla="val 115470"/>
              </a:avLst>
            </a:prstGeom>
            <a:solidFill>
              <a:schemeClr val="lt1">
                <a:alpha val="3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1" name="Google Shape;3151;p45"/>
            <p:cNvSpPr/>
            <p:nvPr/>
          </p:nvSpPr>
          <p:spPr>
            <a:xfrm>
              <a:off x="3481151" y="87420"/>
              <a:ext cx="955800" cy="824100"/>
            </a:xfrm>
            <a:prstGeom prst="hexagon">
              <a:avLst>
                <a:gd name="adj" fmla="val 25000"/>
                <a:gd name="vf" fmla="val 115470"/>
              </a:avLst>
            </a:prstGeom>
            <a:noFill/>
            <a:ln w="38100" cap="flat" cmpd="sng">
              <a:solidFill>
                <a:schemeClr val="lt1">
                  <a:alpha val="52549"/>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2" name="Google Shape;3152;p45"/>
            <p:cNvSpPr/>
            <p:nvPr/>
          </p:nvSpPr>
          <p:spPr>
            <a:xfrm>
              <a:off x="6041194" y="0"/>
              <a:ext cx="763200" cy="657900"/>
            </a:xfrm>
            <a:prstGeom prst="hexagon">
              <a:avLst>
                <a:gd name="adj" fmla="val 25000"/>
                <a:gd name="vf" fmla="val 115470"/>
              </a:avLst>
            </a:prstGeom>
            <a:solidFill>
              <a:schemeClr val="l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3" name="Google Shape;3153;p45"/>
            <p:cNvSpPr/>
            <p:nvPr/>
          </p:nvSpPr>
          <p:spPr>
            <a:xfrm>
              <a:off x="8374271" y="840959"/>
              <a:ext cx="1220700" cy="1052400"/>
            </a:xfrm>
            <a:prstGeom prst="hexagon">
              <a:avLst>
                <a:gd name="adj" fmla="val 25000"/>
                <a:gd name="vf" fmla="val 115470"/>
              </a:avLst>
            </a:prstGeom>
            <a:noFill/>
            <a:ln w="38100" cap="flat" cmpd="sng">
              <a:solidFill>
                <a:schemeClr val="lt1">
                  <a:alpha val="52549"/>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4" name="Google Shape;3154;p45"/>
            <p:cNvSpPr/>
            <p:nvPr/>
          </p:nvSpPr>
          <p:spPr>
            <a:xfrm>
              <a:off x="10871473" y="464534"/>
              <a:ext cx="1220700" cy="1052400"/>
            </a:xfrm>
            <a:prstGeom prst="hexagon">
              <a:avLst>
                <a:gd name="adj" fmla="val 25000"/>
                <a:gd name="vf" fmla="val 115470"/>
              </a:avLst>
            </a:prstGeom>
            <a:noFill/>
            <a:ln w="38100" cap="flat" cmpd="sng">
              <a:solidFill>
                <a:schemeClr val="lt1">
                  <a:alpha val="30196"/>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sp>
          <p:nvSpPr>
            <p:cNvPr id="3155" name="Google Shape;3155;p45"/>
            <p:cNvSpPr/>
            <p:nvPr/>
          </p:nvSpPr>
          <p:spPr>
            <a:xfrm>
              <a:off x="5279915" y="297153"/>
              <a:ext cx="582600" cy="518100"/>
            </a:xfrm>
            <a:prstGeom prst="hexagon">
              <a:avLst>
                <a:gd name="adj" fmla="val 25000"/>
                <a:gd name="vf" fmla="val 115470"/>
              </a:avLst>
            </a:prstGeom>
            <a:solidFill>
              <a:schemeClr val="lt1">
                <a:alpha val="2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Calibri"/>
                <a:ea typeface="Calibri"/>
                <a:cs typeface="Calibri"/>
                <a:sym typeface="Calibri"/>
              </a:endParaRPr>
            </a:p>
          </p:txBody>
        </p:sp>
      </p:grpSp>
      <p:sp>
        <p:nvSpPr>
          <p:cNvPr id="3156" name="Google Shape;3156;p45"/>
          <p:cNvSpPr txBox="1"/>
          <p:nvPr/>
        </p:nvSpPr>
        <p:spPr>
          <a:xfrm rot="2700000">
            <a:off x="8220555" y="1538351"/>
            <a:ext cx="5697819" cy="543059"/>
          </a:xfrm>
          <a:prstGeom prst="rect">
            <a:avLst/>
          </a:prstGeom>
          <a:solidFill>
            <a:srgbClr val="365CAA">
              <a:alpha val="74117"/>
            </a:srgbClr>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133" b="1" i="0" u="none" strike="noStrike" cap="none">
                <a:solidFill>
                  <a:srgbClr val="FFFFFF"/>
                </a:solidFill>
                <a:latin typeface="Roboto"/>
                <a:ea typeface="Roboto"/>
                <a:cs typeface="Roboto"/>
                <a:sym typeface="Roboto"/>
              </a:rPr>
              <a:t>Released Nov, 2020</a:t>
            </a:r>
            <a:endParaRPr sz="1400" b="0" i="0" u="none" strike="noStrike" cap="none">
              <a:solidFill>
                <a:srgbClr val="000000"/>
              </a:solidFill>
              <a:latin typeface="Roboto"/>
              <a:ea typeface="Roboto"/>
              <a:cs typeface="Roboto"/>
              <a:sym typeface="Roboto"/>
            </a:endParaRPr>
          </a:p>
        </p:txBody>
      </p:sp>
      <p:sp>
        <p:nvSpPr>
          <p:cNvPr id="3157" name="Google Shape;3157;p45"/>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3158" name="Google Shape;3158;p45"/>
          <p:cNvSpPr txBox="1">
            <a:spLocks noGrp="1"/>
          </p:cNvSpPr>
          <p:nvPr>
            <p:ph type="title" idx="4294967295"/>
          </p:nvPr>
        </p:nvSpPr>
        <p:spPr>
          <a:xfrm>
            <a:off x="112575" y="1441200"/>
            <a:ext cx="2514300" cy="5850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3F3F3F"/>
              </a:buClr>
              <a:buSzPts val="3200"/>
              <a:buFont typeface="Roboto Black"/>
              <a:buNone/>
            </a:pPr>
            <a:r>
              <a:rPr lang="en-US" sz="3200" b="1" dirty="0">
                <a:solidFill>
                  <a:srgbClr val="2D75B6"/>
                </a:solidFill>
              </a:rPr>
              <a:t>Pegasus 5.0</a:t>
            </a:r>
            <a:endParaRPr b="1" dirty="0">
              <a:solidFill>
                <a:srgbClr val="2D75B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6897</TotalTime>
  <Words>1848</Words>
  <Application>Microsoft Macintosh PowerPoint</Application>
  <PresentationFormat>Widescreen</PresentationFormat>
  <Paragraphs>388</Paragraphs>
  <Slides>17</Slides>
  <Notes>17</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Rounded MT Bold</vt:lpstr>
      <vt:lpstr>Calibri</vt:lpstr>
      <vt:lpstr>Calibri Light</vt:lpstr>
      <vt:lpstr>Montserrat</vt:lpstr>
      <vt:lpstr>Noto Sans Symbols</vt:lpstr>
      <vt:lpstr>Roboto</vt:lpstr>
      <vt:lpstr>Roboto Black</vt:lpstr>
      <vt:lpstr>Roboto Light</vt:lpstr>
      <vt:lpstr>Office Theme</vt:lpstr>
      <vt:lpstr>Pegasus 5.0 + Ensemble Manager Workflow Management System</vt:lpstr>
      <vt:lpstr>Why Pegasus?</vt:lpstr>
      <vt:lpstr>PowerPoint Presentation</vt:lpstr>
      <vt:lpstr>Key Pegasus Concepts</vt:lpstr>
      <vt:lpstr>PowerPoint Presentation</vt:lpstr>
      <vt:lpstr>Pegasus Deployment</vt:lpstr>
      <vt:lpstr>Advanced LIGO</vt:lpstr>
      <vt:lpstr>Automatic Integrity  Checking in Pegasus</vt:lpstr>
      <vt:lpstr>Pegasus 5.0</vt:lpstr>
      <vt:lpstr>PowerPoint Presentation</vt:lpstr>
      <vt:lpstr>Ensemble Manager</vt:lpstr>
      <vt:lpstr>Ensemble Manager Triggers</vt:lpstr>
      <vt:lpstr>Ensemble Manager Overview</vt:lpstr>
      <vt:lpstr>Ensemble Manager Overview</vt:lpstr>
      <vt:lpstr>Ensemble Manager Overview</vt:lpstr>
      <vt:lpstr>Ensemble Manager: Rest API</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info@rafaelsilva.com</dc:creator>
  <cp:lastModifiedBy>Karan Vahi</cp:lastModifiedBy>
  <cp:revision>745</cp:revision>
  <cp:lastPrinted>2015-10-26T14:18:58Z</cp:lastPrinted>
  <dcterms:created xsi:type="dcterms:W3CDTF">2015-10-23T05:38:57Z</dcterms:created>
  <dcterms:modified xsi:type="dcterms:W3CDTF">2021-05-25T23:29:51Z</dcterms:modified>
</cp:coreProperties>
</file>