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5"/>
  </p:notesMasterIdLst>
  <p:sldIdLst>
    <p:sldId id="258" r:id="rId2"/>
    <p:sldId id="261" r:id="rId3"/>
    <p:sldId id="269" r:id="rId4"/>
    <p:sldId id="273" r:id="rId5"/>
    <p:sldId id="282" r:id="rId6"/>
    <p:sldId id="274" r:id="rId7"/>
    <p:sldId id="678" r:id="rId8"/>
    <p:sldId id="677" r:id="rId9"/>
    <p:sldId id="297" r:id="rId10"/>
    <p:sldId id="298" r:id="rId11"/>
    <p:sldId id="267" r:id="rId12"/>
    <p:sldId id="679" r:id="rId13"/>
    <p:sldId id="302"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D75B6"/>
    <a:srgbClr val="942092"/>
    <a:srgbClr val="323B4A"/>
    <a:srgbClr val="D1AC4F"/>
    <a:srgbClr val="70AE46"/>
    <a:srgbClr val="5E8FB8"/>
    <a:srgbClr val="637E93"/>
    <a:srgbClr val="DCDEE3"/>
    <a:srgbClr val="C7C8CD"/>
    <a:srgbClr val="59758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539"/>
    <p:restoredTop sz="84091"/>
  </p:normalViewPr>
  <p:slideViewPr>
    <p:cSldViewPr snapToGrid="0" snapToObjects="1">
      <p:cViewPr varScale="1">
        <p:scale>
          <a:sx n="102" d="100"/>
          <a:sy n="102" d="100"/>
        </p:scale>
        <p:origin x="1688" y="176"/>
      </p:cViewPr>
      <p:guideLst>
        <p:guide orient="horz" pos="2160"/>
        <p:guide pos="384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088AE0-F75B-C043-A790-44D7CAEA21E0}" type="datetimeFigureOut">
              <a:rPr lang="en-US" smtClean="0"/>
              <a:t>7/6/22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35E725-9EA9-D340-AA75-6726D98EBF98}" type="slidenum">
              <a:rPr lang="en-US" smtClean="0"/>
              <a:t>‹#›</a:t>
            </a:fld>
            <a:endParaRPr lang="en-US"/>
          </a:p>
        </p:txBody>
      </p:sp>
    </p:spTree>
    <p:extLst>
      <p:ext uri="{BB962C8B-B14F-4D97-AF65-F5344CB8AC3E}">
        <p14:creationId xmlns:p14="http://schemas.microsoft.com/office/powerpoint/2010/main" val="6520720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6" name="Google Shape;266;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5"/>
        <p:cNvGrpSpPr/>
        <p:nvPr/>
      </p:nvGrpSpPr>
      <p:grpSpPr>
        <a:xfrm>
          <a:off x="0" y="0"/>
          <a:ext cx="0" cy="0"/>
          <a:chOff x="0" y="0"/>
          <a:chExt cx="0" cy="0"/>
        </a:xfrm>
      </p:grpSpPr>
      <p:sp>
        <p:nvSpPr>
          <p:cNvPr id="3016" name="Google Shape;3016;p4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17" name="Google Shape;3017;p4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61827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8"/>
        <p:cNvGrpSpPr/>
        <p:nvPr/>
      </p:nvGrpSpPr>
      <p:grpSpPr>
        <a:xfrm>
          <a:off x="0" y="0"/>
          <a:ext cx="0" cy="0"/>
          <a:chOff x="0" y="0"/>
          <a:chExt cx="0" cy="0"/>
        </a:xfrm>
      </p:grpSpPr>
      <p:sp>
        <p:nvSpPr>
          <p:cNvPr id="1139" name="Google Shape;113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40" name="Google Shape;114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141" name="Google Shape;1141;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chemeClr val="dk1"/>
              </a:buClr>
              <a:buSzPts val="1200"/>
              <a:buFont typeface="Calibri"/>
              <a:buNone/>
            </a:pPr>
            <a:fld id="{00000000-1234-1234-1234-123412341234}" type="slidenum">
              <a:rPr lang="en-US" sz="1200" b="0" i="0" u="none" strike="noStrike" cap="none">
                <a:solidFill>
                  <a:schemeClr val="dk1"/>
                </a:solidFill>
                <a:latin typeface="Calibri"/>
                <a:ea typeface="Calibri"/>
                <a:cs typeface="Calibri"/>
                <a:sym typeface="Calibri"/>
              </a:rPr>
              <a:t>11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g1237dba589b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96" name="Google Shape;396;g1237dba589b_0_0: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7" name="Google Shape;397;g1237dba589b_0_0: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9"/>
        <p:cNvGrpSpPr/>
        <p:nvPr/>
      </p:nvGrpSpPr>
      <p:grpSpPr>
        <a:xfrm>
          <a:off x="0" y="0"/>
          <a:ext cx="0" cy="0"/>
          <a:chOff x="0" y="0"/>
          <a:chExt cx="0" cy="0"/>
        </a:xfrm>
      </p:grpSpPr>
      <p:sp>
        <p:nvSpPr>
          <p:cNvPr id="3160" name="Google Shape;3160;p4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3161" name="Google Shape;3161;p4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6"/>
        <p:cNvGrpSpPr/>
        <p:nvPr/>
      </p:nvGrpSpPr>
      <p:grpSpPr>
        <a:xfrm>
          <a:off x="0" y="0"/>
          <a:ext cx="0" cy="0"/>
          <a:chOff x="0" y="0"/>
          <a:chExt cx="0" cy="0"/>
        </a:xfrm>
      </p:grpSpPr>
      <p:sp>
        <p:nvSpPr>
          <p:cNvPr id="427" name="Google Shape;427;p6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8" name="Google Shape;428;p6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9" name="Google Shape;128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0"/>
        <p:cNvGrpSpPr/>
        <p:nvPr/>
      </p:nvGrpSpPr>
      <p:grpSpPr>
        <a:xfrm>
          <a:off x="0" y="0"/>
          <a:ext cx="0" cy="0"/>
          <a:chOff x="0" y="0"/>
          <a:chExt cx="0" cy="0"/>
        </a:xfrm>
      </p:grpSpPr>
      <p:sp>
        <p:nvSpPr>
          <p:cNvPr id="1591" name="Google Shape;1591;p6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92" name="Google Shape;1592;p6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4"/>
        <p:cNvGrpSpPr/>
        <p:nvPr/>
      </p:nvGrpSpPr>
      <p:grpSpPr>
        <a:xfrm>
          <a:off x="0" y="0"/>
          <a:ext cx="0" cy="0"/>
          <a:chOff x="0" y="0"/>
          <a:chExt cx="0" cy="0"/>
        </a:xfrm>
      </p:grpSpPr>
      <p:sp>
        <p:nvSpPr>
          <p:cNvPr id="2095" name="Google Shape;2095;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096" name="Google Shape;2096;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6"/>
        <p:cNvGrpSpPr/>
        <p:nvPr/>
      </p:nvGrpSpPr>
      <p:grpSpPr>
        <a:xfrm>
          <a:off x="0" y="0"/>
          <a:ext cx="0" cy="0"/>
          <a:chOff x="0" y="0"/>
          <a:chExt cx="0" cy="0"/>
        </a:xfrm>
      </p:grpSpPr>
      <p:sp>
        <p:nvSpPr>
          <p:cNvPr id="1857" name="Google Shape;1857;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58" name="Google Shape;1858;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dirty="0"/>
          </a:p>
        </p:txBody>
      </p:sp>
      <p:sp>
        <p:nvSpPr>
          <p:cNvPr id="1289" name="Google Shape;1289;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183980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6"/>
        <p:cNvGrpSpPr/>
        <p:nvPr/>
      </p:nvGrpSpPr>
      <p:grpSpPr>
        <a:xfrm>
          <a:off x="0" y="0"/>
          <a:ext cx="0" cy="0"/>
          <a:chOff x="0" y="0"/>
          <a:chExt cx="0" cy="0"/>
        </a:xfrm>
      </p:grpSpPr>
      <p:sp>
        <p:nvSpPr>
          <p:cNvPr id="2577" name="Google Shape;2577;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78" name="Google Shape;2578;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r>
              <a:rPr lang="en-US"/>
              <a:t>Currently, we have implemented and are enforcing integrity checking in the PegasusLite deployments, where a job on the remote compute node is launched by a llightweight Pegasus instance that is responsible for fetching the input data for the job and staging the output to the scratch space. Before a job starts, an integrity check step is performed to ensure that any input files staged to the compute node matches the checksum in the data catalogs. Any new files ( intermediate , and final output files) that are generated on the remote node have their checksums computed on the remote node itself. This information is brought back to Pegasus submit host as part of job’s stdout and then stored in our monitoring database.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9"/>
        <p:cNvGrpSpPr/>
        <p:nvPr/>
      </p:nvGrpSpPr>
      <p:grpSpPr>
        <a:xfrm>
          <a:off x="0" y="0"/>
          <a:ext cx="0" cy="0"/>
          <a:chOff x="0" y="0"/>
          <a:chExt cx="0" cy="0"/>
        </a:xfrm>
      </p:grpSpPr>
      <p:sp>
        <p:nvSpPr>
          <p:cNvPr id="2960" name="Google Shape;2960;p4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61" name="Google Shape;2961;p4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7091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jpg"/><Relationship Id="rId1" Type="http://schemas.openxmlformats.org/officeDocument/2006/relationships/slideMaster" Target="../slideMasters/slideMaster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7F0C2D9F-281B-C749-98AC-0C96966DD309}"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9C883-41B7-2244-9D37-B3B53D78275E}" type="slidenum">
              <a:rPr lang="en-US" smtClean="0"/>
              <a:t>‹#›</a:t>
            </a:fld>
            <a:endParaRPr lang="en-US"/>
          </a:p>
        </p:txBody>
      </p:sp>
    </p:spTree>
    <p:extLst>
      <p:ext uri="{BB962C8B-B14F-4D97-AF65-F5344CB8AC3E}">
        <p14:creationId xmlns:p14="http://schemas.microsoft.com/office/powerpoint/2010/main" val="872704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0C2D9F-281B-C749-98AC-0C96966DD309}"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9C883-41B7-2244-9D37-B3B53D78275E}" type="slidenum">
              <a:rPr lang="en-US" smtClean="0"/>
              <a:t>‹#›</a:t>
            </a:fld>
            <a:endParaRPr lang="en-US"/>
          </a:p>
        </p:txBody>
      </p:sp>
    </p:spTree>
    <p:extLst>
      <p:ext uri="{BB962C8B-B14F-4D97-AF65-F5344CB8AC3E}">
        <p14:creationId xmlns:p14="http://schemas.microsoft.com/office/powerpoint/2010/main" val="4035031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0C2D9F-281B-C749-98AC-0C96966DD309}"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9C883-41B7-2244-9D37-B3B53D78275E}" type="slidenum">
              <a:rPr lang="en-US" smtClean="0"/>
              <a:t>‹#›</a:t>
            </a:fld>
            <a:endParaRPr lang="en-US"/>
          </a:p>
        </p:txBody>
      </p:sp>
    </p:spTree>
    <p:extLst>
      <p:ext uri="{BB962C8B-B14F-4D97-AF65-F5344CB8AC3E}">
        <p14:creationId xmlns:p14="http://schemas.microsoft.com/office/powerpoint/2010/main" val="20707785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40"/>
        <p:cNvGrpSpPr/>
        <p:nvPr/>
      </p:nvGrpSpPr>
      <p:grpSpPr>
        <a:xfrm>
          <a:off x="0" y="0"/>
          <a:ext cx="0" cy="0"/>
          <a:chOff x="0" y="0"/>
          <a:chExt cx="0" cy="0"/>
        </a:xfrm>
      </p:grpSpPr>
      <p:grpSp>
        <p:nvGrpSpPr>
          <p:cNvPr id="41" name="Google Shape;41;p50"/>
          <p:cNvGrpSpPr/>
          <p:nvPr/>
        </p:nvGrpSpPr>
        <p:grpSpPr>
          <a:xfrm>
            <a:off x="0" y="0"/>
            <a:ext cx="12192000" cy="6858001"/>
            <a:chOff x="0" y="0"/>
            <a:chExt cx="12192000" cy="6858001"/>
          </a:xfrm>
        </p:grpSpPr>
        <p:pic>
          <p:nvPicPr>
            <p:cNvPr id="42" name="Google Shape;42;p50" descr="time lapse photography of tunnel"/>
            <p:cNvPicPr preferRelativeResize="0"/>
            <p:nvPr/>
          </p:nvPicPr>
          <p:blipFill rotWithShape="1">
            <a:blip r:embed="rId2">
              <a:alphaModFix/>
            </a:blip>
            <a:srcRect/>
            <a:stretch/>
          </p:blipFill>
          <p:spPr>
            <a:xfrm>
              <a:off x="1910140" y="1"/>
              <a:ext cx="10281860" cy="6858000"/>
            </a:xfrm>
            <a:prstGeom prst="rect">
              <a:avLst/>
            </a:prstGeom>
            <a:noFill/>
            <a:ln>
              <a:noFill/>
            </a:ln>
          </p:spPr>
        </p:pic>
        <p:sp>
          <p:nvSpPr>
            <p:cNvPr id="43" name="Google Shape;43;p50"/>
            <p:cNvSpPr/>
            <p:nvPr/>
          </p:nvSpPr>
          <p:spPr>
            <a:xfrm>
              <a:off x="0" y="0"/>
              <a:ext cx="12192000" cy="6858001"/>
            </a:xfrm>
            <a:prstGeom prst="rect">
              <a:avLst/>
            </a:prstGeom>
            <a:gradFill>
              <a:gsLst>
                <a:gs pos="0">
                  <a:schemeClr val="lt1"/>
                </a:gs>
                <a:gs pos="20000">
                  <a:schemeClr val="lt1"/>
                </a:gs>
                <a:gs pos="100000">
                  <a:srgbClr val="FFFFFF">
                    <a:alpha val="8000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grpSp>
      <p:sp>
        <p:nvSpPr>
          <p:cNvPr id="44" name="Google Shape;44;p50"/>
          <p:cNvSpPr txBox="1">
            <a:spLocks noGrp="1"/>
          </p:cNvSpPr>
          <p:nvPr>
            <p:ph type="ctrTitle"/>
          </p:nvPr>
        </p:nvSpPr>
        <p:spPr>
          <a:xfrm>
            <a:off x="4182769" y="2656105"/>
            <a:ext cx="7171031" cy="701731"/>
          </a:xfrm>
          <a:prstGeom prst="rect">
            <a:avLst/>
          </a:prstGeom>
          <a:noFill/>
          <a:ln>
            <a:noFill/>
          </a:ln>
        </p:spPr>
        <p:txBody>
          <a:bodyPr spcFirstLastPara="1" wrap="square" lIns="91425" tIns="45700" rIns="91425" bIns="45700" anchor="b" anchorCtr="0">
            <a:spAutoFit/>
          </a:bodyPr>
          <a:lstStyle>
            <a:lvl1pPr lvl="0" algn="l">
              <a:lnSpc>
                <a:spcPct val="90000"/>
              </a:lnSpc>
              <a:spcBef>
                <a:spcPts val="0"/>
              </a:spcBef>
              <a:spcAft>
                <a:spcPts val="0"/>
              </a:spcAft>
              <a:buClr>
                <a:srgbClr val="3F3F3F"/>
              </a:buClr>
              <a:buSzPts val="4400"/>
              <a:buFont typeface="Roboto Black"/>
              <a:buNone/>
              <a:defRPr sz="4400">
                <a:solidFill>
                  <a:srgbClr val="3F3F3F"/>
                </a:solidFill>
                <a:latin typeface="Roboto Black"/>
                <a:ea typeface="Roboto Black"/>
                <a:cs typeface="Roboto Black"/>
                <a:sym typeface="Robot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50"/>
          <p:cNvSpPr txBox="1">
            <a:spLocks noGrp="1"/>
          </p:cNvSpPr>
          <p:nvPr>
            <p:ph type="subTitle" idx="1"/>
          </p:nvPr>
        </p:nvSpPr>
        <p:spPr>
          <a:xfrm>
            <a:off x="4182769" y="3766090"/>
            <a:ext cx="7171031" cy="313932"/>
          </a:xfrm>
          <a:prstGeom prst="rect">
            <a:avLst/>
          </a:prstGeom>
          <a:noFill/>
          <a:ln>
            <a:noFill/>
          </a:ln>
        </p:spPr>
        <p:txBody>
          <a:bodyPr spcFirstLastPara="1" wrap="square" lIns="91425" tIns="45700" rIns="91425" bIns="45700" anchor="t" anchorCtr="0">
            <a:spAutoFit/>
          </a:bodyPr>
          <a:lstStyle>
            <a:lvl1pPr lvl="0" algn="l">
              <a:lnSpc>
                <a:spcPct val="9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46" name="Google Shape;46;p5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50"/>
          <p:cNvSpPr txBox="1">
            <a:spLocks noGrp="1"/>
          </p:cNvSpPr>
          <p:nvPr>
            <p:ph type="ftr" idx="11"/>
          </p:nvPr>
        </p:nvSpPr>
        <p:spPr>
          <a:xfrm>
            <a:off x="4995332" y="6407149"/>
            <a:ext cx="2201335"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2D75B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5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US"/>
              <a:t>‹#›</a:t>
            </a:fld>
            <a:endParaRPr/>
          </a:p>
        </p:txBody>
      </p:sp>
      <p:cxnSp>
        <p:nvCxnSpPr>
          <p:cNvPr id="49" name="Google Shape;49;p50"/>
          <p:cNvCxnSpPr/>
          <p:nvPr/>
        </p:nvCxnSpPr>
        <p:spPr>
          <a:xfrm>
            <a:off x="4238813" y="3561963"/>
            <a:ext cx="2123112" cy="0"/>
          </a:xfrm>
          <a:prstGeom prst="straightConnector1">
            <a:avLst/>
          </a:prstGeom>
          <a:noFill/>
          <a:ln w="31750" cap="flat" cmpd="sng">
            <a:solidFill>
              <a:srgbClr val="FCA904"/>
            </a:solidFill>
            <a:prstDash val="solid"/>
            <a:miter lim="800000"/>
            <a:headEnd type="none" w="sm" len="sm"/>
            <a:tailEnd type="none" w="sm" len="sm"/>
          </a:ln>
        </p:spPr>
      </p:cxnSp>
      <p:pic>
        <p:nvPicPr>
          <p:cNvPr id="50" name="Google Shape;50;p50"/>
          <p:cNvPicPr preferRelativeResize="0"/>
          <p:nvPr/>
        </p:nvPicPr>
        <p:blipFill rotWithShape="1">
          <a:blip r:embed="rId3">
            <a:alphaModFix/>
          </a:blip>
          <a:srcRect/>
          <a:stretch/>
        </p:blipFill>
        <p:spPr>
          <a:xfrm>
            <a:off x="1237972" y="2299019"/>
            <a:ext cx="2337619" cy="1955481"/>
          </a:xfrm>
          <a:prstGeom prst="rect">
            <a:avLst/>
          </a:prstGeom>
          <a:noFill/>
          <a:ln>
            <a:noFill/>
          </a:ln>
        </p:spPr>
      </p:pic>
      <p:pic>
        <p:nvPicPr>
          <p:cNvPr id="51" name="Google Shape;51;p50"/>
          <p:cNvPicPr preferRelativeResize="0"/>
          <p:nvPr/>
        </p:nvPicPr>
        <p:blipFill rotWithShape="1">
          <a:blip r:embed="rId4">
            <a:alphaModFix/>
          </a:blip>
          <a:srcRect/>
          <a:stretch/>
        </p:blipFill>
        <p:spPr>
          <a:xfrm>
            <a:off x="334947" y="6061522"/>
            <a:ext cx="636603" cy="589653"/>
          </a:xfrm>
          <a:prstGeom prst="rect">
            <a:avLst/>
          </a:prstGeom>
          <a:noFill/>
          <a:ln>
            <a:noFill/>
          </a:ln>
        </p:spPr>
      </p:pic>
      <p:grpSp>
        <p:nvGrpSpPr>
          <p:cNvPr id="52" name="Google Shape;52;p50"/>
          <p:cNvGrpSpPr/>
          <p:nvPr/>
        </p:nvGrpSpPr>
        <p:grpSpPr>
          <a:xfrm>
            <a:off x="8196640" y="5903299"/>
            <a:ext cx="3175081" cy="471711"/>
            <a:chOff x="7723978" y="5410594"/>
            <a:chExt cx="3161287" cy="469662"/>
          </a:xfrm>
        </p:grpSpPr>
        <p:pic>
          <p:nvPicPr>
            <p:cNvPr id="53" name="Google Shape;53;p50"/>
            <p:cNvPicPr preferRelativeResize="0"/>
            <p:nvPr/>
          </p:nvPicPr>
          <p:blipFill rotWithShape="1">
            <a:blip r:embed="rId5">
              <a:alphaModFix/>
            </a:blip>
            <a:srcRect/>
            <a:stretch/>
          </p:blipFill>
          <p:spPr>
            <a:xfrm>
              <a:off x="7723978" y="5410594"/>
              <a:ext cx="467491" cy="469662"/>
            </a:xfrm>
            <a:prstGeom prst="rect">
              <a:avLst/>
            </a:prstGeom>
            <a:noFill/>
            <a:ln>
              <a:noFill/>
            </a:ln>
          </p:spPr>
        </p:pic>
        <p:pic>
          <p:nvPicPr>
            <p:cNvPr id="54" name="Google Shape;54;p50"/>
            <p:cNvPicPr preferRelativeResize="0"/>
            <p:nvPr/>
          </p:nvPicPr>
          <p:blipFill rotWithShape="1">
            <a:blip r:embed="rId6">
              <a:alphaModFix/>
            </a:blip>
            <a:srcRect/>
            <a:stretch/>
          </p:blipFill>
          <p:spPr>
            <a:xfrm>
              <a:off x="8292879" y="5484947"/>
              <a:ext cx="1306426" cy="320957"/>
            </a:xfrm>
            <a:prstGeom prst="rect">
              <a:avLst/>
            </a:prstGeom>
            <a:noFill/>
            <a:ln>
              <a:noFill/>
            </a:ln>
          </p:spPr>
        </p:pic>
        <p:pic>
          <p:nvPicPr>
            <p:cNvPr id="55" name="Google Shape;55;p50"/>
            <p:cNvPicPr preferRelativeResize="0"/>
            <p:nvPr/>
          </p:nvPicPr>
          <p:blipFill rotWithShape="1">
            <a:blip r:embed="rId7">
              <a:alphaModFix/>
            </a:blip>
            <a:srcRect/>
            <a:stretch/>
          </p:blipFill>
          <p:spPr>
            <a:xfrm>
              <a:off x="9700715" y="5484947"/>
              <a:ext cx="523506" cy="320957"/>
            </a:xfrm>
            <a:prstGeom prst="rect">
              <a:avLst/>
            </a:prstGeom>
            <a:noFill/>
            <a:ln>
              <a:noFill/>
            </a:ln>
          </p:spPr>
        </p:pic>
        <p:pic>
          <p:nvPicPr>
            <p:cNvPr id="56" name="Google Shape;56;p50"/>
            <p:cNvPicPr preferRelativeResize="0"/>
            <p:nvPr/>
          </p:nvPicPr>
          <p:blipFill rotWithShape="1">
            <a:blip r:embed="rId8">
              <a:alphaModFix/>
            </a:blip>
            <a:srcRect/>
            <a:stretch/>
          </p:blipFill>
          <p:spPr>
            <a:xfrm>
              <a:off x="10325632" y="5487365"/>
              <a:ext cx="559633" cy="316120"/>
            </a:xfrm>
            <a:prstGeom prst="rect">
              <a:avLst/>
            </a:prstGeom>
            <a:noFill/>
            <a:ln>
              <a:noFill/>
            </a:ln>
          </p:spPr>
        </p:pic>
      </p:grpSp>
      <p:cxnSp>
        <p:nvCxnSpPr>
          <p:cNvPr id="57" name="Google Shape;57;p50"/>
          <p:cNvCxnSpPr/>
          <p:nvPr/>
        </p:nvCxnSpPr>
        <p:spPr>
          <a:xfrm>
            <a:off x="1131348" y="6589712"/>
            <a:ext cx="3863985" cy="1"/>
          </a:xfrm>
          <a:prstGeom prst="straightConnector1">
            <a:avLst/>
          </a:prstGeom>
          <a:noFill/>
          <a:ln w="9525" cap="flat" cmpd="sng">
            <a:solidFill>
              <a:srgbClr val="D8D8D8"/>
            </a:solidFill>
            <a:prstDash val="solid"/>
            <a:miter lim="800000"/>
            <a:headEnd type="none" w="sm" len="sm"/>
            <a:tailEnd type="none" w="sm" len="sm"/>
          </a:ln>
        </p:spPr>
      </p:cxnSp>
      <p:cxnSp>
        <p:nvCxnSpPr>
          <p:cNvPr id="58" name="Google Shape;58;p50"/>
          <p:cNvCxnSpPr/>
          <p:nvPr/>
        </p:nvCxnSpPr>
        <p:spPr>
          <a:xfrm>
            <a:off x="7196667" y="6589713"/>
            <a:ext cx="4360333" cy="0"/>
          </a:xfrm>
          <a:prstGeom prst="straightConnector1">
            <a:avLst/>
          </a:prstGeom>
          <a:noFill/>
          <a:ln w="9525" cap="flat" cmpd="sng">
            <a:solidFill>
              <a:srgbClr val="D8D8D8"/>
            </a:solidFill>
            <a:prstDash val="solid"/>
            <a:miter lim="800000"/>
            <a:headEnd type="none" w="sm" len="sm"/>
            <a:tailEnd type="none" w="sm" len="sm"/>
          </a:ln>
        </p:spPr>
      </p:cxnSp>
    </p:spTree>
    <p:extLst>
      <p:ext uri="{BB962C8B-B14F-4D97-AF65-F5344CB8AC3E}">
        <p14:creationId xmlns:p14="http://schemas.microsoft.com/office/powerpoint/2010/main" val="1188291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1_Title and Content">
  <p:cSld name="1_Title and Content">
    <p:spTree>
      <p:nvGrpSpPr>
        <p:cNvPr id="1" name="Shape 59"/>
        <p:cNvGrpSpPr/>
        <p:nvPr/>
      </p:nvGrpSpPr>
      <p:grpSpPr>
        <a:xfrm>
          <a:off x="0" y="0"/>
          <a:ext cx="0" cy="0"/>
          <a:chOff x="0" y="0"/>
          <a:chExt cx="0" cy="0"/>
        </a:xfrm>
      </p:grpSpPr>
      <p:sp>
        <p:nvSpPr>
          <p:cNvPr id="60" name="Google Shape;60;p51"/>
          <p:cNvSpPr txBox="1">
            <a:spLocks noGrp="1"/>
          </p:cNvSpPr>
          <p:nvPr>
            <p:ph type="title"/>
          </p:nvPr>
        </p:nvSpPr>
        <p:spPr>
          <a:xfrm>
            <a:off x="838200" y="365125"/>
            <a:ext cx="9548674" cy="646331"/>
          </a:xfrm>
          <a:prstGeom prst="rect">
            <a:avLst/>
          </a:prstGeom>
          <a:noFill/>
          <a:ln>
            <a:noFill/>
          </a:ln>
        </p:spPr>
        <p:txBody>
          <a:bodyPr spcFirstLastPara="1" wrap="square" lIns="91425" tIns="45700" rIns="91425" bIns="45700" anchor="t" anchorCtr="0">
            <a:spAutoFit/>
          </a:bodyPr>
          <a:lstStyle>
            <a:lvl1pPr lvl="0" algn="l">
              <a:lnSpc>
                <a:spcPct val="100000"/>
              </a:lnSpc>
              <a:spcBef>
                <a:spcPts val="0"/>
              </a:spcBef>
              <a:spcAft>
                <a:spcPts val="0"/>
              </a:spcAft>
              <a:buClr>
                <a:srgbClr val="3F3F3F"/>
              </a:buClr>
              <a:buSzPts val="3600"/>
              <a:buFont typeface="Roboto Black"/>
              <a:buNone/>
              <a:defRPr sz="3600">
                <a:solidFill>
                  <a:srgbClr val="3F3F3F"/>
                </a:solidFill>
                <a:latin typeface="Roboto Black"/>
                <a:ea typeface="Roboto Black"/>
                <a:cs typeface="Roboto Black"/>
                <a:sym typeface="Robot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5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51"/>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pic>
        <p:nvPicPr>
          <p:cNvPr id="63" name="Google Shape;63;p51"/>
          <p:cNvPicPr preferRelativeResize="0"/>
          <p:nvPr/>
        </p:nvPicPr>
        <p:blipFill rotWithShape="1">
          <a:blip r:embed="rId2">
            <a:alphaModFix/>
          </a:blip>
          <a:srcRect/>
          <a:stretch/>
        </p:blipFill>
        <p:spPr>
          <a:xfrm>
            <a:off x="10718800" y="365125"/>
            <a:ext cx="635000" cy="531196"/>
          </a:xfrm>
          <a:prstGeom prst="rect">
            <a:avLst/>
          </a:prstGeom>
          <a:noFill/>
          <a:ln>
            <a:noFill/>
          </a:ln>
        </p:spPr>
      </p:pic>
      <p:pic>
        <p:nvPicPr>
          <p:cNvPr id="64" name="Google Shape;64;p51"/>
          <p:cNvPicPr preferRelativeResize="0"/>
          <p:nvPr/>
        </p:nvPicPr>
        <p:blipFill rotWithShape="1">
          <a:blip r:embed="rId3">
            <a:alphaModFix/>
          </a:blip>
          <a:srcRect/>
          <a:stretch/>
        </p:blipFill>
        <p:spPr>
          <a:xfrm>
            <a:off x="334947" y="6061522"/>
            <a:ext cx="636603" cy="589653"/>
          </a:xfrm>
          <a:prstGeom prst="rect">
            <a:avLst/>
          </a:prstGeom>
          <a:noFill/>
          <a:ln>
            <a:noFill/>
          </a:ln>
        </p:spPr>
      </p:pic>
      <p:cxnSp>
        <p:nvCxnSpPr>
          <p:cNvPr id="65" name="Google Shape;65;p51"/>
          <p:cNvCxnSpPr/>
          <p:nvPr/>
        </p:nvCxnSpPr>
        <p:spPr>
          <a:xfrm>
            <a:off x="1131348" y="6575994"/>
            <a:ext cx="10129421" cy="0"/>
          </a:xfrm>
          <a:prstGeom prst="straightConnector1">
            <a:avLst/>
          </a:prstGeom>
          <a:noFill/>
          <a:ln w="9525" cap="flat" cmpd="sng">
            <a:solidFill>
              <a:srgbClr val="D8D8D8"/>
            </a:solidFill>
            <a:prstDash val="solid"/>
            <a:miter lim="800000"/>
            <a:headEnd type="none" w="sm" len="sm"/>
            <a:tailEnd type="none" w="sm" len="sm"/>
          </a:ln>
        </p:spPr>
      </p:cxnSp>
      <p:sp>
        <p:nvSpPr>
          <p:cNvPr id="66" name="Google Shape;66;p51"/>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2D75B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4257156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1_Title Slide">
  <p:cSld name="1_Title Slide">
    <p:spTree>
      <p:nvGrpSpPr>
        <p:cNvPr id="1" name="Shape 156"/>
        <p:cNvGrpSpPr/>
        <p:nvPr/>
      </p:nvGrpSpPr>
      <p:grpSpPr>
        <a:xfrm>
          <a:off x="0" y="0"/>
          <a:ext cx="0" cy="0"/>
          <a:chOff x="0" y="0"/>
          <a:chExt cx="0" cy="0"/>
        </a:xfrm>
      </p:grpSpPr>
      <p:grpSp>
        <p:nvGrpSpPr>
          <p:cNvPr id="157" name="Google Shape;157;p62"/>
          <p:cNvGrpSpPr/>
          <p:nvPr/>
        </p:nvGrpSpPr>
        <p:grpSpPr>
          <a:xfrm>
            <a:off x="0" y="0"/>
            <a:ext cx="12192000" cy="6858001"/>
            <a:chOff x="0" y="0"/>
            <a:chExt cx="12192000" cy="6858001"/>
          </a:xfrm>
        </p:grpSpPr>
        <p:pic>
          <p:nvPicPr>
            <p:cNvPr id="158" name="Google Shape;158;p62" descr="time lapse photography of tunnel"/>
            <p:cNvPicPr preferRelativeResize="0"/>
            <p:nvPr/>
          </p:nvPicPr>
          <p:blipFill rotWithShape="1">
            <a:blip r:embed="rId2">
              <a:alphaModFix/>
            </a:blip>
            <a:srcRect/>
            <a:stretch/>
          </p:blipFill>
          <p:spPr>
            <a:xfrm>
              <a:off x="1910140" y="1"/>
              <a:ext cx="10281860" cy="6858000"/>
            </a:xfrm>
            <a:prstGeom prst="rect">
              <a:avLst/>
            </a:prstGeom>
            <a:noFill/>
            <a:ln>
              <a:noFill/>
            </a:ln>
          </p:spPr>
        </p:pic>
        <p:sp>
          <p:nvSpPr>
            <p:cNvPr id="159" name="Google Shape;159;p62"/>
            <p:cNvSpPr/>
            <p:nvPr/>
          </p:nvSpPr>
          <p:spPr>
            <a:xfrm>
              <a:off x="0" y="0"/>
              <a:ext cx="12192000" cy="6858001"/>
            </a:xfrm>
            <a:prstGeom prst="rect">
              <a:avLst/>
            </a:prstGeom>
            <a:gradFill>
              <a:gsLst>
                <a:gs pos="0">
                  <a:schemeClr val="lt1"/>
                </a:gs>
                <a:gs pos="20000">
                  <a:schemeClr val="lt1"/>
                </a:gs>
                <a:gs pos="100000">
                  <a:srgbClr val="FFFFFF">
                    <a:alpha val="8000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grpSp>
      <p:sp>
        <p:nvSpPr>
          <p:cNvPr id="160" name="Google Shape;160;p62"/>
          <p:cNvSpPr txBox="1">
            <a:spLocks noGrp="1"/>
          </p:cNvSpPr>
          <p:nvPr>
            <p:ph type="ctrTitle"/>
          </p:nvPr>
        </p:nvSpPr>
        <p:spPr>
          <a:xfrm>
            <a:off x="2281570" y="1938736"/>
            <a:ext cx="8386430" cy="726761"/>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rgbClr val="3F3F3F"/>
              </a:buClr>
              <a:buSzPts val="4000"/>
              <a:buFont typeface="Roboto Black"/>
              <a:buNone/>
              <a:defRPr sz="4000">
                <a:solidFill>
                  <a:srgbClr val="3F3F3F"/>
                </a:solidFill>
                <a:latin typeface="Roboto Black"/>
                <a:ea typeface="Roboto Black"/>
                <a:cs typeface="Roboto Black"/>
                <a:sym typeface="Robot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62"/>
          <p:cNvSpPr txBox="1">
            <a:spLocks noGrp="1"/>
          </p:cNvSpPr>
          <p:nvPr>
            <p:ph type="subTitle" idx="1"/>
          </p:nvPr>
        </p:nvSpPr>
        <p:spPr>
          <a:xfrm>
            <a:off x="2281570" y="3009900"/>
            <a:ext cx="8386430" cy="2806700"/>
          </a:xfrm>
          <a:prstGeom prst="rect">
            <a:avLst/>
          </a:prstGeom>
          <a:noFill/>
          <a:ln>
            <a:noFill/>
          </a:ln>
        </p:spPr>
        <p:txBody>
          <a:bodyPr spcFirstLastPara="1" wrap="square" lIns="91425" tIns="45700" rIns="91425" bIns="45700" anchor="t" anchorCtr="0">
            <a:normAutofit/>
          </a:bodyPr>
          <a:lstStyle>
            <a:lvl1pPr lvl="0" algn="l">
              <a:lnSpc>
                <a:spcPct val="90000"/>
              </a:lnSpc>
              <a:spcBef>
                <a:spcPts val="1000"/>
              </a:spcBef>
              <a:spcAft>
                <a:spcPts val="0"/>
              </a:spcAft>
              <a:buClr>
                <a:schemeClr val="dk1"/>
              </a:buClr>
              <a:buSzPts val="1600"/>
              <a:buNone/>
              <a:defRPr sz="16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62" name="Google Shape;162;p6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3" name="Google Shape;163;p62"/>
          <p:cNvSpPr txBox="1">
            <a:spLocks noGrp="1"/>
          </p:cNvSpPr>
          <p:nvPr>
            <p:ph type="ftr" idx="11"/>
          </p:nvPr>
        </p:nvSpPr>
        <p:spPr>
          <a:xfrm>
            <a:off x="4995333" y="6407149"/>
            <a:ext cx="2201334"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2D75B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4" name="Google Shape;164;p6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Roboto Light"/>
                <a:ea typeface="Roboto Light"/>
                <a:cs typeface="Roboto Light"/>
                <a:sym typeface="Roboto Light"/>
              </a:defRPr>
            </a:lvl9pPr>
          </a:lstStyle>
          <a:p>
            <a:pPr marL="0" lvl="0" indent="0" algn="r" rtl="0">
              <a:spcBef>
                <a:spcPts val="0"/>
              </a:spcBef>
              <a:spcAft>
                <a:spcPts val="0"/>
              </a:spcAft>
              <a:buNone/>
            </a:pPr>
            <a:fld id="{00000000-1234-1234-1234-123412341234}" type="slidenum">
              <a:rPr lang="en-US"/>
              <a:t>‹#›</a:t>
            </a:fld>
            <a:endParaRPr/>
          </a:p>
        </p:txBody>
      </p:sp>
      <p:pic>
        <p:nvPicPr>
          <p:cNvPr id="165" name="Google Shape;165;p62"/>
          <p:cNvPicPr preferRelativeResize="0"/>
          <p:nvPr/>
        </p:nvPicPr>
        <p:blipFill rotWithShape="1">
          <a:blip r:embed="rId3">
            <a:alphaModFix/>
          </a:blip>
          <a:srcRect/>
          <a:stretch/>
        </p:blipFill>
        <p:spPr>
          <a:xfrm>
            <a:off x="801182" y="619519"/>
            <a:ext cx="1318463" cy="1102930"/>
          </a:xfrm>
          <a:prstGeom prst="rect">
            <a:avLst/>
          </a:prstGeom>
          <a:noFill/>
          <a:ln>
            <a:noFill/>
          </a:ln>
        </p:spPr>
      </p:pic>
      <p:sp>
        <p:nvSpPr>
          <p:cNvPr id="166" name="Google Shape;166;p62"/>
          <p:cNvSpPr txBox="1">
            <a:spLocks noGrp="1"/>
          </p:cNvSpPr>
          <p:nvPr>
            <p:ph type="body" idx="2"/>
          </p:nvPr>
        </p:nvSpPr>
        <p:spPr>
          <a:xfrm>
            <a:off x="2281570" y="466173"/>
            <a:ext cx="8386430" cy="1034129"/>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rgbClr val="3F3F3F"/>
              </a:buClr>
              <a:buSzPts val="6800"/>
              <a:buFont typeface="Roboto Black"/>
              <a:buNone/>
              <a:defRPr sz="6800">
                <a:solidFill>
                  <a:srgbClr val="3F3F3F"/>
                </a:solidFill>
                <a:latin typeface="Roboto Black"/>
                <a:ea typeface="Roboto Black"/>
                <a:cs typeface="Roboto Black"/>
                <a:sym typeface="Roboto Black"/>
              </a:defRPr>
            </a:lvl1pPr>
            <a:lvl2pPr marL="914400" lvl="1" indent="-660400" algn="l">
              <a:lnSpc>
                <a:spcPct val="90000"/>
              </a:lnSpc>
              <a:spcBef>
                <a:spcPts val="500"/>
              </a:spcBef>
              <a:spcAft>
                <a:spcPts val="0"/>
              </a:spcAft>
              <a:buClr>
                <a:schemeClr val="dk1"/>
              </a:buClr>
              <a:buSzPts val="6800"/>
              <a:buChar char="•"/>
              <a:defRPr sz="6800"/>
            </a:lvl2pPr>
            <a:lvl3pPr marL="1371600" lvl="2" indent="-660400" algn="l">
              <a:lnSpc>
                <a:spcPct val="90000"/>
              </a:lnSpc>
              <a:spcBef>
                <a:spcPts val="500"/>
              </a:spcBef>
              <a:spcAft>
                <a:spcPts val="0"/>
              </a:spcAft>
              <a:buClr>
                <a:schemeClr val="dk1"/>
              </a:buClr>
              <a:buSzPts val="6800"/>
              <a:buChar char="•"/>
              <a:defRPr sz="6800"/>
            </a:lvl3pPr>
            <a:lvl4pPr marL="1828800" lvl="3" indent="-660400" algn="l">
              <a:lnSpc>
                <a:spcPct val="90000"/>
              </a:lnSpc>
              <a:spcBef>
                <a:spcPts val="500"/>
              </a:spcBef>
              <a:spcAft>
                <a:spcPts val="0"/>
              </a:spcAft>
              <a:buClr>
                <a:schemeClr val="dk1"/>
              </a:buClr>
              <a:buSzPts val="6800"/>
              <a:buChar char="•"/>
              <a:defRPr sz="6800"/>
            </a:lvl4pPr>
            <a:lvl5pPr marL="2286000" lvl="4" indent="-660400" algn="l">
              <a:lnSpc>
                <a:spcPct val="90000"/>
              </a:lnSpc>
              <a:spcBef>
                <a:spcPts val="500"/>
              </a:spcBef>
              <a:spcAft>
                <a:spcPts val="0"/>
              </a:spcAft>
              <a:buClr>
                <a:schemeClr val="dk1"/>
              </a:buClr>
              <a:buSzPts val="6800"/>
              <a:buChar char="•"/>
              <a:defRPr sz="6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7" name="Google Shape;167;p62"/>
          <p:cNvSpPr txBox="1">
            <a:spLocks noGrp="1"/>
          </p:cNvSpPr>
          <p:nvPr>
            <p:ph type="body" idx="3"/>
          </p:nvPr>
        </p:nvSpPr>
        <p:spPr>
          <a:xfrm>
            <a:off x="2281570" y="1464098"/>
            <a:ext cx="8386430" cy="3139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rgbClr val="3F3F3F"/>
              </a:buClr>
              <a:buSzPts val="1600"/>
              <a:buFont typeface="Roboto"/>
              <a:buNone/>
              <a:defRPr sz="1600">
                <a:solidFill>
                  <a:srgbClr val="3F3F3F"/>
                </a:solidFill>
                <a:latin typeface="Roboto"/>
                <a:ea typeface="Roboto"/>
                <a:cs typeface="Roboto"/>
                <a:sym typeface="Roboto"/>
              </a:defRPr>
            </a:lvl1pPr>
            <a:lvl2pPr marL="914400" lvl="1" indent="-660400" algn="l">
              <a:lnSpc>
                <a:spcPct val="90000"/>
              </a:lnSpc>
              <a:spcBef>
                <a:spcPts val="500"/>
              </a:spcBef>
              <a:spcAft>
                <a:spcPts val="0"/>
              </a:spcAft>
              <a:buClr>
                <a:schemeClr val="dk1"/>
              </a:buClr>
              <a:buSzPts val="6800"/>
              <a:buChar char="•"/>
              <a:defRPr sz="6800"/>
            </a:lvl2pPr>
            <a:lvl3pPr marL="1371600" lvl="2" indent="-660400" algn="l">
              <a:lnSpc>
                <a:spcPct val="90000"/>
              </a:lnSpc>
              <a:spcBef>
                <a:spcPts val="500"/>
              </a:spcBef>
              <a:spcAft>
                <a:spcPts val="0"/>
              </a:spcAft>
              <a:buClr>
                <a:schemeClr val="dk1"/>
              </a:buClr>
              <a:buSzPts val="6800"/>
              <a:buChar char="•"/>
              <a:defRPr sz="6800"/>
            </a:lvl3pPr>
            <a:lvl4pPr marL="1828800" lvl="3" indent="-660400" algn="l">
              <a:lnSpc>
                <a:spcPct val="90000"/>
              </a:lnSpc>
              <a:spcBef>
                <a:spcPts val="500"/>
              </a:spcBef>
              <a:spcAft>
                <a:spcPts val="0"/>
              </a:spcAft>
              <a:buClr>
                <a:schemeClr val="dk1"/>
              </a:buClr>
              <a:buSzPts val="6800"/>
              <a:buChar char="•"/>
              <a:defRPr sz="6800"/>
            </a:lvl4pPr>
            <a:lvl5pPr marL="2286000" lvl="4" indent="-660400" algn="l">
              <a:lnSpc>
                <a:spcPct val="90000"/>
              </a:lnSpc>
              <a:spcBef>
                <a:spcPts val="500"/>
              </a:spcBef>
              <a:spcAft>
                <a:spcPts val="0"/>
              </a:spcAft>
              <a:buClr>
                <a:schemeClr val="dk1"/>
              </a:buClr>
              <a:buSzPts val="6800"/>
              <a:buChar char="•"/>
              <a:defRPr sz="6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8" name="Google Shape;168;p62"/>
          <p:cNvSpPr txBox="1">
            <a:spLocks noGrp="1"/>
          </p:cNvSpPr>
          <p:nvPr>
            <p:ph type="body" idx="4"/>
          </p:nvPr>
        </p:nvSpPr>
        <p:spPr>
          <a:xfrm>
            <a:off x="6374166" y="961540"/>
            <a:ext cx="4293833" cy="369332"/>
          </a:xfrm>
          <a:prstGeom prst="rect">
            <a:avLst/>
          </a:prstGeom>
          <a:noFill/>
          <a:ln>
            <a:noFill/>
          </a:ln>
        </p:spPr>
        <p:txBody>
          <a:bodyPr spcFirstLastPara="1" wrap="square" lIns="91425" tIns="45700" rIns="91425" bIns="45700" anchor="t" anchorCtr="0">
            <a:spAutoFit/>
          </a:bodyPr>
          <a:lstStyle>
            <a:lvl1pPr marL="457200" lvl="0" indent="-228600" algn="l">
              <a:lnSpc>
                <a:spcPct val="90000"/>
              </a:lnSpc>
              <a:spcBef>
                <a:spcPts val="1000"/>
              </a:spcBef>
              <a:spcAft>
                <a:spcPts val="0"/>
              </a:spcAft>
              <a:buClr>
                <a:srgbClr val="365CAA"/>
              </a:buClr>
              <a:buSzPts val="2000"/>
              <a:buFont typeface="Roboto"/>
              <a:buNone/>
              <a:defRPr sz="2000" b="1">
                <a:solidFill>
                  <a:srgbClr val="365CAA"/>
                </a:solidFill>
                <a:latin typeface="Roboto"/>
                <a:ea typeface="Roboto"/>
                <a:cs typeface="Roboto"/>
                <a:sym typeface="Roboto"/>
              </a:defRPr>
            </a:lvl1pPr>
            <a:lvl2pPr marL="914400" lvl="1" indent="-660400" algn="l">
              <a:lnSpc>
                <a:spcPct val="90000"/>
              </a:lnSpc>
              <a:spcBef>
                <a:spcPts val="500"/>
              </a:spcBef>
              <a:spcAft>
                <a:spcPts val="0"/>
              </a:spcAft>
              <a:buClr>
                <a:schemeClr val="dk1"/>
              </a:buClr>
              <a:buSzPts val="6800"/>
              <a:buChar char="•"/>
              <a:defRPr sz="6800"/>
            </a:lvl2pPr>
            <a:lvl3pPr marL="1371600" lvl="2" indent="-660400" algn="l">
              <a:lnSpc>
                <a:spcPct val="90000"/>
              </a:lnSpc>
              <a:spcBef>
                <a:spcPts val="500"/>
              </a:spcBef>
              <a:spcAft>
                <a:spcPts val="0"/>
              </a:spcAft>
              <a:buClr>
                <a:schemeClr val="dk1"/>
              </a:buClr>
              <a:buSzPts val="6800"/>
              <a:buChar char="•"/>
              <a:defRPr sz="6800"/>
            </a:lvl3pPr>
            <a:lvl4pPr marL="1828800" lvl="3" indent="-660400" algn="l">
              <a:lnSpc>
                <a:spcPct val="90000"/>
              </a:lnSpc>
              <a:spcBef>
                <a:spcPts val="500"/>
              </a:spcBef>
              <a:spcAft>
                <a:spcPts val="0"/>
              </a:spcAft>
              <a:buClr>
                <a:schemeClr val="dk1"/>
              </a:buClr>
              <a:buSzPts val="6800"/>
              <a:buChar char="•"/>
              <a:defRPr sz="6800"/>
            </a:lvl4pPr>
            <a:lvl5pPr marL="2286000" lvl="4" indent="-660400" algn="l">
              <a:lnSpc>
                <a:spcPct val="90000"/>
              </a:lnSpc>
              <a:spcBef>
                <a:spcPts val="500"/>
              </a:spcBef>
              <a:spcAft>
                <a:spcPts val="0"/>
              </a:spcAft>
              <a:buClr>
                <a:schemeClr val="dk1"/>
              </a:buClr>
              <a:buSzPts val="6800"/>
              <a:buChar char="•"/>
              <a:defRPr sz="6800"/>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69" name="Google Shape;169;p62"/>
          <p:cNvCxnSpPr/>
          <p:nvPr/>
        </p:nvCxnSpPr>
        <p:spPr>
          <a:xfrm>
            <a:off x="1131348" y="6589712"/>
            <a:ext cx="3863985" cy="1"/>
          </a:xfrm>
          <a:prstGeom prst="straightConnector1">
            <a:avLst/>
          </a:prstGeom>
          <a:noFill/>
          <a:ln w="9525" cap="flat" cmpd="sng">
            <a:solidFill>
              <a:srgbClr val="D8D8D8"/>
            </a:solidFill>
            <a:prstDash val="solid"/>
            <a:miter lim="800000"/>
            <a:headEnd type="none" w="sm" len="sm"/>
            <a:tailEnd type="none" w="sm" len="sm"/>
          </a:ln>
        </p:spPr>
      </p:cxnSp>
      <p:pic>
        <p:nvPicPr>
          <p:cNvPr id="170" name="Google Shape;170;p62"/>
          <p:cNvPicPr preferRelativeResize="0"/>
          <p:nvPr/>
        </p:nvPicPr>
        <p:blipFill rotWithShape="1">
          <a:blip r:embed="rId4">
            <a:alphaModFix/>
          </a:blip>
          <a:srcRect/>
          <a:stretch/>
        </p:blipFill>
        <p:spPr>
          <a:xfrm>
            <a:off x="334947" y="6061522"/>
            <a:ext cx="636603" cy="589653"/>
          </a:xfrm>
          <a:prstGeom prst="rect">
            <a:avLst/>
          </a:prstGeom>
          <a:noFill/>
          <a:ln>
            <a:noFill/>
          </a:ln>
        </p:spPr>
      </p:pic>
      <p:cxnSp>
        <p:nvCxnSpPr>
          <p:cNvPr id="171" name="Google Shape;171;p62"/>
          <p:cNvCxnSpPr/>
          <p:nvPr/>
        </p:nvCxnSpPr>
        <p:spPr>
          <a:xfrm>
            <a:off x="7196667" y="6589713"/>
            <a:ext cx="4360333" cy="0"/>
          </a:xfrm>
          <a:prstGeom prst="straightConnector1">
            <a:avLst/>
          </a:prstGeom>
          <a:noFill/>
          <a:ln w="9525" cap="flat" cmpd="sng">
            <a:solidFill>
              <a:srgbClr val="D8D8D8"/>
            </a:solidFill>
            <a:prstDash val="solid"/>
            <a:miter lim="800000"/>
            <a:headEnd type="none" w="sm" len="sm"/>
            <a:tailEnd type="none" w="sm" len="sm"/>
          </a:ln>
        </p:spPr>
      </p:cxnSp>
    </p:spTree>
    <p:extLst>
      <p:ext uri="{BB962C8B-B14F-4D97-AF65-F5344CB8AC3E}">
        <p14:creationId xmlns:p14="http://schemas.microsoft.com/office/powerpoint/2010/main" val="14311569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2_Title and Content">
  <p:cSld name="2_Title and Content">
    <p:spTree>
      <p:nvGrpSpPr>
        <p:cNvPr id="1" name="Shape 114"/>
        <p:cNvGrpSpPr/>
        <p:nvPr/>
      </p:nvGrpSpPr>
      <p:grpSpPr>
        <a:xfrm>
          <a:off x="0" y="0"/>
          <a:ext cx="0" cy="0"/>
          <a:chOff x="0" y="0"/>
          <a:chExt cx="0" cy="0"/>
        </a:xfrm>
      </p:grpSpPr>
      <p:sp>
        <p:nvSpPr>
          <p:cNvPr id="115" name="Google Shape;115;p52"/>
          <p:cNvSpPr txBox="1">
            <a:spLocks noGrp="1"/>
          </p:cNvSpPr>
          <p:nvPr>
            <p:ph type="title"/>
          </p:nvPr>
        </p:nvSpPr>
        <p:spPr>
          <a:xfrm>
            <a:off x="838200" y="365125"/>
            <a:ext cx="9548674" cy="646331"/>
          </a:xfrm>
          <a:prstGeom prst="rect">
            <a:avLst/>
          </a:prstGeom>
          <a:noFill/>
          <a:ln>
            <a:noFill/>
          </a:ln>
        </p:spPr>
        <p:txBody>
          <a:bodyPr spcFirstLastPara="1" wrap="square" lIns="91425" tIns="45700" rIns="91425" bIns="45700" anchor="t" anchorCtr="0">
            <a:spAutoFit/>
          </a:bodyPr>
          <a:lstStyle>
            <a:lvl1pPr lvl="0" algn="l">
              <a:lnSpc>
                <a:spcPct val="100000"/>
              </a:lnSpc>
              <a:spcBef>
                <a:spcPts val="0"/>
              </a:spcBef>
              <a:spcAft>
                <a:spcPts val="0"/>
              </a:spcAft>
              <a:buClr>
                <a:srgbClr val="3F3F3F"/>
              </a:buClr>
              <a:buSzPts val="3600"/>
              <a:buFont typeface="Roboto Black"/>
              <a:buNone/>
              <a:defRPr sz="3600">
                <a:solidFill>
                  <a:srgbClr val="3F3F3F"/>
                </a:solidFill>
                <a:latin typeface="Roboto Black"/>
                <a:ea typeface="Roboto Black"/>
                <a:cs typeface="Roboto Black"/>
                <a:sym typeface="Roboto Black"/>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6" name="Google Shape;116;p52"/>
          <p:cNvSpPr txBox="1">
            <a:spLocks noGrp="1"/>
          </p:cNvSpPr>
          <p:nvPr>
            <p:ph type="body" idx="1"/>
          </p:nvPr>
        </p:nvSpPr>
        <p:spPr>
          <a:xfrm>
            <a:off x="838200" y="1892300"/>
            <a:ext cx="4742549" cy="4074804"/>
          </a:xfrm>
          <a:prstGeom prst="rect">
            <a:avLst/>
          </a:prstGeom>
          <a:noFill/>
          <a:ln>
            <a:noFill/>
          </a:ln>
        </p:spPr>
        <p:txBody>
          <a:bodyPr spcFirstLastPara="1" wrap="square" lIns="91425" tIns="45700" rIns="91425" bIns="45700" anchor="t" anchorCtr="0">
            <a:normAutofit/>
          </a:bodyPr>
          <a:lstStyle>
            <a:lvl1pPr marL="457200" lvl="0" indent="-330200" algn="l">
              <a:lnSpc>
                <a:spcPct val="90000"/>
              </a:lnSpc>
              <a:spcBef>
                <a:spcPts val="1000"/>
              </a:spcBef>
              <a:spcAft>
                <a:spcPts val="0"/>
              </a:spcAft>
              <a:buClr>
                <a:srgbClr val="3F3F3F"/>
              </a:buClr>
              <a:buSzPts val="1600"/>
              <a:buChar char="•"/>
              <a:defRPr sz="1600">
                <a:solidFill>
                  <a:srgbClr val="3F3F3F"/>
                </a:solidFill>
              </a:defRPr>
            </a:lvl1pPr>
            <a:lvl2pPr marL="914400" lvl="1" indent="-317500" algn="l">
              <a:lnSpc>
                <a:spcPct val="90000"/>
              </a:lnSpc>
              <a:spcBef>
                <a:spcPts val="500"/>
              </a:spcBef>
              <a:spcAft>
                <a:spcPts val="0"/>
              </a:spcAft>
              <a:buClr>
                <a:srgbClr val="3F3F3F"/>
              </a:buClr>
              <a:buSzPts val="1400"/>
              <a:buChar char="•"/>
              <a:defRPr sz="1400">
                <a:solidFill>
                  <a:srgbClr val="3F3F3F"/>
                </a:solidFill>
              </a:defRPr>
            </a:lvl2pPr>
            <a:lvl3pPr marL="1371600" lvl="2" indent="-304800" algn="l">
              <a:lnSpc>
                <a:spcPct val="90000"/>
              </a:lnSpc>
              <a:spcBef>
                <a:spcPts val="500"/>
              </a:spcBef>
              <a:spcAft>
                <a:spcPts val="0"/>
              </a:spcAft>
              <a:buClr>
                <a:srgbClr val="3F3F3F"/>
              </a:buClr>
              <a:buSzPts val="1200"/>
              <a:buChar char="•"/>
              <a:defRPr sz="1200">
                <a:solidFill>
                  <a:srgbClr val="3F3F3F"/>
                </a:solidFill>
              </a:defRPr>
            </a:lvl3pPr>
            <a:lvl4pPr marL="1828800" lvl="3" indent="-298450" algn="l">
              <a:lnSpc>
                <a:spcPct val="90000"/>
              </a:lnSpc>
              <a:spcBef>
                <a:spcPts val="500"/>
              </a:spcBef>
              <a:spcAft>
                <a:spcPts val="0"/>
              </a:spcAft>
              <a:buClr>
                <a:srgbClr val="3F3F3F"/>
              </a:buClr>
              <a:buSzPts val="1100"/>
              <a:buChar char="•"/>
              <a:defRPr sz="1100">
                <a:solidFill>
                  <a:srgbClr val="3F3F3F"/>
                </a:solidFill>
              </a:defRPr>
            </a:lvl4pPr>
            <a:lvl5pPr marL="2286000" lvl="4" indent="-298450" algn="l">
              <a:lnSpc>
                <a:spcPct val="90000"/>
              </a:lnSpc>
              <a:spcBef>
                <a:spcPts val="500"/>
              </a:spcBef>
              <a:spcAft>
                <a:spcPts val="0"/>
              </a:spcAft>
              <a:buClr>
                <a:srgbClr val="3F3F3F"/>
              </a:buClr>
              <a:buSzPts val="1100"/>
              <a:buChar char="•"/>
              <a:defRPr sz="1100">
                <a:solidFill>
                  <a:srgbClr val="3F3F3F"/>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17" name="Google Shape;117;p5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52"/>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1pPr>
            <a:lvl2pPr marL="0" marR="0" lvl="1"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2pPr>
            <a:lvl3pPr marL="0" marR="0" lvl="2"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3pPr>
            <a:lvl4pPr marL="0" marR="0" lvl="3"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4pPr>
            <a:lvl5pPr marL="0" marR="0" lvl="4"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5pPr>
            <a:lvl6pPr marL="0" marR="0" lvl="5"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6pPr>
            <a:lvl7pPr marL="0" marR="0" lvl="6"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7pPr>
            <a:lvl8pPr marL="0" marR="0" lvl="7"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8pPr>
            <a:lvl9pPr marL="0" marR="0" lvl="8" indent="0" algn="ctr">
              <a:lnSpc>
                <a:spcPct val="100000"/>
              </a:lnSpc>
              <a:spcBef>
                <a:spcPts val="0"/>
              </a:spcBef>
              <a:spcAft>
                <a:spcPts val="0"/>
              </a:spcAft>
              <a:buClr>
                <a:srgbClr val="000000"/>
              </a:buClr>
              <a:buSzPts val="1200"/>
              <a:buFont typeface="Arial"/>
              <a:buNone/>
              <a:defRPr sz="1200" b="0" i="0" u="none" strike="noStrike" cap="none">
                <a:solidFill>
                  <a:srgbClr val="365CAA"/>
                </a:solidFill>
                <a:latin typeface="Roboto"/>
                <a:ea typeface="Roboto"/>
                <a:cs typeface="Roboto"/>
                <a:sym typeface="Roboto"/>
              </a:defRPr>
            </a:lvl9pPr>
          </a:lstStyle>
          <a:p>
            <a:pPr marL="0" lvl="0" indent="0" algn="ctr" rtl="0">
              <a:spcBef>
                <a:spcPts val="0"/>
              </a:spcBef>
              <a:spcAft>
                <a:spcPts val="0"/>
              </a:spcAft>
              <a:buNone/>
            </a:pPr>
            <a:fld id="{00000000-1234-1234-1234-123412341234}" type="slidenum">
              <a:rPr lang="en-US"/>
              <a:t>‹#›</a:t>
            </a:fld>
            <a:endParaRPr/>
          </a:p>
        </p:txBody>
      </p:sp>
      <p:pic>
        <p:nvPicPr>
          <p:cNvPr id="119" name="Google Shape;119;p52"/>
          <p:cNvPicPr preferRelativeResize="0"/>
          <p:nvPr/>
        </p:nvPicPr>
        <p:blipFill rotWithShape="1">
          <a:blip r:embed="rId2">
            <a:alphaModFix/>
          </a:blip>
          <a:srcRect/>
          <a:stretch/>
        </p:blipFill>
        <p:spPr>
          <a:xfrm>
            <a:off x="10718800" y="365125"/>
            <a:ext cx="635000" cy="531196"/>
          </a:xfrm>
          <a:prstGeom prst="rect">
            <a:avLst/>
          </a:prstGeom>
          <a:noFill/>
          <a:ln>
            <a:noFill/>
          </a:ln>
        </p:spPr>
      </p:pic>
      <p:sp>
        <p:nvSpPr>
          <p:cNvPr id="120" name="Google Shape;120;p52"/>
          <p:cNvSpPr txBox="1">
            <a:spLocks noGrp="1"/>
          </p:cNvSpPr>
          <p:nvPr>
            <p:ph type="body" idx="2"/>
          </p:nvPr>
        </p:nvSpPr>
        <p:spPr>
          <a:xfrm>
            <a:off x="838200" y="928616"/>
            <a:ext cx="9548674" cy="363804"/>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0"/>
              </a:spcBef>
              <a:spcAft>
                <a:spcPts val="0"/>
              </a:spcAft>
              <a:buClr>
                <a:srgbClr val="2D75B6"/>
              </a:buClr>
              <a:buSzPts val="1800"/>
              <a:buFont typeface="Roboto"/>
              <a:buNone/>
              <a:defRPr sz="1800" b="1">
                <a:solidFill>
                  <a:srgbClr val="2D75B6"/>
                </a:solidFill>
                <a:latin typeface="Roboto"/>
                <a:ea typeface="Roboto"/>
                <a:cs typeface="Roboto"/>
                <a:sym typeface="Roboto"/>
              </a:defRPr>
            </a:lvl1pPr>
            <a:lvl2pPr marL="914400" lvl="1" indent="-228600" algn="l">
              <a:lnSpc>
                <a:spcPct val="90000"/>
              </a:lnSpc>
              <a:spcBef>
                <a:spcPts val="500"/>
              </a:spcBef>
              <a:spcAft>
                <a:spcPts val="0"/>
              </a:spcAft>
              <a:buClr>
                <a:srgbClr val="2D75B6"/>
              </a:buClr>
              <a:buSzPts val="2400"/>
              <a:buFont typeface="Roboto Light"/>
              <a:buNone/>
              <a:defRPr>
                <a:solidFill>
                  <a:srgbClr val="2D75B6"/>
                </a:solidFill>
              </a:defRPr>
            </a:lvl2pPr>
            <a:lvl3pPr marL="1371600" lvl="2" indent="-228600" algn="l">
              <a:lnSpc>
                <a:spcPct val="90000"/>
              </a:lnSpc>
              <a:spcBef>
                <a:spcPts val="500"/>
              </a:spcBef>
              <a:spcAft>
                <a:spcPts val="0"/>
              </a:spcAft>
              <a:buClr>
                <a:srgbClr val="2D75B6"/>
              </a:buClr>
              <a:buSzPts val="2000"/>
              <a:buFont typeface="Roboto Light"/>
              <a:buNone/>
              <a:defRPr>
                <a:solidFill>
                  <a:srgbClr val="2D75B6"/>
                </a:solidFill>
              </a:defRPr>
            </a:lvl3pPr>
            <a:lvl4pPr marL="1828800" lvl="3" indent="-228600" algn="l">
              <a:lnSpc>
                <a:spcPct val="90000"/>
              </a:lnSpc>
              <a:spcBef>
                <a:spcPts val="500"/>
              </a:spcBef>
              <a:spcAft>
                <a:spcPts val="0"/>
              </a:spcAft>
              <a:buClr>
                <a:srgbClr val="2D75B6"/>
              </a:buClr>
              <a:buSzPts val="1800"/>
              <a:buFont typeface="Roboto Light"/>
              <a:buNone/>
              <a:defRPr>
                <a:solidFill>
                  <a:srgbClr val="2D75B6"/>
                </a:solidFill>
              </a:defRPr>
            </a:lvl4pPr>
            <a:lvl5pPr marL="2286000" lvl="4" indent="-228600" algn="l">
              <a:lnSpc>
                <a:spcPct val="90000"/>
              </a:lnSpc>
              <a:spcBef>
                <a:spcPts val="500"/>
              </a:spcBef>
              <a:spcAft>
                <a:spcPts val="0"/>
              </a:spcAft>
              <a:buClr>
                <a:srgbClr val="2D75B6"/>
              </a:buClr>
              <a:buSzPts val="1800"/>
              <a:buFont typeface="Roboto Light"/>
              <a:buNone/>
              <a:defRPr>
                <a:solidFill>
                  <a:srgbClr val="2D75B6"/>
                </a:solidFil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cxnSp>
        <p:nvCxnSpPr>
          <p:cNvPr id="121" name="Google Shape;121;p52"/>
          <p:cNvCxnSpPr/>
          <p:nvPr/>
        </p:nvCxnSpPr>
        <p:spPr>
          <a:xfrm>
            <a:off x="1131348" y="6575994"/>
            <a:ext cx="10129421" cy="0"/>
          </a:xfrm>
          <a:prstGeom prst="straightConnector1">
            <a:avLst/>
          </a:prstGeom>
          <a:noFill/>
          <a:ln w="9525" cap="flat" cmpd="sng">
            <a:solidFill>
              <a:srgbClr val="D8D8D8"/>
            </a:solidFill>
            <a:prstDash val="solid"/>
            <a:miter lim="800000"/>
            <a:headEnd type="none" w="sm" len="sm"/>
            <a:tailEnd type="none" w="sm" len="sm"/>
          </a:ln>
        </p:spPr>
      </p:cxnSp>
      <p:pic>
        <p:nvPicPr>
          <p:cNvPr id="122" name="Google Shape;122;p52"/>
          <p:cNvPicPr preferRelativeResize="0"/>
          <p:nvPr/>
        </p:nvPicPr>
        <p:blipFill rotWithShape="1">
          <a:blip r:embed="rId3">
            <a:alphaModFix/>
          </a:blip>
          <a:srcRect/>
          <a:stretch/>
        </p:blipFill>
        <p:spPr>
          <a:xfrm>
            <a:off x="334947" y="6061522"/>
            <a:ext cx="636603" cy="589653"/>
          </a:xfrm>
          <a:prstGeom prst="rect">
            <a:avLst/>
          </a:prstGeom>
          <a:noFill/>
          <a:ln>
            <a:noFill/>
          </a:ln>
        </p:spPr>
      </p:pic>
      <p:sp>
        <p:nvSpPr>
          <p:cNvPr id="123" name="Google Shape;123;p52"/>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1100">
                <a:solidFill>
                  <a:srgbClr val="2D75B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18578060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9C883-41B7-2244-9D37-B3B53D78275E}" type="slidenum">
              <a:rPr lang="en-US" smtClean="0"/>
              <a:t>‹#›</a:t>
            </a:fld>
            <a:endParaRPr lang="en-US"/>
          </a:p>
        </p:txBody>
      </p:sp>
      <p:grpSp>
        <p:nvGrpSpPr>
          <p:cNvPr id="11" name="Group 10">
            <a:extLst>
              <a:ext uri="{FF2B5EF4-FFF2-40B4-BE49-F238E27FC236}">
                <a16:creationId xmlns:a16="http://schemas.microsoft.com/office/drawing/2014/main" id="{6B656A43-ECAD-854B-9DE8-A0819DB1CA81}"/>
              </a:ext>
            </a:extLst>
          </p:cNvPr>
          <p:cNvGrpSpPr/>
          <p:nvPr userDrawn="1"/>
        </p:nvGrpSpPr>
        <p:grpSpPr>
          <a:xfrm>
            <a:off x="10203617" y="48984"/>
            <a:ext cx="1988383" cy="598380"/>
            <a:chOff x="10203617" y="48984"/>
            <a:chExt cx="1988383" cy="598380"/>
          </a:xfrm>
        </p:grpSpPr>
        <p:pic>
          <p:nvPicPr>
            <p:cNvPr id="12" name="Picture 4" descr="pegasus_white_logo.png">
              <a:extLst>
                <a:ext uri="{FF2B5EF4-FFF2-40B4-BE49-F238E27FC236}">
                  <a16:creationId xmlns:a16="http://schemas.microsoft.com/office/drawing/2014/main" id="{218B9405-EB0E-1646-AE2C-0D2219C22639}"/>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10203617" y="92779"/>
              <a:ext cx="709080" cy="5545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3" name="TextBox 12">
              <a:extLst>
                <a:ext uri="{FF2B5EF4-FFF2-40B4-BE49-F238E27FC236}">
                  <a16:creationId xmlns:a16="http://schemas.microsoft.com/office/drawing/2014/main" id="{10A4B2F8-9220-2D43-947C-9FCDD226FBD3}"/>
                </a:ext>
              </a:extLst>
            </p:cNvPr>
            <p:cNvSpPr txBox="1"/>
            <p:nvPr/>
          </p:nvSpPr>
          <p:spPr>
            <a:xfrm>
              <a:off x="10912698" y="48984"/>
              <a:ext cx="1279302" cy="400110"/>
            </a:xfrm>
            <a:prstGeom prst="rect">
              <a:avLst/>
            </a:prstGeom>
            <a:noFill/>
          </p:spPr>
          <p:txBody>
            <a:bodyPr wrap="square" rtlCol="0">
              <a:spAutoFit/>
            </a:bodyPr>
            <a:lstStyle/>
            <a:p>
              <a:r>
                <a:rPr lang="en-US" sz="2000" dirty="0">
                  <a:solidFill>
                    <a:schemeClr val="bg2">
                      <a:lumMod val="50000"/>
                    </a:schemeClr>
                  </a:solidFill>
                  <a:latin typeface="Arial Rounded MT Bold" charset="0"/>
                  <a:ea typeface="Arial Rounded MT Bold" charset="0"/>
                  <a:cs typeface="Arial Rounded MT Bold" charset="0"/>
                </a:rPr>
                <a:t>Pegasus</a:t>
              </a:r>
            </a:p>
          </p:txBody>
        </p:sp>
      </p:grpSp>
    </p:spTree>
    <p:extLst>
      <p:ext uri="{BB962C8B-B14F-4D97-AF65-F5344CB8AC3E}">
        <p14:creationId xmlns:p14="http://schemas.microsoft.com/office/powerpoint/2010/main" val="1957691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F0C2D9F-281B-C749-98AC-0C96966DD309}" type="datetimeFigureOut">
              <a:rPr lang="en-US" smtClean="0"/>
              <a:t>7/6/22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99C883-41B7-2244-9D37-B3B53D78275E}" type="slidenum">
              <a:rPr lang="en-US" smtClean="0"/>
              <a:t>‹#›</a:t>
            </a:fld>
            <a:endParaRPr lang="en-US"/>
          </a:p>
        </p:txBody>
      </p:sp>
    </p:spTree>
    <p:extLst>
      <p:ext uri="{BB962C8B-B14F-4D97-AF65-F5344CB8AC3E}">
        <p14:creationId xmlns:p14="http://schemas.microsoft.com/office/powerpoint/2010/main" val="13222360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F0C2D9F-281B-C749-98AC-0C96966DD309}" type="datetimeFigureOut">
              <a:rPr lang="en-US" smtClean="0"/>
              <a:t>7/6/22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9C883-41B7-2244-9D37-B3B53D78275E}" type="slidenum">
              <a:rPr lang="en-US" smtClean="0"/>
              <a:t>‹#›</a:t>
            </a:fld>
            <a:endParaRPr lang="en-US"/>
          </a:p>
        </p:txBody>
      </p:sp>
    </p:spTree>
    <p:extLst>
      <p:ext uri="{BB962C8B-B14F-4D97-AF65-F5344CB8AC3E}">
        <p14:creationId xmlns:p14="http://schemas.microsoft.com/office/powerpoint/2010/main" val="6603955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F0C2D9F-281B-C749-98AC-0C96966DD309}" type="datetimeFigureOut">
              <a:rPr lang="en-US" smtClean="0"/>
              <a:t>7/6/22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99C883-41B7-2244-9D37-B3B53D78275E}" type="slidenum">
              <a:rPr lang="en-US" smtClean="0"/>
              <a:t>‹#›</a:t>
            </a:fld>
            <a:endParaRPr lang="en-US"/>
          </a:p>
        </p:txBody>
      </p:sp>
    </p:spTree>
    <p:extLst>
      <p:ext uri="{BB962C8B-B14F-4D97-AF65-F5344CB8AC3E}">
        <p14:creationId xmlns:p14="http://schemas.microsoft.com/office/powerpoint/2010/main" val="10724371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F0C2D9F-281B-C749-98AC-0C96966DD309}" type="datetimeFigureOut">
              <a:rPr lang="en-US" smtClean="0"/>
              <a:t>7/6/22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99C883-41B7-2244-9D37-B3B53D78275E}" type="slidenum">
              <a:rPr lang="en-US" smtClean="0"/>
              <a:t>‹#›</a:t>
            </a:fld>
            <a:endParaRPr lang="en-US"/>
          </a:p>
        </p:txBody>
      </p:sp>
      <p:pic>
        <p:nvPicPr>
          <p:cNvPr id="6" name="Picture 5">
            <a:extLst>
              <a:ext uri="{FF2B5EF4-FFF2-40B4-BE49-F238E27FC236}">
                <a16:creationId xmlns:a16="http://schemas.microsoft.com/office/drawing/2014/main" id="{C1772156-AA2E-4645-B239-11A4E27CD19D}"/>
              </a:ext>
            </a:extLst>
          </p:cNvPr>
          <p:cNvPicPr>
            <a:picLocks noChangeAspect="1"/>
          </p:cNvPicPr>
          <p:nvPr userDrawn="1"/>
        </p:nvPicPr>
        <p:blipFill>
          <a:blip r:embed="rId2"/>
          <a:srcRect/>
          <a:stretch/>
        </p:blipFill>
        <p:spPr>
          <a:xfrm>
            <a:off x="0" y="6429846"/>
            <a:ext cx="2334986" cy="428154"/>
          </a:xfrm>
          <a:prstGeom prst="rect">
            <a:avLst/>
          </a:prstGeom>
        </p:spPr>
      </p:pic>
      <p:grpSp>
        <p:nvGrpSpPr>
          <p:cNvPr id="7" name="Group 6">
            <a:extLst>
              <a:ext uri="{FF2B5EF4-FFF2-40B4-BE49-F238E27FC236}">
                <a16:creationId xmlns:a16="http://schemas.microsoft.com/office/drawing/2014/main" id="{CB881528-0D81-8344-9DC6-3782E7D589A6}"/>
              </a:ext>
            </a:extLst>
          </p:cNvPr>
          <p:cNvGrpSpPr/>
          <p:nvPr userDrawn="1"/>
        </p:nvGrpSpPr>
        <p:grpSpPr>
          <a:xfrm>
            <a:off x="10203617" y="48984"/>
            <a:ext cx="1988383" cy="598380"/>
            <a:chOff x="10203617" y="48984"/>
            <a:chExt cx="1988383" cy="598380"/>
          </a:xfrm>
        </p:grpSpPr>
        <p:pic>
          <p:nvPicPr>
            <p:cNvPr id="8" name="Picture 4" descr="pegasus_white_logo.png">
              <a:extLst>
                <a:ext uri="{FF2B5EF4-FFF2-40B4-BE49-F238E27FC236}">
                  <a16:creationId xmlns:a16="http://schemas.microsoft.com/office/drawing/2014/main" id="{A0542345-3858-D749-AC2D-8DD01710CA1E}"/>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10203617" y="92779"/>
              <a:ext cx="709080" cy="5545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9" name="TextBox 8">
              <a:extLst>
                <a:ext uri="{FF2B5EF4-FFF2-40B4-BE49-F238E27FC236}">
                  <a16:creationId xmlns:a16="http://schemas.microsoft.com/office/drawing/2014/main" id="{658B5BB8-93A6-8B42-B200-D2E83E493843}"/>
                </a:ext>
              </a:extLst>
            </p:cNvPr>
            <p:cNvSpPr txBox="1"/>
            <p:nvPr/>
          </p:nvSpPr>
          <p:spPr>
            <a:xfrm>
              <a:off x="10912698" y="48984"/>
              <a:ext cx="1279302" cy="400110"/>
            </a:xfrm>
            <a:prstGeom prst="rect">
              <a:avLst/>
            </a:prstGeom>
            <a:noFill/>
          </p:spPr>
          <p:txBody>
            <a:bodyPr wrap="square" rtlCol="0">
              <a:spAutoFit/>
            </a:bodyPr>
            <a:lstStyle/>
            <a:p>
              <a:r>
                <a:rPr lang="en-US" sz="2000" dirty="0">
                  <a:solidFill>
                    <a:schemeClr val="bg2">
                      <a:lumMod val="50000"/>
                    </a:schemeClr>
                  </a:solidFill>
                  <a:latin typeface="Arial Rounded MT Bold" charset="0"/>
                  <a:ea typeface="Arial Rounded MT Bold" charset="0"/>
                  <a:cs typeface="Arial Rounded MT Bold" charset="0"/>
                </a:rPr>
                <a:t>Pegasus</a:t>
              </a:r>
            </a:p>
          </p:txBody>
        </p:sp>
      </p:grpSp>
    </p:spTree>
    <p:extLst>
      <p:ext uri="{BB962C8B-B14F-4D97-AF65-F5344CB8AC3E}">
        <p14:creationId xmlns:p14="http://schemas.microsoft.com/office/powerpoint/2010/main" val="6204097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F0C2D9F-281B-C749-98AC-0C96966DD309}" type="datetimeFigureOut">
              <a:rPr lang="en-US" smtClean="0"/>
              <a:t>7/6/22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99C883-41B7-2244-9D37-B3B53D78275E}" type="slidenum">
              <a:rPr lang="en-US" smtClean="0"/>
              <a:t>‹#›</a:t>
            </a:fld>
            <a:endParaRPr lang="en-US"/>
          </a:p>
        </p:txBody>
      </p:sp>
      <p:grpSp>
        <p:nvGrpSpPr>
          <p:cNvPr id="6" name="Group 5">
            <a:extLst>
              <a:ext uri="{FF2B5EF4-FFF2-40B4-BE49-F238E27FC236}">
                <a16:creationId xmlns:a16="http://schemas.microsoft.com/office/drawing/2014/main" id="{CED2A5AD-C6DE-DC4E-8F6A-45F7DEB0F8F3}"/>
              </a:ext>
            </a:extLst>
          </p:cNvPr>
          <p:cNvGrpSpPr/>
          <p:nvPr userDrawn="1"/>
        </p:nvGrpSpPr>
        <p:grpSpPr>
          <a:xfrm>
            <a:off x="10203617" y="48984"/>
            <a:ext cx="1988383" cy="598380"/>
            <a:chOff x="10203617" y="48984"/>
            <a:chExt cx="1988383" cy="598380"/>
          </a:xfrm>
        </p:grpSpPr>
        <p:pic>
          <p:nvPicPr>
            <p:cNvPr id="7" name="Picture 4" descr="pegasus_white_logo.png">
              <a:extLst>
                <a:ext uri="{FF2B5EF4-FFF2-40B4-BE49-F238E27FC236}">
                  <a16:creationId xmlns:a16="http://schemas.microsoft.com/office/drawing/2014/main" id="{FE3B1CB5-B74E-7241-BECC-687DDCA448E0}"/>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10203617" y="92779"/>
              <a:ext cx="709080" cy="5545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34268D3C-2617-674A-9528-4E934F8149BB}"/>
                </a:ext>
              </a:extLst>
            </p:cNvPr>
            <p:cNvSpPr txBox="1"/>
            <p:nvPr/>
          </p:nvSpPr>
          <p:spPr>
            <a:xfrm>
              <a:off x="10912698" y="48984"/>
              <a:ext cx="1279302" cy="400110"/>
            </a:xfrm>
            <a:prstGeom prst="rect">
              <a:avLst/>
            </a:prstGeom>
            <a:noFill/>
          </p:spPr>
          <p:txBody>
            <a:bodyPr wrap="square" rtlCol="0">
              <a:spAutoFit/>
            </a:bodyPr>
            <a:lstStyle/>
            <a:p>
              <a:r>
                <a:rPr lang="en-US" sz="2000" dirty="0">
                  <a:solidFill>
                    <a:schemeClr val="bg2">
                      <a:lumMod val="50000"/>
                    </a:schemeClr>
                  </a:solidFill>
                  <a:latin typeface="Arial Rounded MT Bold" charset="0"/>
                  <a:ea typeface="Arial Rounded MT Bold" charset="0"/>
                  <a:cs typeface="Arial Rounded MT Bold" charset="0"/>
                </a:rPr>
                <a:t>Pegasus</a:t>
              </a:r>
            </a:p>
          </p:txBody>
        </p:sp>
      </p:grpSp>
    </p:spTree>
    <p:extLst>
      <p:ext uri="{BB962C8B-B14F-4D97-AF65-F5344CB8AC3E}">
        <p14:creationId xmlns:p14="http://schemas.microsoft.com/office/powerpoint/2010/main" val="11937637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0C2D9F-281B-C749-98AC-0C96966DD309}" type="datetimeFigureOut">
              <a:rPr lang="en-US" smtClean="0"/>
              <a:t>7/6/22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9C883-41B7-2244-9D37-B3B53D78275E}" type="slidenum">
              <a:rPr lang="en-US" smtClean="0"/>
              <a:t>‹#›</a:t>
            </a:fld>
            <a:endParaRPr lang="en-US"/>
          </a:p>
        </p:txBody>
      </p:sp>
      <p:grpSp>
        <p:nvGrpSpPr>
          <p:cNvPr id="8" name="Group 7">
            <a:extLst>
              <a:ext uri="{FF2B5EF4-FFF2-40B4-BE49-F238E27FC236}">
                <a16:creationId xmlns:a16="http://schemas.microsoft.com/office/drawing/2014/main" id="{92F657A3-033B-E242-A045-DEDCE44FF784}"/>
              </a:ext>
            </a:extLst>
          </p:cNvPr>
          <p:cNvGrpSpPr/>
          <p:nvPr userDrawn="1"/>
        </p:nvGrpSpPr>
        <p:grpSpPr>
          <a:xfrm>
            <a:off x="10203617" y="48984"/>
            <a:ext cx="1988383" cy="598380"/>
            <a:chOff x="10203617" y="48984"/>
            <a:chExt cx="1988383" cy="598380"/>
          </a:xfrm>
        </p:grpSpPr>
        <p:pic>
          <p:nvPicPr>
            <p:cNvPr id="9" name="Picture 4" descr="pegasus_white_logo.png">
              <a:extLst>
                <a:ext uri="{FF2B5EF4-FFF2-40B4-BE49-F238E27FC236}">
                  <a16:creationId xmlns:a16="http://schemas.microsoft.com/office/drawing/2014/main" id="{51AE1B70-B61C-5149-849A-D27056E1BB9A}"/>
                </a:ext>
              </a:extLst>
            </p:cNvPr>
            <p:cNvPicPr>
              <a:picLocks noChangeAspect="1"/>
            </p:cNvPicPr>
            <p:nvPr/>
          </p:nvPicPr>
          <p:blipFill>
            <a:blip r:embed="rId2">
              <a:duotone>
                <a:prstClr val="black"/>
                <a:schemeClr val="tx2">
                  <a:tint val="45000"/>
                  <a:satMod val="400000"/>
                </a:schemeClr>
              </a:duotone>
              <a:extLst>
                <a:ext uri="{28A0092B-C50C-407E-A947-70E740481C1C}">
                  <a14:useLocalDpi xmlns:a14="http://schemas.microsoft.com/office/drawing/2010/main"/>
                </a:ext>
              </a:extLst>
            </a:blip>
            <a:srcRect/>
            <a:stretch>
              <a:fillRect/>
            </a:stretch>
          </p:blipFill>
          <p:spPr bwMode="auto">
            <a:xfrm>
              <a:off x="10203617" y="92779"/>
              <a:ext cx="709080" cy="55458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0" name="TextBox 9">
              <a:extLst>
                <a:ext uri="{FF2B5EF4-FFF2-40B4-BE49-F238E27FC236}">
                  <a16:creationId xmlns:a16="http://schemas.microsoft.com/office/drawing/2014/main" id="{B5DA159E-5E36-7545-9777-8EFD509C0C69}"/>
                </a:ext>
              </a:extLst>
            </p:cNvPr>
            <p:cNvSpPr txBox="1"/>
            <p:nvPr/>
          </p:nvSpPr>
          <p:spPr>
            <a:xfrm>
              <a:off x="10912698" y="48984"/>
              <a:ext cx="1279302" cy="400110"/>
            </a:xfrm>
            <a:prstGeom prst="rect">
              <a:avLst/>
            </a:prstGeom>
            <a:noFill/>
          </p:spPr>
          <p:txBody>
            <a:bodyPr wrap="square" rtlCol="0">
              <a:spAutoFit/>
            </a:bodyPr>
            <a:lstStyle/>
            <a:p>
              <a:r>
                <a:rPr lang="en-US" sz="2000" dirty="0">
                  <a:solidFill>
                    <a:schemeClr val="bg2">
                      <a:lumMod val="50000"/>
                    </a:schemeClr>
                  </a:solidFill>
                  <a:latin typeface="Arial Rounded MT Bold" charset="0"/>
                  <a:ea typeface="Arial Rounded MT Bold" charset="0"/>
                  <a:cs typeface="Arial Rounded MT Bold" charset="0"/>
                </a:rPr>
                <a:t>Pegasus</a:t>
              </a:r>
            </a:p>
          </p:txBody>
        </p:sp>
      </p:grpSp>
    </p:spTree>
    <p:extLst>
      <p:ext uri="{BB962C8B-B14F-4D97-AF65-F5344CB8AC3E}">
        <p14:creationId xmlns:p14="http://schemas.microsoft.com/office/powerpoint/2010/main" val="179509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F0C2D9F-281B-C749-98AC-0C96966DD309}" type="datetimeFigureOut">
              <a:rPr lang="en-US" smtClean="0"/>
              <a:t>7/6/22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99C883-41B7-2244-9D37-B3B53D78275E}" type="slidenum">
              <a:rPr lang="en-US" smtClean="0"/>
              <a:t>‹#›</a:t>
            </a:fld>
            <a:endParaRPr lang="en-US"/>
          </a:p>
        </p:txBody>
      </p:sp>
    </p:spTree>
    <p:extLst>
      <p:ext uri="{BB962C8B-B14F-4D97-AF65-F5344CB8AC3E}">
        <p14:creationId xmlns:p14="http://schemas.microsoft.com/office/powerpoint/2010/main" val="2339766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0C2D9F-281B-C749-98AC-0C96966DD309}" type="datetimeFigureOut">
              <a:rPr lang="en-US" smtClean="0"/>
              <a:t>7/6/22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99C883-41B7-2244-9D37-B3B53D78275E}" type="slidenum">
              <a:rPr lang="en-US" smtClean="0"/>
              <a:t>‹#›</a:t>
            </a:fld>
            <a:endParaRPr lang="en-US"/>
          </a:p>
        </p:txBody>
      </p:sp>
    </p:spTree>
    <p:extLst>
      <p:ext uri="{BB962C8B-B14F-4D97-AF65-F5344CB8AC3E}">
        <p14:creationId xmlns:p14="http://schemas.microsoft.com/office/powerpoint/2010/main" val="604291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64" r:id="rId13"/>
    <p:sldLayoutId id="2147483666" r:id="rId14"/>
    <p:sldLayoutId id="214748366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vahi@isi.edu" TargetMode="External"/><Relationship Id="rId2" Type="http://schemas.openxmlformats.org/officeDocument/2006/relationships/notesSlide" Target="../notesSlides/notesSlide1.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hyperlink" Target="mailto:tanaka@isi.edu"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6.png"/><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hyperlink" Target="https://www.youtube.com/watch?v=MNN80OHMQUQ" TargetMode="External"/><Relationship Id="rId3" Type="http://schemas.openxmlformats.org/officeDocument/2006/relationships/notesSlide" Target="../notesSlides/notesSlide13.xml"/><Relationship Id="rId7" Type="http://schemas.openxmlformats.org/officeDocument/2006/relationships/image" Target="../media/image26.svg"/><Relationship Id="rId2" Type="http://schemas.openxmlformats.org/officeDocument/2006/relationships/slideLayout" Target="../slideLayouts/slideLayout14.xml"/><Relationship Id="rId1" Type="http://schemas.openxmlformats.org/officeDocument/2006/relationships/video" Target="https://www.youtube.com/embed/MNN80OHMQUQ?start=8&amp;feature=oembed" TargetMode="External"/><Relationship Id="rId6" Type="http://schemas.openxmlformats.org/officeDocument/2006/relationships/image" Target="../media/image25.png"/><Relationship Id="rId5" Type="http://schemas.openxmlformats.org/officeDocument/2006/relationships/image" Target="../media/image24.jpeg"/><Relationship Id="rId4" Type="http://schemas.openxmlformats.org/officeDocument/2006/relationships/hyperlink" Target="https://www.youtube.com/channel/UCwJQln1CqBvTJqiNr9X9F1Q/featured"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
          <p:cNvSpPr txBox="1">
            <a:spLocks noGrp="1"/>
          </p:cNvSpPr>
          <p:nvPr>
            <p:ph type="ctrTitle"/>
          </p:nvPr>
        </p:nvSpPr>
        <p:spPr>
          <a:xfrm>
            <a:off x="4182769" y="2656105"/>
            <a:ext cx="7171031" cy="701731"/>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365CAA"/>
              </a:buClr>
              <a:buSzPts val="4000"/>
              <a:buFont typeface="Roboto Black"/>
              <a:buNone/>
            </a:pPr>
            <a:r>
              <a:rPr lang="en-US" sz="3600" dirty="0">
                <a:solidFill>
                  <a:srgbClr val="365CAA"/>
                </a:solidFill>
              </a:rPr>
              <a:t>Pegasus</a:t>
            </a:r>
            <a:br>
              <a:rPr lang="en-US" sz="3200" dirty="0">
                <a:solidFill>
                  <a:srgbClr val="365CAA"/>
                </a:solidFill>
              </a:rPr>
            </a:br>
            <a:r>
              <a:rPr lang="en-US" sz="3200" dirty="0">
                <a:solidFill>
                  <a:srgbClr val="3F3F3F"/>
                </a:solidFill>
              </a:rPr>
              <a:t>Workflow Management System</a:t>
            </a:r>
            <a:endParaRPr dirty="0"/>
          </a:p>
        </p:txBody>
      </p:sp>
      <p:sp>
        <p:nvSpPr>
          <p:cNvPr id="269" name="Google Shape;269;p3"/>
          <p:cNvSpPr txBox="1">
            <a:spLocks noGrp="1"/>
          </p:cNvSpPr>
          <p:nvPr>
            <p:ph type="subTitle" idx="1"/>
          </p:nvPr>
        </p:nvSpPr>
        <p:spPr>
          <a:xfrm>
            <a:off x="4182769" y="3766090"/>
            <a:ext cx="7171031" cy="1446550"/>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365CAA"/>
              </a:buClr>
              <a:buSzPts val="4000"/>
              <a:buNone/>
            </a:pPr>
            <a:r>
              <a:rPr lang="en-US" sz="4000" b="1" dirty="0">
                <a:solidFill>
                  <a:srgbClr val="365CAA"/>
                </a:solidFill>
                <a:latin typeface="Roboto"/>
                <a:ea typeface="Roboto"/>
                <a:cs typeface="Roboto"/>
                <a:sym typeface="Roboto"/>
              </a:rPr>
              <a:t>Karan </a:t>
            </a:r>
            <a:r>
              <a:rPr lang="en-US" sz="4000" b="1" dirty="0" err="1">
                <a:solidFill>
                  <a:srgbClr val="365CAA"/>
                </a:solidFill>
                <a:latin typeface="Roboto"/>
                <a:ea typeface="Roboto"/>
                <a:cs typeface="Roboto"/>
                <a:sym typeface="Roboto"/>
              </a:rPr>
              <a:t>Vahi</a:t>
            </a:r>
            <a:br>
              <a:rPr lang="en-US" dirty="0">
                <a:solidFill>
                  <a:srgbClr val="365CAA"/>
                </a:solidFill>
                <a:latin typeface="Roboto"/>
                <a:ea typeface="Roboto"/>
                <a:cs typeface="Roboto"/>
                <a:sym typeface="Roboto"/>
              </a:rPr>
            </a:br>
            <a:r>
              <a:rPr lang="en-US" dirty="0">
                <a:solidFill>
                  <a:srgbClr val="7F7F7F"/>
                </a:solidFill>
                <a:latin typeface="Roboto Light"/>
                <a:ea typeface="Roboto Light"/>
                <a:cs typeface="Roboto Light"/>
                <a:sym typeface="Roboto Light"/>
              </a:rPr>
              <a:t>University of Southern California, School of Engineering </a:t>
            </a:r>
            <a:endParaRPr dirty="0"/>
          </a:p>
          <a:p>
            <a:pPr marL="0" lvl="0" indent="0" algn="l" rtl="0">
              <a:lnSpc>
                <a:spcPct val="100000"/>
              </a:lnSpc>
              <a:spcBef>
                <a:spcPts val="0"/>
              </a:spcBef>
              <a:spcAft>
                <a:spcPts val="0"/>
              </a:spcAft>
              <a:buClr>
                <a:srgbClr val="7F7F7F"/>
              </a:buClr>
              <a:buSzPts val="1600"/>
              <a:buNone/>
            </a:pPr>
            <a:r>
              <a:rPr lang="en-US" dirty="0">
                <a:solidFill>
                  <a:srgbClr val="7F7F7F"/>
                </a:solidFill>
                <a:latin typeface="Roboto Light"/>
                <a:ea typeface="Roboto Light"/>
                <a:cs typeface="Roboto Light"/>
                <a:sym typeface="Roboto Light"/>
              </a:rPr>
              <a:t>Information Sciences Institute </a:t>
            </a:r>
            <a:endParaRPr dirty="0"/>
          </a:p>
          <a:p>
            <a:pPr marL="0" lvl="0" indent="0" algn="l" rtl="0">
              <a:lnSpc>
                <a:spcPct val="100000"/>
              </a:lnSpc>
              <a:spcBef>
                <a:spcPts val="0"/>
              </a:spcBef>
              <a:spcAft>
                <a:spcPts val="0"/>
              </a:spcAft>
              <a:buClr>
                <a:srgbClr val="7F7F7F"/>
              </a:buClr>
              <a:buSzPts val="1600"/>
              <a:buNone/>
            </a:pPr>
            <a:r>
              <a:rPr lang="en-US" dirty="0">
                <a:solidFill>
                  <a:srgbClr val="7F7F7F"/>
                </a:solidFill>
                <a:latin typeface="Roboto Light"/>
                <a:ea typeface="Roboto Light"/>
                <a:cs typeface="Roboto Light"/>
                <a:sym typeface="Roboto Light"/>
                <a:hlinkClick r:id="rId3"/>
              </a:rPr>
              <a:t>vahi@isi.edu</a:t>
            </a:r>
            <a:r>
              <a:rPr lang="en-US" dirty="0">
                <a:solidFill>
                  <a:srgbClr val="7F7F7F"/>
                </a:solidFill>
                <a:latin typeface="Roboto Light"/>
                <a:ea typeface="Roboto Light"/>
                <a:cs typeface="Roboto Light"/>
                <a:sym typeface="Roboto Light"/>
              </a:rPr>
              <a:t>, </a:t>
            </a:r>
            <a:r>
              <a:rPr lang="en-US" dirty="0">
                <a:solidFill>
                  <a:srgbClr val="7F7F7F"/>
                </a:solidFill>
                <a:latin typeface="Roboto Light"/>
                <a:ea typeface="Roboto Light"/>
                <a:cs typeface="Roboto Light"/>
                <a:sym typeface="Roboto Light"/>
                <a:hlinkClick r:id="rId4"/>
              </a:rPr>
              <a:t>tanaka@isi.edu</a:t>
            </a:r>
            <a:r>
              <a:rPr lang="en-US" dirty="0">
                <a:solidFill>
                  <a:srgbClr val="7F7F7F"/>
                </a:solidFill>
                <a:latin typeface="Roboto Light"/>
                <a:ea typeface="Roboto Light"/>
                <a:cs typeface="Roboto Light"/>
                <a:sym typeface="Roboto Light"/>
              </a:rPr>
              <a:t> </a:t>
            </a:r>
            <a:endParaRPr dirty="0">
              <a:solidFill>
                <a:srgbClr val="7F7F7F"/>
              </a:solidFill>
              <a:latin typeface="Roboto Light"/>
              <a:ea typeface="Roboto Light"/>
              <a:cs typeface="Roboto Light"/>
              <a:sym typeface="Roboto Light"/>
            </a:endParaRPr>
          </a:p>
        </p:txBody>
      </p:sp>
      <p:sp>
        <p:nvSpPr>
          <p:cNvPr id="270" name="Google Shape;270;p3"/>
          <p:cNvSpPr txBox="1">
            <a:spLocks noGrp="1"/>
          </p:cNvSpPr>
          <p:nvPr>
            <p:ph type="ftr" idx="11"/>
          </p:nvPr>
        </p:nvSpPr>
        <p:spPr>
          <a:xfrm>
            <a:off x="4995332" y="6407149"/>
            <a:ext cx="2201335"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271" name="Google Shape;271;p3"/>
          <p:cNvSpPr txBox="1">
            <a:spLocks noGrp="1"/>
          </p:cNvSpPr>
          <p:nvPr>
            <p:ph type="sldNum" idx="12"/>
          </p:nvPr>
        </p:nvSpPr>
        <p:spPr>
          <a:xfrm>
            <a:off x="8610600" y="6356350"/>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a:t>
            </a:fld>
            <a:endParaRPr/>
          </a:p>
        </p:txBody>
      </p:sp>
      <p:pic>
        <p:nvPicPr>
          <p:cNvPr id="4" name="Picture 3" descr="Text&#10;&#10;Description automatically generated with low confidence">
            <a:extLst>
              <a:ext uri="{FF2B5EF4-FFF2-40B4-BE49-F238E27FC236}">
                <a16:creationId xmlns:a16="http://schemas.microsoft.com/office/drawing/2014/main" id="{28737D76-4D86-2BE4-92D4-44383A4C123F}"/>
              </a:ext>
            </a:extLst>
          </p:cNvPr>
          <p:cNvPicPr>
            <a:picLocks noChangeAspect="1"/>
          </p:cNvPicPr>
          <p:nvPr/>
        </p:nvPicPr>
        <p:blipFill>
          <a:blip r:embed="rId5"/>
          <a:stretch>
            <a:fillRect/>
          </a:stretch>
        </p:blipFill>
        <p:spPr>
          <a:xfrm>
            <a:off x="7196667" y="0"/>
            <a:ext cx="4974115" cy="88934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018"/>
        <p:cNvGrpSpPr/>
        <p:nvPr/>
      </p:nvGrpSpPr>
      <p:grpSpPr>
        <a:xfrm>
          <a:off x="0" y="0"/>
          <a:ext cx="0" cy="0"/>
          <a:chOff x="0" y="0"/>
          <a:chExt cx="0" cy="0"/>
        </a:xfrm>
      </p:grpSpPr>
      <p:sp>
        <p:nvSpPr>
          <p:cNvPr id="3019" name="Google Shape;3019;p42"/>
          <p:cNvSpPr/>
          <p:nvPr/>
        </p:nvSpPr>
        <p:spPr>
          <a:xfrm rot="5400000">
            <a:off x="3919892" y="100893"/>
            <a:ext cx="359029" cy="2871716"/>
          </a:xfrm>
          <a:prstGeom prst="round2SameRect">
            <a:avLst>
              <a:gd name="adj1" fmla="val 50000"/>
              <a:gd name="adj2" fmla="val 0"/>
            </a:avLst>
          </a:prstGeom>
          <a:solidFill>
            <a:srgbClr val="FFF2C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3020" name="Google Shape;3020;p42"/>
          <p:cNvSpPr txBox="1">
            <a:spLocks noGrp="1"/>
          </p:cNvSpPr>
          <p:nvPr>
            <p:ph type="title"/>
          </p:nvPr>
        </p:nvSpPr>
        <p:spPr>
          <a:xfrm>
            <a:off x="838200" y="365125"/>
            <a:ext cx="9548674" cy="646331"/>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2D75B6"/>
              </a:buClr>
              <a:buSzPts val="3600"/>
              <a:buFont typeface="Roboto Black"/>
              <a:buNone/>
            </a:pPr>
            <a:r>
              <a:rPr lang="en-US">
                <a:solidFill>
                  <a:srgbClr val="2D75B6"/>
                </a:solidFill>
              </a:rPr>
              <a:t>Data Management for Containers</a:t>
            </a:r>
            <a:endParaRPr/>
          </a:p>
        </p:txBody>
      </p:sp>
      <p:sp>
        <p:nvSpPr>
          <p:cNvPr id="3021" name="Google Shape;3021;p42"/>
          <p:cNvSpPr/>
          <p:nvPr/>
        </p:nvSpPr>
        <p:spPr>
          <a:xfrm>
            <a:off x="1084535" y="3527031"/>
            <a:ext cx="7678745" cy="380480"/>
          </a:xfrm>
          <a:prstGeom prst="rect">
            <a:avLst/>
          </a:prstGeom>
          <a:noFill/>
          <a:ln>
            <a:noFill/>
          </a:ln>
        </p:spPr>
        <p:txBody>
          <a:bodyPr spcFirstLastPara="1" wrap="square" lIns="72000" tIns="36000" rIns="72000" bIns="360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chemeClr val="accent6"/>
                </a:solidFill>
                <a:latin typeface="Roboto"/>
                <a:ea typeface="Roboto"/>
                <a:cs typeface="Roboto"/>
                <a:sym typeface="Roboto"/>
              </a:rPr>
              <a:t>Scaling up for larger workflows</a:t>
            </a:r>
            <a:endParaRPr sz="2000" b="0" i="0" u="none" strike="noStrike" cap="none">
              <a:solidFill>
                <a:srgbClr val="000000"/>
              </a:solidFill>
              <a:latin typeface="Arial"/>
              <a:ea typeface="Arial"/>
              <a:cs typeface="Arial"/>
              <a:sym typeface="Arial"/>
            </a:endParaRPr>
          </a:p>
        </p:txBody>
      </p:sp>
      <p:sp>
        <p:nvSpPr>
          <p:cNvPr id="3022" name="Google Shape;3022;p42"/>
          <p:cNvSpPr/>
          <p:nvPr/>
        </p:nvSpPr>
        <p:spPr>
          <a:xfrm>
            <a:off x="1180239" y="3897975"/>
            <a:ext cx="9927146" cy="1057588"/>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F16D19"/>
              </a:buClr>
              <a:buSzPts val="1800"/>
              <a:buFont typeface="Noto Sans Symbols"/>
              <a:buChar char="▪"/>
            </a:pPr>
            <a:r>
              <a:rPr lang="en-US" sz="1800" b="0" i="0" u="none" strike="noStrike" cap="none">
                <a:solidFill>
                  <a:srgbClr val="3F3F3F"/>
                </a:solidFill>
                <a:latin typeface="Roboto Light"/>
                <a:ea typeface="Roboto Light"/>
                <a:cs typeface="Roboto Light"/>
                <a:sym typeface="Roboto Light"/>
              </a:rPr>
              <a:t>The image is pulled down as a tar file as part of data stage-in jobs in the workflow</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600"/>
              </a:spcBef>
              <a:spcAft>
                <a:spcPts val="0"/>
              </a:spcAft>
              <a:buClr>
                <a:srgbClr val="F16D19"/>
              </a:buClr>
              <a:buSzPts val="1800"/>
              <a:buFont typeface="Noto Sans Symbols"/>
              <a:buChar char="▪"/>
            </a:pPr>
            <a:r>
              <a:rPr lang="en-US" sz="1800" b="0" i="0" u="none" strike="noStrike" cap="none">
                <a:solidFill>
                  <a:srgbClr val="3F3F3F"/>
                </a:solidFill>
                <a:latin typeface="Roboto Light"/>
                <a:ea typeface="Roboto Light"/>
                <a:cs typeface="Roboto Light"/>
                <a:sym typeface="Roboto Light"/>
              </a:rPr>
              <a:t>The exported tar file is then shipped with the workflow and made available to the jobs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600"/>
              </a:spcBef>
              <a:spcAft>
                <a:spcPts val="0"/>
              </a:spcAft>
              <a:buClr>
                <a:srgbClr val="F16D19"/>
              </a:buClr>
              <a:buSzPts val="1800"/>
              <a:buFont typeface="Noto Sans Symbols"/>
              <a:buChar char="▪"/>
            </a:pPr>
            <a:r>
              <a:rPr lang="en-US" sz="1800" b="0" i="0" u="none" strike="noStrike" cap="none">
                <a:solidFill>
                  <a:srgbClr val="3F3F3F"/>
                </a:solidFill>
                <a:latin typeface="Roboto Light"/>
                <a:ea typeface="Roboto Light"/>
                <a:cs typeface="Roboto Light"/>
                <a:sym typeface="Roboto Light"/>
              </a:rPr>
              <a:t>Pricing considerations. You are now charged if you exceed a certain rate of pulls from Hubs</a:t>
            </a:r>
            <a:endParaRPr sz="1400" b="0" i="0" u="none" strike="noStrike" cap="none">
              <a:solidFill>
                <a:srgbClr val="000000"/>
              </a:solidFill>
              <a:latin typeface="Arial"/>
              <a:ea typeface="Arial"/>
              <a:cs typeface="Arial"/>
              <a:sym typeface="Arial"/>
            </a:endParaRPr>
          </a:p>
        </p:txBody>
      </p:sp>
      <p:cxnSp>
        <p:nvCxnSpPr>
          <p:cNvPr id="3023" name="Google Shape;3023;p42"/>
          <p:cNvCxnSpPr/>
          <p:nvPr/>
        </p:nvCxnSpPr>
        <p:spPr>
          <a:xfrm rot="10800000" flipH="1">
            <a:off x="1182334" y="3434553"/>
            <a:ext cx="9803166" cy="1"/>
          </a:xfrm>
          <a:prstGeom prst="straightConnector1">
            <a:avLst/>
          </a:prstGeom>
          <a:noFill/>
          <a:ln w="9525" cap="flat" cmpd="sng">
            <a:solidFill>
              <a:srgbClr val="BFBFBF"/>
            </a:solidFill>
            <a:prstDash val="dash"/>
            <a:miter lim="800000"/>
            <a:headEnd type="none" w="sm" len="sm"/>
            <a:tailEnd type="none" w="sm" len="sm"/>
          </a:ln>
        </p:spPr>
      </p:cxnSp>
      <p:sp>
        <p:nvSpPr>
          <p:cNvPr id="3024" name="Google Shape;3024;p42"/>
          <p:cNvSpPr/>
          <p:nvPr/>
        </p:nvSpPr>
        <p:spPr>
          <a:xfrm>
            <a:off x="1084535" y="1965228"/>
            <a:ext cx="6573565" cy="380480"/>
          </a:xfrm>
          <a:prstGeom prst="rect">
            <a:avLst/>
          </a:prstGeom>
          <a:noFill/>
          <a:ln>
            <a:noFill/>
          </a:ln>
        </p:spPr>
        <p:txBody>
          <a:bodyPr spcFirstLastPara="1" wrap="square" lIns="72000" tIns="36000" rIns="72000" bIns="360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2D75B6"/>
                </a:solidFill>
                <a:latin typeface="Roboto"/>
                <a:ea typeface="Roboto"/>
                <a:cs typeface="Roboto"/>
                <a:sym typeface="Roboto"/>
              </a:rPr>
              <a:t>Pegasus treats containers as input data dependency</a:t>
            </a:r>
            <a:endParaRPr sz="2000" b="0" i="0" u="none" strike="noStrike" cap="none">
              <a:solidFill>
                <a:srgbClr val="000000"/>
              </a:solidFill>
              <a:latin typeface="Arial"/>
              <a:ea typeface="Arial"/>
              <a:cs typeface="Arial"/>
              <a:sym typeface="Arial"/>
            </a:endParaRPr>
          </a:p>
        </p:txBody>
      </p:sp>
      <p:sp>
        <p:nvSpPr>
          <p:cNvPr id="3025" name="Google Shape;3025;p42"/>
          <p:cNvSpPr/>
          <p:nvPr/>
        </p:nvSpPr>
        <p:spPr>
          <a:xfrm>
            <a:off x="1182335" y="2331133"/>
            <a:ext cx="9925130" cy="903700"/>
          </a:xfrm>
          <a:prstGeom prst="rect">
            <a:avLst/>
          </a:prstGeom>
          <a:noFill/>
          <a:ln>
            <a:noFill/>
          </a:ln>
        </p:spPr>
        <p:txBody>
          <a:bodyPr spcFirstLastPara="1" wrap="square" lIns="72000" tIns="36000" rIns="72000" bIns="36000" anchor="t" anchorCtr="0">
            <a:spAutoFit/>
          </a:bodyPr>
          <a:lstStyle/>
          <a:p>
            <a:pPr marL="266700" marR="0" lvl="0" indent="-266700" algn="l" rtl="0">
              <a:lnSpc>
                <a:spcPct val="100000"/>
              </a:lnSpc>
              <a:spcBef>
                <a:spcPts val="0"/>
              </a:spcBef>
              <a:spcAft>
                <a:spcPts val="0"/>
              </a:spcAft>
              <a:buClr>
                <a:srgbClr val="2D75B6"/>
              </a:buClr>
              <a:buSzPts val="1800"/>
              <a:buFont typeface="Noto Sans Symbols"/>
              <a:buChar char="▪"/>
            </a:pPr>
            <a:r>
              <a:rPr lang="en-US" sz="1800" b="0" i="0" u="none" strike="noStrike" cap="none">
                <a:solidFill>
                  <a:srgbClr val="2D75B6"/>
                </a:solidFill>
                <a:latin typeface="Roboto Light"/>
                <a:ea typeface="Roboto Light"/>
                <a:cs typeface="Roboto Light"/>
                <a:sym typeface="Roboto Light"/>
              </a:rPr>
              <a:t>Staged to compute node if not present</a:t>
            </a:r>
            <a:endParaRPr sz="1400" b="0" i="0" u="none" strike="noStrike" cap="none">
              <a:solidFill>
                <a:srgbClr val="000000"/>
              </a:solidFill>
              <a:latin typeface="Arial"/>
              <a:ea typeface="Arial"/>
              <a:cs typeface="Arial"/>
              <a:sym typeface="Arial"/>
            </a:endParaRPr>
          </a:p>
          <a:p>
            <a:pPr marL="266700" marR="0" lvl="0" indent="-266700" algn="l" rtl="0">
              <a:lnSpc>
                <a:spcPct val="100000"/>
              </a:lnSpc>
              <a:spcBef>
                <a:spcPts val="0"/>
              </a:spcBef>
              <a:spcAft>
                <a:spcPts val="0"/>
              </a:spcAft>
              <a:buClr>
                <a:srgbClr val="2D75B6"/>
              </a:buClr>
              <a:buSzPts val="1800"/>
              <a:buFont typeface="Noto Sans Symbols"/>
              <a:buChar char="▪"/>
            </a:pPr>
            <a:r>
              <a:rPr lang="en-US" sz="1800" b="0" i="0" u="none" strike="noStrike" cap="none">
                <a:solidFill>
                  <a:srgbClr val="2D75B6"/>
                </a:solidFill>
                <a:latin typeface="Roboto Light"/>
                <a:ea typeface="Roboto Light"/>
                <a:cs typeface="Roboto Light"/>
                <a:sym typeface="Roboto Light"/>
              </a:rPr>
              <a:t>Docker</a:t>
            </a:r>
            <a:r>
              <a:rPr lang="en-US" sz="1800" b="0" i="0" u="none" strike="noStrike" cap="none">
                <a:solidFill>
                  <a:srgbClr val="3F3F3F"/>
                </a:solidFill>
                <a:latin typeface="Roboto Light"/>
                <a:ea typeface="Roboto Light"/>
                <a:cs typeface="Roboto Light"/>
                <a:sym typeface="Roboto Light"/>
              </a:rPr>
              <a:t> or </a:t>
            </a:r>
            <a:r>
              <a:rPr lang="en-US" sz="1800" b="0" i="0" u="none" strike="noStrike" cap="none">
                <a:solidFill>
                  <a:srgbClr val="2D75B6"/>
                </a:solidFill>
                <a:latin typeface="Roboto Light"/>
                <a:ea typeface="Roboto Light"/>
                <a:cs typeface="Roboto Light"/>
                <a:sym typeface="Roboto Light"/>
              </a:rPr>
              <a:t>Singularity</a:t>
            </a:r>
            <a:r>
              <a:rPr lang="en-US" sz="1800" b="0" i="0" u="none" strike="noStrike" cap="none">
                <a:solidFill>
                  <a:srgbClr val="3F3F3F"/>
                </a:solidFill>
                <a:latin typeface="Roboto Light"/>
                <a:ea typeface="Roboto Light"/>
                <a:cs typeface="Roboto Light"/>
                <a:sym typeface="Roboto Light"/>
              </a:rPr>
              <a:t> Hub URL’s</a:t>
            </a:r>
            <a:endParaRPr sz="1400" b="0" i="0" u="none" strike="noStrike" cap="none">
              <a:solidFill>
                <a:srgbClr val="000000"/>
              </a:solidFill>
              <a:latin typeface="Arial"/>
              <a:ea typeface="Arial"/>
              <a:cs typeface="Arial"/>
              <a:sym typeface="Arial"/>
            </a:endParaRPr>
          </a:p>
          <a:p>
            <a:pPr marL="266700" marR="0" lvl="0" indent="-266700" algn="l" rtl="0">
              <a:lnSpc>
                <a:spcPct val="100000"/>
              </a:lnSpc>
              <a:spcBef>
                <a:spcPts val="0"/>
              </a:spcBef>
              <a:spcAft>
                <a:spcPts val="0"/>
              </a:spcAft>
              <a:buClr>
                <a:srgbClr val="2D75B6"/>
              </a:buClr>
              <a:buSzPts val="1800"/>
              <a:buFont typeface="Noto Sans Symbols"/>
              <a:buChar char="▪"/>
            </a:pPr>
            <a:r>
              <a:rPr lang="en-US" sz="1800" b="0" i="0" u="none" strike="noStrike" cap="none">
                <a:solidFill>
                  <a:srgbClr val="3F3F3F"/>
                </a:solidFill>
                <a:latin typeface="Roboto Light"/>
                <a:ea typeface="Roboto Light"/>
                <a:cs typeface="Roboto Light"/>
                <a:sym typeface="Roboto Light"/>
              </a:rPr>
              <a:t>Docker Image exported as a TAR file and available at a server, just like any other input dataset</a:t>
            </a:r>
            <a:endParaRPr sz="1400" b="0" i="0" u="none" strike="noStrike" cap="none">
              <a:solidFill>
                <a:srgbClr val="000000"/>
              </a:solidFill>
              <a:latin typeface="Arial"/>
              <a:ea typeface="Arial"/>
              <a:cs typeface="Arial"/>
              <a:sym typeface="Arial"/>
            </a:endParaRPr>
          </a:p>
        </p:txBody>
      </p:sp>
      <p:grpSp>
        <p:nvGrpSpPr>
          <p:cNvPr id="3026" name="Google Shape;3026;p42"/>
          <p:cNvGrpSpPr/>
          <p:nvPr/>
        </p:nvGrpSpPr>
        <p:grpSpPr>
          <a:xfrm>
            <a:off x="1144607" y="1216471"/>
            <a:ext cx="638243" cy="641873"/>
            <a:chOff x="6450013" y="5349875"/>
            <a:chExt cx="279399" cy="280988"/>
          </a:xfrm>
        </p:grpSpPr>
        <p:sp>
          <p:nvSpPr>
            <p:cNvPr id="3027" name="Google Shape;3027;p42"/>
            <p:cNvSpPr/>
            <p:nvPr/>
          </p:nvSpPr>
          <p:spPr>
            <a:xfrm>
              <a:off x="6450013" y="5349875"/>
              <a:ext cx="182562" cy="238125"/>
            </a:xfrm>
            <a:custGeom>
              <a:avLst/>
              <a:gdLst/>
              <a:ahLst/>
              <a:cxnLst/>
              <a:rect l="l" t="t" r="r" b="b"/>
              <a:pathLst>
                <a:path w="459" h="602" extrusionOk="0">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3028" name="Google Shape;3028;p42"/>
            <p:cNvSpPr/>
            <p:nvPr/>
          </p:nvSpPr>
          <p:spPr>
            <a:xfrm>
              <a:off x="6597650" y="5497513"/>
              <a:ext cx="131762" cy="133350"/>
            </a:xfrm>
            <a:custGeom>
              <a:avLst/>
              <a:gdLst/>
              <a:ahLst/>
              <a:cxnLst/>
              <a:rect l="l" t="t" r="r" b="b"/>
              <a:pathLst>
                <a:path w="332" h="336" extrusionOk="0">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solidFill>
              <a:srgbClr val="00B0F0"/>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sp>
        <p:nvSpPr>
          <p:cNvPr id="3029" name="Google Shape;3029;p42"/>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3030" name="Google Shape;3030;p42"/>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10</a:t>
            </a:fld>
            <a:endParaRPr/>
          </a:p>
        </p:txBody>
      </p:sp>
      <p:sp>
        <p:nvSpPr>
          <p:cNvPr id="3031" name="Google Shape;3031;p42"/>
          <p:cNvSpPr/>
          <p:nvPr/>
        </p:nvSpPr>
        <p:spPr>
          <a:xfrm>
            <a:off x="2715940" y="1352106"/>
            <a:ext cx="2654226" cy="36929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F16D19"/>
                </a:solidFill>
                <a:latin typeface="Roboto"/>
                <a:ea typeface="Roboto"/>
                <a:cs typeface="Roboto"/>
                <a:sym typeface="Roboto"/>
              </a:rPr>
              <a:t>Containers are data too!</a:t>
            </a:r>
            <a:endParaRPr sz="1100" b="0" i="0" u="none" strike="noStrike" cap="none">
              <a:solidFill>
                <a:srgbClr val="000000"/>
              </a:solidFill>
              <a:latin typeface="Arial"/>
              <a:ea typeface="Arial"/>
              <a:cs typeface="Arial"/>
              <a:sym typeface="Arial"/>
            </a:endParaRPr>
          </a:p>
        </p:txBody>
      </p:sp>
      <p:sp>
        <p:nvSpPr>
          <p:cNvPr id="3032" name="Google Shape;3032;p42"/>
          <p:cNvSpPr/>
          <p:nvPr/>
        </p:nvSpPr>
        <p:spPr>
          <a:xfrm>
            <a:off x="1084535" y="5181310"/>
            <a:ext cx="7678745" cy="380480"/>
          </a:xfrm>
          <a:prstGeom prst="rect">
            <a:avLst/>
          </a:prstGeom>
          <a:noFill/>
          <a:ln>
            <a:noFill/>
          </a:ln>
        </p:spPr>
        <p:txBody>
          <a:bodyPr spcFirstLastPara="1" wrap="square" lIns="72000" tIns="36000" rIns="72000" bIns="36000" anchor="ctr"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F48A47"/>
                </a:solidFill>
                <a:latin typeface="Roboto"/>
                <a:ea typeface="Roboto"/>
                <a:cs typeface="Roboto"/>
                <a:sym typeface="Roboto"/>
              </a:rPr>
              <a:t>Other Optimizations</a:t>
            </a:r>
            <a:endParaRPr sz="2000" b="0" i="0" u="none" strike="noStrike" cap="none">
              <a:solidFill>
                <a:srgbClr val="F48A47"/>
              </a:solidFill>
              <a:latin typeface="Arial"/>
              <a:ea typeface="Arial"/>
              <a:cs typeface="Arial"/>
              <a:sym typeface="Arial"/>
            </a:endParaRPr>
          </a:p>
        </p:txBody>
      </p:sp>
      <p:sp>
        <p:nvSpPr>
          <p:cNvPr id="3033" name="Google Shape;3033;p42"/>
          <p:cNvSpPr/>
          <p:nvPr/>
        </p:nvSpPr>
        <p:spPr>
          <a:xfrm>
            <a:off x="1180239" y="5557396"/>
            <a:ext cx="9927146" cy="703645"/>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F16D19"/>
              </a:buClr>
              <a:buSzPts val="1800"/>
              <a:buFont typeface="Noto Sans Symbols"/>
              <a:buChar char="▪"/>
            </a:pPr>
            <a:r>
              <a:rPr lang="en-US" sz="1800" b="0" i="0" u="none" strike="noStrike" cap="none">
                <a:solidFill>
                  <a:schemeClr val="accent2"/>
                </a:solidFill>
                <a:latin typeface="Roboto"/>
                <a:ea typeface="Roboto"/>
                <a:cs typeface="Roboto"/>
                <a:sym typeface="Roboto"/>
              </a:rPr>
              <a:t>Symlink</a:t>
            </a:r>
            <a:r>
              <a:rPr lang="en-US" sz="1800" b="0" i="0" u="none" strike="noStrike" cap="none">
                <a:solidFill>
                  <a:srgbClr val="3F3F3F"/>
                </a:solidFill>
                <a:latin typeface="Roboto Light"/>
                <a:ea typeface="Roboto Light"/>
                <a:cs typeface="Roboto Light"/>
                <a:sym typeface="Roboto Light"/>
              </a:rPr>
              <a:t> against </a:t>
            </a:r>
            <a:r>
              <a:rPr lang="en-US" sz="1800" b="0" i="0" u="none" strike="noStrike" cap="none">
                <a:solidFill>
                  <a:schemeClr val="accent2"/>
                </a:solidFill>
                <a:latin typeface="Roboto"/>
                <a:ea typeface="Roboto"/>
                <a:cs typeface="Roboto"/>
                <a:sym typeface="Roboto"/>
              </a:rPr>
              <a:t>existing images </a:t>
            </a:r>
            <a:r>
              <a:rPr lang="en-US" sz="1800" b="0" i="0" u="none" strike="noStrike" cap="none">
                <a:solidFill>
                  <a:srgbClr val="3F3F3F"/>
                </a:solidFill>
                <a:latin typeface="Roboto Light"/>
                <a:ea typeface="Roboto Light"/>
                <a:cs typeface="Roboto Light"/>
                <a:sym typeface="Roboto Light"/>
              </a:rPr>
              <a:t>on shared </a:t>
            </a:r>
            <a:r>
              <a:rPr lang="en-US" sz="1800">
                <a:solidFill>
                  <a:srgbClr val="3F3F3F"/>
                </a:solidFill>
                <a:latin typeface="Roboto Light"/>
                <a:ea typeface="Roboto Light"/>
                <a:cs typeface="Roboto Light"/>
                <a:sym typeface="Roboto Light"/>
              </a:rPr>
              <a:t>file system</a:t>
            </a:r>
            <a:r>
              <a:rPr lang="en-US" sz="1800" b="0" i="0" u="none" strike="noStrike" cap="none">
                <a:solidFill>
                  <a:srgbClr val="3F3F3F"/>
                </a:solidFill>
                <a:latin typeface="Roboto Light"/>
                <a:ea typeface="Roboto Light"/>
                <a:cs typeface="Roboto Light"/>
                <a:sym typeface="Roboto Light"/>
              </a:rPr>
              <a:t> such as </a:t>
            </a:r>
            <a:r>
              <a:rPr lang="en-US" sz="1800" b="1" i="0" u="none" strike="noStrike" cap="none">
                <a:solidFill>
                  <a:schemeClr val="accent2"/>
                </a:solidFill>
                <a:latin typeface="Roboto"/>
                <a:ea typeface="Roboto"/>
                <a:cs typeface="Roboto"/>
                <a:sym typeface="Roboto"/>
              </a:rPr>
              <a:t>CVMFS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600"/>
              </a:spcBef>
              <a:spcAft>
                <a:spcPts val="0"/>
              </a:spcAft>
              <a:buClr>
                <a:srgbClr val="F16D19"/>
              </a:buClr>
              <a:buSzPts val="1800"/>
              <a:buFont typeface="Noto Sans Symbols"/>
              <a:buChar char="▪"/>
            </a:pPr>
            <a:r>
              <a:rPr lang="en-US" sz="1800" b="0" i="0" u="none" strike="noStrike" cap="none">
                <a:solidFill>
                  <a:srgbClr val="3F3F3F"/>
                </a:solidFill>
                <a:latin typeface="Roboto Light"/>
                <a:ea typeface="Roboto Light"/>
                <a:cs typeface="Roboto Light"/>
                <a:sym typeface="Roboto Light"/>
              </a:rPr>
              <a:t>The exported tar file is then shipped with the workflow and made available to the jobs</a:t>
            </a:r>
            <a:endParaRPr sz="1400" b="0" i="0" u="none" strike="noStrike" cap="none">
              <a:solidFill>
                <a:srgbClr val="000000"/>
              </a:solidFill>
              <a:latin typeface="Arial"/>
              <a:ea typeface="Arial"/>
              <a:cs typeface="Arial"/>
              <a:sym typeface="Arial"/>
            </a:endParaRPr>
          </a:p>
        </p:txBody>
      </p:sp>
      <p:grpSp>
        <p:nvGrpSpPr>
          <p:cNvPr id="3034" name="Google Shape;3034;p42"/>
          <p:cNvGrpSpPr/>
          <p:nvPr/>
        </p:nvGrpSpPr>
        <p:grpSpPr>
          <a:xfrm>
            <a:off x="2030484" y="1222379"/>
            <a:ext cx="649062" cy="630056"/>
            <a:chOff x="516" y="591"/>
            <a:chExt cx="444" cy="431"/>
          </a:xfrm>
        </p:grpSpPr>
        <p:sp>
          <p:nvSpPr>
            <p:cNvPr id="3035" name="Google Shape;3035;p42"/>
            <p:cNvSpPr/>
            <p:nvPr/>
          </p:nvSpPr>
          <p:spPr>
            <a:xfrm>
              <a:off x="517" y="681"/>
              <a:ext cx="239" cy="341"/>
            </a:xfrm>
            <a:custGeom>
              <a:avLst/>
              <a:gdLst/>
              <a:ahLst/>
              <a:cxnLst/>
              <a:rect l="l" t="t" r="r" b="b"/>
              <a:pathLst>
                <a:path w="156" h="228" extrusionOk="0">
                  <a:moveTo>
                    <a:pt x="150" y="228"/>
                  </a:moveTo>
                  <a:cubicBezTo>
                    <a:pt x="149" y="228"/>
                    <a:pt x="149" y="228"/>
                    <a:pt x="148" y="228"/>
                  </a:cubicBezTo>
                  <a:cubicBezTo>
                    <a:pt x="4" y="168"/>
                    <a:pt x="4" y="168"/>
                    <a:pt x="4" y="168"/>
                  </a:cubicBezTo>
                  <a:cubicBezTo>
                    <a:pt x="2" y="167"/>
                    <a:pt x="0" y="165"/>
                    <a:pt x="0" y="162"/>
                  </a:cubicBezTo>
                  <a:cubicBezTo>
                    <a:pt x="0" y="6"/>
                    <a:pt x="0" y="6"/>
                    <a:pt x="0" y="6"/>
                  </a:cubicBezTo>
                  <a:cubicBezTo>
                    <a:pt x="0" y="4"/>
                    <a:pt x="1" y="3"/>
                    <a:pt x="3" y="1"/>
                  </a:cubicBezTo>
                  <a:cubicBezTo>
                    <a:pt x="5" y="0"/>
                    <a:pt x="7" y="0"/>
                    <a:pt x="9" y="1"/>
                  </a:cubicBezTo>
                  <a:cubicBezTo>
                    <a:pt x="153" y="61"/>
                    <a:pt x="153" y="61"/>
                    <a:pt x="153" y="61"/>
                  </a:cubicBezTo>
                  <a:cubicBezTo>
                    <a:pt x="155" y="62"/>
                    <a:pt x="156" y="64"/>
                    <a:pt x="156" y="66"/>
                  </a:cubicBezTo>
                  <a:cubicBezTo>
                    <a:pt x="156" y="222"/>
                    <a:pt x="156" y="222"/>
                    <a:pt x="156" y="222"/>
                  </a:cubicBezTo>
                  <a:cubicBezTo>
                    <a:pt x="156" y="224"/>
                    <a:pt x="155" y="226"/>
                    <a:pt x="154" y="227"/>
                  </a:cubicBezTo>
                  <a:cubicBezTo>
                    <a:pt x="153" y="228"/>
                    <a:pt x="151" y="228"/>
                    <a:pt x="150" y="228"/>
                  </a:cubicBezTo>
                  <a:close/>
                  <a:moveTo>
                    <a:pt x="12" y="158"/>
                  </a:moveTo>
                  <a:cubicBezTo>
                    <a:pt x="144" y="213"/>
                    <a:pt x="144" y="213"/>
                    <a:pt x="144" y="213"/>
                  </a:cubicBezTo>
                  <a:cubicBezTo>
                    <a:pt x="144" y="70"/>
                    <a:pt x="144" y="70"/>
                    <a:pt x="144" y="70"/>
                  </a:cubicBezTo>
                  <a:cubicBezTo>
                    <a:pt x="12" y="15"/>
                    <a:pt x="12" y="15"/>
                    <a:pt x="12" y="15"/>
                  </a:cubicBezTo>
                  <a:lnTo>
                    <a:pt x="12" y="158"/>
                  </a:lnTo>
                  <a:close/>
                </a:path>
              </a:pathLst>
            </a:custGeom>
            <a:solidFill>
              <a:srgbClr val="F48A4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p:txBody>
        </p:sp>
        <p:sp>
          <p:nvSpPr>
            <p:cNvPr id="3036" name="Google Shape;3036;p42"/>
            <p:cNvSpPr/>
            <p:nvPr/>
          </p:nvSpPr>
          <p:spPr>
            <a:xfrm>
              <a:off x="738" y="681"/>
              <a:ext cx="221" cy="341"/>
            </a:xfrm>
            <a:custGeom>
              <a:avLst/>
              <a:gdLst/>
              <a:ahLst/>
              <a:cxnLst/>
              <a:rect l="l" t="t" r="r" b="b"/>
              <a:pathLst>
                <a:path w="144" h="228" extrusionOk="0">
                  <a:moveTo>
                    <a:pt x="6" y="228"/>
                  </a:moveTo>
                  <a:cubicBezTo>
                    <a:pt x="5" y="228"/>
                    <a:pt x="4" y="228"/>
                    <a:pt x="3" y="227"/>
                  </a:cubicBezTo>
                  <a:cubicBezTo>
                    <a:pt x="1" y="226"/>
                    <a:pt x="0" y="224"/>
                    <a:pt x="0" y="222"/>
                  </a:cubicBezTo>
                  <a:cubicBezTo>
                    <a:pt x="0" y="66"/>
                    <a:pt x="0" y="66"/>
                    <a:pt x="0" y="66"/>
                  </a:cubicBezTo>
                  <a:cubicBezTo>
                    <a:pt x="0" y="64"/>
                    <a:pt x="2" y="62"/>
                    <a:pt x="4" y="61"/>
                  </a:cubicBezTo>
                  <a:cubicBezTo>
                    <a:pt x="136" y="1"/>
                    <a:pt x="136" y="1"/>
                    <a:pt x="136" y="1"/>
                  </a:cubicBezTo>
                  <a:cubicBezTo>
                    <a:pt x="138" y="0"/>
                    <a:pt x="140" y="0"/>
                    <a:pt x="141" y="1"/>
                  </a:cubicBezTo>
                  <a:cubicBezTo>
                    <a:pt x="143" y="2"/>
                    <a:pt x="144" y="4"/>
                    <a:pt x="144" y="6"/>
                  </a:cubicBezTo>
                  <a:cubicBezTo>
                    <a:pt x="144" y="162"/>
                    <a:pt x="144" y="162"/>
                    <a:pt x="144" y="162"/>
                  </a:cubicBezTo>
                  <a:cubicBezTo>
                    <a:pt x="144" y="165"/>
                    <a:pt x="143" y="167"/>
                    <a:pt x="141" y="168"/>
                  </a:cubicBezTo>
                  <a:cubicBezTo>
                    <a:pt x="9" y="228"/>
                    <a:pt x="9" y="228"/>
                    <a:pt x="9" y="228"/>
                  </a:cubicBezTo>
                  <a:cubicBezTo>
                    <a:pt x="8" y="228"/>
                    <a:pt x="7" y="228"/>
                    <a:pt x="6" y="228"/>
                  </a:cubicBezTo>
                  <a:close/>
                  <a:moveTo>
                    <a:pt x="12" y="70"/>
                  </a:moveTo>
                  <a:cubicBezTo>
                    <a:pt x="12" y="213"/>
                    <a:pt x="12" y="213"/>
                    <a:pt x="12" y="213"/>
                  </a:cubicBezTo>
                  <a:cubicBezTo>
                    <a:pt x="132" y="159"/>
                    <a:pt x="132" y="159"/>
                    <a:pt x="132" y="159"/>
                  </a:cubicBezTo>
                  <a:cubicBezTo>
                    <a:pt x="132" y="16"/>
                    <a:pt x="132" y="16"/>
                    <a:pt x="132" y="16"/>
                  </a:cubicBezTo>
                  <a:lnTo>
                    <a:pt x="12" y="70"/>
                  </a:lnTo>
                  <a:close/>
                </a:path>
              </a:pathLst>
            </a:custGeom>
            <a:solidFill>
              <a:srgbClr val="F48A4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p:txBody>
        </p:sp>
        <p:sp>
          <p:nvSpPr>
            <p:cNvPr id="3037" name="Google Shape;3037;p42"/>
            <p:cNvSpPr/>
            <p:nvPr/>
          </p:nvSpPr>
          <p:spPr>
            <a:xfrm>
              <a:off x="516" y="591"/>
              <a:ext cx="444" cy="110"/>
            </a:xfrm>
            <a:custGeom>
              <a:avLst/>
              <a:gdLst/>
              <a:ahLst/>
              <a:cxnLst/>
              <a:rect l="l" t="t" r="r" b="b"/>
              <a:pathLst>
                <a:path w="290" h="73" extrusionOk="0">
                  <a:moveTo>
                    <a:pt x="283" y="72"/>
                  </a:moveTo>
                  <a:cubicBezTo>
                    <a:pt x="282" y="72"/>
                    <a:pt x="282" y="72"/>
                    <a:pt x="281" y="72"/>
                  </a:cubicBezTo>
                  <a:cubicBezTo>
                    <a:pt x="145" y="13"/>
                    <a:pt x="145" y="13"/>
                    <a:pt x="145" y="13"/>
                  </a:cubicBezTo>
                  <a:cubicBezTo>
                    <a:pt x="10" y="72"/>
                    <a:pt x="10" y="72"/>
                    <a:pt x="10" y="72"/>
                  </a:cubicBezTo>
                  <a:cubicBezTo>
                    <a:pt x="7" y="73"/>
                    <a:pt x="3" y="72"/>
                    <a:pt x="2" y="69"/>
                  </a:cubicBezTo>
                  <a:cubicBezTo>
                    <a:pt x="0" y="66"/>
                    <a:pt x="2" y="62"/>
                    <a:pt x="5" y="61"/>
                  </a:cubicBezTo>
                  <a:cubicBezTo>
                    <a:pt x="143" y="1"/>
                    <a:pt x="143" y="1"/>
                    <a:pt x="143" y="1"/>
                  </a:cubicBezTo>
                  <a:cubicBezTo>
                    <a:pt x="144" y="0"/>
                    <a:pt x="146" y="0"/>
                    <a:pt x="148" y="1"/>
                  </a:cubicBezTo>
                  <a:cubicBezTo>
                    <a:pt x="286" y="61"/>
                    <a:pt x="286" y="61"/>
                    <a:pt x="286" y="61"/>
                  </a:cubicBezTo>
                  <a:cubicBezTo>
                    <a:pt x="289" y="62"/>
                    <a:pt x="290" y="66"/>
                    <a:pt x="289" y="69"/>
                  </a:cubicBezTo>
                  <a:cubicBezTo>
                    <a:pt x="288" y="71"/>
                    <a:pt x="286" y="72"/>
                    <a:pt x="283" y="72"/>
                  </a:cubicBezTo>
                  <a:close/>
                </a:path>
              </a:pathLst>
            </a:custGeom>
            <a:solidFill>
              <a:srgbClr val="F48A4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p:txBody>
        </p:sp>
        <p:sp>
          <p:nvSpPr>
            <p:cNvPr id="3038" name="Google Shape;3038;p42"/>
            <p:cNvSpPr/>
            <p:nvPr/>
          </p:nvSpPr>
          <p:spPr>
            <a:xfrm>
              <a:off x="646" y="630"/>
              <a:ext cx="212" cy="111"/>
            </a:xfrm>
            <a:custGeom>
              <a:avLst/>
              <a:gdLst/>
              <a:ahLst/>
              <a:cxnLst/>
              <a:rect l="l" t="t" r="r" b="b"/>
              <a:pathLst>
                <a:path w="212" h="111" extrusionOk="0">
                  <a:moveTo>
                    <a:pt x="204" y="111"/>
                  </a:moveTo>
                  <a:lnTo>
                    <a:pt x="0" y="17"/>
                  </a:lnTo>
                  <a:lnTo>
                    <a:pt x="8" y="0"/>
                  </a:lnTo>
                  <a:lnTo>
                    <a:pt x="212" y="94"/>
                  </a:lnTo>
                  <a:lnTo>
                    <a:pt x="204" y="111"/>
                  </a:lnTo>
                  <a:close/>
                </a:path>
              </a:pathLst>
            </a:custGeom>
            <a:solidFill>
              <a:srgbClr val="F48A4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p:txBody>
        </p:sp>
        <p:sp>
          <p:nvSpPr>
            <p:cNvPr id="3039" name="Google Shape;3039;p42"/>
            <p:cNvSpPr/>
            <p:nvPr/>
          </p:nvSpPr>
          <p:spPr>
            <a:xfrm>
              <a:off x="572" y="762"/>
              <a:ext cx="129" cy="161"/>
            </a:xfrm>
            <a:custGeom>
              <a:avLst/>
              <a:gdLst/>
              <a:ahLst/>
              <a:cxnLst/>
              <a:rect l="l" t="t" r="r" b="b"/>
              <a:pathLst>
                <a:path w="84" h="108" extrusionOk="0">
                  <a:moveTo>
                    <a:pt x="78" y="108"/>
                  </a:moveTo>
                  <a:cubicBezTo>
                    <a:pt x="77" y="108"/>
                    <a:pt x="76" y="108"/>
                    <a:pt x="76" y="108"/>
                  </a:cubicBezTo>
                  <a:cubicBezTo>
                    <a:pt x="4" y="72"/>
                    <a:pt x="4" y="72"/>
                    <a:pt x="4" y="72"/>
                  </a:cubicBezTo>
                  <a:cubicBezTo>
                    <a:pt x="2" y="71"/>
                    <a:pt x="0" y="69"/>
                    <a:pt x="0" y="66"/>
                  </a:cubicBezTo>
                  <a:cubicBezTo>
                    <a:pt x="0" y="6"/>
                    <a:pt x="0" y="6"/>
                    <a:pt x="0" y="6"/>
                  </a:cubicBezTo>
                  <a:cubicBezTo>
                    <a:pt x="0" y="4"/>
                    <a:pt x="1" y="2"/>
                    <a:pt x="3" y="1"/>
                  </a:cubicBezTo>
                  <a:cubicBezTo>
                    <a:pt x="5" y="0"/>
                    <a:pt x="7" y="0"/>
                    <a:pt x="9" y="1"/>
                  </a:cubicBezTo>
                  <a:cubicBezTo>
                    <a:pt x="81" y="37"/>
                    <a:pt x="81" y="37"/>
                    <a:pt x="81" y="37"/>
                  </a:cubicBezTo>
                  <a:cubicBezTo>
                    <a:pt x="83" y="38"/>
                    <a:pt x="84" y="40"/>
                    <a:pt x="84" y="42"/>
                  </a:cubicBezTo>
                  <a:cubicBezTo>
                    <a:pt x="84" y="102"/>
                    <a:pt x="84" y="102"/>
                    <a:pt x="84" y="102"/>
                  </a:cubicBezTo>
                  <a:cubicBezTo>
                    <a:pt x="84" y="105"/>
                    <a:pt x="83" y="106"/>
                    <a:pt x="81" y="108"/>
                  </a:cubicBezTo>
                  <a:cubicBezTo>
                    <a:pt x="80" y="108"/>
                    <a:pt x="79" y="108"/>
                    <a:pt x="78" y="108"/>
                  </a:cubicBezTo>
                  <a:close/>
                  <a:moveTo>
                    <a:pt x="12" y="63"/>
                  </a:moveTo>
                  <a:cubicBezTo>
                    <a:pt x="72" y="93"/>
                    <a:pt x="72" y="93"/>
                    <a:pt x="72" y="93"/>
                  </a:cubicBezTo>
                  <a:cubicBezTo>
                    <a:pt x="72" y="46"/>
                    <a:pt x="72" y="46"/>
                    <a:pt x="72" y="46"/>
                  </a:cubicBezTo>
                  <a:cubicBezTo>
                    <a:pt x="12" y="16"/>
                    <a:pt x="12" y="16"/>
                    <a:pt x="12" y="16"/>
                  </a:cubicBezTo>
                  <a:lnTo>
                    <a:pt x="12" y="63"/>
                  </a:lnTo>
                  <a:close/>
                </a:path>
              </a:pathLst>
            </a:custGeom>
            <a:solidFill>
              <a:srgbClr val="F48A47"/>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lt2"/>
                </a:solidFill>
                <a:latin typeface="Arial"/>
                <a:ea typeface="Arial"/>
                <a:cs typeface="Arial"/>
                <a:sym typeface="Arial"/>
              </a:endParaRPr>
            </a:p>
          </p:txBody>
        </p:sp>
      </p:grpSp>
      <p:cxnSp>
        <p:nvCxnSpPr>
          <p:cNvPr id="3040" name="Google Shape;3040;p42"/>
          <p:cNvCxnSpPr/>
          <p:nvPr/>
        </p:nvCxnSpPr>
        <p:spPr>
          <a:xfrm rot="10800000" flipH="1">
            <a:off x="1182334" y="5063430"/>
            <a:ext cx="9803166" cy="1"/>
          </a:xfrm>
          <a:prstGeom prst="straightConnector1">
            <a:avLst/>
          </a:prstGeom>
          <a:noFill/>
          <a:ln w="9525" cap="flat" cmpd="sng">
            <a:solidFill>
              <a:srgbClr val="BFBFBF"/>
            </a:solidFill>
            <a:prstDash val="dash"/>
            <a:miter lim="800000"/>
            <a:headEnd type="none" w="sm" len="sm"/>
            <a:tailEnd type="none" w="sm" len="sm"/>
          </a:ln>
        </p:spPr>
      </p:cxnSp>
      <p:grpSp>
        <p:nvGrpSpPr>
          <p:cNvPr id="3041" name="Google Shape;3041;p42"/>
          <p:cNvGrpSpPr/>
          <p:nvPr/>
        </p:nvGrpSpPr>
        <p:grpSpPr>
          <a:xfrm>
            <a:off x="7995877" y="254629"/>
            <a:ext cx="2408929" cy="825306"/>
            <a:chOff x="8142386" y="1115049"/>
            <a:chExt cx="3570900" cy="1223400"/>
          </a:xfrm>
        </p:grpSpPr>
        <p:sp>
          <p:nvSpPr>
            <p:cNvPr id="3042" name="Google Shape;3042;p42"/>
            <p:cNvSpPr/>
            <p:nvPr/>
          </p:nvSpPr>
          <p:spPr>
            <a:xfrm>
              <a:off x="8142386" y="1115049"/>
              <a:ext cx="3570900" cy="1223400"/>
            </a:xfrm>
            <a:prstGeom prst="roundRect">
              <a:avLst>
                <a:gd name="adj" fmla="val 9757"/>
              </a:avLst>
            </a:prstGeom>
            <a:noFill/>
            <a:ln w="9525" cap="flat" cmpd="sng">
              <a:solidFill>
                <a:srgbClr val="D8D8D8"/>
              </a:solidFill>
              <a:prstDash val="solid"/>
              <a:round/>
              <a:headEnd type="none" w="sm" len="sm"/>
              <a:tailEnd type="none" w="sm" len="sm"/>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2000"/>
                <a:buFont typeface="Arial"/>
                <a:buNone/>
              </a:pPr>
              <a:endParaRPr sz="2000" b="1" i="0" u="none" strike="noStrike" cap="none">
                <a:solidFill>
                  <a:schemeClr val="lt1"/>
                </a:solidFill>
                <a:latin typeface="Roboto"/>
                <a:ea typeface="Roboto"/>
                <a:cs typeface="Roboto"/>
                <a:sym typeface="Roboto"/>
              </a:endParaRPr>
            </a:p>
          </p:txBody>
        </p:sp>
        <p:grpSp>
          <p:nvGrpSpPr>
            <p:cNvPr id="3043" name="Google Shape;3043;p42"/>
            <p:cNvGrpSpPr/>
            <p:nvPr/>
          </p:nvGrpSpPr>
          <p:grpSpPr>
            <a:xfrm>
              <a:off x="8374329" y="1237931"/>
              <a:ext cx="3107071" cy="977773"/>
              <a:chOff x="8339677" y="1224438"/>
              <a:chExt cx="3107071" cy="977773"/>
            </a:xfrm>
          </p:grpSpPr>
          <p:grpSp>
            <p:nvGrpSpPr>
              <p:cNvPr id="3044" name="Google Shape;3044;p42"/>
              <p:cNvGrpSpPr/>
              <p:nvPr/>
            </p:nvGrpSpPr>
            <p:grpSpPr>
              <a:xfrm>
                <a:off x="8339677" y="1239202"/>
                <a:ext cx="2259583" cy="950810"/>
                <a:chOff x="6352743" y="229509"/>
                <a:chExt cx="2877350" cy="1210760"/>
              </a:xfrm>
            </p:grpSpPr>
            <p:pic>
              <p:nvPicPr>
                <p:cNvPr id="3045" name="Google Shape;3045;p42" descr="Image result for docker"/>
                <p:cNvPicPr preferRelativeResize="0"/>
                <p:nvPr/>
              </p:nvPicPr>
              <p:blipFill rotWithShape="1">
                <a:blip r:embed="rId3">
                  <a:alphaModFix/>
                </a:blip>
                <a:srcRect/>
                <a:stretch/>
              </p:blipFill>
              <p:spPr>
                <a:xfrm>
                  <a:off x="6352743" y="238703"/>
                  <a:ext cx="1395948" cy="1192372"/>
                </a:xfrm>
                <a:prstGeom prst="rect">
                  <a:avLst/>
                </a:prstGeom>
                <a:noFill/>
                <a:ln>
                  <a:noFill/>
                </a:ln>
              </p:spPr>
            </p:pic>
            <p:pic>
              <p:nvPicPr>
                <p:cNvPr id="3046" name="Google Shape;3046;p42" descr="A close up of a sign&#10;&#10;Description generated with very high confidence"/>
                <p:cNvPicPr preferRelativeResize="0"/>
                <p:nvPr/>
              </p:nvPicPr>
              <p:blipFill rotWithShape="1">
                <a:blip r:embed="rId4">
                  <a:alphaModFix/>
                </a:blip>
                <a:srcRect/>
                <a:stretch/>
              </p:blipFill>
              <p:spPr>
                <a:xfrm>
                  <a:off x="8019333" y="229509"/>
                  <a:ext cx="1210760" cy="1210760"/>
                </a:xfrm>
                <a:prstGeom prst="rect">
                  <a:avLst/>
                </a:prstGeom>
                <a:noFill/>
                <a:ln>
                  <a:noFill/>
                </a:ln>
              </p:spPr>
            </p:pic>
          </p:grpSp>
          <p:pic>
            <p:nvPicPr>
              <p:cNvPr id="3047" name="Google Shape;3047;p42"/>
              <p:cNvPicPr preferRelativeResize="0"/>
              <p:nvPr/>
            </p:nvPicPr>
            <p:blipFill rotWithShape="1">
              <a:blip r:embed="rId5">
                <a:alphaModFix/>
              </a:blip>
              <a:srcRect/>
              <a:stretch/>
            </p:blipFill>
            <p:spPr>
              <a:xfrm>
                <a:off x="10626568" y="1224438"/>
                <a:ext cx="820181" cy="977773"/>
              </a:xfrm>
              <a:prstGeom prst="rect">
                <a:avLst/>
              </a:prstGeom>
              <a:noFill/>
              <a:ln>
                <a:noFill/>
              </a:ln>
            </p:spPr>
          </p:pic>
        </p:grpSp>
      </p:grpSp>
    </p:spTree>
    <p:extLst>
      <p:ext uri="{BB962C8B-B14F-4D97-AF65-F5344CB8AC3E}">
        <p14:creationId xmlns:p14="http://schemas.microsoft.com/office/powerpoint/2010/main" val="1059134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2"/>
        <p:cNvGrpSpPr/>
        <p:nvPr/>
      </p:nvGrpSpPr>
      <p:grpSpPr>
        <a:xfrm>
          <a:off x="0" y="0"/>
          <a:ext cx="0" cy="0"/>
          <a:chOff x="0" y="0"/>
          <a:chExt cx="0" cy="0"/>
        </a:xfrm>
      </p:grpSpPr>
      <p:sp>
        <p:nvSpPr>
          <p:cNvPr id="1148" name="Google Shape;1148;p11"/>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1149" name="Google Shape;1149;p11"/>
          <p:cNvSpPr txBox="1"/>
          <p:nvPr/>
        </p:nvSpPr>
        <p:spPr>
          <a:xfrm>
            <a:off x="3013710" y="132982"/>
            <a:ext cx="7096037" cy="953985"/>
          </a:xfrm>
          <a:prstGeom prst="rect">
            <a:avLst/>
          </a:prstGeom>
          <a:noFill/>
          <a:ln>
            <a:noFill/>
          </a:ln>
        </p:spPr>
        <p:txBody>
          <a:bodyPr spcFirstLastPara="1" wrap="square" lIns="91425" tIns="45700" rIns="91425" bIns="45700" anchor="t" anchorCtr="0">
            <a:noAutofit/>
          </a:bodyPr>
          <a:lstStyle/>
          <a:p>
            <a:pPr marL="0" marR="0" lvl="0" indent="0" algn="r" rtl="0">
              <a:lnSpc>
                <a:spcPct val="90000"/>
              </a:lnSpc>
              <a:spcBef>
                <a:spcPts val="0"/>
              </a:spcBef>
              <a:spcAft>
                <a:spcPts val="0"/>
              </a:spcAft>
              <a:buClr>
                <a:srgbClr val="2D75B6"/>
              </a:buClr>
              <a:buSzPts val="3400"/>
              <a:buFont typeface="Roboto"/>
              <a:buNone/>
            </a:pPr>
            <a:r>
              <a:rPr lang="en-US" sz="2400" b="1" i="0" u="none" strike="noStrike" cap="none" dirty="0">
                <a:solidFill>
                  <a:srgbClr val="2D75B6"/>
                </a:solidFill>
                <a:latin typeface="Roboto"/>
                <a:ea typeface="Roboto"/>
                <a:cs typeface="Roboto"/>
                <a:sym typeface="Roboto"/>
              </a:rPr>
              <a:t>Automated Quality Control of Phenotypic Datasets</a:t>
            </a:r>
            <a:endParaRPr sz="1050" b="0" i="0" u="none" strike="noStrike" cap="none" dirty="0">
              <a:solidFill>
                <a:srgbClr val="000000"/>
              </a:solidFill>
              <a:latin typeface="Roboto"/>
              <a:ea typeface="Roboto"/>
              <a:cs typeface="Roboto"/>
              <a:sym typeface="Roboto"/>
            </a:endParaRPr>
          </a:p>
        </p:txBody>
      </p:sp>
      <p:sp>
        <p:nvSpPr>
          <p:cNvPr id="1156" name="Google Shape;1156;p11"/>
          <p:cNvSpPr/>
          <p:nvPr/>
        </p:nvSpPr>
        <p:spPr>
          <a:xfrm>
            <a:off x="131108" y="716127"/>
            <a:ext cx="7297959" cy="934478"/>
          </a:xfrm>
          <a:prstGeom prst="rect">
            <a:avLst/>
          </a:prstGeom>
          <a:noFill/>
          <a:ln>
            <a:noFill/>
          </a:ln>
        </p:spPr>
        <p:txBody>
          <a:bodyPr spcFirstLastPara="1" wrap="square" lIns="72000" tIns="36000" rIns="72000" bIns="36000" anchor="t" anchorCtr="0">
            <a:spAutoFit/>
          </a:bodyPr>
          <a:lstStyle/>
          <a:p>
            <a:pPr lvl="0" algn="ctr">
              <a:buClr>
                <a:srgbClr val="000000"/>
              </a:buClr>
              <a:buSzPts val="1200"/>
            </a:pPr>
            <a:r>
              <a:rPr lang="en-US" sz="1400" dirty="0">
                <a:solidFill>
                  <a:srgbClr val="3F3F3F"/>
                </a:solidFill>
                <a:latin typeface="Roboto"/>
                <a:ea typeface="Roboto"/>
                <a:cs typeface="Roboto"/>
                <a:sym typeface="Roboto"/>
              </a:rPr>
              <a:t>The NIMH Center for Collaborative Genomic Studies on Mental Disorders, now known as the NIMH Repository and Genomics Resource (NRGR), maintains biomaterials, demographic, and phenotypic data from over 200,000 well-characterized individuals with a range of psychiatric illnesses, their family members, and unaffected controls.</a:t>
            </a:r>
          </a:p>
        </p:txBody>
      </p:sp>
      <p:pic>
        <p:nvPicPr>
          <p:cNvPr id="1026" name="Picture 2">
            <a:extLst>
              <a:ext uri="{FF2B5EF4-FFF2-40B4-BE49-F238E27FC236}">
                <a16:creationId xmlns:a16="http://schemas.microsoft.com/office/drawing/2014/main" id="{0C120AAF-3253-670E-5600-E16B206116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2407" y="32515"/>
            <a:ext cx="2911303" cy="673566"/>
          </a:xfrm>
          <a:prstGeom prst="rect">
            <a:avLst/>
          </a:prstGeom>
          <a:noFill/>
          <a:extLst>
            <a:ext uri="{909E8E84-426E-40DD-AFC4-6F175D3DCCD1}">
              <a14:hiddenFill xmlns:a14="http://schemas.microsoft.com/office/drawing/2010/main">
                <a:solidFill>
                  <a:srgbClr val="FFFFFF"/>
                </a:solidFill>
              </a14:hiddenFill>
            </a:ext>
          </a:extLst>
        </p:spPr>
      </p:pic>
      <p:pic>
        <p:nvPicPr>
          <p:cNvPr id="142" name="Picture 2">
            <a:extLst>
              <a:ext uri="{FF2B5EF4-FFF2-40B4-BE49-F238E27FC236}">
                <a16:creationId xmlns:a16="http://schemas.microsoft.com/office/drawing/2014/main" id="{3A2328BF-EA2E-EE5E-1C55-A5A6FDA63F7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73569" y="742138"/>
            <a:ext cx="4552508" cy="5732507"/>
          </a:xfrm>
          <a:prstGeom prst="rect">
            <a:avLst/>
          </a:prstGeom>
          <a:noFill/>
          <a:extLst>
            <a:ext uri="{909E8E84-426E-40DD-AFC4-6F175D3DCCD1}">
              <a14:hiddenFill xmlns:a14="http://schemas.microsoft.com/office/drawing/2010/main">
                <a:solidFill>
                  <a:srgbClr val="FFFFFF"/>
                </a:solidFill>
              </a14:hiddenFill>
            </a:ext>
          </a:extLst>
        </p:spPr>
      </p:pic>
      <p:grpSp>
        <p:nvGrpSpPr>
          <p:cNvPr id="177" name="Group 176">
            <a:extLst>
              <a:ext uri="{FF2B5EF4-FFF2-40B4-BE49-F238E27FC236}">
                <a16:creationId xmlns:a16="http://schemas.microsoft.com/office/drawing/2014/main" id="{BBED3B60-BEC5-1CA2-5562-CA4CBDC42E7A}"/>
              </a:ext>
            </a:extLst>
          </p:cNvPr>
          <p:cNvGrpSpPr/>
          <p:nvPr/>
        </p:nvGrpSpPr>
        <p:grpSpPr>
          <a:xfrm>
            <a:off x="8841" y="2027803"/>
            <a:ext cx="4288780" cy="1580589"/>
            <a:chOff x="267593" y="1675875"/>
            <a:chExt cx="7831171" cy="4503576"/>
          </a:xfrm>
        </p:grpSpPr>
        <p:sp>
          <p:nvSpPr>
            <p:cNvPr id="178" name="Folded Corner 3">
              <a:extLst>
                <a:ext uri="{FF2B5EF4-FFF2-40B4-BE49-F238E27FC236}">
                  <a16:creationId xmlns:a16="http://schemas.microsoft.com/office/drawing/2014/main" id="{AD083630-015C-010F-6AF2-7E44EEF899CB}"/>
                </a:ext>
              </a:extLst>
            </p:cNvPr>
            <p:cNvSpPr>
              <a:spLocks noChangeArrowheads="1"/>
            </p:cNvSpPr>
            <p:nvPr/>
          </p:nvSpPr>
          <p:spPr bwMode="auto">
            <a:xfrm>
              <a:off x="267593" y="2446626"/>
              <a:ext cx="1783146" cy="1569857"/>
            </a:xfrm>
            <a:prstGeom prst="foldedCorner">
              <a:avLst>
                <a:gd name="adj" fmla="val 16667"/>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914400"/>
              <a:r>
                <a:rPr lang="en-US" altLang="en-US" sz="1200" dirty="0">
                  <a:solidFill>
                    <a:schemeClr val="tx2"/>
                  </a:solidFill>
                </a:rPr>
                <a:t>Submission</a:t>
              </a:r>
            </a:p>
            <a:p>
              <a:pPr algn="ctr" defTabSz="914400"/>
              <a:r>
                <a:rPr lang="en-US" altLang="en-US" sz="1200" dirty="0">
                  <a:solidFill>
                    <a:schemeClr val="tx2"/>
                  </a:solidFill>
                </a:rPr>
                <a:t>Website</a:t>
              </a:r>
            </a:p>
          </p:txBody>
        </p:sp>
        <p:sp>
          <p:nvSpPr>
            <p:cNvPr id="179" name="Alternate Process 4">
              <a:extLst>
                <a:ext uri="{FF2B5EF4-FFF2-40B4-BE49-F238E27FC236}">
                  <a16:creationId xmlns:a16="http://schemas.microsoft.com/office/drawing/2014/main" id="{8EA550AE-DD7D-4CE4-D570-4A13FA987A55}"/>
                </a:ext>
              </a:extLst>
            </p:cNvPr>
            <p:cNvSpPr>
              <a:spLocks noChangeArrowheads="1"/>
            </p:cNvSpPr>
            <p:nvPr/>
          </p:nvSpPr>
          <p:spPr bwMode="auto">
            <a:xfrm>
              <a:off x="2349495" y="2503874"/>
              <a:ext cx="2062758" cy="1455361"/>
            </a:xfrm>
            <a:prstGeom prst="flowChartAlternateProcess">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914400"/>
              <a:r>
                <a:rPr lang="en-US" altLang="en-US" sz="1200" dirty="0">
                  <a:solidFill>
                    <a:schemeClr val="tx2"/>
                  </a:solidFill>
                </a:rPr>
                <a:t>Automated</a:t>
              </a:r>
            </a:p>
            <a:p>
              <a:pPr algn="ctr" defTabSz="914400"/>
              <a:r>
                <a:rPr lang="en-US" altLang="en-US" sz="1200" dirty="0">
                  <a:solidFill>
                    <a:schemeClr val="tx2"/>
                  </a:solidFill>
                </a:rPr>
                <a:t>QC Workflow</a:t>
              </a:r>
            </a:p>
          </p:txBody>
        </p:sp>
        <p:sp>
          <p:nvSpPr>
            <p:cNvPr id="180" name="Alternate Process 5">
              <a:extLst>
                <a:ext uri="{FF2B5EF4-FFF2-40B4-BE49-F238E27FC236}">
                  <a16:creationId xmlns:a16="http://schemas.microsoft.com/office/drawing/2014/main" id="{E3805E50-1F0D-AAF0-92B4-C2F177FB3845}"/>
                </a:ext>
              </a:extLst>
            </p:cNvPr>
            <p:cNvSpPr>
              <a:spLocks noChangeArrowheads="1"/>
            </p:cNvSpPr>
            <p:nvPr/>
          </p:nvSpPr>
          <p:spPr bwMode="auto">
            <a:xfrm>
              <a:off x="2357023" y="4546339"/>
              <a:ext cx="1570737" cy="1552385"/>
            </a:xfrm>
            <a:prstGeom prst="flowChartAlternateProcess">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914400"/>
              <a:r>
                <a:rPr lang="en-US" altLang="en-US" sz="1200" dirty="0">
                  <a:solidFill>
                    <a:schemeClr val="tx2"/>
                  </a:solidFill>
                </a:rPr>
                <a:t>Manual</a:t>
              </a:r>
              <a:endParaRPr lang="en-US" altLang="en-US" sz="1400" dirty="0">
                <a:solidFill>
                  <a:schemeClr val="tx2"/>
                </a:solidFill>
              </a:endParaRPr>
            </a:p>
            <a:p>
              <a:pPr algn="ctr" defTabSz="914400"/>
              <a:r>
                <a:rPr lang="en-US" altLang="en-US" sz="1200" dirty="0">
                  <a:solidFill>
                    <a:schemeClr val="tx2"/>
                  </a:solidFill>
                </a:rPr>
                <a:t>Curation</a:t>
              </a:r>
              <a:r>
                <a:rPr lang="en-US" altLang="en-US" sz="1400" dirty="0">
                  <a:solidFill>
                    <a:schemeClr val="tx2"/>
                  </a:solidFill>
                </a:rPr>
                <a:t> </a:t>
              </a:r>
            </a:p>
          </p:txBody>
        </p:sp>
        <p:cxnSp>
          <p:nvCxnSpPr>
            <p:cNvPr id="181" name="Straight Arrow Connector 6">
              <a:extLst>
                <a:ext uri="{FF2B5EF4-FFF2-40B4-BE49-F238E27FC236}">
                  <a16:creationId xmlns:a16="http://schemas.microsoft.com/office/drawing/2014/main" id="{45CB4394-232E-3795-8DB0-D072DF930A5F}"/>
                </a:ext>
              </a:extLst>
            </p:cNvPr>
            <p:cNvCxnSpPr>
              <a:cxnSpLocks noChangeShapeType="1"/>
              <a:stCxn id="178" idx="3"/>
              <a:endCxn id="179" idx="1"/>
            </p:cNvCxnSpPr>
            <p:nvPr/>
          </p:nvCxnSpPr>
          <p:spPr bwMode="auto">
            <a:xfrm>
              <a:off x="2050739" y="3231554"/>
              <a:ext cx="298756" cy="0"/>
            </a:xfrm>
            <a:prstGeom prst="straightConnector1">
              <a:avLst/>
            </a:prstGeom>
            <a:ln>
              <a:headEnd/>
              <a:tailEnd type="arrow" w="med" len="med"/>
            </a:ln>
            <a:extLst>
              <a:ext uri="{909E8E84-426E-40DD-AFC4-6F175D3DCCD1}">
                <a14:hiddenFill xmlns:a14="http://schemas.microsoft.com/office/drawing/2010/main">
                  <a:noFill/>
                </a14:hiddenFill>
              </a:ext>
            </a:extLst>
          </p:spPr>
          <p:style>
            <a:lnRef idx="2">
              <a:schemeClr val="accent6"/>
            </a:lnRef>
            <a:fillRef idx="0">
              <a:schemeClr val="accent6"/>
            </a:fillRef>
            <a:effectRef idx="1">
              <a:schemeClr val="accent6"/>
            </a:effectRef>
            <a:fontRef idx="minor">
              <a:schemeClr val="tx1"/>
            </a:fontRef>
          </p:style>
        </p:cxnSp>
        <p:cxnSp>
          <p:nvCxnSpPr>
            <p:cNvPr id="182" name="Curved Connector 7">
              <a:extLst>
                <a:ext uri="{FF2B5EF4-FFF2-40B4-BE49-F238E27FC236}">
                  <a16:creationId xmlns:a16="http://schemas.microsoft.com/office/drawing/2014/main" id="{D8C67D69-DA56-9CDE-8D0B-EAD13A666060}"/>
                </a:ext>
              </a:extLst>
            </p:cNvPr>
            <p:cNvCxnSpPr>
              <a:cxnSpLocks noChangeShapeType="1"/>
              <a:stCxn id="179" idx="0"/>
              <a:endCxn id="178" idx="0"/>
            </p:cNvCxnSpPr>
            <p:nvPr/>
          </p:nvCxnSpPr>
          <p:spPr bwMode="auto">
            <a:xfrm rot="16200000" flipV="1">
              <a:off x="2241397" y="1364395"/>
              <a:ext cx="57248" cy="2221707"/>
            </a:xfrm>
            <a:prstGeom prst="curvedConnector3">
              <a:avLst>
                <a:gd name="adj1" fmla="val 1237766"/>
              </a:avLst>
            </a:prstGeom>
            <a:ln>
              <a:headEnd/>
              <a:tailEnd type="arrow" w="med" len="med"/>
            </a:ln>
            <a:extLst>
              <a:ext uri="{909E8E84-426E-40DD-AFC4-6F175D3DCCD1}">
                <a14:hiddenFill xmlns:a14="http://schemas.microsoft.com/office/drawing/2010/main">
                  <a:noFill/>
                </a14:hiddenFill>
              </a:ext>
            </a:extLst>
          </p:spPr>
          <p:style>
            <a:lnRef idx="2">
              <a:schemeClr val="accent6"/>
            </a:lnRef>
            <a:fillRef idx="0">
              <a:schemeClr val="accent6"/>
            </a:fillRef>
            <a:effectRef idx="1">
              <a:schemeClr val="accent6"/>
            </a:effectRef>
            <a:fontRef idx="minor">
              <a:schemeClr val="tx1"/>
            </a:fontRef>
          </p:style>
        </p:cxnSp>
        <p:sp>
          <p:nvSpPr>
            <p:cNvPr id="183" name="TextBox 8">
              <a:extLst>
                <a:ext uri="{FF2B5EF4-FFF2-40B4-BE49-F238E27FC236}">
                  <a16:creationId xmlns:a16="http://schemas.microsoft.com/office/drawing/2014/main" id="{763E59C4-B124-B10E-7265-F17E12186C38}"/>
                </a:ext>
              </a:extLst>
            </p:cNvPr>
            <p:cNvSpPr txBox="1">
              <a:spLocks noChangeArrowheads="1"/>
            </p:cNvSpPr>
            <p:nvPr/>
          </p:nvSpPr>
          <p:spPr bwMode="auto">
            <a:xfrm>
              <a:off x="1581798" y="1675875"/>
              <a:ext cx="1467028" cy="789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000" dirty="0"/>
                <a:t>QC</a:t>
              </a:r>
              <a:r>
                <a:rPr lang="en-US" altLang="en-US" sz="1200" dirty="0"/>
                <a:t> </a:t>
              </a:r>
              <a:r>
                <a:rPr lang="en-US" altLang="en-US" sz="1000" dirty="0"/>
                <a:t>Report</a:t>
              </a:r>
              <a:endParaRPr lang="en-US" altLang="en-US" sz="1200" dirty="0"/>
            </a:p>
          </p:txBody>
        </p:sp>
        <p:sp>
          <p:nvSpPr>
            <p:cNvPr id="184" name="Can 9">
              <a:extLst>
                <a:ext uri="{FF2B5EF4-FFF2-40B4-BE49-F238E27FC236}">
                  <a16:creationId xmlns:a16="http://schemas.microsoft.com/office/drawing/2014/main" id="{D672FE23-9524-2690-7BF2-F59A9AFB3171}"/>
                </a:ext>
              </a:extLst>
            </p:cNvPr>
            <p:cNvSpPr>
              <a:spLocks noChangeArrowheads="1"/>
            </p:cNvSpPr>
            <p:nvPr/>
          </p:nvSpPr>
          <p:spPr bwMode="auto">
            <a:xfrm>
              <a:off x="5388266" y="2702121"/>
              <a:ext cx="1752600" cy="1058863"/>
            </a:xfrm>
            <a:prstGeom prst="can">
              <a:avLst>
                <a:gd name="adj" fmla="val 16139"/>
              </a:avLst>
            </a:prstGeom>
            <a:ln>
              <a:headEnd/>
              <a:tailEnd/>
            </a:ln>
          </p:spPr>
          <p:style>
            <a:lnRef idx="2">
              <a:schemeClr val="accent1"/>
            </a:lnRef>
            <a:fillRef idx="1">
              <a:schemeClr val="lt1"/>
            </a:fillRef>
            <a:effectRef idx="0">
              <a:schemeClr val="accent1"/>
            </a:effectRef>
            <a:fontRef idx="minor">
              <a:schemeClr val="dk1"/>
            </a:fontRef>
          </p:style>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914400"/>
              <a:r>
                <a:rPr lang="en-US" altLang="en-US" sz="1100" dirty="0">
                  <a:solidFill>
                    <a:srgbClr val="04617B"/>
                  </a:solidFill>
                </a:rPr>
                <a:t>NRGR</a:t>
              </a:r>
            </a:p>
            <a:p>
              <a:pPr algn="ctr" defTabSz="914400"/>
              <a:r>
                <a:rPr lang="en-US" altLang="en-US" sz="1100" dirty="0">
                  <a:solidFill>
                    <a:srgbClr val="04617B"/>
                  </a:solidFill>
                </a:rPr>
                <a:t>Warehouse</a:t>
              </a:r>
            </a:p>
          </p:txBody>
        </p:sp>
        <p:sp>
          <p:nvSpPr>
            <p:cNvPr id="185" name="Folded Corner 10">
              <a:extLst>
                <a:ext uri="{FF2B5EF4-FFF2-40B4-BE49-F238E27FC236}">
                  <a16:creationId xmlns:a16="http://schemas.microsoft.com/office/drawing/2014/main" id="{049B6151-BDFB-93D6-8AF6-219819E8E8FD}"/>
                </a:ext>
              </a:extLst>
            </p:cNvPr>
            <p:cNvSpPr>
              <a:spLocks noChangeArrowheads="1"/>
            </p:cNvSpPr>
            <p:nvPr/>
          </p:nvSpPr>
          <p:spPr bwMode="auto">
            <a:xfrm>
              <a:off x="6719545" y="4609594"/>
              <a:ext cx="1379219" cy="1569857"/>
            </a:xfrm>
            <a:prstGeom prst="foldedCorner">
              <a:avLst>
                <a:gd name="adj" fmla="val 16667"/>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non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914400"/>
              <a:r>
                <a:rPr lang="en-US" altLang="en-US" sz="1200" dirty="0">
                  <a:solidFill>
                    <a:schemeClr val="tx2"/>
                  </a:solidFill>
                </a:rPr>
                <a:t>Data</a:t>
              </a:r>
            </a:p>
            <a:p>
              <a:pPr algn="ctr" defTabSz="914400"/>
              <a:r>
                <a:rPr lang="en-US" altLang="en-US" sz="1200" dirty="0">
                  <a:solidFill>
                    <a:schemeClr val="tx2"/>
                  </a:solidFill>
                </a:rPr>
                <a:t>Explorer</a:t>
              </a:r>
            </a:p>
          </p:txBody>
        </p:sp>
        <p:sp>
          <p:nvSpPr>
            <p:cNvPr id="186" name="Folded Corner 11">
              <a:extLst>
                <a:ext uri="{FF2B5EF4-FFF2-40B4-BE49-F238E27FC236}">
                  <a16:creationId xmlns:a16="http://schemas.microsoft.com/office/drawing/2014/main" id="{7A24FF06-424E-61D9-0FEE-F666B1FAF1AA}"/>
                </a:ext>
              </a:extLst>
            </p:cNvPr>
            <p:cNvSpPr>
              <a:spLocks noChangeArrowheads="1"/>
            </p:cNvSpPr>
            <p:nvPr/>
          </p:nvSpPr>
          <p:spPr bwMode="auto">
            <a:xfrm>
              <a:off x="4159865" y="4464416"/>
              <a:ext cx="2327577" cy="1569857"/>
            </a:xfrm>
            <a:prstGeom prst="foldedCorner">
              <a:avLst>
                <a:gd name="adj" fmla="val 16667"/>
              </a:avLst>
            </a:prstGeom>
            <a:ln>
              <a:headEnd/>
              <a:tailEnd type="triangle" w="med" len="med"/>
            </a:ln>
          </p:spPr>
          <p:style>
            <a:lnRef idx="2">
              <a:schemeClr val="accent1"/>
            </a:lnRef>
            <a:fillRef idx="1">
              <a:schemeClr val="lt1"/>
            </a:fillRef>
            <a:effectRef idx="0">
              <a:schemeClr val="accent1"/>
            </a:effectRef>
            <a:fontRef idx="minor">
              <a:schemeClr val="dk1"/>
            </a:fontRef>
          </p:style>
          <p:txBody>
            <a:bodyPr wrap="square" anchor="ct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algn="ctr" defTabSz="914400"/>
              <a:r>
                <a:rPr lang="en-US" altLang="en-US" sz="1200" dirty="0">
                  <a:solidFill>
                    <a:schemeClr val="tx2"/>
                  </a:solidFill>
                </a:rPr>
                <a:t>Download Data </a:t>
              </a:r>
            </a:p>
            <a:p>
              <a:pPr algn="ctr" defTabSz="914400"/>
              <a:r>
                <a:rPr lang="en-US" altLang="en-US" sz="1200" dirty="0">
                  <a:solidFill>
                    <a:schemeClr val="tx2"/>
                  </a:solidFill>
                </a:rPr>
                <a:t>Tool</a:t>
              </a:r>
            </a:p>
          </p:txBody>
        </p:sp>
        <p:cxnSp>
          <p:nvCxnSpPr>
            <p:cNvPr id="187" name="Curved Connector 12">
              <a:extLst>
                <a:ext uri="{FF2B5EF4-FFF2-40B4-BE49-F238E27FC236}">
                  <a16:creationId xmlns:a16="http://schemas.microsoft.com/office/drawing/2014/main" id="{419C295E-F264-7B17-27AF-EA4171044036}"/>
                </a:ext>
              </a:extLst>
            </p:cNvPr>
            <p:cNvCxnSpPr>
              <a:cxnSpLocks noChangeShapeType="1"/>
              <a:stCxn id="179" idx="1"/>
              <a:endCxn id="180" idx="1"/>
            </p:cNvCxnSpPr>
            <p:nvPr/>
          </p:nvCxnSpPr>
          <p:spPr bwMode="auto">
            <a:xfrm rot="10800000" flipH="1" flipV="1">
              <a:off x="2349493" y="3231554"/>
              <a:ext cx="7528" cy="2090978"/>
            </a:xfrm>
            <a:prstGeom prst="curvedConnector3">
              <a:avLst>
                <a:gd name="adj1" fmla="val -5544506"/>
              </a:avLst>
            </a:prstGeom>
            <a:ln>
              <a:headEnd type="arrow" w="med" len="med"/>
              <a:tailEnd/>
            </a:ln>
            <a:extLst>
              <a:ext uri="{909E8E84-426E-40DD-AFC4-6F175D3DCCD1}">
                <a14:hiddenFill xmlns:a14="http://schemas.microsoft.com/office/drawing/2010/main">
                  <a:noFill/>
                </a14:hiddenFill>
              </a:ext>
            </a:extLst>
          </p:spPr>
          <p:style>
            <a:lnRef idx="2">
              <a:schemeClr val="accent4"/>
            </a:lnRef>
            <a:fillRef idx="0">
              <a:schemeClr val="accent4"/>
            </a:fillRef>
            <a:effectRef idx="1">
              <a:schemeClr val="accent4"/>
            </a:effectRef>
            <a:fontRef idx="minor">
              <a:schemeClr val="tx1"/>
            </a:fontRef>
          </p:style>
        </p:cxnSp>
        <p:cxnSp>
          <p:nvCxnSpPr>
            <p:cNvPr id="188" name="Curved Connector 13">
              <a:extLst>
                <a:ext uri="{FF2B5EF4-FFF2-40B4-BE49-F238E27FC236}">
                  <a16:creationId xmlns:a16="http://schemas.microsoft.com/office/drawing/2014/main" id="{0C5F6E02-1750-3564-4502-1A3E70FBB726}"/>
                </a:ext>
              </a:extLst>
            </p:cNvPr>
            <p:cNvCxnSpPr>
              <a:cxnSpLocks noChangeShapeType="1"/>
              <a:stCxn id="180" idx="3"/>
              <a:endCxn id="179" idx="3"/>
            </p:cNvCxnSpPr>
            <p:nvPr/>
          </p:nvCxnSpPr>
          <p:spPr bwMode="auto">
            <a:xfrm flipV="1">
              <a:off x="3927760" y="3231554"/>
              <a:ext cx="484493" cy="2090978"/>
            </a:xfrm>
            <a:prstGeom prst="curvedConnector3">
              <a:avLst>
                <a:gd name="adj1" fmla="val 186155"/>
              </a:avLst>
            </a:prstGeom>
            <a:ln>
              <a:headEnd type="arrow" w="med" len="med"/>
              <a:tailEnd/>
            </a:ln>
            <a:extLst>
              <a:ext uri="{909E8E84-426E-40DD-AFC4-6F175D3DCCD1}">
                <a14:hiddenFill xmlns:a14="http://schemas.microsoft.com/office/drawing/2010/main">
                  <a:noFill/>
                </a14:hiddenFill>
              </a:ext>
            </a:extLst>
          </p:spPr>
          <p:style>
            <a:lnRef idx="2">
              <a:schemeClr val="accent4"/>
            </a:lnRef>
            <a:fillRef idx="0">
              <a:schemeClr val="accent4"/>
            </a:fillRef>
            <a:effectRef idx="1">
              <a:schemeClr val="accent4"/>
            </a:effectRef>
            <a:fontRef idx="minor">
              <a:schemeClr val="tx1"/>
            </a:fontRef>
          </p:style>
        </p:cxnSp>
        <p:cxnSp>
          <p:nvCxnSpPr>
            <p:cNvPr id="189" name="Straight Arrow Connector 14">
              <a:extLst>
                <a:ext uri="{FF2B5EF4-FFF2-40B4-BE49-F238E27FC236}">
                  <a16:creationId xmlns:a16="http://schemas.microsoft.com/office/drawing/2014/main" id="{F691EBD2-0CA7-F3EC-5AA2-5E69084435EC}"/>
                </a:ext>
              </a:extLst>
            </p:cNvPr>
            <p:cNvCxnSpPr>
              <a:cxnSpLocks noChangeShapeType="1"/>
              <a:stCxn id="179" idx="3"/>
              <a:endCxn id="184" idx="2"/>
            </p:cNvCxnSpPr>
            <p:nvPr/>
          </p:nvCxnSpPr>
          <p:spPr bwMode="auto">
            <a:xfrm flipV="1">
              <a:off x="4412253" y="3231551"/>
              <a:ext cx="976012" cy="3"/>
            </a:xfrm>
            <a:prstGeom prst="straightConnector1">
              <a:avLst/>
            </a:prstGeom>
            <a:ln>
              <a:headEnd/>
              <a:tailEnd type="arrow" w="med" len="med"/>
            </a:ln>
            <a:extLst>
              <a:ext uri="{909E8E84-426E-40DD-AFC4-6F175D3DCCD1}">
                <a14:hiddenFill xmlns:a14="http://schemas.microsoft.com/office/drawing/2010/main">
                  <a:noFill/>
                </a14:hiddenFill>
              </a:ext>
            </a:extLst>
          </p:spPr>
          <p:style>
            <a:lnRef idx="2">
              <a:schemeClr val="accent3"/>
            </a:lnRef>
            <a:fillRef idx="0">
              <a:schemeClr val="accent3"/>
            </a:fillRef>
            <a:effectRef idx="1">
              <a:schemeClr val="accent3"/>
            </a:effectRef>
            <a:fontRef idx="minor">
              <a:schemeClr val="tx1"/>
            </a:fontRef>
          </p:style>
        </p:cxnSp>
        <p:cxnSp>
          <p:nvCxnSpPr>
            <p:cNvPr id="190" name="Straight Arrow Connector 15">
              <a:extLst>
                <a:ext uri="{FF2B5EF4-FFF2-40B4-BE49-F238E27FC236}">
                  <a16:creationId xmlns:a16="http://schemas.microsoft.com/office/drawing/2014/main" id="{CACB790C-495C-2A9E-9A7B-1EA3F7F9B71C}"/>
                </a:ext>
              </a:extLst>
            </p:cNvPr>
            <p:cNvCxnSpPr>
              <a:cxnSpLocks noChangeShapeType="1"/>
              <a:stCxn id="184" idx="3"/>
              <a:endCxn id="185" idx="0"/>
            </p:cNvCxnSpPr>
            <p:nvPr/>
          </p:nvCxnSpPr>
          <p:spPr bwMode="auto">
            <a:xfrm>
              <a:off x="6264565" y="3760983"/>
              <a:ext cx="1144589" cy="848611"/>
            </a:xfrm>
            <a:prstGeom prst="straightConnector1">
              <a:avLst/>
            </a:prstGeom>
            <a:ln>
              <a:headEnd/>
              <a:tailEnd type="arrow" w="med" len="med"/>
            </a:ln>
            <a:extLst>
              <a:ext uri="{909E8E84-426E-40DD-AFC4-6F175D3DCCD1}">
                <a14:hiddenFill xmlns:a14="http://schemas.microsoft.com/office/drawing/2010/main">
                  <a:noFill/>
                </a14:hiddenFill>
              </a:ext>
            </a:extLst>
          </p:spPr>
          <p:style>
            <a:lnRef idx="2">
              <a:schemeClr val="accent3"/>
            </a:lnRef>
            <a:fillRef idx="0">
              <a:schemeClr val="accent3"/>
            </a:fillRef>
            <a:effectRef idx="1">
              <a:schemeClr val="accent3"/>
            </a:effectRef>
            <a:fontRef idx="minor">
              <a:schemeClr val="tx1"/>
            </a:fontRef>
          </p:style>
        </p:cxnSp>
        <p:cxnSp>
          <p:nvCxnSpPr>
            <p:cNvPr id="191" name="Straight Arrow Connector 16">
              <a:extLst>
                <a:ext uri="{FF2B5EF4-FFF2-40B4-BE49-F238E27FC236}">
                  <a16:creationId xmlns:a16="http://schemas.microsoft.com/office/drawing/2014/main" id="{4DBC8380-6FDC-FE95-6A7D-4363642B9C9D}"/>
                </a:ext>
              </a:extLst>
            </p:cNvPr>
            <p:cNvCxnSpPr>
              <a:cxnSpLocks noChangeShapeType="1"/>
              <a:stCxn id="179" idx="3"/>
              <a:endCxn id="186" idx="0"/>
            </p:cNvCxnSpPr>
            <p:nvPr/>
          </p:nvCxnSpPr>
          <p:spPr bwMode="auto">
            <a:xfrm>
              <a:off x="4412253" y="3231554"/>
              <a:ext cx="911400" cy="1232862"/>
            </a:xfrm>
            <a:prstGeom prst="straightConnector1">
              <a:avLst/>
            </a:prstGeom>
            <a:ln>
              <a:headEnd/>
              <a:tailEnd type="arrow" w="med" len="med"/>
            </a:ln>
            <a:extLst>
              <a:ext uri="{909E8E84-426E-40DD-AFC4-6F175D3DCCD1}">
                <a14:hiddenFill xmlns:a14="http://schemas.microsoft.com/office/drawing/2010/main">
                  <a:noFill/>
                </a14:hiddenFill>
              </a:ext>
            </a:extLst>
          </p:spPr>
          <p:style>
            <a:lnRef idx="2">
              <a:schemeClr val="accent3"/>
            </a:lnRef>
            <a:fillRef idx="0">
              <a:schemeClr val="accent3"/>
            </a:fillRef>
            <a:effectRef idx="1">
              <a:schemeClr val="accent3"/>
            </a:effectRef>
            <a:fontRef idx="minor">
              <a:schemeClr val="tx1"/>
            </a:fontRef>
          </p:style>
        </p:cxnSp>
        <p:sp>
          <p:nvSpPr>
            <p:cNvPr id="192" name="TextBox 17">
              <a:extLst>
                <a:ext uri="{FF2B5EF4-FFF2-40B4-BE49-F238E27FC236}">
                  <a16:creationId xmlns:a16="http://schemas.microsoft.com/office/drawing/2014/main" id="{E21C81D9-E60C-BE59-F85E-CFB0A906D297}"/>
                </a:ext>
              </a:extLst>
            </p:cNvPr>
            <p:cNvSpPr txBox="1">
              <a:spLocks noChangeArrowheads="1"/>
            </p:cNvSpPr>
            <p:nvPr/>
          </p:nvSpPr>
          <p:spPr bwMode="auto">
            <a:xfrm>
              <a:off x="4568222" y="2589347"/>
              <a:ext cx="852350" cy="70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000" dirty="0"/>
                <a:t>Load</a:t>
              </a:r>
            </a:p>
          </p:txBody>
        </p:sp>
        <p:sp>
          <p:nvSpPr>
            <p:cNvPr id="193" name="TextBox 18">
              <a:extLst>
                <a:ext uri="{FF2B5EF4-FFF2-40B4-BE49-F238E27FC236}">
                  <a16:creationId xmlns:a16="http://schemas.microsoft.com/office/drawing/2014/main" id="{16BA3ED3-4B62-D65F-901A-E161FC08FAC6}"/>
                </a:ext>
              </a:extLst>
            </p:cNvPr>
            <p:cNvSpPr txBox="1">
              <a:spLocks noChangeArrowheads="1"/>
            </p:cNvSpPr>
            <p:nvPr/>
          </p:nvSpPr>
          <p:spPr bwMode="auto">
            <a:xfrm>
              <a:off x="5009898" y="3580890"/>
              <a:ext cx="1010412" cy="701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000" dirty="0"/>
                <a:t>Export</a:t>
              </a:r>
            </a:p>
          </p:txBody>
        </p:sp>
        <p:sp>
          <p:nvSpPr>
            <p:cNvPr id="194" name="TextBox 19">
              <a:extLst>
                <a:ext uri="{FF2B5EF4-FFF2-40B4-BE49-F238E27FC236}">
                  <a16:creationId xmlns:a16="http://schemas.microsoft.com/office/drawing/2014/main" id="{2A3AD4D0-50B4-A6D0-5668-3883CBA8D42B}"/>
                </a:ext>
              </a:extLst>
            </p:cNvPr>
            <p:cNvSpPr txBox="1">
              <a:spLocks noChangeArrowheads="1"/>
            </p:cNvSpPr>
            <p:nvPr/>
          </p:nvSpPr>
          <p:spPr bwMode="auto">
            <a:xfrm>
              <a:off x="6975170" y="3678054"/>
              <a:ext cx="825058" cy="507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200" dirty="0"/>
                <a:t>Query</a:t>
              </a:r>
            </a:p>
          </p:txBody>
        </p:sp>
      </p:grpSp>
      <p:sp>
        <p:nvSpPr>
          <p:cNvPr id="199" name="Content Placeholder 2">
            <a:extLst>
              <a:ext uri="{FF2B5EF4-FFF2-40B4-BE49-F238E27FC236}">
                <a16:creationId xmlns:a16="http://schemas.microsoft.com/office/drawing/2014/main" id="{9A4A9203-981D-0C5E-F460-87278DE96DC0}"/>
              </a:ext>
            </a:extLst>
          </p:cNvPr>
          <p:cNvSpPr txBox="1">
            <a:spLocks/>
          </p:cNvSpPr>
          <p:nvPr/>
        </p:nvSpPr>
        <p:spPr>
          <a:xfrm>
            <a:off x="4399177" y="2029623"/>
            <a:ext cx="3255733" cy="4551007"/>
          </a:xfrm>
          <a:prstGeom prst="rect">
            <a:avLst/>
          </a:prstGeom>
        </p:spPr>
        <p:txBody>
          <a:bodyPr>
            <a:normAutofit fontScale="92500"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a:defRPr/>
            </a:pPr>
            <a:r>
              <a:rPr lang="en-US" sz="1400" dirty="0">
                <a:solidFill>
                  <a:schemeClr val="accent1"/>
                </a:solidFill>
              </a:rPr>
              <a:t>Easy to Use Web-Based Interface </a:t>
            </a:r>
          </a:p>
          <a:p>
            <a:pPr lvl="1">
              <a:defRPr/>
            </a:pPr>
            <a:r>
              <a:rPr lang="en-US" sz="1200" dirty="0"/>
              <a:t>Simple Submission</a:t>
            </a:r>
          </a:p>
          <a:p>
            <a:pPr lvl="1">
              <a:defRPr/>
            </a:pPr>
            <a:r>
              <a:rPr lang="en-US" sz="1200" dirty="0"/>
              <a:t>Real-time Monitoring and Error Reports </a:t>
            </a:r>
          </a:p>
          <a:p>
            <a:pPr lvl="1">
              <a:defRPr/>
            </a:pPr>
            <a:r>
              <a:rPr lang="en-US" sz="1200" dirty="0"/>
              <a:t>After automated QC, submit corrected files for expert curation</a:t>
            </a:r>
          </a:p>
          <a:p>
            <a:pPr>
              <a:defRPr/>
            </a:pPr>
            <a:r>
              <a:rPr lang="en-US" sz="1400" dirty="0">
                <a:solidFill>
                  <a:schemeClr val="accent1"/>
                </a:solidFill>
              </a:rPr>
              <a:t>Scalable</a:t>
            </a:r>
          </a:p>
          <a:p>
            <a:pPr lvl="1">
              <a:defRPr/>
            </a:pPr>
            <a:r>
              <a:rPr lang="en-US" sz="1200" dirty="0"/>
              <a:t>Workflow based architecture using Pegasus WMS</a:t>
            </a:r>
          </a:p>
          <a:p>
            <a:pPr>
              <a:defRPr/>
            </a:pPr>
            <a:r>
              <a:rPr lang="en-US" sz="1400" dirty="0">
                <a:solidFill>
                  <a:schemeClr val="accent1"/>
                </a:solidFill>
              </a:rPr>
              <a:t>Extensible Design </a:t>
            </a:r>
          </a:p>
          <a:p>
            <a:pPr lvl="1">
              <a:defRPr/>
            </a:pPr>
            <a:r>
              <a:rPr lang="en-US" sz="1200" dirty="0"/>
              <a:t>Easily add new QC steps, and checks</a:t>
            </a:r>
          </a:p>
          <a:p>
            <a:pPr>
              <a:defRPr/>
            </a:pPr>
            <a:r>
              <a:rPr lang="en-US" sz="1400" dirty="0">
                <a:solidFill>
                  <a:schemeClr val="accent1"/>
                </a:solidFill>
              </a:rPr>
              <a:t>Enables Complex checks</a:t>
            </a:r>
          </a:p>
          <a:p>
            <a:pPr lvl="1">
              <a:defRPr/>
            </a:pPr>
            <a:r>
              <a:rPr lang="en-US" sz="1200" dirty="0"/>
              <a:t>Pedigree Checks</a:t>
            </a:r>
          </a:p>
          <a:p>
            <a:pPr lvl="1">
              <a:defRPr/>
            </a:pPr>
            <a:r>
              <a:rPr lang="en-US" sz="1200" dirty="0"/>
              <a:t>QC Checks validating data with external sources</a:t>
            </a:r>
          </a:p>
          <a:p>
            <a:pPr lvl="1">
              <a:defRPr/>
            </a:pPr>
            <a:r>
              <a:rPr lang="en-US" sz="1200" dirty="0"/>
              <a:t>QC Checks can correlate data across multiple files and across multiple fields within files</a:t>
            </a:r>
          </a:p>
          <a:p>
            <a:pPr>
              <a:buFont typeface="Courier New"/>
              <a:buChar char="o"/>
              <a:defRPr/>
            </a:pPr>
            <a:r>
              <a:rPr lang="en-US" sz="1400" dirty="0">
                <a:solidFill>
                  <a:schemeClr val="accent1"/>
                </a:solidFill>
                <a:sym typeface="Wingdings"/>
              </a:rPr>
              <a:t>Ensures high-quality uniform data deposited at NRGR</a:t>
            </a:r>
          </a:p>
          <a:p>
            <a:pPr>
              <a:buFont typeface="Courier New"/>
              <a:buChar char="o"/>
              <a:defRPr/>
            </a:pPr>
            <a:r>
              <a:rPr lang="en-US" sz="1400" dirty="0">
                <a:solidFill>
                  <a:schemeClr val="accent1"/>
                </a:solidFill>
              </a:rPr>
              <a:t>Better resource utilization: solve most QC problems automatically, use expert curation for hard cases</a:t>
            </a:r>
            <a:endParaRPr lang="en-US" sz="1400" dirty="0"/>
          </a:p>
        </p:txBody>
      </p:sp>
      <p:pic>
        <p:nvPicPr>
          <p:cNvPr id="141" name="Picture 2">
            <a:extLst>
              <a:ext uri="{FF2B5EF4-FFF2-40B4-BE49-F238E27FC236}">
                <a16:creationId xmlns:a16="http://schemas.microsoft.com/office/drawing/2014/main" id="{1460973A-B24B-60F5-46DD-969589425E3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148" y="3821774"/>
            <a:ext cx="4037985" cy="2206170"/>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Diagram&#10;&#10;Description automatically generated">
            <a:extLst>
              <a:ext uri="{FF2B5EF4-FFF2-40B4-BE49-F238E27FC236}">
                <a16:creationId xmlns:a16="http://schemas.microsoft.com/office/drawing/2014/main" id="{D67AE673-90C5-6E60-7FED-E4915A7622D7}"/>
              </a:ext>
            </a:extLst>
          </p:cNvPr>
          <p:cNvPicPr>
            <a:picLocks noChangeAspect="1"/>
          </p:cNvPicPr>
          <p:nvPr/>
        </p:nvPicPr>
        <p:blipFill>
          <a:blip r:embed="rId6"/>
          <a:stretch>
            <a:fillRect/>
          </a:stretch>
        </p:blipFill>
        <p:spPr>
          <a:xfrm>
            <a:off x="124880" y="5921636"/>
            <a:ext cx="3920523" cy="91802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g1237dba589b_0_0"/>
          <p:cNvSpPr txBox="1">
            <a:spLocks noGrp="1"/>
          </p:cNvSpPr>
          <p:nvPr>
            <p:ph type="sldNum" idx="12"/>
          </p:nvPr>
        </p:nvSpPr>
        <p:spPr>
          <a:xfrm>
            <a:off x="11420474" y="6356350"/>
            <a:ext cx="398700" cy="3651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000000"/>
              </a:buClr>
              <a:buSzPts val="1200"/>
              <a:buFont typeface="Arial"/>
              <a:buNone/>
            </a:pPr>
            <a:fld id="{00000000-1234-1234-1234-123412341234}" type="slidenum">
              <a:rPr lang="en-US"/>
              <a:t>12</a:t>
            </a:fld>
            <a:endParaRPr/>
          </a:p>
        </p:txBody>
      </p:sp>
      <p:sp>
        <p:nvSpPr>
          <p:cNvPr id="400" name="Google Shape;400;g1237dba589b_0_0"/>
          <p:cNvSpPr txBox="1"/>
          <p:nvPr/>
        </p:nvSpPr>
        <p:spPr>
          <a:xfrm>
            <a:off x="373132" y="376237"/>
            <a:ext cx="3686400" cy="13854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800"/>
              <a:buFont typeface="Arial"/>
              <a:buNone/>
            </a:pPr>
            <a:r>
              <a:rPr lang="en-US" sz="2800" b="1" i="0" u="none" strike="noStrike" cap="none">
                <a:solidFill>
                  <a:srgbClr val="2D75B6"/>
                </a:solidFill>
                <a:latin typeface="Roboto"/>
                <a:ea typeface="Roboto"/>
                <a:cs typeface="Roboto"/>
                <a:sym typeface="Roboto"/>
              </a:rPr>
              <a:t>Southern California Earthquake Center’s CyberShake</a:t>
            </a:r>
            <a:endParaRPr sz="2800" b="0" i="0" u="none" strike="noStrike" cap="none">
              <a:solidFill>
                <a:srgbClr val="3F3F3F"/>
              </a:solidFill>
              <a:latin typeface="Roboto Black"/>
              <a:ea typeface="Roboto Black"/>
              <a:cs typeface="Roboto Black"/>
              <a:sym typeface="Roboto Black"/>
            </a:endParaRPr>
          </a:p>
        </p:txBody>
      </p:sp>
      <p:pic>
        <p:nvPicPr>
          <p:cNvPr id="401" name="Google Shape;401;g1237dba589b_0_0" descr="loadpng.png"/>
          <p:cNvPicPr preferRelativeResize="0"/>
          <p:nvPr/>
        </p:nvPicPr>
        <p:blipFill rotWithShape="1">
          <a:blip r:embed="rId3">
            <a:alphaModFix/>
          </a:blip>
          <a:srcRect/>
          <a:stretch/>
        </p:blipFill>
        <p:spPr>
          <a:xfrm>
            <a:off x="4357926" y="182307"/>
            <a:ext cx="2169762" cy="1828800"/>
          </a:xfrm>
          <a:prstGeom prst="rect">
            <a:avLst/>
          </a:prstGeom>
          <a:noFill/>
          <a:ln>
            <a:noFill/>
          </a:ln>
        </p:spPr>
      </p:pic>
      <p:sp>
        <p:nvSpPr>
          <p:cNvPr id="402" name="Google Shape;402;g1237dba589b_0_0"/>
          <p:cNvSpPr txBox="1"/>
          <p:nvPr/>
        </p:nvSpPr>
        <p:spPr>
          <a:xfrm>
            <a:off x="6418575" y="479400"/>
            <a:ext cx="5566200" cy="12315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Roboto Light"/>
                <a:ea typeface="Roboto Light"/>
                <a:cs typeface="Roboto Light"/>
                <a:sym typeface="Roboto Light"/>
              </a:rPr>
              <a:t>Mix of MPI and single-core jobs, mix of CPU, GPU codes. Large data sets (10s of TBs), ~300 workflows with 420,000 tasks each</a:t>
            </a:r>
            <a:endParaRPr sz="1700" b="0" i="0" u="none" strike="noStrike" cap="none">
              <a:solidFill>
                <a:srgbClr val="000000"/>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Roboto Light"/>
                <a:ea typeface="Roboto Light"/>
                <a:cs typeface="Roboto Light"/>
                <a:sym typeface="Roboto Light"/>
              </a:rPr>
              <a:t>Supported since 2005: changing CI, x-platform execution</a:t>
            </a:r>
            <a:endParaRPr sz="1800" b="0" i="0" u="none" strike="noStrike" cap="none">
              <a:solidFill>
                <a:srgbClr val="000000"/>
              </a:solidFill>
              <a:latin typeface="Roboto Light"/>
              <a:ea typeface="Roboto Light"/>
              <a:cs typeface="Roboto Light"/>
              <a:sym typeface="Roboto Light"/>
            </a:endParaRPr>
          </a:p>
        </p:txBody>
      </p:sp>
      <p:pic>
        <p:nvPicPr>
          <p:cNvPr id="403" name="Google Shape;403;g1237dba589b_0_0"/>
          <p:cNvPicPr preferRelativeResize="0"/>
          <p:nvPr/>
        </p:nvPicPr>
        <p:blipFill rotWithShape="1">
          <a:blip r:embed="rId4">
            <a:alphaModFix/>
          </a:blip>
          <a:srcRect b="31623"/>
          <a:stretch/>
        </p:blipFill>
        <p:spPr>
          <a:xfrm>
            <a:off x="4357925" y="2342349"/>
            <a:ext cx="2063931" cy="1828800"/>
          </a:xfrm>
          <a:prstGeom prst="rect">
            <a:avLst/>
          </a:prstGeom>
          <a:noFill/>
          <a:ln>
            <a:noFill/>
          </a:ln>
        </p:spPr>
      </p:pic>
      <p:sp>
        <p:nvSpPr>
          <p:cNvPr id="404" name="Google Shape;404;g1237dba589b_0_0"/>
          <p:cNvSpPr txBox="1"/>
          <p:nvPr/>
        </p:nvSpPr>
        <p:spPr>
          <a:xfrm>
            <a:off x="525532" y="2614162"/>
            <a:ext cx="3686400" cy="138540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2800"/>
              <a:buFont typeface="Arial"/>
              <a:buNone/>
            </a:pPr>
            <a:r>
              <a:rPr lang="en-US" sz="2800" b="1" i="0" u="none" strike="noStrike" cap="none">
                <a:solidFill>
                  <a:srgbClr val="2D75B6"/>
                </a:solidFill>
                <a:latin typeface="Roboto"/>
                <a:ea typeface="Roboto"/>
                <a:cs typeface="Roboto"/>
                <a:sym typeface="Roboto"/>
              </a:rPr>
              <a:t>Laser Interferometer Gravitational-Wave Observatory (LIGO)</a:t>
            </a:r>
            <a:endParaRPr sz="2800" b="0" i="0" u="none" strike="noStrike" cap="none">
              <a:solidFill>
                <a:srgbClr val="3F3F3F"/>
              </a:solidFill>
              <a:latin typeface="Roboto Black"/>
              <a:ea typeface="Roboto Black"/>
              <a:cs typeface="Roboto Black"/>
              <a:sym typeface="Roboto Black"/>
            </a:endParaRPr>
          </a:p>
        </p:txBody>
      </p:sp>
      <p:sp>
        <p:nvSpPr>
          <p:cNvPr id="405" name="Google Shape;405;g1237dba589b_0_0"/>
          <p:cNvSpPr txBox="1"/>
          <p:nvPr/>
        </p:nvSpPr>
        <p:spPr>
          <a:xfrm>
            <a:off x="6619775" y="2614150"/>
            <a:ext cx="5566200" cy="1493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Roboto Light"/>
                <a:ea typeface="Roboto Light"/>
                <a:cs typeface="Roboto Light"/>
                <a:sym typeface="Roboto Light"/>
              </a:rPr>
              <a:t>High-throughput computing workload, access to HPC resources, ~ 21K Pegasus workflows, ~ 107M tasks</a:t>
            </a:r>
            <a:endParaRPr sz="1700" b="0" i="0" u="none" strike="noStrike" cap="none">
              <a:solidFill>
                <a:srgbClr val="000000"/>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1700"/>
              <a:buFont typeface="Arial"/>
              <a:buNone/>
            </a:pPr>
            <a:endParaRPr sz="1700" b="0" i="0" u="none" strike="noStrike" cap="none">
              <a:solidFill>
                <a:srgbClr val="000000"/>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1700"/>
              <a:buFont typeface="Arial"/>
              <a:buNone/>
            </a:pPr>
            <a:r>
              <a:rPr lang="en-US" sz="1700" b="0" i="0" u="none" strike="noStrike" cap="none">
                <a:solidFill>
                  <a:srgbClr val="000000"/>
                </a:solidFill>
                <a:latin typeface="Roboto Light"/>
                <a:ea typeface="Roboto Light"/>
                <a:cs typeface="Roboto Light"/>
                <a:sym typeface="Roboto Light"/>
              </a:rPr>
              <a:t>Supported since 2001, distributed data,  opportunistic computing resources</a:t>
            </a:r>
            <a:endParaRPr sz="1700" b="0" i="0" u="none" strike="noStrike" cap="none">
              <a:solidFill>
                <a:srgbClr val="000000"/>
              </a:solidFill>
              <a:latin typeface="Roboto Light"/>
              <a:ea typeface="Roboto Light"/>
              <a:cs typeface="Roboto Light"/>
              <a:sym typeface="Roboto Light"/>
            </a:endParaRPr>
          </a:p>
        </p:txBody>
      </p:sp>
      <p:sp>
        <p:nvSpPr>
          <p:cNvPr id="406" name="Google Shape;406;g1237dba589b_0_0"/>
          <p:cNvSpPr txBox="1"/>
          <p:nvPr/>
        </p:nvSpPr>
        <p:spPr>
          <a:xfrm>
            <a:off x="2556775" y="1851888"/>
            <a:ext cx="7670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chemeClr val="dk1"/>
                </a:solidFill>
                <a:latin typeface="Roboto Light"/>
                <a:ea typeface="Roboto Light"/>
                <a:cs typeface="Roboto Light"/>
                <a:sym typeface="Roboto Light"/>
              </a:rPr>
              <a:t>First Physics-Based “Shake map” of Southern California</a:t>
            </a:r>
            <a:endParaRPr sz="1400" b="0" i="1" u="none" strike="noStrike" cap="none">
              <a:solidFill>
                <a:schemeClr val="dk1"/>
              </a:solidFill>
              <a:latin typeface="Roboto Light"/>
              <a:ea typeface="Roboto Light"/>
              <a:cs typeface="Roboto Light"/>
              <a:sym typeface="Roboto Light"/>
            </a:endParaRPr>
          </a:p>
        </p:txBody>
      </p:sp>
      <p:sp>
        <p:nvSpPr>
          <p:cNvPr id="407" name="Google Shape;407;g1237dba589b_0_0"/>
          <p:cNvSpPr txBox="1"/>
          <p:nvPr/>
        </p:nvSpPr>
        <p:spPr>
          <a:xfrm>
            <a:off x="2556775" y="4256125"/>
            <a:ext cx="7670400" cy="4002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1" u="none" strike="noStrike" cap="none">
                <a:solidFill>
                  <a:srgbClr val="000000"/>
                </a:solidFill>
                <a:latin typeface="Roboto Light"/>
                <a:ea typeface="Roboto Light"/>
                <a:cs typeface="Roboto Light"/>
                <a:sym typeface="Roboto Light"/>
              </a:rPr>
              <a:t>First direct detection of a gravitational wave (colliding black holes)</a:t>
            </a:r>
            <a:endParaRPr sz="1400" b="0" i="1" u="none" strike="noStrike" cap="none">
              <a:solidFill>
                <a:srgbClr val="000000"/>
              </a:solidFill>
              <a:latin typeface="Roboto Light"/>
              <a:ea typeface="Roboto Light"/>
              <a:cs typeface="Roboto Light"/>
              <a:sym typeface="Roboto Light"/>
            </a:endParaRPr>
          </a:p>
        </p:txBody>
      </p:sp>
      <p:pic>
        <p:nvPicPr>
          <p:cNvPr id="408" name="Google Shape;408;g1237dba589b_0_0"/>
          <p:cNvPicPr preferRelativeResize="0"/>
          <p:nvPr/>
        </p:nvPicPr>
        <p:blipFill rotWithShape="1">
          <a:blip r:embed="rId5">
            <a:alphaModFix/>
          </a:blip>
          <a:srcRect/>
          <a:stretch/>
        </p:blipFill>
        <p:spPr>
          <a:xfrm>
            <a:off x="4016612" y="4741304"/>
            <a:ext cx="2852401" cy="1795650"/>
          </a:xfrm>
          <a:prstGeom prst="rect">
            <a:avLst/>
          </a:prstGeom>
          <a:noFill/>
          <a:ln w="9525" cap="flat" cmpd="sng">
            <a:solidFill>
              <a:srgbClr val="D8D8D8"/>
            </a:solidFill>
            <a:prstDash val="solid"/>
            <a:round/>
            <a:headEnd type="none" w="sm" len="sm"/>
            <a:tailEnd type="none" w="sm" len="sm"/>
          </a:ln>
        </p:spPr>
      </p:pic>
      <p:sp>
        <p:nvSpPr>
          <p:cNvPr id="409" name="Google Shape;409;g1237dba589b_0_0"/>
          <p:cNvSpPr txBox="1">
            <a:spLocks noGrp="1"/>
          </p:cNvSpPr>
          <p:nvPr>
            <p:ph type="title" idx="4294967295"/>
          </p:nvPr>
        </p:nvSpPr>
        <p:spPr>
          <a:xfrm>
            <a:off x="749475" y="4912900"/>
            <a:ext cx="2933700" cy="954300"/>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2D75B6"/>
              </a:buClr>
              <a:buSzPts val="3200"/>
              <a:buFont typeface="Roboto Black"/>
              <a:buNone/>
            </a:pPr>
            <a:r>
              <a:rPr lang="en-US" sz="2800" b="1">
                <a:solidFill>
                  <a:srgbClr val="2D75B6"/>
                </a:solidFill>
              </a:rPr>
              <a:t>XENONnT - Dark Matter Search</a:t>
            </a:r>
            <a:endParaRPr sz="2800" b="1"/>
          </a:p>
        </p:txBody>
      </p:sp>
      <p:sp>
        <p:nvSpPr>
          <p:cNvPr id="410" name="Google Shape;410;g1237dba589b_0_0"/>
          <p:cNvSpPr/>
          <p:nvPr/>
        </p:nvSpPr>
        <p:spPr>
          <a:xfrm>
            <a:off x="7434980" y="4805200"/>
            <a:ext cx="4886400" cy="1795500"/>
          </a:xfrm>
          <a:prstGeom prst="rect">
            <a:avLst/>
          </a:prstGeom>
          <a:noFill/>
          <a:ln>
            <a:noFill/>
          </a:ln>
        </p:spPr>
        <p:txBody>
          <a:bodyPr spcFirstLastPara="1" wrap="square" lIns="72000" tIns="36000" rIns="72000" bIns="36000" anchor="t" anchorCtr="0">
            <a:noAutofit/>
          </a:bodyPr>
          <a:lstStyle/>
          <a:p>
            <a:pPr marL="171450" marR="0" lvl="0" indent="-171450" algn="l" rtl="0">
              <a:lnSpc>
                <a:spcPct val="90000"/>
              </a:lnSpc>
              <a:spcBef>
                <a:spcPts val="0"/>
              </a:spcBef>
              <a:spcAft>
                <a:spcPts val="0"/>
              </a:spcAft>
              <a:buClr>
                <a:schemeClr val="dk2"/>
              </a:buClr>
              <a:buSzPts val="1700"/>
              <a:buFont typeface="Roboto"/>
              <a:buChar char="▪"/>
            </a:pPr>
            <a:r>
              <a:rPr lang="en-US" sz="1700" b="0" i="0" u="none" strike="noStrike" cap="none">
                <a:solidFill>
                  <a:schemeClr val="dk2"/>
                </a:solidFill>
                <a:latin typeface="Roboto"/>
                <a:ea typeface="Roboto"/>
                <a:cs typeface="Roboto"/>
                <a:sym typeface="Roboto"/>
              </a:rPr>
              <a:t>Custom data management</a:t>
            </a:r>
            <a:endParaRPr sz="1700" b="0" i="0" u="none" strike="noStrike" cap="none">
              <a:solidFill>
                <a:schemeClr val="dk2"/>
              </a:solidFill>
              <a:latin typeface="Roboto"/>
              <a:ea typeface="Roboto"/>
              <a:cs typeface="Roboto"/>
              <a:sym typeface="Roboto"/>
            </a:endParaRPr>
          </a:p>
          <a:p>
            <a:pPr marL="171450" marR="0" lvl="0" indent="-171450" algn="l" rtl="0">
              <a:lnSpc>
                <a:spcPct val="90000"/>
              </a:lnSpc>
              <a:spcBef>
                <a:spcPts val="0"/>
              </a:spcBef>
              <a:spcAft>
                <a:spcPts val="0"/>
              </a:spcAft>
              <a:buClr>
                <a:schemeClr val="dk2"/>
              </a:buClr>
              <a:buSzPts val="1700"/>
              <a:buFont typeface="Roboto"/>
              <a:buChar char="▪"/>
            </a:pPr>
            <a:r>
              <a:rPr lang="en-US" sz="1700" b="0" i="0" u="none" strike="noStrike" cap="none">
                <a:solidFill>
                  <a:schemeClr val="dk2"/>
                </a:solidFill>
                <a:latin typeface="Roboto"/>
                <a:ea typeface="Roboto"/>
                <a:cs typeface="Roboto"/>
                <a:sym typeface="Roboto"/>
              </a:rPr>
              <a:t>Rucio for data management</a:t>
            </a:r>
            <a:endParaRPr sz="1700" b="0" i="0" u="none" strike="noStrike" cap="none">
              <a:solidFill>
                <a:schemeClr val="dk2"/>
              </a:solidFill>
              <a:latin typeface="Roboto"/>
              <a:ea typeface="Roboto"/>
              <a:cs typeface="Roboto"/>
              <a:sym typeface="Roboto"/>
            </a:endParaRPr>
          </a:p>
          <a:p>
            <a:pPr marL="171450" marR="0" lvl="0" indent="-171450" algn="l" rtl="0">
              <a:lnSpc>
                <a:spcPct val="90000"/>
              </a:lnSpc>
              <a:spcBef>
                <a:spcPts val="0"/>
              </a:spcBef>
              <a:spcAft>
                <a:spcPts val="0"/>
              </a:spcAft>
              <a:buClr>
                <a:schemeClr val="dk2"/>
              </a:buClr>
              <a:buSzPts val="1700"/>
              <a:buFont typeface="Roboto"/>
              <a:buChar char="▪"/>
            </a:pPr>
            <a:r>
              <a:rPr lang="en-US" sz="1700" b="0" i="0" u="none" strike="noStrike" cap="none">
                <a:solidFill>
                  <a:schemeClr val="dk2"/>
                </a:solidFill>
                <a:latin typeface="Roboto"/>
                <a:ea typeface="Roboto"/>
                <a:cs typeface="Roboto"/>
                <a:sym typeface="Roboto"/>
              </a:rPr>
              <a:t>MongoDB instance to track science 	runs and data products.</a:t>
            </a:r>
            <a:endParaRPr sz="1700" b="0" i="0" u="none" strike="noStrike" cap="none">
              <a:solidFill>
                <a:schemeClr val="dk2"/>
              </a:solidFill>
              <a:latin typeface="Roboto"/>
              <a:ea typeface="Roboto"/>
              <a:cs typeface="Roboto"/>
              <a:sym typeface="Roboto"/>
            </a:endParaRPr>
          </a:p>
        </p:txBody>
      </p:sp>
      <p:sp>
        <p:nvSpPr>
          <p:cNvPr id="411" name="Google Shape;411;g1237dba589b_0_0"/>
          <p:cNvSpPr txBox="1"/>
          <p:nvPr/>
        </p:nvSpPr>
        <p:spPr>
          <a:xfrm>
            <a:off x="7011075" y="6154375"/>
            <a:ext cx="3000000" cy="554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US" sz="1200" b="1" i="0" u="none" strike="noStrike" cap="none">
                <a:solidFill>
                  <a:srgbClr val="3F3F3F"/>
                </a:solidFill>
                <a:latin typeface="Roboto"/>
                <a:ea typeface="Roboto"/>
                <a:cs typeface="Roboto"/>
                <a:sym typeface="Roboto"/>
              </a:rPr>
              <a:t>Monte Carlo simulations and the main processing pipeline.</a:t>
            </a:r>
            <a:endParaRPr sz="1400" b="0" i="0" u="none" strike="noStrike" cap="none">
              <a:solidFill>
                <a:schemeClr val="dk1"/>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2"/>
        <p:cNvGrpSpPr/>
        <p:nvPr/>
      </p:nvGrpSpPr>
      <p:grpSpPr>
        <a:xfrm>
          <a:off x="0" y="0"/>
          <a:ext cx="0" cy="0"/>
          <a:chOff x="0" y="0"/>
          <a:chExt cx="0" cy="0"/>
        </a:xfrm>
      </p:grpSpPr>
      <p:sp>
        <p:nvSpPr>
          <p:cNvPr id="41" name="Google Shape;3173;p46">
            <a:extLst>
              <a:ext uri="{FF2B5EF4-FFF2-40B4-BE49-F238E27FC236}">
                <a16:creationId xmlns:a16="http://schemas.microsoft.com/office/drawing/2014/main" id="{719AD631-367B-9F46-A71A-7596EEB16AF9}"/>
              </a:ext>
            </a:extLst>
          </p:cNvPr>
          <p:cNvSpPr/>
          <p:nvPr/>
        </p:nvSpPr>
        <p:spPr>
          <a:xfrm>
            <a:off x="6534051" y="1970912"/>
            <a:ext cx="5475793" cy="1449587"/>
          </a:xfrm>
          <a:prstGeom prst="rect">
            <a:avLst/>
          </a:prstGeom>
          <a:noFill/>
          <a:ln>
            <a:noFill/>
          </a:ln>
        </p:spPr>
        <p:txBody>
          <a:bodyPr spcFirstLastPara="1" wrap="square" lIns="91425" tIns="45700" rIns="91425" bIns="45700" anchor="ctr" anchorCtr="0">
            <a:spAutoFit/>
          </a:bodyPr>
          <a:lstStyle/>
          <a:p>
            <a:pPr lvl="0">
              <a:lnSpc>
                <a:spcPct val="90000"/>
              </a:lnSpc>
              <a:buClr>
                <a:srgbClr val="000000"/>
              </a:buClr>
              <a:buSzPts val="1400"/>
            </a:pPr>
            <a:endParaRPr lang="en-US" sz="1400" dirty="0">
              <a:solidFill>
                <a:srgbClr val="4AB9C4"/>
              </a:solidFill>
              <a:latin typeface="Roboto Light"/>
              <a:ea typeface="Roboto Light"/>
              <a:cs typeface="Roboto Light"/>
              <a:sym typeface="Roboto Light"/>
            </a:endParaRPr>
          </a:p>
          <a:p>
            <a:pPr lvl="0">
              <a:lnSpc>
                <a:spcPct val="90000"/>
              </a:lnSpc>
              <a:buClr>
                <a:srgbClr val="000000"/>
              </a:buClr>
              <a:buSzPts val="1400"/>
            </a:pPr>
            <a:endParaRPr lang="en-US" sz="1400" dirty="0">
              <a:solidFill>
                <a:srgbClr val="4AB9C4"/>
              </a:solidFill>
              <a:latin typeface="Roboto Light"/>
              <a:ea typeface="Roboto Light"/>
              <a:cs typeface="Roboto Light"/>
              <a:sym typeface="Roboto Light"/>
              <a:hlinkClick r:id="rId4"/>
            </a:endParaRPr>
          </a:p>
          <a:p>
            <a:pPr lvl="0">
              <a:lnSpc>
                <a:spcPct val="90000"/>
              </a:lnSpc>
              <a:buClr>
                <a:srgbClr val="000000"/>
              </a:buClr>
              <a:buSzPts val="1400"/>
            </a:pPr>
            <a:endParaRPr lang="en-US" sz="1400" dirty="0">
              <a:solidFill>
                <a:srgbClr val="4AB9C4"/>
              </a:solidFill>
              <a:latin typeface="Roboto Light"/>
              <a:ea typeface="Roboto Light"/>
              <a:cs typeface="Roboto Light"/>
              <a:sym typeface="Roboto Light"/>
              <a:hlinkClick r:id="rId4"/>
            </a:endParaRPr>
          </a:p>
          <a:p>
            <a:pPr lvl="0">
              <a:lnSpc>
                <a:spcPct val="90000"/>
              </a:lnSpc>
              <a:buClr>
                <a:srgbClr val="000000"/>
              </a:buClr>
              <a:buSzPts val="1400"/>
            </a:pPr>
            <a:r>
              <a:rPr lang="en-US" sz="1400" dirty="0">
                <a:solidFill>
                  <a:srgbClr val="4AB9C4"/>
                </a:solidFill>
                <a:latin typeface="Roboto Light"/>
                <a:ea typeface="Roboto Light"/>
                <a:cs typeface="Roboto Light"/>
                <a:sym typeface="Roboto Light"/>
                <a:hlinkClick r:id="rId4"/>
              </a:rPr>
              <a:t>https://www.youtube.com/channel/UCwJQln1CqBvTJqiNr9X9F1Q/featured</a:t>
            </a:r>
            <a:r>
              <a:rPr lang="en-US" sz="1400" dirty="0">
                <a:solidFill>
                  <a:srgbClr val="4AB9C4"/>
                </a:solidFill>
                <a:latin typeface="Roboto Light"/>
                <a:ea typeface="Roboto Light"/>
                <a:cs typeface="Roboto Light"/>
                <a:sym typeface="Roboto Light"/>
              </a:rPr>
              <a:t>  </a:t>
            </a:r>
          </a:p>
          <a:p>
            <a:pPr lvl="0">
              <a:lnSpc>
                <a:spcPct val="90000"/>
              </a:lnSpc>
              <a:buClr>
                <a:srgbClr val="000000"/>
              </a:buClr>
              <a:buSzPts val="1400"/>
            </a:pPr>
            <a:endParaRPr lang="en-US" sz="1400" b="0" i="0" u="none" strike="noStrike" cap="none" dirty="0">
              <a:solidFill>
                <a:srgbClr val="4AB9C4"/>
              </a:solidFill>
              <a:latin typeface="Roboto Light"/>
              <a:ea typeface="Roboto Light"/>
              <a:cs typeface="Arial"/>
              <a:sym typeface="Roboto Light"/>
            </a:endParaRPr>
          </a:p>
          <a:p>
            <a:pPr lvl="0">
              <a:lnSpc>
                <a:spcPct val="90000"/>
              </a:lnSpc>
              <a:buClr>
                <a:srgbClr val="000000"/>
              </a:buClr>
              <a:buSzPts val="1400"/>
            </a:pPr>
            <a:endParaRPr sz="1400" b="0" i="0" u="none" strike="noStrike" cap="none" dirty="0">
              <a:solidFill>
                <a:srgbClr val="000000"/>
              </a:solidFill>
              <a:latin typeface="Arial"/>
              <a:ea typeface="Arial"/>
              <a:cs typeface="Arial"/>
              <a:sym typeface="Arial"/>
            </a:endParaRPr>
          </a:p>
        </p:txBody>
      </p:sp>
      <p:sp>
        <p:nvSpPr>
          <p:cNvPr id="3163" name="Google Shape;3163;p46"/>
          <p:cNvSpPr txBox="1">
            <a:spLocks noGrp="1"/>
          </p:cNvSpPr>
          <p:nvPr>
            <p:ph type="ctrTitle"/>
          </p:nvPr>
        </p:nvSpPr>
        <p:spPr>
          <a:xfrm>
            <a:off x="838201" y="1951260"/>
            <a:ext cx="2821614" cy="726761"/>
          </a:xfrm>
          <a:prstGeom prst="rect">
            <a:avLst/>
          </a:prstGeom>
          <a:noFill/>
          <a:ln>
            <a:noFill/>
          </a:ln>
        </p:spPr>
        <p:txBody>
          <a:bodyPr spcFirstLastPara="1" wrap="square" lIns="91425" tIns="45700" rIns="91425" bIns="45700" anchor="b" anchorCtr="0">
            <a:normAutofit/>
          </a:bodyPr>
          <a:lstStyle/>
          <a:p>
            <a:pPr marL="0" lvl="0" indent="0" algn="l" rtl="0">
              <a:lnSpc>
                <a:spcPct val="90000"/>
              </a:lnSpc>
              <a:spcBef>
                <a:spcPts val="0"/>
              </a:spcBef>
              <a:spcAft>
                <a:spcPts val="0"/>
              </a:spcAft>
              <a:buClr>
                <a:srgbClr val="BA083A"/>
              </a:buClr>
              <a:buSzPts val="4000"/>
              <a:buFont typeface="Roboto Black"/>
              <a:buNone/>
            </a:pPr>
            <a:r>
              <a:rPr lang="en-US" b="1" dirty="0">
                <a:solidFill>
                  <a:srgbClr val="BA083A"/>
                </a:solidFill>
              </a:rPr>
              <a:t>Get Started</a:t>
            </a:r>
            <a:endParaRPr dirty="0">
              <a:solidFill>
                <a:srgbClr val="BA083A"/>
              </a:solidFill>
            </a:endParaRPr>
          </a:p>
        </p:txBody>
      </p:sp>
      <p:sp>
        <p:nvSpPr>
          <p:cNvPr id="3164" name="Google Shape;3164;p46"/>
          <p:cNvSpPr txBox="1">
            <a:spLocks noGrp="1"/>
          </p:cNvSpPr>
          <p:nvPr>
            <p:ph type="body" idx="2"/>
          </p:nvPr>
        </p:nvSpPr>
        <p:spPr>
          <a:xfrm>
            <a:off x="2281570" y="466173"/>
            <a:ext cx="8386430" cy="1034129"/>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rgbClr val="005493"/>
              </a:buClr>
              <a:buSzPts val="4800"/>
              <a:buNone/>
            </a:pPr>
            <a:r>
              <a:rPr lang="en-US" b="1" dirty="0">
                <a:solidFill>
                  <a:srgbClr val="3F3F3F"/>
                </a:solidFill>
              </a:rPr>
              <a:t>Pegasus</a:t>
            </a:r>
            <a:endParaRPr dirty="0"/>
          </a:p>
        </p:txBody>
      </p:sp>
      <p:sp>
        <p:nvSpPr>
          <p:cNvPr id="3165" name="Google Shape;3165;p46"/>
          <p:cNvSpPr txBox="1">
            <a:spLocks noGrp="1"/>
          </p:cNvSpPr>
          <p:nvPr>
            <p:ph type="body" idx="3"/>
          </p:nvPr>
        </p:nvSpPr>
        <p:spPr>
          <a:xfrm>
            <a:off x="2281570" y="1464098"/>
            <a:ext cx="8386430" cy="313932"/>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rgbClr val="3F3F3F"/>
              </a:buClr>
              <a:buSzPts val="1600"/>
              <a:buFont typeface="Roboto"/>
              <a:buNone/>
            </a:pPr>
            <a:r>
              <a:rPr lang="en-US" dirty="0"/>
              <a:t>Automate, recover, and debug scientific computations. </a:t>
            </a:r>
            <a:endParaRPr dirty="0"/>
          </a:p>
        </p:txBody>
      </p:sp>
      <p:sp>
        <p:nvSpPr>
          <p:cNvPr id="3166" name="Google Shape;3166;p46"/>
          <p:cNvSpPr txBox="1">
            <a:spLocks noGrp="1"/>
          </p:cNvSpPr>
          <p:nvPr>
            <p:ph type="body" idx="4"/>
          </p:nvPr>
        </p:nvSpPr>
        <p:spPr>
          <a:xfrm>
            <a:off x="6374166" y="961540"/>
            <a:ext cx="4293833" cy="369332"/>
          </a:xfrm>
          <a:prstGeom prst="rect">
            <a:avLst/>
          </a:prstGeom>
          <a:noFill/>
          <a:ln>
            <a:noFill/>
          </a:ln>
        </p:spPr>
        <p:txBody>
          <a:bodyPr spcFirstLastPara="1" wrap="square" lIns="91425" tIns="45700" rIns="91425" bIns="45700" anchor="t" anchorCtr="0">
            <a:spAutoFit/>
          </a:bodyPr>
          <a:lstStyle/>
          <a:p>
            <a:pPr marL="0" lvl="0" indent="0" algn="l" rtl="0">
              <a:lnSpc>
                <a:spcPct val="90000"/>
              </a:lnSpc>
              <a:spcBef>
                <a:spcPts val="0"/>
              </a:spcBef>
              <a:spcAft>
                <a:spcPts val="0"/>
              </a:spcAft>
              <a:buClr>
                <a:srgbClr val="365CAA"/>
              </a:buClr>
              <a:buSzPts val="2000"/>
              <a:buFont typeface="Roboto"/>
              <a:buNone/>
            </a:pPr>
            <a:r>
              <a:rPr lang="en-US" dirty="0"/>
              <a:t>est. 2001</a:t>
            </a:r>
            <a:endParaRPr dirty="0"/>
          </a:p>
        </p:txBody>
      </p:sp>
      <p:sp>
        <p:nvSpPr>
          <p:cNvPr id="3170" name="Google Shape;3170;p46"/>
          <p:cNvSpPr/>
          <p:nvPr/>
        </p:nvSpPr>
        <p:spPr>
          <a:xfrm>
            <a:off x="1439391" y="6225780"/>
            <a:ext cx="10899753" cy="28619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400"/>
              <a:buFont typeface="Arial"/>
              <a:buNone/>
            </a:pPr>
            <a:r>
              <a:rPr lang="en-US" sz="1400" b="0" i="1" u="none" strike="noStrike" cap="none" dirty="0">
                <a:solidFill>
                  <a:srgbClr val="7F7F7F"/>
                </a:solidFill>
                <a:latin typeface="Roboto Light"/>
                <a:ea typeface="Roboto Light"/>
                <a:cs typeface="Roboto Light"/>
                <a:sym typeface="Roboto Light"/>
              </a:rPr>
              <a:t>Bi-monthly basis on second Friday of the month, where we address user questions and also apprise the community of new developments</a:t>
            </a:r>
            <a:endParaRPr sz="1400" b="0" i="0" u="none" strike="noStrike" cap="none" dirty="0">
              <a:solidFill>
                <a:srgbClr val="000000"/>
              </a:solidFill>
              <a:latin typeface="Arial"/>
              <a:ea typeface="Arial"/>
              <a:cs typeface="Arial"/>
              <a:sym typeface="Arial"/>
            </a:endParaRPr>
          </a:p>
        </p:txBody>
      </p:sp>
      <p:grpSp>
        <p:nvGrpSpPr>
          <p:cNvPr id="3171" name="Google Shape;3171;p46"/>
          <p:cNvGrpSpPr/>
          <p:nvPr/>
        </p:nvGrpSpPr>
        <p:grpSpPr>
          <a:xfrm>
            <a:off x="909969" y="2796870"/>
            <a:ext cx="5475793" cy="578288"/>
            <a:chOff x="2281570" y="2649334"/>
            <a:chExt cx="5475793" cy="578288"/>
          </a:xfrm>
        </p:grpSpPr>
        <p:sp>
          <p:nvSpPr>
            <p:cNvPr id="3172" name="Google Shape;3172;p46"/>
            <p:cNvSpPr/>
            <p:nvPr/>
          </p:nvSpPr>
          <p:spPr>
            <a:xfrm>
              <a:off x="2281570" y="2649334"/>
              <a:ext cx="5475793" cy="3139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dirty="0">
                  <a:solidFill>
                    <a:srgbClr val="365CAA"/>
                  </a:solidFill>
                  <a:latin typeface="Roboto"/>
                  <a:ea typeface="Roboto"/>
                  <a:cs typeface="Roboto"/>
                  <a:sym typeface="Roboto"/>
                </a:rPr>
                <a:t>Pegasus Website</a:t>
              </a:r>
              <a:endParaRPr sz="1400" b="0" i="0" u="none" strike="noStrike" cap="none" dirty="0">
                <a:solidFill>
                  <a:srgbClr val="000000"/>
                </a:solidFill>
                <a:latin typeface="Arial"/>
                <a:ea typeface="Arial"/>
                <a:cs typeface="Arial"/>
                <a:sym typeface="Arial"/>
              </a:endParaRPr>
            </a:p>
          </p:txBody>
        </p:sp>
        <p:sp>
          <p:nvSpPr>
            <p:cNvPr id="3173" name="Google Shape;3173;p46"/>
            <p:cNvSpPr/>
            <p:nvPr/>
          </p:nvSpPr>
          <p:spPr>
            <a:xfrm>
              <a:off x="2281570" y="2941390"/>
              <a:ext cx="5475793" cy="2862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400"/>
                <a:buFont typeface="Arial"/>
                <a:buNone/>
              </a:pPr>
              <a:r>
                <a:rPr lang="en-US" sz="1400" b="0" i="0" u="none" strike="noStrike" cap="none" dirty="0">
                  <a:solidFill>
                    <a:srgbClr val="4AB9C4"/>
                  </a:solidFill>
                  <a:latin typeface="Roboto Light"/>
                  <a:ea typeface="Roboto Light"/>
                  <a:cs typeface="Roboto Light"/>
                  <a:sym typeface="Roboto Light"/>
                </a:rPr>
                <a:t>https://</a:t>
              </a:r>
              <a:r>
                <a:rPr lang="en-US" sz="1400" b="0" i="0" u="none" strike="noStrike" cap="none" dirty="0" err="1">
                  <a:solidFill>
                    <a:srgbClr val="4AB9C4"/>
                  </a:solidFill>
                  <a:latin typeface="Roboto Light"/>
                  <a:ea typeface="Roboto Light"/>
                  <a:cs typeface="Roboto Light"/>
                  <a:sym typeface="Roboto Light"/>
                </a:rPr>
                <a:t>pegasus.isi.edu</a:t>
              </a:r>
              <a:endParaRPr sz="1400" b="0" i="0" u="none" strike="noStrike" cap="none" dirty="0">
                <a:solidFill>
                  <a:srgbClr val="000000"/>
                </a:solidFill>
                <a:latin typeface="Arial"/>
                <a:ea typeface="Arial"/>
                <a:cs typeface="Arial"/>
                <a:sym typeface="Arial"/>
              </a:endParaRPr>
            </a:p>
          </p:txBody>
        </p:sp>
      </p:grpSp>
      <p:grpSp>
        <p:nvGrpSpPr>
          <p:cNvPr id="3177" name="Google Shape;3177;p46"/>
          <p:cNvGrpSpPr/>
          <p:nvPr/>
        </p:nvGrpSpPr>
        <p:grpSpPr>
          <a:xfrm>
            <a:off x="909969" y="4254630"/>
            <a:ext cx="5475793" cy="578288"/>
            <a:chOff x="2281570" y="4107094"/>
            <a:chExt cx="5475793" cy="578288"/>
          </a:xfrm>
        </p:grpSpPr>
        <p:sp>
          <p:nvSpPr>
            <p:cNvPr id="3178" name="Google Shape;3178;p46"/>
            <p:cNvSpPr/>
            <p:nvPr/>
          </p:nvSpPr>
          <p:spPr>
            <a:xfrm>
              <a:off x="2281570" y="4107094"/>
              <a:ext cx="5475793" cy="3139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365CAA"/>
                  </a:solidFill>
                  <a:latin typeface="Roboto"/>
                  <a:ea typeface="Roboto"/>
                  <a:cs typeface="Roboto"/>
                  <a:sym typeface="Roboto"/>
                </a:rPr>
                <a:t>Support</a:t>
              </a:r>
              <a:endParaRPr sz="1400" b="0" i="0" u="none" strike="noStrike" cap="none">
                <a:solidFill>
                  <a:srgbClr val="000000"/>
                </a:solidFill>
                <a:latin typeface="Arial"/>
                <a:ea typeface="Arial"/>
                <a:cs typeface="Arial"/>
                <a:sym typeface="Arial"/>
              </a:endParaRPr>
            </a:p>
          </p:txBody>
        </p:sp>
        <p:sp>
          <p:nvSpPr>
            <p:cNvPr id="3179" name="Google Shape;3179;p46"/>
            <p:cNvSpPr/>
            <p:nvPr/>
          </p:nvSpPr>
          <p:spPr>
            <a:xfrm>
              <a:off x="2281570" y="4399150"/>
              <a:ext cx="5475793" cy="2862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400"/>
                <a:buFont typeface="Arial"/>
                <a:buNone/>
              </a:pPr>
              <a:r>
                <a:rPr lang="en-US" sz="1400" b="0" i="0" u="none" strike="noStrike" cap="none" dirty="0" err="1">
                  <a:solidFill>
                    <a:srgbClr val="4AB9C4"/>
                  </a:solidFill>
                  <a:latin typeface="Roboto Light"/>
                  <a:ea typeface="Roboto Light"/>
                  <a:cs typeface="Roboto Light"/>
                  <a:sym typeface="Roboto Light"/>
                </a:rPr>
                <a:t>pegasus-support@isi.edu</a:t>
              </a:r>
              <a:endParaRPr sz="1400" b="0" i="0" u="none" strike="noStrike" cap="none" dirty="0">
                <a:solidFill>
                  <a:srgbClr val="000000"/>
                </a:solidFill>
                <a:latin typeface="Arial"/>
                <a:ea typeface="Arial"/>
                <a:cs typeface="Arial"/>
                <a:sym typeface="Arial"/>
              </a:endParaRPr>
            </a:p>
          </p:txBody>
        </p:sp>
      </p:grpSp>
      <p:grpSp>
        <p:nvGrpSpPr>
          <p:cNvPr id="3" name="Group 2">
            <a:extLst>
              <a:ext uri="{FF2B5EF4-FFF2-40B4-BE49-F238E27FC236}">
                <a16:creationId xmlns:a16="http://schemas.microsoft.com/office/drawing/2014/main" id="{FD8F0C51-2926-3E4C-9530-364FD900CD41}"/>
              </a:ext>
            </a:extLst>
          </p:cNvPr>
          <p:cNvGrpSpPr/>
          <p:nvPr/>
        </p:nvGrpSpPr>
        <p:grpSpPr>
          <a:xfrm>
            <a:off x="516172" y="4951767"/>
            <a:ext cx="6591209" cy="578268"/>
            <a:chOff x="1887773" y="4983511"/>
            <a:chExt cx="6591209" cy="578268"/>
          </a:xfrm>
        </p:grpSpPr>
        <p:grpSp>
          <p:nvGrpSpPr>
            <p:cNvPr id="3167" name="Google Shape;3167;p46"/>
            <p:cNvGrpSpPr/>
            <p:nvPr/>
          </p:nvGrpSpPr>
          <p:grpSpPr>
            <a:xfrm>
              <a:off x="2281570" y="4983511"/>
              <a:ext cx="6197412" cy="578268"/>
              <a:chOff x="2281570" y="4835975"/>
              <a:chExt cx="6197412" cy="578268"/>
            </a:xfrm>
          </p:grpSpPr>
          <p:sp>
            <p:nvSpPr>
              <p:cNvPr id="3168" name="Google Shape;3168;p46"/>
              <p:cNvSpPr/>
              <p:nvPr/>
            </p:nvSpPr>
            <p:spPr>
              <a:xfrm>
                <a:off x="2281570" y="4835975"/>
                <a:ext cx="5475793" cy="3139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dirty="0">
                    <a:solidFill>
                      <a:srgbClr val="365CAA"/>
                    </a:solidFill>
                    <a:latin typeface="Roboto"/>
                    <a:ea typeface="Roboto"/>
                    <a:cs typeface="Roboto"/>
                    <a:sym typeface="Roboto"/>
                  </a:rPr>
                  <a:t>Slack</a:t>
                </a:r>
                <a:endParaRPr sz="1400" b="0" i="0" u="none" strike="noStrike" cap="none" dirty="0">
                  <a:solidFill>
                    <a:srgbClr val="000000"/>
                  </a:solidFill>
                  <a:latin typeface="Arial"/>
                  <a:ea typeface="Arial"/>
                  <a:cs typeface="Arial"/>
                  <a:sym typeface="Arial"/>
                </a:endParaRPr>
              </a:p>
            </p:txBody>
          </p:sp>
          <p:sp>
            <p:nvSpPr>
              <p:cNvPr id="3169" name="Google Shape;3169;p46"/>
              <p:cNvSpPr/>
              <p:nvPr/>
            </p:nvSpPr>
            <p:spPr>
              <a:xfrm>
                <a:off x="2281570" y="5128051"/>
                <a:ext cx="6197412" cy="286192"/>
              </a:xfrm>
              <a:prstGeom prst="rect">
                <a:avLst/>
              </a:prstGeom>
              <a:noFill/>
              <a:ln>
                <a:noFill/>
              </a:ln>
            </p:spPr>
            <p:txBody>
              <a:bodyPr spcFirstLastPara="1" wrap="square" lIns="91425" tIns="45700" rIns="91425" bIns="45700" anchor="ctr" anchorCtr="0">
                <a:spAutoFit/>
              </a:bodyPr>
              <a:lstStyle/>
              <a:p>
                <a:pPr lvl="0">
                  <a:lnSpc>
                    <a:spcPct val="90000"/>
                  </a:lnSpc>
                  <a:buSzPts val="1400"/>
                </a:pPr>
                <a:r>
                  <a:rPr lang="en-US" sz="1400" dirty="0">
                    <a:solidFill>
                      <a:srgbClr val="4AB9C4"/>
                    </a:solidFill>
                    <a:latin typeface="Roboto Light"/>
                    <a:ea typeface="Roboto Light"/>
                    <a:cs typeface="Roboto Light"/>
                    <a:sym typeface="Roboto Light"/>
                  </a:rPr>
                  <a:t>Ask for an invite by trying to join </a:t>
                </a:r>
                <a:r>
                  <a:rPr lang="en-US" sz="1400" b="1" dirty="0" err="1">
                    <a:solidFill>
                      <a:schemeClr val="accent5"/>
                    </a:solidFill>
                    <a:latin typeface="Roboto Light"/>
                    <a:ea typeface="Roboto Light"/>
                    <a:cs typeface="Roboto Light"/>
                    <a:sym typeface="Roboto Light"/>
                  </a:rPr>
                  <a:t>pegasus-users.slack.com</a:t>
                </a:r>
                <a:r>
                  <a:rPr lang="en-US" sz="1400" b="1" dirty="0">
                    <a:solidFill>
                      <a:schemeClr val="accent5"/>
                    </a:solidFill>
                    <a:latin typeface="Roboto Light"/>
                    <a:ea typeface="Roboto Light"/>
                    <a:cs typeface="Roboto Light"/>
                    <a:sym typeface="Roboto Light"/>
                  </a:rPr>
                  <a:t> </a:t>
                </a:r>
                <a:r>
                  <a:rPr lang="en-US" sz="1400" dirty="0">
                    <a:solidFill>
                      <a:srgbClr val="4AB9C4"/>
                    </a:solidFill>
                    <a:latin typeface="Roboto Light"/>
                    <a:ea typeface="Roboto Light"/>
                    <a:cs typeface="Roboto Light"/>
                    <a:sym typeface="Roboto Light"/>
                  </a:rPr>
                  <a:t>in the Slack app</a:t>
                </a:r>
                <a:endParaRPr sz="1100" b="0" i="0" u="none" strike="noStrike" cap="none" dirty="0">
                  <a:solidFill>
                    <a:srgbClr val="000000"/>
                  </a:solidFill>
                  <a:latin typeface="Arial"/>
                  <a:ea typeface="Arial"/>
                  <a:cs typeface="Arial"/>
                  <a:sym typeface="Arial"/>
                </a:endParaRPr>
              </a:p>
            </p:txBody>
          </p:sp>
        </p:grpSp>
        <p:sp>
          <p:nvSpPr>
            <p:cNvPr id="3180" name="Google Shape;3180;p46"/>
            <p:cNvSpPr/>
            <p:nvPr/>
          </p:nvSpPr>
          <p:spPr>
            <a:xfrm rot="5400000">
              <a:off x="1866425" y="5028706"/>
              <a:ext cx="245993" cy="203297"/>
            </a:xfrm>
            <a:prstGeom prst="triangle">
              <a:avLst>
                <a:gd name="adj" fmla="val 50000"/>
              </a:avLst>
            </a:prstGeom>
            <a:solidFill>
              <a:schemeClr val="lt1"/>
            </a:solidFill>
            <a:ln w="12700" cap="flat" cmpd="sng">
              <a:solidFill>
                <a:srgbClr val="4AB9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3181" name="Google Shape;3181;p46"/>
            <p:cNvSpPr/>
            <p:nvPr/>
          </p:nvSpPr>
          <p:spPr>
            <a:xfrm rot="5400000">
              <a:off x="1913471" y="5079392"/>
              <a:ext cx="123328" cy="101922"/>
            </a:xfrm>
            <a:prstGeom prst="triangle">
              <a:avLst>
                <a:gd name="adj" fmla="val 50000"/>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Roboto Light"/>
                <a:ea typeface="Roboto Light"/>
                <a:cs typeface="Roboto Light"/>
                <a:sym typeface="Roboto Light"/>
              </a:endParaRPr>
            </a:p>
          </p:txBody>
        </p:sp>
      </p:grpSp>
      <p:sp>
        <p:nvSpPr>
          <p:cNvPr id="3182" name="Google Shape;3182;p46"/>
          <p:cNvSpPr/>
          <p:nvPr/>
        </p:nvSpPr>
        <p:spPr>
          <a:xfrm rot="5400000">
            <a:off x="494824" y="4299825"/>
            <a:ext cx="245993" cy="203297"/>
          </a:xfrm>
          <a:prstGeom prst="triangle">
            <a:avLst>
              <a:gd name="adj" fmla="val 50000"/>
            </a:avLst>
          </a:prstGeom>
          <a:solidFill>
            <a:schemeClr val="lt1"/>
          </a:solidFill>
          <a:ln w="12700" cap="flat" cmpd="sng">
            <a:solidFill>
              <a:srgbClr val="4AB9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3183" name="Google Shape;3183;p46"/>
          <p:cNvSpPr/>
          <p:nvPr/>
        </p:nvSpPr>
        <p:spPr>
          <a:xfrm rot="5400000">
            <a:off x="541870" y="4350511"/>
            <a:ext cx="123328" cy="101922"/>
          </a:xfrm>
          <a:prstGeom prst="triangle">
            <a:avLst>
              <a:gd name="adj" fmla="val 50000"/>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grpSp>
        <p:nvGrpSpPr>
          <p:cNvPr id="2" name="Group 1">
            <a:extLst>
              <a:ext uri="{FF2B5EF4-FFF2-40B4-BE49-F238E27FC236}">
                <a16:creationId xmlns:a16="http://schemas.microsoft.com/office/drawing/2014/main" id="{A5215BBB-50AF-A144-B518-06019E4CE955}"/>
              </a:ext>
            </a:extLst>
          </p:cNvPr>
          <p:cNvGrpSpPr/>
          <p:nvPr/>
        </p:nvGrpSpPr>
        <p:grpSpPr>
          <a:xfrm>
            <a:off x="516172" y="3525750"/>
            <a:ext cx="5869590" cy="578288"/>
            <a:chOff x="1887773" y="3525750"/>
            <a:chExt cx="5869590" cy="578288"/>
          </a:xfrm>
        </p:grpSpPr>
        <p:grpSp>
          <p:nvGrpSpPr>
            <p:cNvPr id="3174" name="Google Shape;3174;p46"/>
            <p:cNvGrpSpPr/>
            <p:nvPr/>
          </p:nvGrpSpPr>
          <p:grpSpPr>
            <a:xfrm>
              <a:off x="2281570" y="3525750"/>
              <a:ext cx="5475793" cy="578288"/>
              <a:chOff x="2281570" y="3378214"/>
              <a:chExt cx="5475793" cy="578288"/>
            </a:xfrm>
          </p:grpSpPr>
          <p:sp>
            <p:nvSpPr>
              <p:cNvPr id="3175" name="Google Shape;3175;p46"/>
              <p:cNvSpPr/>
              <p:nvPr/>
            </p:nvSpPr>
            <p:spPr>
              <a:xfrm>
                <a:off x="2281570" y="3378214"/>
                <a:ext cx="5475793" cy="3139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a:solidFill>
                      <a:srgbClr val="365CAA"/>
                    </a:solidFill>
                    <a:latin typeface="Roboto"/>
                    <a:ea typeface="Roboto"/>
                    <a:cs typeface="Roboto"/>
                    <a:sym typeface="Roboto"/>
                  </a:rPr>
                  <a:t>Users Mailing List</a:t>
                </a:r>
                <a:endParaRPr sz="1400" b="0" i="0" u="none" strike="noStrike" cap="none">
                  <a:solidFill>
                    <a:srgbClr val="000000"/>
                  </a:solidFill>
                  <a:latin typeface="Arial"/>
                  <a:ea typeface="Arial"/>
                  <a:cs typeface="Arial"/>
                  <a:sym typeface="Arial"/>
                </a:endParaRPr>
              </a:p>
            </p:txBody>
          </p:sp>
          <p:sp>
            <p:nvSpPr>
              <p:cNvPr id="3176" name="Google Shape;3176;p46"/>
              <p:cNvSpPr/>
              <p:nvPr/>
            </p:nvSpPr>
            <p:spPr>
              <a:xfrm>
                <a:off x="2281570" y="3670270"/>
                <a:ext cx="5475793" cy="2862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400"/>
                  <a:buFont typeface="Arial"/>
                  <a:buNone/>
                </a:pPr>
                <a:r>
                  <a:rPr lang="en-US" sz="1400" b="0" i="0" u="none" strike="noStrike" cap="none" dirty="0" err="1">
                    <a:solidFill>
                      <a:srgbClr val="4AB9C4"/>
                    </a:solidFill>
                    <a:latin typeface="Roboto Light"/>
                    <a:ea typeface="Roboto Light"/>
                    <a:cs typeface="Roboto Light"/>
                    <a:sym typeface="Roboto Light"/>
                  </a:rPr>
                  <a:t>pegasus-users@isi.edu</a:t>
                </a:r>
                <a:endParaRPr sz="1400" b="0" i="0" u="none" strike="noStrike" cap="none" dirty="0">
                  <a:solidFill>
                    <a:srgbClr val="000000"/>
                  </a:solidFill>
                  <a:latin typeface="Arial"/>
                  <a:ea typeface="Arial"/>
                  <a:cs typeface="Arial"/>
                  <a:sym typeface="Arial"/>
                </a:endParaRPr>
              </a:p>
            </p:txBody>
          </p:sp>
        </p:grpSp>
        <p:sp>
          <p:nvSpPr>
            <p:cNvPr id="3184" name="Google Shape;3184;p46"/>
            <p:cNvSpPr/>
            <p:nvPr/>
          </p:nvSpPr>
          <p:spPr>
            <a:xfrm rot="5400000">
              <a:off x="1866425" y="3570945"/>
              <a:ext cx="245993" cy="203297"/>
            </a:xfrm>
            <a:prstGeom prst="triangle">
              <a:avLst>
                <a:gd name="adj" fmla="val 50000"/>
              </a:avLst>
            </a:prstGeom>
            <a:solidFill>
              <a:schemeClr val="lt1"/>
            </a:solidFill>
            <a:ln w="12700" cap="flat" cmpd="sng">
              <a:solidFill>
                <a:srgbClr val="4AB9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grpSp>
      <p:sp>
        <p:nvSpPr>
          <p:cNvPr id="3185" name="Google Shape;3185;p46"/>
          <p:cNvSpPr/>
          <p:nvPr/>
        </p:nvSpPr>
        <p:spPr>
          <a:xfrm rot="5400000">
            <a:off x="541870" y="3621631"/>
            <a:ext cx="123328" cy="101922"/>
          </a:xfrm>
          <a:prstGeom prst="triangle">
            <a:avLst>
              <a:gd name="adj" fmla="val 50000"/>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3186" name="Google Shape;3186;p46"/>
          <p:cNvSpPr/>
          <p:nvPr/>
        </p:nvSpPr>
        <p:spPr>
          <a:xfrm rot="5400000">
            <a:off x="494824" y="2842065"/>
            <a:ext cx="245993" cy="203297"/>
          </a:xfrm>
          <a:prstGeom prst="triangle">
            <a:avLst>
              <a:gd name="adj" fmla="val 50000"/>
            </a:avLst>
          </a:prstGeom>
          <a:solidFill>
            <a:schemeClr val="lt1"/>
          </a:solidFill>
          <a:ln w="12700" cap="flat" cmpd="sng">
            <a:solidFill>
              <a:srgbClr val="4AB9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3187" name="Google Shape;3187;p46"/>
          <p:cNvSpPr/>
          <p:nvPr/>
        </p:nvSpPr>
        <p:spPr>
          <a:xfrm rot="5400000">
            <a:off x="541870" y="2892751"/>
            <a:ext cx="123328" cy="101922"/>
          </a:xfrm>
          <a:prstGeom prst="triangle">
            <a:avLst>
              <a:gd name="adj" fmla="val 50000"/>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3188" name="Google Shape;3188;p46"/>
          <p:cNvSpPr txBox="1">
            <a:spLocks noGrp="1"/>
          </p:cNvSpPr>
          <p:nvPr>
            <p:ph type="ftr" idx="11"/>
          </p:nvPr>
        </p:nvSpPr>
        <p:spPr>
          <a:xfrm>
            <a:off x="4995333" y="6407149"/>
            <a:ext cx="2201334"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3189" name="Google Shape;3189;p46"/>
          <p:cNvSpPr/>
          <p:nvPr/>
        </p:nvSpPr>
        <p:spPr>
          <a:xfrm rot="5400000">
            <a:off x="494824" y="2193299"/>
            <a:ext cx="245993" cy="203297"/>
          </a:xfrm>
          <a:prstGeom prst="triangle">
            <a:avLst>
              <a:gd name="adj" fmla="val 50000"/>
            </a:avLst>
          </a:prstGeom>
          <a:solidFill>
            <a:schemeClr val="lt1"/>
          </a:solidFill>
          <a:ln w="12700" cap="flat" cmpd="sng">
            <a:solidFill>
              <a:srgbClr val="4AB9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3190" name="Google Shape;3190;p46"/>
          <p:cNvSpPr/>
          <p:nvPr/>
        </p:nvSpPr>
        <p:spPr>
          <a:xfrm rot="5400000">
            <a:off x="541870" y="2243985"/>
            <a:ext cx="123328" cy="101922"/>
          </a:xfrm>
          <a:prstGeom prst="triangle">
            <a:avLst>
              <a:gd name="adj" fmla="val 50000"/>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3191" name="Google Shape;3191;p46"/>
          <p:cNvSpPr txBox="1">
            <a:spLocks noGrp="1"/>
          </p:cNvSpPr>
          <p:nvPr>
            <p:ph type="sldNum" idx="12"/>
          </p:nvPr>
        </p:nvSpPr>
        <p:spPr>
          <a:xfrm>
            <a:off x="9099114" y="6368876"/>
            <a:ext cx="2743200" cy="365100"/>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13</a:t>
            </a:fld>
            <a:endParaRPr/>
          </a:p>
        </p:txBody>
      </p:sp>
      <p:grpSp>
        <p:nvGrpSpPr>
          <p:cNvPr id="44" name="Group 43">
            <a:extLst>
              <a:ext uri="{FF2B5EF4-FFF2-40B4-BE49-F238E27FC236}">
                <a16:creationId xmlns:a16="http://schemas.microsoft.com/office/drawing/2014/main" id="{9B24E33F-28CA-6945-973F-781D4B6C7D73}"/>
              </a:ext>
            </a:extLst>
          </p:cNvPr>
          <p:cNvGrpSpPr/>
          <p:nvPr/>
        </p:nvGrpSpPr>
        <p:grpSpPr>
          <a:xfrm>
            <a:off x="516172" y="5647492"/>
            <a:ext cx="5869590" cy="578288"/>
            <a:chOff x="1887773" y="4983511"/>
            <a:chExt cx="5869590" cy="578288"/>
          </a:xfrm>
        </p:grpSpPr>
        <p:grpSp>
          <p:nvGrpSpPr>
            <p:cNvPr id="45" name="Google Shape;3167;p46">
              <a:extLst>
                <a:ext uri="{FF2B5EF4-FFF2-40B4-BE49-F238E27FC236}">
                  <a16:creationId xmlns:a16="http://schemas.microsoft.com/office/drawing/2014/main" id="{360F2919-06EF-E74F-9BA5-AFE2CD160733}"/>
                </a:ext>
              </a:extLst>
            </p:cNvPr>
            <p:cNvGrpSpPr/>
            <p:nvPr/>
          </p:nvGrpSpPr>
          <p:grpSpPr>
            <a:xfrm>
              <a:off x="2281570" y="4983511"/>
              <a:ext cx="5475793" cy="578288"/>
              <a:chOff x="2281570" y="4835975"/>
              <a:chExt cx="5475793" cy="578288"/>
            </a:xfrm>
          </p:grpSpPr>
          <p:sp>
            <p:nvSpPr>
              <p:cNvPr id="48" name="Google Shape;3168;p46">
                <a:extLst>
                  <a:ext uri="{FF2B5EF4-FFF2-40B4-BE49-F238E27FC236}">
                    <a16:creationId xmlns:a16="http://schemas.microsoft.com/office/drawing/2014/main" id="{FB39219C-BD82-B94E-BCA6-B40290F8CE88}"/>
                  </a:ext>
                </a:extLst>
              </p:cNvPr>
              <p:cNvSpPr/>
              <p:nvPr/>
            </p:nvSpPr>
            <p:spPr>
              <a:xfrm>
                <a:off x="2281570" y="4835975"/>
                <a:ext cx="5475793" cy="3139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dirty="0">
                    <a:solidFill>
                      <a:srgbClr val="365CAA"/>
                    </a:solidFill>
                    <a:latin typeface="Roboto"/>
                    <a:ea typeface="Roboto"/>
                    <a:cs typeface="Roboto"/>
                    <a:sym typeface="Roboto"/>
                  </a:rPr>
                  <a:t>Pegasus Online Office Hours</a:t>
                </a:r>
                <a:endParaRPr sz="1400" b="0" i="0" u="none" strike="noStrike" cap="none" dirty="0">
                  <a:solidFill>
                    <a:srgbClr val="000000"/>
                  </a:solidFill>
                  <a:latin typeface="Arial"/>
                  <a:ea typeface="Arial"/>
                  <a:cs typeface="Arial"/>
                  <a:sym typeface="Arial"/>
                </a:endParaRPr>
              </a:p>
            </p:txBody>
          </p:sp>
          <p:sp>
            <p:nvSpPr>
              <p:cNvPr id="49" name="Google Shape;3169;p46">
                <a:extLst>
                  <a:ext uri="{FF2B5EF4-FFF2-40B4-BE49-F238E27FC236}">
                    <a16:creationId xmlns:a16="http://schemas.microsoft.com/office/drawing/2014/main" id="{340DD42E-CCE9-D14C-9CAE-7FA976603298}"/>
                  </a:ext>
                </a:extLst>
              </p:cNvPr>
              <p:cNvSpPr/>
              <p:nvPr/>
            </p:nvSpPr>
            <p:spPr>
              <a:xfrm>
                <a:off x="2281570" y="5128031"/>
                <a:ext cx="5475793" cy="2862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400"/>
                  <a:buFont typeface="Arial"/>
                  <a:buNone/>
                </a:pPr>
                <a:r>
                  <a:rPr lang="en-US" sz="1400" b="0" i="0" u="none" strike="noStrike" cap="none" dirty="0">
                    <a:solidFill>
                      <a:srgbClr val="4AB9C4"/>
                    </a:solidFill>
                    <a:latin typeface="Roboto Light"/>
                    <a:ea typeface="Roboto Light"/>
                    <a:cs typeface="Roboto Light"/>
                    <a:sym typeface="Roboto Light"/>
                  </a:rPr>
                  <a:t>https://</a:t>
                </a:r>
                <a:r>
                  <a:rPr lang="en-US" sz="1400" b="0" i="0" u="none" strike="noStrike" cap="none" dirty="0" err="1">
                    <a:solidFill>
                      <a:srgbClr val="4AB9C4"/>
                    </a:solidFill>
                    <a:latin typeface="Roboto Light"/>
                    <a:ea typeface="Roboto Light"/>
                    <a:cs typeface="Roboto Light"/>
                    <a:sym typeface="Roboto Light"/>
                  </a:rPr>
                  <a:t>pegasus.isi.edu</a:t>
                </a:r>
                <a:r>
                  <a:rPr lang="en-US" sz="1400" b="0" i="0" u="none" strike="noStrike" cap="none" dirty="0">
                    <a:solidFill>
                      <a:srgbClr val="4AB9C4"/>
                    </a:solidFill>
                    <a:latin typeface="Roboto Light"/>
                    <a:ea typeface="Roboto Light"/>
                    <a:cs typeface="Roboto Light"/>
                    <a:sym typeface="Roboto Light"/>
                  </a:rPr>
                  <a:t>/blog/online-</a:t>
                </a:r>
                <a:r>
                  <a:rPr lang="en-US" sz="1400" b="0" i="0" u="none" strike="noStrike" cap="none" dirty="0" err="1">
                    <a:solidFill>
                      <a:srgbClr val="4AB9C4"/>
                    </a:solidFill>
                    <a:latin typeface="Roboto Light"/>
                    <a:ea typeface="Roboto Light"/>
                    <a:cs typeface="Roboto Light"/>
                    <a:sym typeface="Roboto Light"/>
                  </a:rPr>
                  <a:t>pegasus</a:t>
                </a:r>
                <a:r>
                  <a:rPr lang="en-US" sz="1400" b="0" i="0" u="none" strike="noStrike" cap="none" dirty="0">
                    <a:solidFill>
                      <a:srgbClr val="4AB9C4"/>
                    </a:solidFill>
                    <a:latin typeface="Roboto Light"/>
                    <a:ea typeface="Roboto Light"/>
                    <a:cs typeface="Roboto Light"/>
                    <a:sym typeface="Roboto Light"/>
                  </a:rPr>
                  <a:t>-office-hours/</a:t>
                </a:r>
                <a:endParaRPr sz="1400" b="0" i="0" u="none" strike="noStrike" cap="none" dirty="0">
                  <a:solidFill>
                    <a:srgbClr val="000000"/>
                  </a:solidFill>
                  <a:latin typeface="Arial"/>
                  <a:ea typeface="Arial"/>
                  <a:cs typeface="Arial"/>
                  <a:sym typeface="Arial"/>
                </a:endParaRPr>
              </a:p>
            </p:txBody>
          </p:sp>
        </p:grpSp>
        <p:sp>
          <p:nvSpPr>
            <p:cNvPr id="46" name="Google Shape;3180;p46">
              <a:extLst>
                <a:ext uri="{FF2B5EF4-FFF2-40B4-BE49-F238E27FC236}">
                  <a16:creationId xmlns:a16="http://schemas.microsoft.com/office/drawing/2014/main" id="{30CC8F9B-7B53-624D-ACE5-28D01E449909}"/>
                </a:ext>
              </a:extLst>
            </p:cNvPr>
            <p:cNvSpPr/>
            <p:nvPr/>
          </p:nvSpPr>
          <p:spPr>
            <a:xfrm rot="5400000">
              <a:off x="1866425" y="5028706"/>
              <a:ext cx="245993" cy="203297"/>
            </a:xfrm>
            <a:prstGeom prst="triangle">
              <a:avLst>
                <a:gd name="adj" fmla="val 50000"/>
              </a:avLst>
            </a:prstGeom>
            <a:solidFill>
              <a:schemeClr val="lt1"/>
            </a:solidFill>
            <a:ln w="12700" cap="flat" cmpd="sng">
              <a:solidFill>
                <a:srgbClr val="4AB9C4"/>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47" name="Google Shape;3181;p46">
              <a:extLst>
                <a:ext uri="{FF2B5EF4-FFF2-40B4-BE49-F238E27FC236}">
                  <a16:creationId xmlns:a16="http://schemas.microsoft.com/office/drawing/2014/main" id="{146F1869-0257-0D49-8D5C-BF0459986E3D}"/>
                </a:ext>
              </a:extLst>
            </p:cNvPr>
            <p:cNvSpPr/>
            <p:nvPr/>
          </p:nvSpPr>
          <p:spPr>
            <a:xfrm rot="5400000">
              <a:off x="1913471" y="5079392"/>
              <a:ext cx="123328" cy="101922"/>
            </a:xfrm>
            <a:prstGeom prst="triangle">
              <a:avLst>
                <a:gd name="adj" fmla="val 50000"/>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dirty="0">
                <a:solidFill>
                  <a:schemeClr val="lt1"/>
                </a:solidFill>
                <a:latin typeface="Roboto Light"/>
                <a:ea typeface="Roboto Light"/>
                <a:cs typeface="Roboto Light"/>
                <a:sym typeface="Roboto Light"/>
              </a:endParaRPr>
            </a:p>
          </p:txBody>
        </p:sp>
      </p:grpSp>
      <p:sp>
        <p:nvSpPr>
          <p:cNvPr id="40" name="Google Shape;3172;p46">
            <a:extLst>
              <a:ext uri="{FF2B5EF4-FFF2-40B4-BE49-F238E27FC236}">
                <a16:creationId xmlns:a16="http://schemas.microsoft.com/office/drawing/2014/main" id="{DD1187D4-BB91-E24F-8E78-9D3A54DDC060}"/>
              </a:ext>
            </a:extLst>
          </p:cNvPr>
          <p:cNvSpPr/>
          <p:nvPr/>
        </p:nvSpPr>
        <p:spPr>
          <a:xfrm>
            <a:off x="6554558" y="2150994"/>
            <a:ext cx="5475793" cy="313932"/>
          </a:xfrm>
          <a:prstGeom prst="rect">
            <a:avLst/>
          </a:prstGeom>
          <a:noFill/>
          <a:ln>
            <a:noFill/>
          </a:ln>
        </p:spPr>
        <p:txBody>
          <a:bodyPr spcFirstLastPara="1" wrap="square" lIns="91425" tIns="45700" rIns="91425" bIns="45700" anchor="ctr" anchorCtr="0">
            <a:spAutoFit/>
          </a:bodyPr>
          <a:lstStyle/>
          <a:p>
            <a:pPr marL="0" marR="0" lvl="0" indent="0" algn="l" rtl="0">
              <a:lnSpc>
                <a:spcPct val="90000"/>
              </a:lnSpc>
              <a:spcBef>
                <a:spcPts val="0"/>
              </a:spcBef>
              <a:spcAft>
                <a:spcPts val="0"/>
              </a:spcAft>
              <a:buClr>
                <a:srgbClr val="000000"/>
              </a:buClr>
              <a:buSzPts val="1600"/>
              <a:buFont typeface="Arial"/>
              <a:buNone/>
            </a:pPr>
            <a:r>
              <a:rPr lang="en-US" sz="1600" b="1" i="0" u="none" strike="noStrike" cap="none" dirty="0">
                <a:solidFill>
                  <a:srgbClr val="365CAA"/>
                </a:solidFill>
                <a:latin typeface="Roboto"/>
                <a:ea typeface="Roboto"/>
                <a:cs typeface="Roboto"/>
                <a:sym typeface="Roboto"/>
              </a:rPr>
              <a:t>YouTube Channel</a:t>
            </a:r>
            <a:endParaRPr sz="1400" b="0" i="0" u="none" strike="noStrike" cap="none" dirty="0">
              <a:solidFill>
                <a:srgbClr val="000000"/>
              </a:solidFill>
              <a:latin typeface="Arial"/>
              <a:ea typeface="Arial"/>
              <a:cs typeface="Arial"/>
              <a:sym typeface="Arial"/>
            </a:endParaRPr>
          </a:p>
        </p:txBody>
      </p:sp>
      <p:pic>
        <p:nvPicPr>
          <p:cNvPr id="4" name="Online Media 3" descr="Pegasus in 5 Minutes">
            <a:hlinkClick r:id="" action="ppaction://media"/>
            <a:extLst>
              <a:ext uri="{FF2B5EF4-FFF2-40B4-BE49-F238E27FC236}">
                <a16:creationId xmlns:a16="http://schemas.microsoft.com/office/drawing/2014/main" id="{1A3D060C-0A31-074A-835A-8EB54DA87D98}"/>
              </a:ext>
              <a:ext uri="{C183D7F6-B498-43B3-948B-1728B52AA6E4}">
                <adec:decorative xmlns:adec="http://schemas.microsoft.com/office/drawing/2017/decorative" val="0"/>
              </a:ext>
            </a:extLst>
          </p:cNvPr>
          <p:cNvPicPr>
            <a:picLocks noRot="1" noChangeAspect="1"/>
          </p:cNvPicPr>
          <p:nvPr>
            <a:videoFile r:link="rId1"/>
          </p:nvPr>
        </p:nvPicPr>
        <p:blipFill>
          <a:blip r:embed="rId5"/>
          <a:stretch>
            <a:fillRect/>
          </a:stretch>
        </p:blipFill>
        <p:spPr>
          <a:xfrm>
            <a:off x="7536449" y="3167006"/>
            <a:ext cx="4032906" cy="2278592"/>
          </a:xfrm>
          <a:prstGeom prst="rect">
            <a:avLst/>
          </a:prstGeom>
        </p:spPr>
      </p:pic>
      <p:pic>
        <p:nvPicPr>
          <p:cNvPr id="7" name="Graphic 6" descr="Presentation with media with solid fill">
            <a:extLst>
              <a:ext uri="{FF2B5EF4-FFF2-40B4-BE49-F238E27FC236}">
                <a16:creationId xmlns:a16="http://schemas.microsoft.com/office/drawing/2014/main" id="{E5644E6E-7183-3348-9A23-5E394AB41D85}"/>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784949" y="2026004"/>
            <a:ext cx="757569" cy="757569"/>
          </a:xfrm>
          <a:prstGeom prst="rect">
            <a:avLst/>
          </a:prstGeom>
        </p:spPr>
      </p:pic>
      <p:sp>
        <p:nvSpPr>
          <p:cNvPr id="51" name="Google Shape;3172;p46">
            <a:extLst>
              <a:ext uri="{FF2B5EF4-FFF2-40B4-BE49-F238E27FC236}">
                <a16:creationId xmlns:a16="http://schemas.microsoft.com/office/drawing/2014/main" id="{89F819AB-6E41-5849-BE77-829C083B8E01}"/>
              </a:ext>
            </a:extLst>
          </p:cNvPr>
          <p:cNvSpPr/>
          <p:nvPr/>
        </p:nvSpPr>
        <p:spPr>
          <a:xfrm>
            <a:off x="7536449" y="5492780"/>
            <a:ext cx="4102978" cy="258492"/>
          </a:xfrm>
          <a:prstGeom prst="rect">
            <a:avLst/>
          </a:prstGeom>
          <a:noFill/>
          <a:ln>
            <a:noFill/>
          </a:ln>
        </p:spPr>
        <p:txBody>
          <a:bodyPr spcFirstLastPara="1" wrap="square" lIns="91425" tIns="45700" rIns="91425" bIns="45700" anchor="ctr" anchorCtr="0">
            <a:spAutoFit/>
          </a:bodyPr>
          <a:lstStyle/>
          <a:p>
            <a:pPr marL="0" marR="0" lvl="0" indent="0" algn="ctr" rtl="0">
              <a:lnSpc>
                <a:spcPct val="90000"/>
              </a:lnSpc>
              <a:spcBef>
                <a:spcPts val="0"/>
              </a:spcBef>
              <a:spcAft>
                <a:spcPts val="0"/>
              </a:spcAft>
              <a:buClr>
                <a:srgbClr val="000000"/>
              </a:buClr>
              <a:buSzPts val="1600"/>
              <a:buFont typeface="Arial"/>
              <a:buNone/>
            </a:pPr>
            <a:r>
              <a:rPr lang="en-US" sz="1200" i="1" u="none" strike="noStrike" cap="none" dirty="0">
                <a:solidFill>
                  <a:srgbClr val="365CAA"/>
                </a:solidFill>
                <a:latin typeface="Roboto"/>
                <a:ea typeface="Roboto"/>
                <a:cs typeface="Roboto"/>
                <a:sym typeface="Roboto"/>
                <a:hlinkClick r:id="rId8"/>
              </a:rPr>
              <a:t>Pegasus in 5 Minutes</a:t>
            </a:r>
            <a:endParaRPr sz="1100" i="1" u="none" strike="noStrike" cap="none" dirty="0">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29"/>
        <p:cNvGrpSpPr/>
        <p:nvPr/>
      </p:nvGrpSpPr>
      <p:grpSpPr>
        <a:xfrm>
          <a:off x="0" y="0"/>
          <a:ext cx="0" cy="0"/>
          <a:chOff x="0" y="0"/>
          <a:chExt cx="0" cy="0"/>
        </a:xfrm>
      </p:grpSpPr>
      <p:sp>
        <p:nvSpPr>
          <p:cNvPr id="430" name="Google Shape;430;p67"/>
          <p:cNvSpPr/>
          <p:nvPr/>
        </p:nvSpPr>
        <p:spPr>
          <a:xfrm>
            <a:off x="6273800" y="1609726"/>
            <a:ext cx="5127625" cy="4514850"/>
          </a:xfrm>
          <a:prstGeom prst="roundRect">
            <a:avLst>
              <a:gd name="adj" fmla="val 4031"/>
            </a:avLst>
          </a:prstGeom>
          <a:noFill/>
          <a:ln w="12700" cap="flat" cmpd="sng">
            <a:solidFill>
              <a:srgbClr val="119D9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1" name="Google Shape;431;p67"/>
          <p:cNvSpPr/>
          <p:nvPr/>
        </p:nvSpPr>
        <p:spPr>
          <a:xfrm>
            <a:off x="1041401" y="1152526"/>
            <a:ext cx="4505324" cy="912018"/>
          </a:xfrm>
          <a:prstGeom prst="round2SameRect">
            <a:avLst>
              <a:gd name="adj1" fmla="val 12632"/>
              <a:gd name="adj2" fmla="val 0"/>
            </a:avLst>
          </a:prstGeom>
          <a:solidFill>
            <a:srgbClr val="BA083A"/>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2400"/>
              <a:buFont typeface="Arial"/>
              <a:buNone/>
            </a:pPr>
            <a:r>
              <a:rPr lang="en-US" sz="2400" b="1" i="0" u="none" strike="noStrike" cap="none">
                <a:solidFill>
                  <a:schemeClr val="lt1"/>
                </a:solidFill>
                <a:latin typeface="Roboto"/>
                <a:ea typeface="Roboto"/>
                <a:cs typeface="Roboto"/>
                <a:sym typeface="Roboto"/>
              </a:rPr>
              <a:t>Workflow Challenges</a:t>
            </a:r>
            <a:br>
              <a:rPr lang="en-US" sz="2400" b="1" i="0" u="none" strike="noStrike" cap="none">
                <a:solidFill>
                  <a:schemeClr val="lt1"/>
                </a:solidFill>
                <a:latin typeface="Roboto"/>
                <a:ea typeface="Roboto"/>
                <a:cs typeface="Roboto"/>
                <a:sym typeface="Roboto"/>
              </a:rPr>
            </a:br>
            <a:r>
              <a:rPr lang="en-US" sz="2400" b="1" i="0" u="none" strike="noStrike" cap="none">
                <a:solidFill>
                  <a:schemeClr val="lt1"/>
                </a:solidFill>
                <a:latin typeface="Roboto"/>
                <a:ea typeface="Roboto"/>
                <a:cs typeface="Roboto"/>
                <a:sym typeface="Roboto"/>
              </a:rPr>
              <a:t> Across Domains</a:t>
            </a:r>
            <a:endParaRPr sz="1400" b="0" i="0" u="none" strike="noStrike" cap="none">
              <a:solidFill>
                <a:srgbClr val="000000"/>
              </a:solidFill>
              <a:latin typeface="Arial"/>
              <a:ea typeface="Arial"/>
              <a:cs typeface="Arial"/>
              <a:sym typeface="Arial"/>
            </a:endParaRPr>
          </a:p>
        </p:txBody>
      </p:sp>
      <p:sp>
        <p:nvSpPr>
          <p:cNvPr id="432" name="Google Shape;432;p67"/>
          <p:cNvSpPr/>
          <p:nvPr/>
        </p:nvSpPr>
        <p:spPr>
          <a:xfrm>
            <a:off x="1041401" y="2057751"/>
            <a:ext cx="4505324" cy="4066824"/>
          </a:xfrm>
          <a:prstGeom prst="rect">
            <a:avLst/>
          </a:prstGeom>
          <a:gradFill>
            <a:gsLst>
              <a:gs pos="0">
                <a:srgbClr val="F2F2F2">
                  <a:alpha val="74117"/>
                </a:srgbClr>
              </a:gs>
              <a:gs pos="100000">
                <a:srgbClr val="F2F2F2">
                  <a:alpha val="0"/>
                </a:srgbClr>
              </a:gs>
            </a:gsLst>
            <a:lin ang="540000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433" name="Google Shape;433;p67"/>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2</a:t>
            </a:fld>
            <a:endParaRPr/>
          </a:p>
        </p:txBody>
      </p:sp>
      <p:sp>
        <p:nvSpPr>
          <p:cNvPr id="434" name="Google Shape;434;p67"/>
          <p:cNvSpPr/>
          <p:nvPr/>
        </p:nvSpPr>
        <p:spPr>
          <a:xfrm>
            <a:off x="1377951" y="2226937"/>
            <a:ext cx="3832224" cy="3458245"/>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BA083A"/>
              </a:buClr>
              <a:buSzPts val="1800"/>
              <a:buFont typeface="Noto Sans Symbols"/>
              <a:buChar char="▪"/>
            </a:pPr>
            <a:r>
              <a:rPr lang="en-US" sz="1800" b="0" i="0" u="none" strike="noStrike" cap="none">
                <a:solidFill>
                  <a:srgbClr val="3F3F3F"/>
                </a:solidFill>
                <a:latin typeface="Roboto"/>
                <a:ea typeface="Roboto"/>
                <a:cs typeface="Roboto"/>
                <a:sym typeface="Roboto"/>
              </a:rPr>
              <a:t>Describe complex workflows in a simple way</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0"/>
              </a:spcAft>
              <a:buClr>
                <a:srgbClr val="BA083A"/>
              </a:buClr>
              <a:buSzPts val="1800"/>
              <a:buFont typeface="Noto Sans Symbols"/>
              <a:buChar char="▪"/>
            </a:pPr>
            <a:r>
              <a:rPr lang="en-US" sz="1800" b="0" i="0" u="none" strike="noStrike" cap="none">
                <a:solidFill>
                  <a:srgbClr val="3F3F3F"/>
                </a:solidFill>
                <a:latin typeface="Roboto"/>
                <a:ea typeface="Roboto"/>
                <a:cs typeface="Roboto"/>
                <a:sym typeface="Roboto"/>
              </a:rPr>
              <a:t>Access distributed, heterogeneous data and resources (heterogeneous interfaces)</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0"/>
              </a:spcAft>
              <a:buClr>
                <a:srgbClr val="BA083A"/>
              </a:buClr>
              <a:buSzPts val="1800"/>
              <a:buFont typeface="Noto Sans Symbols"/>
              <a:buChar char="▪"/>
            </a:pPr>
            <a:r>
              <a:rPr lang="en-US" sz="1800" b="0" i="0" u="none" strike="noStrike" cap="none">
                <a:solidFill>
                  <a:srgbClr val="3F3F3F"/>
                </a:solidFill>
                <a:latin typeface="Roboto"/>
                <a:ea typeface="Roboto"/>
                <a:cs typeface="Roboto"/>
                <a:sym typeface="Roboto"/>
              </a:rPr>
              <a:t>Deal with resources/software that change over time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1200"/>
              </a:spcAft>
              <a:buClr>
                <a:srgbClr val="BA083A"/>
              </a:buClr>
              <a:buSzPts val="1800"/>
              <a:buFont typeface="Noto Sans Symbols"/>
              <a:buChar char="▪"/>
            </a:pPr>
            <a:r>
              <a:rPr lang="en-US" sz="1800" b="0" i="0" u="none" strike="noStrike" cap="none">
                <a:solidFill>
                  <a:srgbClr val="3F3F3F"/>
                </a:solidFill>
                <a:latin typeface="Roboto"/>
                <a:ea typeface="Roboto"/>
                <a:cs typeface="Roboto"/>
                <a:sym typeface="Roboto"/>
              </a:rPr>
              <a:t>Ease of use. Ability to debug and monitor large workflows</a:t>
            </a:r>
            <a:endParaRPr sz="1400" b="0" i="0" u="none" strike="noStrike" cap="none">
              <a:solidFill>
                <a:srgbClr val="000000"/>
              </a:solidFill>
              <a:latin typeface="Arial"/>
              <a:ea typeface="Arial"/>
              <a:cs typeface="Arial"/>
              <a:sym typeface="Arial"/>
            </a:endParaRPr>
          </a:p>
        </p:txBody>
      </p:sp>
      <p:sp>
        <p:nvSpPr>
          <p:cNvPr id="435" name="Google Shape;435;p67"/>
          <p:cNvSpPr/>
          <p:nvPr/>
        </p:nvSpPr>
        <p:spPr>
          <a:xfrm>
            <a:off x="6766358" y="1230852"/>
            <a:ext cx="4104410" cy="755367"/>
          </a:xfrm>
          <a:prstGeom prst="roundRect">
            <a:avLst>
              <a:gd name="adj" fmla="val 50000"/>
            </a:avLst>
          </a:prstGeom>
          <a:gradFill>
            <a:gsLst>
              <a:gs pos="0">
                <a:srgbClr val="2D75B6"/>
              </a:gs>
              <a:gs pos="100000">
                <a:srgbClr val="119D96"/>
              </a:gs>
            </a:gsLst>
            <a:lin ang="18900000" scaled="0"/>
          </a:gradFill>
          <a:ln>
            <a:noFill/>
          </a:ln>
        </p:spPr>
        <p:txBody>
          <a:bodyPr spcFirstLastPara="1" wrap="square" lIns="91425" tIns="45700" rIns="91425" bIns="45700" anchor="ctr" anchorCtr="0">
            <a:noAutofit/>
          </a:bodyPr>
          <a:lstStyle/>
          <a:p>
            <a:pPr marL="0" marR="0" lvl="0" indent="0" algn="ctr" rtl="0">
              <a:lnSpc>
                <a:spcPct val="90000"/>
              </a:lnSpc>
              <a:spcBef>
                <a:spcPts val="0"/>
              </a:spcBef>
              <a:spcAft>
                <a:spcPts val="0"/>
              </a:spcAft>
              <a:buClr>
                <a:srgbClr val="000000"/>
              </a:buClr>
              <a:buSzPts val="2800"/>
              <a:buFont typeface="Arial"/>
              <a:buNone/>
            </a:pPr>
            <a:r>
              <a:rPr lang="en-US" sz="2800" b="1" i="0" u="none" strike="noStrike" cap="none">
                <a:solidFill>
                  <a:schemeClr val="lt1"/>
                </a:solidFill>
                <a:latin typeface="Roboto"/>
                <a:ea typeface="Roboto"/>
                <a:cs typeface="Roboto"/>
                <a:sym typeface="Roboto"/>
              </a:rPr>
              <a:t>Our Focus</a:t>
            </a:r>
            <a:endParaRPr sz="1400" b="0" i="0" u="none" strike="noStrike" cap="none">
              <a:solidFill>
                <a:srgbClr val="000000"/>
              </a:solidFill>
              <a:latin typeface="Arial"/>
              <a:ea typeface="Arial"/>
              <a:cs typeface="Arial"/>
              <a:sym typeface="Arial"/>
            </a:endParaRPr>
          </a:p>
        </p:txBody>
      </p:sp>
      <p:sp>
        <p:nvSpPr>
          <p:cNvPr id="436" name="Google Shape;436;p67"/>
          <p:cNvSpPr/>
          <p:nvPr/>
        </p:nvSpPr>
        <p:spPr>
          <a:xfrm>
            <a:off x="6740527" y="2226937"/>
            <a:ext cx="4156074" cy="3735244"/>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119D96"/>
              </a:buClr>
              <a:buSzPts val="1800"/>
              <a:buFont typeface="Montserrat"/>
              <a:buChar char="▶"/>
            </a:pPr>
            <a:r>
              <a:rPr lang="en-US" sz="1800" b="0" i="0" u="none" strike="noStrike" cap="none">
                <a:solidFill>
                  <a:srgbClr val="3F3F3F"/>
                </a:solidFill>
                <a:latin typeface="Roboto"/>
                <a:ea typeface="Roboto"/>
                <a:cs typeface="Roboto"/>
                <a:sym typeface="Roboto"/>
              </a:rPr>
              <a:t>Separation between workflow description and workflow execution</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0"/>
              </a:spcAft>
              <a:buClr>
                <a:srgbClr val="119D96"/>
              </a:buClr>
              <a:buSzPts val="1800"/>
              <a:buFont typeface="Montserrat"/>
              <a:buChar char="▶"/>
            </a:pPr>
            <a:r>
              <a:rPr lang="en-US" sz="1800" b="0" i="0" u="none" strike="noStrike" cap="none">
                <a:solidFill>
                  <a:srgbClr val="3F3F3F"/>
                </a:solidFill>
                <a:latin typeface="Roboto"/>
                <a:ea typeface="Roboto"/>
                <a:cs typeface="Roboto"/>
                <a:sym typeface="Roboto"/>
              </a:rPr>
              <a:t>Workflow planning and scheduling (scalability, performance)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0"/>
              </a:spcAft>
              <a:buClr>
                <a:srgbClr val="119D96"/>
              </a:buClr>
              <a:buSzPts val="1800"/>
              <a:buFont typeface="Montserrat"/>
              <a:buChar char="▶"/>
            </a:pPr>
            <a:r>
              <a:rPr lang="en-US" sz="1800" b="0" i="0" u="none" strike="noStrike" cap="none">
                <a:solidFill>
                  <a:srgbClr val="3F3F3F"/>
                </a:solidFill>
                <a:latin typeface="Roboto"/>
                <a:ea typeface="Roboto"/>
                <a:cs typeface="Roboto"/>
                <a:sym typeface="Roboto"/>
              </a:rPr>
              <a:t>Task execution (monitoring, fault tolerance, debugging, web dashboard)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1200"/>
              </a:spcBef>
              <a:spcAft>
                <a:spcPts val="1200"/>
              </a:spcAft>
              <a:buClr>
                <a:srgbClr val="119D96"/>
              </a:buClr>
              <a:buSzPts val="1800"/>
              <a:buFont typeface="Montserrat"/>
              <a:buChar char="▶"/>
            </a:pPr>
            <a:r>
              <a:rPr lang="en-US" sz="1800" b="0" i="0" u="none" strike="noStrike" cap="none">
                <a:solidFill>
                  <a:srgbClr val="3F3F3F"/>
                </a:solidFill>
                <a:latin typeface="Roboto"/>
                <a:ea typeface="Roboto"/>
                <a:cs typeface="Roboto"/>
                <a:sym typeface="Roboto"/>
              </a:rPr>
              <a:t>Provide additional assurances that a scientific workflow is not accidentally or maliciously tampered with during its execution.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13"/>
          <p:cNvSpPr txBox="1">
            <a:spLocks noGrp="1"/>
          </p:cNvSpPr>
          <p:nvPr>
            <p:ph type="title"/>
          </p:nvPr>
        </p:nvSpPr>
        <p:spPr>
          <a:xfrm>
            <a:off x="838200" y="365125"/>
            <a:ext cx="9548674" cy="646331"/>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2D75B6"/>
              </a:buClr>
              <a:buSzPts val="3600"/>
              <a:buFont typeface="Roboto Black"/>
              <a:buNone/>
            </a:pPr>
            <a:r>
              <a:rPr lang="en-US">
                <a:solidFill>
                  <a:srgbClr val="2D75B6"/>
                </a:solidFill>
              </a:rPr>
              <a:t>Key Pegasus Concepts</a:t>
            </a:r>
            <a:endParaRPr/>
          </a:p>
        </p:txBody>
      </p:sp>
      <p:grpSp>
        <p:nvGrpSpPr>
          <p:cNvPr id="1292" name="Google Shape;1292;p13"/>
          <p:cNvGrpSpPr/>
          <p:nvPr/>
        </p:nvGrpSpPr>
        <p:grpSpPr>
          <a:xfrm>
            <a:off x="1129871" y="1252925"/>
            <a:ext cx="7177078" cy="1458264"/>
            <a:chOff x="4511040" y="1264992"/>
            <a:chExt cx="7177078" cy="1458264"/>
          </a:xfrm>
        </p:grpSpPr>
        <p:sp>
          <p:nvSpPr>
            <p:cNvPr id="1293" name="Google Shape;1293;p13"/>
            <p:cNvSpPr/>
            <p:nvPr/>
          </p:nvSpPr>
          <p:spPr>
            <a:xfrm>
              <a:off x="4511040" y="1264992"/>
              <a:ext cx="1767840" cy="318924"/>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365CAA"/>
                  </a:solidFill>
                  <a:latin typeface="Roboto"/>
                  <a:ea typeface="Roboto"/>
                  <a:cs typeface="Roboto"/>
                  <a:sym typeface="Roboto"/>
                </a:rPr>
                <a:t>Pegasus WMS ==</a:t>
              </a:r>
              <a:endParaRPr sz="1400" b="0" i="0" u="none" strike="noStrike" cap="none">
                <a:solidFill>
                  <a:srgbClr val="000000"/>
                </a:solidFill>
                <a:latin typeface="Arial"/>
                <a:ea typeface="Arial"/>
                <a:cs typeface="Arial"/>
                <a:sym typeface="Arial"/>
              </a:endParaRPr>
            </a:p>
          </p:txBody>
        </p:sp>
        <p:sp>
          <p:nvSpPr>
            <p:cNvPr id="1294" name="Google Shape;1294;p13"/>
            <p:cNvSpPr/>
            <p:nvPr/>
          </p:nvSpPr>
          <p:spPr>
            <a:xfrm>
              <a:off x="6209212" y="1264992"/>
              <a:ext cx="5478906" cy="565146"/>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3F3F3F"/>
                  </a:solidFill>
                  <a:latin typeface="Roboto"/>
                  <a:ea typeface="Roboto"/>
                  <a:cs typeface="Roboto"/>
                  <a:sym typeface="Roboto"/>
                </a:rPr>
                <a:t>Pegasus planner (mapper) + DAGMan workflow engine + HTCondor scheduler/broker</a:t>
              </a:r>
              <a:endParaRPr sz="1400" b="0" i="0" u="none" strike="noStrike" cap="none">
                <a:solidFill>
                  <a:srgbClr val="000000"/>
                </a:solidFill>
                <a:latin typeface="Arial"/>
                <a:ea typeface="Arial"/>
                <a:cs typeface="Arial"/>
                <a:sym typeface="Arial"/>
              </a:endParaRPr>
            </a:p>
          </p:txBody>
        </p:sp>
        <p:sp>
          <p:nvSpPr>
            <p:cNvPr id="1295" name="Google Shape;1295;p13"/>
            <p:cNvSpPr/>
            <p:nvPr/>
          </p:nvSpPr>
          <p:spPr>
            <a:xfrm>
              <a:off x="4511040" y="1850334"/>
              <a:ext cx="5742827" cy="872922"/>
            </a:xfrm>
            <a:prstGeom prst="rect">
              <a:avLst/>
            </a:prstGeom>
            <a:noFill/>
            <a:ln>
              <a:noFill/>
            </a:ln>
          </p:spPr>
          <p:txBody>
            <a:bodyPr spcFirstLastPara="1" wrap="square" lIns="72000" tIns="36000" rIns="72000" bIns="3600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400" b="0" i="0" u="none" strike="noStrike" cap="none">
                  <a:solidFill>
                    <a:srgbClr val="3F3F3F"/>
                  </a:solidFill>
                  <a:latin typeface="Roboto"/>
                  <a:ea typeface="Roboto"/>
                  <a:cs typeface="Roboto"/>
                  <a:sym typeface="Roboto"/>
                </a:rPr>
                <a:t>Pegasus maps workflows to infrastructure</a:t>
              </a:r>
              <a:endParaRPr sz="1400" b="0" i="0" u="none" strike="noStrike" cap="none">
                <a:solidFill>
                  <a:srgbClr val="000000"/>
                </a:solidFill>
                <a:latin typeface="Arial"/>
                <a:ea typeface="Arial"/>
                <a:cs typeface="Arial"/>
                <a:sym typeface="Arial"/>
              </a:endParaRPr>
            </a:p>
            <a:p>
              <a:pPr marL="200025" marR="0" lvl="0" indent="-200025" algn="l" rtl="0">
                <a:lnSpc>
                  <a:spcPct val="100000"/>
                </a:lnSpc>
                <a:spcBef>
                  <a:spcPts val="600"/>
                </a:spcBef>
                <a:spcAft>
                  <a:spcPts val="0"/>
                </a:spcAft>
                <a:buClr>
                  <a:srgbClr val="74CA21"/>
                </a:buClr>
                <a:buSzPts val="1400"/>
                <a:buFont typeface="Noto Sans Symbols"/>
                <a:buChar char="▪"/>
              </a:pPr>
              <a:r>
                <a:rPr lang="en-US" sz="1400" b="0" i="0" u="none" strike="noStrike" cap="none">
                  <a:solidFill>
                    <a:srgbClr val="3F3F3F"/>
                  </a:solidFill>
                  <a:latin typeface="Roboto"/>
                  <a:ea typeface="Roboto"/>
                  <a:cs typeface="Roboto"/>
                  <a:sym typeface="Roboto"/>
                </a:rPr>
                <a:t>DAGMan manages dependencies and reliability</a:t>
              </a:r>
              <a:endParaRPr sz="1400" b="0" i="0" u="none" strike="noStrike" cap="none">
                <a:solidFill>
                  <a:srgbClr val="000000"/>
                </a:solidFill>
                <a:latin typeface="Arial"/>
                <a:ea typeface="Arial"/>
                <a:cs typeface="Arial"/>
                <a:sym typeface="Arial"/>
              </a:endParaRPr>
            </a:p>
            <a:p>
              <a:pPr marL="200025" marR="0" lvl="0" indent="-200025" algn="l" rtl="0">
                <a:lnSpc>
                  <a:spcPct val="100000"/>
                </a:lnSpc>
                <a:spcBef>
                  <a:spcPts val="600"/>
                </a:spcBef>
                <a:spcAft>
                  <a:spcPts val="0"/>
                </a:spcAft>
                <a:buClr>
                  <a:srgbClr val="74CA21"/>
                </a:buClr>
                <a:buSzPts val="1400"/>
                <a:buFont typeface="Noto Sans Symbols"/>
                <a:buChar char="▪"/>
              </a:pPr>
              <a:r>
                <a:rPr lang="en-US" sz="1400" b="0" i="0" u="none" strike="noStrike" cap="none">
                  <a:solidFill>
                    <a:srgbClr val="3F3F3F"/>
                  </a:solidFill>
                  <a:latin typeface="Roboto"/>
                  <a:ea typeface="Roboto"/>
                  <a:cs typeface="Roboto"/>
                  <a:sym typeface="Roboto"/>
                </a:rPr>
                <a:t>HTCondor is used as a broker to interface with different schedulers</a:t>
              </a:r>
              <a:endParaRPr sz="1400" b="0" i="0" u="none" strike="noStrike" cap="none">
                <a:solidFill>
                  <a:srgbClr val="000000"/>
                </a:solidFill>
                <a:latin typeface="Arial"/>
                <a:ea typeface="Arial"/>
                <a:cs typeface="Arial"/>
                <a:sym typeface="Arial"/>
              </a:endParaRPr>
            </a:p>
          </p:txBody>
        </p:sp>
      </p:grpSp>
      <p:grpSp>
        <p:nvGrpSpPr>
          <p:cNvPr id="1296" name="Google Shape;1296;p13"/>
          <p:cNvGrpSpPr/>
          <p:nvPr/>
        </p:nvGrpSpPr>
        <p:grpSpPr>
          <a:xfrm>
            <a:off x="1129871" y="3057075"/>
            <a:ext cx="5742827" cy="1215944"/>
            <a:chOff x="4511040" y="2957065"/>
            <a:chExt cx="5742827" cy="1215944"/>
          </a:xfrm>
        </p:grpSpPr>
        <p:sp>
          <p:nvSpPr>
            <p:cNvPr id="1297" name="Google Shape;1297;p13"/>
            <p:cNvSpPr/>
            <p:nvPr/>
          </p:nvSpPr>
          <p:spPr>
            <a:xfrm>
              <a:off x="4511040" y="2957065"/>
              <a:ext cx="2677372" cy="349702"/>
            </a:xfrm>
            <a:prstGeom prst="rect">
              <a:avLst/>
            </a:prstGeom>
            <a:noFill/>
            <a:ln>
              <a:noFill/>
            </a:ln>
          </p:spPr>
          <p:txBody>
            <a:bodyPr spcFirstLastPara="1" wrap="square" lIns="72000" tIns="36000" rIns="72000" bIns="360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5CAA"/>
                  </a:solidFill>
                  <a:latin typeface="Roboto"/>
                  <a:ea typeface="Roboto"/>
                  <a:cs typeface="Roboto"/>
                  <a:sym typeface="Roboto"/>
                </a:rPr>
                <a:t>Workflows are DAGs</a:t>
              </a:r>
              <a:endParaRPr sz="1400" b="0" i="0" u="none" strike="noStrike" cap="none">
                <a:solidFill>
                  <a:srgbClr val="000000"/>
                </a:solidFill>
                <a:latin typeface="Arial"/>
                <a:ea typeface="Arial"/>
                <a:cs typeface="Arial"/>
                <a:sym typeface="Arial"/>
              </a:endParaRPr>
            </a:p>
          </p:txBody>
        </p:sp>
        <p:sp>
          <p:nvSpPr>
            <p:cNvPr id="1298" name="Google Shape;1298;p13"/>
            <p:cNvSpPr/>
            <p:nvPr/>
          </p:nvSpPr>
          <p:spPr>
            <a:xfrm>
              <a:off x="4511040" y="3300087"/>
              <a:ext cx="5742827" cy="872922"/>
            </a:xfrm>
            <a:prstGeom prst="rect">
              <a:avLst/>
            </a:prstGeom>
            <a:noFill/>
            <a:ln>
              <a:noFill/>
            </a:ln>
          </p:spPr>
          <p:txBody>
            <a:bodyPr spcFirstLastPara="1" wrap="square" lIns="72000" tIns="36000" rIns="72000" bIns="3600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400" b="0" i="0" u="none" strike="noStrike" cap="none">
                  <a:solidFill>
                    <a:srgbClr val="3F3F3F"/>
                  </a:solidFill>
                  <a:latin typeface="Roboto"/>
                  <a:ea typeface="Roboto"/>
                  <a:cs typeface="Roboto"/>
                  <a:sym typeface="Roboto"/>
                </a:rPr>
                <a:t>Nodes: jobs, edges: dependencies</a:t>
              </a:r>
              <a:endParaRPr sz="1400" b="0" i="0" u="none" strike="noStrike" cap="none">
                <a:solidFill>
                  <a:srgbClr val="000000"/>
                </a:solidFill>
                <a:latin typeface="Arial"/>
                <a:ea typeface="Arial"/>
                <a:cs typeface="Arial"/>
                <a:sym typeface="Arial"/>
              </a:endParaRPr>
            </a:p>
            <a:p>
              <a:pPr marL="200025" marR="0" lvl="0" indent="-200025" algn="l" rtl="0">
                <a:lnSpc>
                  <a:spcPct val="100000"/>
                </a:lnSpc>
                <a:spcBef>
                  <a:spcPts val="600"/>
                </a:spcBef>
                <a:spcAft>
                  <a:spcPts val="0"/>
                </a:spcAft>
                <a:buClr>
                  <a:srgbClr val="74CA21"/>
                </a:buClr>
                <a:buSzPts val="1400"/>
                <a:buFont typeface="Noto Sans Symbols"/>
                <a:buChar char="▪"/>
              </a:pPr>
              <a:r>
                <a:rPr lang="en-US" sz="1400" b="0" i="0" u="none" strike="noStrike" cap="none">
                  <a:solidFill>
                    <a:srgbClr val="3F3F3F"/>
                  </a:solidFill>
                  <a:latin typeface="Roboto"/>
                  <a:ea typeface="Roboto"/>
                  <a:cs typeface="Roboto"/>
                  <a:sym typeface="Roboto"/>
                </a:rPr>
                <a:t>No while loops, no conditional branches</a:t>
              </a:r>
              <a:endParaRPr sz="1400" b="0" i="0" u="none" strike="noStrike" cap="none">
                <a:solidFill>
                  <a:srgbClr val="000000"/>
                </a:solidFill>
                <a:latin typeface="Arial"/>
                <a:ea typeface="Arial"/>
                <a:cs typeface="Arial"/>
                <a:sym typeface="Arial"/>
              </a:endParaRPr>
            </a:p>
            <a:p>
              <a:pPr marL="200025" marR="0" lvl="0" indent="-200025" algn="l" rtl="0">
                <a:lnSpc>
                  <a:spcPct val="100000"/>
                </a:lnSpc>
                <a:spcBef>
                  <a:spcPts val="600"/>
                </a:spcBef>
                <a:spcAft>
                  <a:spcPts val="0"/>
                </a:spcAft>
                <a:buClr>
                  <a:srgbClr val="74CA21"/>
                </a:buClr>
                <a:buSzPts val="1400"/>
                <a:buFont typeface="Noto Sans Symbols"/>
                <a:buChar char="▪"/>
              </a:pPr>
              <a:r>
                <a:rPr lang="en-US" sz="1400" b="0" i="0" u="none" strike="noStrike" cap="none">
                  <a:solidFill>
                    <a:srgbClr val="3F3F3F"/>
                  </a:solidFill>
                  <a:latin typeface="Roboto"/>
                  <a:ea typeface="Roboto"/>
                  <a:cs typeface="Roboto"/>
                  <a:sym typeface="Roboto"/>
                </a:rPr>
                <a:t>Jobs are standalone executables</a:t>
              </a:r>
              <a:endParaRPr sz="1400" b="0" i="0" u="none" strike="noStrike" cap="none">
                <a:solidFill>
                  <a:srgbClr val="000000"/>
                </a:solidFill>
                <a:latin typeface="Arial"/>
                <a:ea typeface="Arial"/>
                <a:cs typeface="Arial"/>
                <a:sym typeface="Arial"/>
              </a:endParaRPr>
            </a:p>
          </p:txBody>
        </p:sp>
      </p:grpSp>
      <p:sp>
        <p:nvSpPr>
          <p:cNvPr id="1299" name="Google Shape;1299;p13"/>
          <p:cNvSpPr/>
          <p:nvPr/>
        </p:nvSpPr>
        <p:spPr>
          <a:xfrm>
            <a:off x="1129871" y="4548549"/>
            <a:ext cx="4064112" cy="349702"/>
          </a:xfrm>
          <a:prstGeom prst="rect">
            <a:avLst/>
          </a:prstGeom>
          <a:noFill/>
          <a:ln>
            <a:noFill/>
          </a:ln>
        </p:spPr>
        <p:txBody>
          <a:bodyPr spcFirstLastPara="1" wrap="square" lIns="72000" tIns="36000" rIns="72000" bIns="360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5CAA"/>
                </a:solidFill>
                <a:latin typeface="Roboto"/>
                <a:ea typeface="Roboto"/>
                <a:cs typeface="Roboto"/>
                <a:sym typeface="Roboto"/>
              </a:rPr>
              <a:t>Planning occurs ahead of execution</a:t>
            </a:r>
            <a:endParaRPr sz="1400" b="0" i="0" u="none" strike="noStrike" cap="none">
              <a:solidFill>
                <a:srgbClr val="000000"/>
              </a:solidFill>
              <a:latin typeface="Arial"/>
              <a:ea typeface="Arial"/>
              <a:cs typeface="Arial"/>
              <a:sym typeface="Arial"/>
            </a:endParaRPr>
          </a:p>
        </p:txBody>
      </p:sp>
      <p:grpSp>
        <p:nvGrpSpPr>
          <p:cNvPr id="1300" name="Google Shape;1300;p13"/>
          <p:cNvGrpSpPr/>
          <p:nvPr/>
        </p:nvGrpSpPr>
        <p:grpSpPr>
          <a:xfrm>
            <a:off x="1129871" y="5182491"/>
            <a:ext cx="7246746" cy="620494"/>
            <a:chOff x="4511040" y="4677974"/>
            <a:chExt cx="7246746" cy="620494"/>
          </a:xfrm>
        </p:grpSpPr>
        <p:sp>
          <p:nvSpPr>
            <p:cNvPr id="1301" name="Google Shape;1301;p13"/>
            <p:cNvSpPr/>
            <p:nvPr/>
          </p:nvSpPr>
          <p:spPr>
            <a:xfrm>
              <a:off x="4511040" y="4677974"/>
              <a:ext cx="7246746" cy="318924"/>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sz="1600" b="1" i="0" u="none" strike="noStrike" cap="none">
                  <a:solidFill>
                    <a:srgbClr val="365CAA"/>
                  </a:solidFill>
                  <a:latin typeface="Roboto"/>
                  <a:ea typeface="Roboto"/>
                  <a:cs typeface="Roboto"/>
                  <a:sym typeface="Roboto"/>
                </a:rPr>
                <a:t>Planning converts an abstract workflow into a concrete, executable workflow</a:t>
              </a:r>
              <a:endParaRPr sz="1400" b="0" i="0" u="none" strike="noStrike" cap="none">
                <a:solidFill>
                  <a:srgbClr val="000000"/>
                </a:solidFill>
                <a:latin typeface="Arial"/>
                <a:ea typeface="Arial"/>
                <a:cs typeface="Arial"/>
                <a:sym typeface="Arial"/>
              </a:endParaRPr>
            </a:p>
          </p:txBody>
        </p:sp>
        <p:sp>
          <p:nvSpPr>
            <p:cNvPr id="1302" name="Google Shape;1302;p13"/>
            <p:cNvSpPr/>
            <p:nvPr/>
          </p:nvSpPr>
          <p:spPr>
            <a:xfrm>
              <a:off x="4511040" y="5010321"/>
              <a:ext cx="5742827" cy="288147"/>
            </a:xfrm>
            <a:prstGeom prst="rect">
              <a:avLst/>
            </a:prstGeom>
            <a:noFill/>
            <a:ln>
              <a:noFill/>
            </a:ln>
          </p:spPr>
          <p:txBody>
            <a:bodyPr spcFirstLastPara="1" wrap="square" lIns="72000" tIns="36000" rIns="72000" bIns="3600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400" b="0" i="0" u="none" strike="noStrike" cap="none">
                  <a:solidFill>
                    <a:srgbClr val="3F3F3F"/>
                  </a:solidFill>
                  <a:latin typeface="Roboto"/>
                  <a:ea typeface="Roboto"/>
                  <a:cs typeface="Roboto"/>
                  <a:sym typeface="Roboto"/>
                </a:rPr>
                <a:t>Planner is like a compiler</a:t>
              </a:r>
              <a:endParaRPr sz="1400" b="0" i="0" u="none" strike="noStrike" cap="none">
                <a:solidFill>
                  <a:srgbClr val="000000"/>
                </a:solidFill>
                <a:latin typeface="Arial"/>
                <a:ea typeface="Arial"/>
                <a:cs typeface="Arial"/>
                <a:sym typeface="Arial"/>
              </a:endParaRPr>
            </a:p>
          </p:txBody>
        </p:sp>
      </p:grpSp>
      <p:cxnSp>
        <p:nvCxnSpPr>
          <p:cNvPr id="1303" name="Google Shape;1303;p13"/>
          <p:cNvCxnSpPr/>
          <p:nvPr/>
        </p:nvCxnSpPr>
        <p:spPr>
          <a:xfrm>
            <a:off x="1129871" y="2919060"/>
            <a:ext cx="5550329" cy="0"/>
          </a:xfrm>
          <a:prstGeom prst="straightConnector1">
            <a:avLst/>
          </a:prstGeom>
          <a:noFill/>
          <a:ln w="9525" cap="flat" cmpd="sng">
            <a:solidFill>
              <a:srgbClr val="74CA21"/>
            </a:solidFill>
            <a:prstDash val="dash"/>
            <a:miter lim="800000"/>
            <a:headEnd type="none" w="sm" len="sm"/>
            <a:tailEnd type="none" w="sm" len="sm"/>
          </a:ln>
        </p:spPr>
      </p:cxnSp>
      <p:cxnSp>
        <p:nvCxnSpPr>
          <p:cNvPr id="1304" name="Google Shape;1304;p13"/>
          <p:cNvCxnSpPr/>
          <p:nvPr/>
        </p:nvCxnSpPr>
        <p:spPr>
          <a:xfrm>
            <a:off x="1129871" y="4399517"/>
            <a:ext cx="3645329" cy="0"/>
          </a:xfrm>
          <a:prstGeom prst="straightConnector1">
            <a:avLst/>
          </a:prstGeom>
          <a:noFill/>
          <a:ln w="9525" cap="flat" cmpd="sng">
            <a:solidFill>
              <a:srgbClr val="74CA21"/>
            </a:solidFill>
            <a:prstDash val="dash"/>
            <a:miter lim="800000"/>
            <a:headEnd type="none" w="sm" len="sm"/>
            <a:tailEnd type="none" w="sm" len="sm"/>
          </a:ln>
        </p:spPr>
      </p:cxnSp>
      <p:cxnSp>
        <p:nvCxnSpPr>
          <p:cNvPr id="1305" name="Google Shape;1305;p13"/>
          <p:cNvCxnSpPr/>
          <p:nvPr/>
        </p:nvCxnSpPr>
        <p:spPr>
          <a:xfrm>
            <a:off x="1129871" y="5043951"/>
            <a:ext cx="4064112" cy="0"/>
          </a:xfrm>
          <a:prstGeom prst="straightConnector1">
            <a:avLst/>
          </a:prstGeom>
          <a:noFill/>
          <a:ln w="9525" cap="flat" cmpd="sng">
            <a:solidFill>
              <a:srgbClr val="74CA21"/>
            </a:solidFill>
            <a:prstDash val="dash"/>
            <a:miter lim="800000"/>
            <a:headEnd type="none" w="sm" len="sm"/>
            <a:tailEnd type="none" w="sm" len="sm"/>
          </a:ln>
        </p:spPr>
      </p:cxnSp>
      <p:grpSp>
        <p:nvGrpSpPr>
          <p:cNvPr id="1306" name="Google Shape;1306;p13"/>
          <p:cNvGrpSpPr/>
          <p:nvPr/>
        </p:nvGrpSpPr>
        <p:grpSpPr>
          <a:xfrm>
            <a:off x="8596199" y="1769080"/>
            <a:ext cx="2934688" cy="3517750"/>
            <a:chOff x="928409" y="2383826"/>
            <a:chExt cx="2733244" cy="3276284"/>
          </a:xfrm>
        </p:grpSpPr>
        <p:cxnSp>
          <p:nvCxnSpPr>
            <p:cNvPr id="1307" name="Google Shape;1307;p13"/>
            <p:cNvCxnSpPr>
              <a:stCxn id="1308" idx="3"/>
              <a:endCxn id="1309" idx="0"/>
            </p:cNvCxnSpPr>
            <p:nvPr/>
          </p:nvCxnSpPr>
          <p:spPr>
            <a:xfrm flipH="1">
              <a:off x="1118918" y="2709015"/>
              <a:ext cx="1048500" cy="7110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10" name="Google Shape;1310;p13"/>
            <p:cNvCxnSpPr>
              <a:stCxn id="1308" idx="3"/>
              <a:endCxn id="1311" idx="0"/>
            </p:cNvCxnSpPr>
            <p:nvPr/>
          </p:nvCxnSpPr>
          <p:spPr>
            <a:xfrm flipH="1">
              <a:off x="1903118" y="2709015"/>
              <a:ext cx="264300" cy="7110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12" name="Google Shape;1312;p13"/>
            <p:cNvCxnSpPr>
              <a:stCxn id="1308" idx="5"/>
              <a:endCxn id="1313" idx="0"/>
            </p:cNvCxnSpPr>
            <p:nvPr/>
          </p:nvCxnSpPr>
          <p:spPr>
            <a:xfrm>
              <a:off x="2436813" y="2709015"/>
              <a:ext cx="250200" cy="7110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14" name="Google Shape;1314;p13"/>
            <p:cNvCxnSpPr>
              <a:stCxn id="1308" idx="5"/>
              <a:endCxn id="1315" idx="0"/>
            </p:cNvCxnSpPr>
            <p:nvPr/>
          </p:nvCxnSpPr>
          <p:spPr>
            <a:xfrm>
              <a:off x="2436813" y="2709015"/>
              <a:ext cx="1034400" cy="7110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16" name="Google Shape;1316;p13"/>
            <p:cNvCxnSpPr>
              <a:stCxn id="1311" idx="4"/>
              <a:endCxn id="1317" idx="1"/>
            </p:cNvCxnSpPr>
            <p:nvPr/>
          </p:nvCxnSpPr>
          <p:spPr>
            <a:xfrm>
              <a:off x="1902988" y="3801079"/>
              <a:ext cx="264300" cy="7254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18" name="Google Shape;1318;p13"/>
            <p:cNvCxnSpPr>
              <a:stCxn id="1309" idx="4"/>
              <a:endCxn id="1317" idx="1"/>
            </p:cNvCxnSpPr>
            <p:nvPr/>
          </p:nvCxnSpPr>
          <p:spPr>
            <a:xfrm>
              <a:off x="1118900" y="3801079"/>
              <a:ext cx="1048500" cy="7254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19" name="Google Shape;1319;p13"/>
            <p:cNvCxnSpPr>
              <a:stCxn id="1313" idx="4"/>
              <a:endCxn id="1317" idx="7"/>
            </p:cNvCxnSpPr>
            <p:nvPr/>
          </p:nvCxnSpPr>
          <p:spPr>
            <a:xfrm flipH="1">
              <a:off x="2436874" y="3801079"/>
              <a:ext cx="250200" cy="7254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20" name="Google Shape;1320;p13"/>
            <p:cNvCxnSpPr>
              <a:stCxn id="1315" idx="4"/>
              <a:endCxn id="1317" idx="7"/>
            </p:cNvCxnSpPr>
            <p:nvPr/>
          </p:nvCxnSpPr>
          <p:spPr>
            <a:xfrm flipH="1">
              <a:off x="2436761" y="3801079"/>
              <a:ext cx="1034400" cy="725400"/>
            </a:xfrm>
            <a:prstGeom prst="straightConnector1">
              <a:avLst/>
            </a:prstGeom>
            <a:noFill/>
            <a:ln w="19050" cap="flat" cmpd="sng">
              <a:solidFill>
                <a:srgbClr val="2D75B6">
                  <a:alpha val="80000"/>
                </a:srgbClr>
              </a:solidFill>
              <a:prstDash val="solid"/>
              <a:miter lim="800000"/>
              <a:headEnd type="none" w="sm" len="sm"/>
              <a:tailEnd type="stealth" w="med" len="med"/>
            </a:ln>
          </p:spPr>
        </p:cxnSp>
        <p:cxnSp>
          <p:nvCxnSpPr>
            <p:cNvPr id="1321" name="Google Shape;1321;p13"/>
            <p:cNvCxnSpPr>
              <a:stCxn id="1317" idx="4"/>
              <a:endCxn id="1322" idx="0"/>
            </p:cNvCxnSpPr>
            <p:nvPr/>
          </p:nvCxnSpPr>
          <p:spPr>
            <a:xfrm>
              <a:off x="2302116" y="4851562"/>
              <a:ext cx="0" cy="427500"/>
            </a:xfrm>
            <a:prstGeom prst="straightConnector1">
              <a:avLst/>
            </a:prstGeom>
            <a:noFill/>
            <a:ln w="19050" cap="flat" cmpd="sng">
              <a:solidFill>
                <a:srgbClr val="2D75B6">
                  <a:alpha val="80000"/>
                </a:srgbClr>
              </a:solidFill>
              <a:prstDash val="solid"/>
              <a:miter lim="800000"/>
              <a:headEnd type="none" w="sm" len="sm"/>
              <a:tailEnd type="stealth" w="med" len="med"/>
            </a:ln>
          </p:spPr>
        </p:cxnSp>
        <p:sp>
          <p:nvSpPr>
            <p:cNvPr id="1323" name="Google Shape;1323;p13"/>
            <p:cNvSpPr/>
            <p:nvPr/>
          </p:nvSpPr>
          <p:spPr>
            <a:xfrm>
              <a:off x="2148308" y="2419547"/>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24" name="Google Shape;1324;p13"/>
            <p:cNvSpPr/>
            <p:nvPr/>
          </p:nvSpPr>
          <p:spPr>
            <a:xfrm>
              <a:off x="965092" y="3456780"/>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25" name="Google Shape;1325;p13"/>
            <p:cNvSpPr/>
            <p:nvPr/>
          </p:nvSpPr>
          <p:spPr>
            <a:xfrm>
              <a:off x="1749179" y="3456780"/>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26" name="Google Shape;1326;p13"/>
            <p:cNvSpPr/>
            <p:nvPr/>
          </p:nvSpPr>
          <p:spPr>
            <a:xfrm>
              <a:off x="2533266" y="3456780"/>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27" name="Google Shape;1327;p13"/>
            <p:cNvSpPr/>
            <p:nvPr/>
          </p:nvSpPr>
          <p:spPr>
            <a:xfrm>
              <a:off x="3317353" y="3456780"/>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28" name="Google Shape;1328;p13"/>
            <p:cNvSpPr/>
            <p:nvPr/>
          </p:nvSpPr>
          <p:spPr>
            <a:xfrm>
              <a:off x="2148308" y="4507262"/>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29" name="Google Shape;1329;p13"/>
            <p:cNvSpPr/>
            <p:nvPr/>
          </p:nvSpPr>
          <p:spPr>
            <a:xfrm>
              <a:off x="2148308" y="5315811"/>
              <a:ext cx="307615" cy="307615"/>
            </a:xfrm>
            <a:prstGeom prst="ellipse">
              <a:avLst/>
            </a:prstGeom>
            <a:solidFill>
              <a:srgbClr val="D8D8D8"/>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08" name="Google Shape;1308;p13"/>
            <p:cNvSpPr/>
            <p:nvPr/>
          </p:nvSpPr>
          <p:spPr>
            <a:xfrm>
              <a:off x="2111624" y="2383826"/>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09" name="Google Shape;1309;p13"/>
            <p:cNvSpPr/>
            <p:nvPr/>
          </p:nvSpPr>
          <p:spPr>
            <a:xfrm>
              <a:off x="928409" y="3420096"/>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11" name="Google Shape;1311;p13"/>
            <p:cNvSpPr/>
            <p:nvPr/>
          </p:nvSpPr>
          <p:spPr>
            <a:xfrm>
              <a:off x="1712496" y="3420096"/>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13" name="Google Shape;1313;p13"/>
            <p:cNvSpPr/>
            <p:nvPr/>
          </p:nvSpPr>
          <p:spPr>
            <a:xfrm>
              <a:off x="2496583" y="3420096"/>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15" name="Google Shape;1315;p13"/>
            <p:cNvSpPr/>
            <p:nvPr/>
          </p:nvSpPr>
          <p:spPr>
            <a:xfrm>
              <a:off x="3280670" y="3420096"/>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17" name="Google Shape;1317;p13"/>
            <p:cNvSpPr/>
            <p:nvPr/>
          </p:nvSpPr>
          <p:spPr>
            <a:xfrm>
              <a:off x="2111624" y="4470579"/>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22" name="Google Shape;1322;p13"/>
            <p:cNvSpPr/>
            <p:nvPr/>
          </p:nvSpPr>
          <p:spPr>
            <a:xfrm>
              <a:off x="2111624" y="5279127"/>
              <a:ext cx="380983" cy="380983"/>
            </a:xfrm>
            <a:prstGeom prst="ellipse">
              <a:avLst/>
            </a:prstGeom>
            <a:noFill/>
            <a:ln w="19050" cap="flat" cmpd="sng">
              <a:solidFill>
                <a:srgbClr val="2D75B6">
                  <a:alpha val="80000"/>
                </a:srgbClr>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grpSp>
      <p:sp>
        <p:nvSpPr>
          <p:cNvPr id="1330" name="Google Shape;1330;p13"/>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1331" name="Google Shape;1331;p13"/>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3</a:t>
            </a:fld>
            <a:endParaRPr/>
          </a:p>
        </p:txBody>
      </p:sp>
      <p:sp>
        <p:nvSpPr>
          <p:cNvPr id="1332" name="Google Shape;1332;p13"/>
          <p:cNvSpPr/>
          <p:nvPr/>
        </p:nvSpPr>
        <p:spPr>
          <a:xfrm flipH="1">
            <a:off x="955240" y="1345237"/>
            <a:ext cx="109155" cy="109155"/>
          </a:xfrm>
          <a:prstGeom prst="rtTriangl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33" name="Google Shape;1333;p13"/>
          <p:cNvSpPr/>
          <p:nvPr/>
        </p:nvSpPr>
        <p:spPr>
          <a:xfrm flipH="1">
            <a:off x="955240" y="3168819"/>
            <a:ext cx="109155" cy="109155"/>
          </a:xfrm>
          <a:prstGeom prst="rtTriangl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34" name="Google Shape;1334;p13"/>
          <p:cNvSpPr/>
          <p:nvPr/>
        </p:nvSpPr>
        <p:spPr>
          <a:xfrm flipH="1">
            <a:off x="955240" y="4661377"/>
            <a:ext cx="109155" cy="109155"/>
          </a:xfrm>
          <a:prstGeom prst="rtTriangl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35" name="Google Shape;1335;p13"/>
          <p:cNvSpPr/>
          <p:nvPr/>
        </p:nvSpPr>
        <p:spPr>
          <a:xfrm flipH="1">
            <a:off x="955240" y="5266795"/>
            <a:ext cx="109155" cy="109155"/>
          </a:xfrm>
          <a:prstGeom prst="rtTriangl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3"/>
        <p:cNvGrpSpPr/>
        <p:nvPr/>
      </p:nvGrpSpPr>
      <p:grpSpPr>
        <a:xfrm>
          <a:off x="0" y="0"/>
          <a:ext cx="0" cy="0"/>
          <a:chOff x="0" y="0"/>
          <a:chExt cx="0" cy="0"/>
        </a:xfrm>
      </p:grpSpPr>
      <p:sp>
        <p:nvSpPr>
          <p:cNvPr id="1594" name="Google Shape;1594;p68"/>
          <p:cNvSpPr/>
          <p:nvPr/>
        </p:nvSpPr>
        <p:spPr>
          <a:xfrm>
            <a:off x="7139061" y="2989165"/>
            <a:ext cx="3086037" cy="1835828"/>
          </a:xfrm>
          <a:prstGeom prst="roundRect">
            <a:avLst>
              <a:gd name="adj" fmla="val 5855"/>
            </a:avLst>
          </a:prstGeom>
          <a:solidFill>
            <a:srgbClr val="E1EFD8">
              <a:alpha val="23921"/>
            </a:srgbClr>
          </a:solidFill>
          <a:ln w="12700" cap="flat" cmpd="sng">
            <a:solidFill>
              <a:srgbClr val="6CAF2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95" name="Google Shape;1595;p68"/>
          <p:cNvSpPr/>
          <p:nvPr/>
        </p:nvSpPr>
        <p:spPr>
          <a:xfrm>
            <a:off x="7762383" y="3167874"/>
            <a:ext cx="1594701" cy="1361504"/>
          </a:xfrm>
          <a:custGeom>
            <a:avLst/>
            <a:gdLst/>
            <a:ahLst/>
            <a:cxnLst/>
            <a:rect l="l" t="t" r="r" b="b"/>
            <a:pathLst>
              <a:path w="741362" h="763588" extrusionOk="0">
                <a:moveTo>
                  <a:pt x="0" y="354013"/>
                </a:moveTo>
                <a:lnTo>
                  <a:pt x="741362" y="0"/>
                </a:lnTo>
                <a:lnTo>
                  <a:pt x="542925" y="763588"/>
                </a:lnTo>
                <a:lnTo>
                  <a:pt x="0" y="354013"/>
                </a:lnTo>
                <a:close/>
              </a:path>
            </a:pathLst>
          </a:custGeom>
          <a:gradFill>
            <a:gsLst>
              <a:gs pos="0">
                <a:srgbClr val="C4E0B2">
                  <a:alpha val="44313"/>
                </a:srgbClr>
              </a:gs>
              <a:gs pos="100000">
                <a:srgbClr val="E1EFD8">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96" name="Google Shape;1596;p68"/>
          <p:cNvSpPr/>
          <p:nvPr/>
        </p:nvSpPr>
        <p:spPr>
          <a:xfrm>
            <a:off x="8554580" y="3159846"/>
            <a:ext cx="1549194" cy="1549194"/>
          </a:xfrm>
          <a:prstGeom prst="ellipse">
            <a:avLst/>
          </a:prstGeom>
          <a:gradFill>
            <a:gsLst>
              <a:gs pos="0">
                <a:srgbClr val="E1EFD8">
                  <a:alpha val="44313"/>
                </a:srgbClr>
              </a:gs>
              <a:gs pos="17000">
                <a:srgbClr val="E1EFD8">
                  <a:alpha val="44313"/>
                </a:srgbClr>
              </a:gs>
              <a:gs pos="100000">
                <a:srgbClr val="C4E0B2"/>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97" name="Google Shape;1597;p68"/>
          <p:cNvSpPr/>
          <p:nvPr/>
        </p:nvSpPr>
        <p:spPr>
          <a:xfrm>
            <a:off x="7139061" y="1002173"/>
            <a:ext cx="3086037" cy="1835828"/>
          </a:xfrm>
          <a:prstGeom prst="roundRect">
            <a:avLst>
              <a:gd name="adj" fmla="val 5855"/>
            </a:avLst>
          </a:prstGeom>
          <a:solidFill>
            <a:srgbClr val="E1EFD8">
              <a:alpha val="23921"/>
            </a:srgbClr>
          </a:solidFill>
          <a:ln w="12700" cap="flat" cmpd="sng">
            <a:solidFill>
              <a:srgbClr val="6CAF27"/>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98" name="Google Shape;1598;p68"/>
          <p:cNvSpPr/>
          <p:nvPr/>
        </p:nvSpPr>
        <p:spPr>
          <a:xfrm>
            <a:off x="7762383" y="1153518"/>
            <a:ext cx="1594701" cy="1361504"/>
          </a:xfrm>
          <a:custGeom>
            <a:avLst/>
            <a:gdLst/>
            <a:ahLst/>
            <a:cxnLst/>
            <a:rect l="l" t="t" r="r" b="b"/>
            <a:pathLst>
              <a:path w="741362" h="763588" extrusionOk="0">
                <a:moveTo>
                  <a:pt x="0" y="354013"/>
                </a:moveTo>
                <a:lnTo>
                  <a:pt x="741362" y="0"/>
                </a:lnTo>
                <a:lnTo>
                  <a:pt x="542925" y="763588"/>
                </a:lnTo>
                <a:lnTo>
                  <a:pt x="0" y="354013"/>
                </a:lnTo>
                <a:close/>
              </a:path>
            </a:pathLst>
          </a:custGeom>
          <a:gradFill>
            <a:gsLst>
              <a:gs pos="0">
                <a:srgbClr val="C4E0B2">
                  <a:alpha val="44313"/>
                </a:srgbClr>
              </a:gs>
              <a:gs pos="100000">
                <a:srgbClr val="E1EFD8">
                  <a:alpha val="0"/>
                </a:srgbClr>
              </a:gs>
            </a:gsLst>
            <a:lin ang="0" scaled="0"/>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599" name="Google Shape;1599;p68"/>
          <p:cNvSpPr/>
          <p:nvPr/>
        </p:nvSpPr>
        <p:spPr>
          <a:xfrm>
            <a:off x="8554580" y="1145490"/>
            <a:ext cx="1549194" cy="1549194"/>
          </a:xfrm>
          <a:prstGeom prst="ellipse">
            <a:avLst/>
          </a:prstGeom>
          <a:gradFill>
            <a:gsLst>
              <a:gs pos="0">
                <a:srgbClr val="E1EFD8">
                  <a:alpha val="44313"/>
                </a:srgbClr>
              </a:gs>
              <a:gs pos="17000">
                <a:srgbClr val="E1EFD8">
                  <a:alpha val="44313"/>
                </a:srgbClr>
              </a:gs>
              <a:gs pos="100000">
                <a:srgbClr val="C4E0B2"/>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0" name="Google Shape;1600;p68"/>
          <p:cNvSpPr/>
          <p:nvPr/>
        </p:nvSpPr>
        <p:spPr>
          <a:xfrm>
            <a:off x="5576287" y="1252562"/>
            <a:ext cx="1453985" cy="3570227"/>
          </a:xfrm>
          <a:prstGeom prst="round2SameRect">
            <a:avLst>
              <a:gd name="adj1" fmla="val 0"/>
              <a:gd name="adj2" fmla="val 0"/>
            </a:avLst>
          </a:prstGeom>
          <a:solidFill>
            <a:srgbClr val="D8E2F3">
              <a:alpha val="23921"/>
            </a:srgbClr>
          </a:solidFill>
          <a:ln w="12700" cap="flat" cmpd="sng">
            <a:solidFill>
              <a:srgbClr val="2D75B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1" name="Google Shape;1601;p68"/>
          <p:cNvSpPr/>
          <p:nvPr/>
        </p:nvSpPr>
        <p:spPr>
          <a:xfrm>
            <a:off x="5637115" y="1312260"/>
            <a:ext cx="1332328" cy="2578182"/>
          </a:xfrm>
          <a:prstGeom prst="rect">
            <a:avLst/>
          </a:prstGeom>
          <a:gradFill>
            <a:gsLst>
              <a:gs pos="0">
                <a:srgbClr val="BFBFBF"/>
              </a:gs>
              <a:gs pos="100000">
                <a:srgbClr val="7F7F7F"/>
              </a:gs>
            </a:gsLst>
            <a:path path="circle">
              <a:fillToRect l="50000" t="50000" r="50000" b="50000"/>
            </a:path>
            <a:tileRect/>
          </a:gra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1602" name="Google Shape;1602;p68"/>
          <p:cNvSpPr txBox="1">
            <a:spLocks noGrp="1"/>
          </p:cNvSpPr>
          <p:nvPr>
            <p:ph type="title"/>
          </p:nvPr>
        </p:nvSpPr>
        <p:spPr>
          <a:xfrm>
            <a:off x="838200" y="365125"/>
            <a:ext cx="9548674" cy="646331"/>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3F3F3F"/>
              </a:buClr>
              <a:buSzPts val="3600"/>
              <a:buFont typeface="Roboto Black"/>
              <a:buNone/>
            </a:pPr>
            <a:r>
              <a:rPr lang="en-US"/>
              <a:t>Pegasus Deployment</a:t>
            </a:r>
            <a:endParaRPr/>
          </a:p>
        </p:txBody>
      </p:sp>
      <p:sp>
        <p:nvSpPr>
          <p:cNvPr id="1603" name="Google Shape;1603;p68"/>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4</a:t>
            </a:fld>
            <a:endParaRPr/>
          </a:p>
        </p:txBody>
      </p:sp>
      <p:grpSp>
        <p:nvGrpSpPr>
          <p:cNvPr id="1604" name="Google Shape;1604;p68"/>
          <p:cNvGrpSpPr/>
          <p:nvPr/>
        </p:nvGrpSpPr>
        <p:grpSpPr>
          <a:xfrm>
            <a:off x="1129870" y="1214825"/>
            <a:ext cx="4140630" cy="815225"/>
            <a:chOff x="1129870" y="1214825"/>
            <a:chExt cx="4140630" cy="815225"/>
          </a:xfrm>
        </p:grpSpPr>
        <p:sp>
          <p:nvSpPr>
            <p:cNvPr id="1605" name="Google Shape;1605;p68"/>
            <p:cNvSpPr/>
            <p:nvPr/>
          </p:nvSpPr>
          <p:spPr>
            <a:xfrm>
              <a:off x="1129870" y="1214825"/>
              <a:ext cx="4140629" cy="276999"/>
            </a:xfrm>
            <a:prstGeom prst="rect">
              <a:avLst/>
            </a:prstGeom>
            <a:noFill/>
            <a:ln>
              <a:noFill/>
            </a:ln>
          </p:spPr>
          <p:txBody>
            <a:bodyPr spcFirstLastPara="1" wrap="square" lIns="72000" tIns="0" rIns="7200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5CAA"/>
                  </a:solidFill>
                  <a:latin typeface="Roboto"/>
                  <a:ea typeface="Roboto"/>
                  <a:cs typeface="Roboto"/>
                  <a:sym typeface="Roboto"/>
                </a:rPr>
                <a:t>Workflow Submit Node</a:t>
              </a:r>
              <a:endParaRPr sz="1400" b="0" i="0" u="none" strike="noStrike" cap="none">
                <a:solidFill>
                  <a:srgbClr val="000000"/>
                </a:solidFill>
                <a:latin typeface="Arial"/>
                <a:ea typeface="Arial"/>
                <a:cs typeface="Arial"/>
                <a:sym typeface="Arial"/>
              </a:endParaRPr>
            </a:p>
          </p:txBody>
        </p:sp>
        <p:sp>
          <p:nvSpPr>
            <p:cNvPr id="1606" name="Google Shape;1606;p68"/>
            <p:cNvSpPr/>
            <p:nvPr/>
          </p:nvSpPr>
          <p:spPr>
            <a:xfrm>
              <a:off x="1129871" y="1537607"/>
              <a:ext cx="4140629" cy="492443"/>
            </a:xfrm>
            <a:prstGeom prst="rect">
              <a:avLst/>
            </a:prstGeom>
            <a:noFill/>
            <a:ln>
              <a:noFill/>
            </a:ln>
          </p:spPr>
          <p:txBody>
            <a:bodyPr spcFirstLastPara="1" wrap="square" lIns="72000" tIns="0" rIns="72000" bIns="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a:solidFill>
                    <a:srgbClr val="3F3F3F"/>
                  </a:solidFill>
                  <a:latin typeface="Roboto"/>
                  <a:ea typeface="Roboto"/>
                  <a:cs typeface="Roboto"/>
                  <a:sym typeface="Roboto"/>
                </a:rPr>
                <a:t>Pegasus WMS</a:t>
              </a:r>
              <a:endParaRPr sz="1400" b="0" i="0" u="none" strike="noStrike" cap="none">
                <a:solidFill>
                  <a:srgbClr val="000000"/>
                </a:solidFill>
                <a:latin typeface="Arial"/>
                <a:ea typeface="Arial"/>
                <a:cs typeface="Arial"/>
                <a:sym typeface="Arial"/>
              </a:endParaRPr>
            </a:p>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a:solidFill>
                    <a:srgbClr val="3F3F3F"/>
                  </a:solidFill>
                  <a:latin typeface="Roboto"/>
                  <a:ea typeface="Roboto"/>
                  <a:cs typeface="Roboto"/>
                  <a:sym typeface="Roboto"/>
                </a:rPr>
                <a:t>HTCondor</a:t>
              </a:r>
              <a:endParaRPr sz="1600" b="0" i="0" u="none" strike="noStrike" cap="none">
                <a:solidFill>
                  <a:srgbClr val="3F3F3F"/>
                </a:solidFill>
                <a:latin typeface="Roboto"/>
                <a:ea typeface="Roboto"/>
                <a:cs typeface="Roboto"/>
                <a:sym typeface="Roboto"/>
              </a:endParaRPr>
            </a:p>
          </p:txBody>
        </p:sp>
      </p:grpSp>
      <p:sp>
        <p:nvSpPr>
          <p:cNvPr id="1607" name="Google Shape;1607;p68"/>
          <p:cNvSpPr/>
          <p:nvPr/>
        </p:nvSpPr>
        <p:spPr>
          <a:xfrm flipH="1">
            <a:off x="942540" y="1294437"/>
            <a:ext cx="109155" cy="109155"/>
          </a:xfrm>
          <a:prstGeom prst="rtTriangle">
            <a:avLst/>
          </a:prstGeom>
          <a:solidFill>
            <a:srgbClr val="BA083A"/>
          </a:solidFill>
          <a:ln>
            <a:noFill/>
          </a:ln>
        </p:spPr>
        <p:txBody>
          <a:bodyPr spcFirstLastPara="1" wrap="square" lIns="91425" tIns="0" rIns="91425"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Roboto Light"/>
              <a:ea typeface="Roboto Light"/>
              <a:cs typeface="Roboto Light"/>
              <a:sym typeface="Roboto Light"/>
            </a:endParaRPr>
          </a:p>
        </p:txBody>
      </p:sp>
      <p:grpSp>
        <p:nvGrpSpPr>
          <p:cNvPr id="1608" name="Google Shape;1608;p68"/>
          <p:cNvGrpSpPr/>
          <p:nvPr/>
        </p:nvGrpSpPr>
        <p:grpSpPr>
          <a:xfrm>
            <a:off x="1129870" y="2343672"/>
            <a:ext cx="4140630" cy="1061446"/>
            <a:chOff x="1129870" y="2312795"/>
            <a:chExt cx="4140630" cy="1061446"/>
          </a:xfrm>
        </p:grpSpPr>
        <p:sp>
          <p:nvSpPr>
            <p:cNvPr id="1609" name="Google Shape;1609;p68"/>
            <p:cNvSpPr/>
            <p:nvPr/>
          </p:nvSpPr>
          <p:spPr>
            <a:xfrm>
              <a:off x="1129870" y="2312795"/>
              <a:ext cx="4140629" cy="276999"/>
            </a:xfrm>
            <a:prstGeom prst="rect">
              <a:avLst/>
            </a:prstGeom>
            <a:noFill/>
            <a:ln>
              <a:noFill/>
            </a:ln>
          </p:spPr>
          <p:txBody>
            <a:bodyPr spcFirstLastPara="1" wrap="square" lIns="72000" tIns="0" rIns="7200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5CAA"/>
                  </a:solidFill>
                  <a:latin typeface="Roboto"/>
                  <a:ea typeface="Roboto"/>
                  <a:cs typeface="Roboto"/>
                  <a:sym typeface="Roboto"/>
                </a:rPr>
                <a:t>One or more Compute Sites</a:t>
              </a:r>
              <a:endParaRPr sz="1400" b="0" i="0" u="none" strike="noStrike" cap="none">
                <a:solidFill>
                  <a:srgbClr val="000000"/>
                </a:solidFill>
                <a:latin typeface="Arial"/>
                <a:ea typeface="Arial"/>
                <a:cs typeface="Arial"/>
                <a:sym typeface="Arial"/>
              </a:endParaRPr>
            </a:p>
          </p:txBody>
        </p:sp>
        <p:sp>
          <p:nvSpPr>
            <p:cNvPr id="1610" name="Google Shape;1610;p68"/>
            <p:cNvSpPr/>
            <p:nvPr/>
          </p:nvSpPr>
          <p:spPr>
            <a:xfrm>
              <a:off x="1129871" y="2635577"/>
              <a:ext cx="4140629" cy="738664"/>
            </a:xfrm>
            <a:prstGeom prst="rect">
              <a:avLst/>
            </a:prstGeom>
            <a:noFill/>
            <a:ln>
              <a:noFill/>
            </a:ln>
          </p:spPr>
          <p:txBody>
            <a:bodyPr spcFirstLastPara="1" wrap="square" lIns="72000" tIns="0" rIns="72000" bIns="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a:solidFill>
                    <a:srgbClr val="3F3F3F"/>
                  </a:solidFill>
                  <a:latin typeface="Roboto"/>
                  <a:ea typeface="Roboto"/>
                  <a:cs typeface="Roboto"/>
                  <a:sym typeface="Roboto"/>
                </a:rPr>
                <a:t>Compute Clusters</a:t>
              </a:r>
              <a:endParaRPr sz="1400" b="0" i="0" u="none" strike="noStrike" cap="none">
                <a:solidFill>
                  <a:srgbClr val="000000"/>
                </a:solidFill>
                <a:latin typeface="Arial"/>
                <a:ea typeface="Arial"/>
                <a:cs typeface="Arial"/>
                <a:sym typeface="Arial"/>
              </a:endParaRPr>
            </a:p>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a:solidFill>
                    <a:srgbClr val="3F3F3F"/>
                  </a:solidFill>
                  <a:latin typeface="Roboto"/>
                  <a:ea typeface="Roboto"/>
                  <a:cs typeface="Roboto"/>
                  <a:sym typeface="Roboto"/>
                </a:rPr>
                <a:t>Cloud</a:t>
              </a:r>
              <a:endParaRPr sz="1400" b="0" i="0" u="none" strike="noStrike" cap="none">
                <a:solidFill>
                  <a:srgbClr val="000000"/>
                </a:solidFill>
                <a:latin typeface="Arial"/>
                <a:ea typeface="Arial"/>
                <a:cs typeface="Arial"/>
                <a:sym typeface="Arial"/>
              </a:endParaRPr>
            </a:p>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a:solidFill>
                    <a:srgbClr val="3F3F3F"/>
                  </a:solidFill>
                  <a:latin typeface="Roboto"/>
                  <a:ea typeface="Roboto"/>
                  <a:cs typeface="Roboto"/>
                  <a:sym typeface="Roboto"/>
                </a:rPr>
                <a:t>OSG</a:t>
              </a:r>
              <a:endParaRPr sz="1400" b="0" i="0" u="none" strike="noStrike" cap="none">
                <a:solidFill>
                  <a:srgbClr val="000000"/>
                </a:solidFill>
                <a:latin typeface="Arial"/>
                <a:ea typeface="Arial"/>
                <a:cs typeface="Arial"/>
                <a:sym typeface="Arial"/>
              </a:endParaRPr>
            </a:p>
          </p:txBody>
        </p:sp>
      </p:grpSp>
      <p:sp>
        <p:nvSpPr>
          <p:cNvPr id="1611" name="Google Shape;1611;p68"/>
          <p:cNvSpPr/>
          <p:nvPr/>
        </p:nvSpPr>
        <p:spPr>
          <a:xfrm flipH="1">
            <a:off x="942540" y="2430507"/>
            <a:ext cx="109155" cy="109155"/>
          </a:xfrm>
          <a:prstGeom prst="rtTriangle">
            <a:avLst/>
          </a:prstGeom>
          <a:solidFill>
            <a:srgbClr val="BA083A"/>
          </a:solidFill>
          <a:ln>
            <a:noFill/>
          </a:ln>
        </p:spPr>
        <p:txBody>
          <a:bodyPr spcFirstLastPara="1" wrap="square" lIns="91425" tIns="0" rIns="91425"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Roboto Light"/>
              <a:ea typeface="Roboto Light"/>
              <a:cs typeface="Roboto Light"/>
              <a:sym typeface="Roboto Light"/>
            </a:endParaRPr>
          </a:p>
        </p:txBody>
      </p:sp>
      <p:grpSp>
        <p:nvGrpSpPr>
          <p:cNvPr id="1612" name="Google Shape;1612;p68"/>
          <p:cNvGrpSpPr/>
          <p:nvPr/>
        </p:nvGrpSpPr>
        <p:grpSpPr>
          <a:xfrm>
            <a:off x="1129870" y="3718740"/>
            <a:ext cx="4140630" cy="569003"/>
            <a:chOff x="1129870" y="3656986"/>
            <a:chExt cx="4140630" cy="569003"/>
          </a:xfrm>
        </p:grpSpPr>
        <p:sp>
          <p:nvSpPr>
            <p:cNvPr id="1613" name="Google Shape;1613;p68"/>
            <p:cNvSpPr/>
            <p:nvPr/>
          </p:nvSpPr>
          <p:spPr>
            <a:xfrm>
              <a:off x="1129870" y="3656986"/>
              <a:ext cx="4140629" cy="276999"/>
            </a:xfrm>
            <a:prstGeom prst="rect">
              <a:avLst/>
            </a:prstGeom>
            <a:noFill/>
            <a:ln>
              <a:noFill/>
            </a:ln>
          </p:spPr>
          <p:txBody>
            <a:bodyPr spcFirstLastPara="1" wrap="square" lIns="72000" tIns="0" rIns="7200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5CAA"/>
                  </a:solidFill>
                  <a:latin typeface="Roboto"/>
                  <a:ea typeface="Roboto"/>
                  <a:cs typeface="Roboto"/>
                  <a:sym typeface="Roboto"/>
                </a:rPr>
                <a:t>Input Sites</a:t>
              </a:r>
              <a:endParaRPr sz="1400" b="0" i="0" u="none" strike="noStrike" cap="none">
                <a:solidFill>
                  <a:srgbClr val="000000"/>
                </a:solidFill>
                <a:latin typeface="Arial"/>
                <a:ea typeface="Arial"/>
                <a:cs typeface="Arial"/>
                <a:sym typeface="Arial"/>
              </a:endParaRPr>
            </a:p>
          </p:txBody>
        </p:sp>
        <p:sp>
          <p:nvSpPr>
            <p:cNvPr id="1614" name="Google Shape;1614;p68"/>
            <p:cNvSpPr/>
            <p:nvPr/>
          </p:nvSpPr>
          <p:spPr>
            <a:xfrm>
              <a:off x="1129871" y="3979768"/>
              <a:ext cx="4140629" cy="246221"/>
            </a:xfrm>
            <a:prstGeom prst="rect">
              <a:avLst/>
            </a:prstGeom>
            <a:noFill/>
            <a:ln>
              <a:noFill/>
            </a:ln>
          </p:spPr>
          <p:txBody>
            <a:bodyPr spcFirstLastPara="1" wrap="square" lIns="72000" tIns="0" rIns="72000" bIns="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a:solidFill>
                    <a:srgbClr val="3F3F3F"/>
                  </a:solidFill>
                  <a:latin typeface="Roboto"/>
                  <a:ea typeface="Roboto"/>
                  <a:cs typeface="Roboto"/>
                  <a:sym typeface="Roboto"/>
                </a:rPr>
                <a:t>Host Input Data</a:t>
              </a:r>
              <a:endParaRPr sz="1400" b="0" i="0" u="none" strike="noStrike" cap="none">
                <a:solidFill>
                  <a:srgbClr val="000000"/>
                </a:solidFill>
                <a:latin typeface="Arial"/>
                <a:ea typeface="Arial"/>
                <a:cs typeface="Arial"/>
                <a:sym typeface="Arial"/>
              </a:endParaRPr>
            </a:p>
          </p:txBody>
        </p:sp>
      </p:grpSp>
      <p:sp>
        <p:nvSpPr>
          <p:cNvPr id="1615" name="Google Shape;1615;p68"/>
          <p:cNvSpPr/>
          <p:nvPr/>
        </p:nvSpPr>
        <p:spPr>
          <a:xfrm flipH="1">
            <a:off x="942540" y="3812798"/>
            <a:ext cx="109155" cy="109155"/>
          </a:xfrm>
          <a:prstGeom prst="rtTriangle">
            <a:avLst/>
          </a:prstGeom>
          <a:solidFill>
            <a:srgbClr val="BA083A"/>
          </a:solidFill>
          <a:ln>
            <a:noFill/>
          </a:ln>
        </p:spPr>
        <p:txBody>
          <a:bodyPr spcFirstLastPara="1" wrap="square" lIns="91425" tIns="0" rIns="91425"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Roboto Light"/>
              <a:ea typeface="Roboto Light"/>
              <a:cs typeface="Roboto Light"/>
              <a:sym typeface="Roboto Light"/>
            </a:endParaRPr>
          </a:p>
        </p:txBody>
      </p:sp>
      <p:grpSp>
        <p:nvGrpSpPr>
          <p:cNvPr id="1616" name="Google Shape;1616;p68"/>
          <p:cNvGrpSpPr/>
          <p:nvPr/>
        </p:nvGrpSpPr>
        <p:grpSpPr>
          <a:xfrm>
            <a:off x="1129870" y="4601365"/>
            <a:ext cx="4140630" cy="569003"/>
            <a:chOff x="1129870" y="4508734"/>
            <a:chExt cx="4140630" cy="569003"/>
          </a:xfrm>
        </p:grpSpPr>
        <p:sp>
          <p:nvSpPr>
            <p:cNvPr id="1617" name="Google Shape;1617;p68"/>
            <p:cNvSpPr/>
            <p:nvPr/>
          </p:nvSpPr>
          <p:spPr>
            <a:xfrm>
              <a:off x="1129870" y="4508734"/>
              <a:ext cx="4140629" cy="276999"/>
            </a:xfrm>
            <a:prstGeom prst="rect">
              <a:avLst/>
            </a:prstGeom>
            <a:noFill/>
            <a:ln>
              <a:noFill/>
            </a:ln>
          </p:spPr>
          <p:txBody>
            <a:bodyPr spcFirstLastPara="1" wrap="square" lIns="72000" tIns="0" rIns="7200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5CAA"/>
                  </a:solidFill>
                  <a:latin typeface="Roboto"/>
                  <a:ea typeface="Roboto"/>
                  <a:cs typeface="Roboto"/>
                  <a:sym typeface="Roboto"/>
                </a:rPr>
                <a:t>Data Staging Site</a:t>
              </a:r>
              <a:endParaRPr sz="1400" b="0" i="0" u="none" strike="noStrike" cap="none">
                <a:solidFill>
                  <a:srgbClr val="000000"/>
                </a:solidFill>
                <a:latin typeface="Arial"/>
                <a:ea typeface="Arial"/>
                <a:cs typeface="Arial"/>
                <a:sym typeface="Arial"/>
              </a:endParaRPr>
            </a:p>
          </p:txBody>
        </p:sp>
        <p:sp>
          <p:nvSpPr>
            <p:cNvPr id="1618" name="Google Shape;1618;p68"/>
            <p:cNvSpPr/>
            <p:nvPr/>
          </p:nvSpPr>
          <p:spPr>
            <a:xfrm>
              <a:off x="1129871" y="4831516"/>
              <a:ext cx="4140629" cy="246221"/>
            </a:xfrm>
            <a:prstGeom prst="rect">
              <a:avLst/>
            </a:prstGeom>
            <a:noFill/>
            <a:ln>
              <a:noFill/>
            </a:ln>
          </p:spPr>
          <p:txBody>
            <a:bodyPr spcFirstLastPara="1" wrap="square" lIns="72000" tIns="0" rIns="72000" bIns="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a:solidFill>
                    <a:srgbClr val="3F3F3F"/>
                  </a:solidFill>
                  <a:latin typeface="Roboto"/>
                  <a:ea typeface="Roboto"/>
                  <a:cs typeface="Roboto"/>
                  <a:sym typeface="Roboto"/>
                </a:rPr>
                <a:t>Coordinate data movement for workflow</a:t>
              </a:r>
              <a:endParaRPr sz="1400" b="0" i="0" u="none" strike="noStrike" cap="none">
                <a:solidFill>
                  <a:srgbClr val="000000"/>
                </a:solidFill>
                <a:latin typeface="Arial"/>
                <a:ea typeface="Arial"/>
                <a:cs typeface="Arial"/>
                <a:sym typeface="Arial"/>
              </a:endParaRPr>
            </a:p>
          </p:txBody>
        </p:sp>
      </p:grpSp>
      <p:sp>
        <p:nvSpPr>
          <p:cNvPr id="1619" name="Google Shape;1619;p68"/>
          <p:cNvSpPr/>
          <p:nvPr/>
        </p:nvSpPr>
        <p:spPr>
          <a:xfrm flipH="1">
            <a:off x="942540" y="4664546"/>
            <a:ext cx="109155" cy="109155"/>
          </a:xfrm>
          <a:prstGeom prst="rtTriangle">
            <a:avLst/>
          </a:prstGeom>
          <a:solidFill>
            <a:srgbClr val="BA083A"/>
          </a:solidFill>
          <a:ln>
            <a:noFill/>
          </a:ln>
        </p:spPr>
        <p:txBody>
          <a:bodyPr spcFirstLastPara="1" wrap="square" lIns="91425" tIns="0" rIns="91425"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Roboto Light"/>
              <a:ea typeface="Roboto Light"/>
              <a:cs typeface="Roboto Light"/>
              <a:sym typeface="Roboto Light"/>
            </a:endParaRPr>
          </a:p>
        </p:txBody>
      </p:sp>
      <p:cxnSp>
        <p:nvCxnSpPr>
          <p:cNvPr id="1620" name="Google Shape;1620;p68"/>
          <p:cNvCxnSpPr/>
          <p:nvPr/>
        </p:nvCxnSpPr>
        <p:spPr>
          <a:xfrm>
            <a:off x="1223113" y="2186861"/>
            <a:ext cx="3882287" cy="0"/>
          </a:xfrm>
          <a:prstGeom prst="straightConnector1">
            <a:avLst/>
          </a:prstGeom>
          <a:noFill/>
          <a:ln w="9525" cap="flat" cmpd="sng">
            <a:solidFill>
              <a:srgbClr val="74CA21"/>
            </a:solidFill>
            <a:prstDash val="dash"/>
            <a:miter lim="800000"/>
            <a:headEnd type="none" w="sm" len="sm"/>
            <a:tailEnd type="none" w="sm" len="sm"/>
          </a:ln>
        </p:spPr>
      </p:cxnSp>
      <p:cxnSp>
        <p:nvCxnSpPr>
          <p:cNvPr id="1621" name="Google Shape;1621;p68"/>
          <p:cNvCxnSpPr/>
          <p:nvPr/>
        </p:nvCxnSpPr>
        <p:spPr>
          <a:xfrm>
            <a:off x="1223113" y="3561929"/>
            <a:ext cx="3882287" cy="0"/>
          </a:xfrm>
          <a:prstGeom prst="straightConnector1">
            <a:avLst/>
          </a:prstGeom>
          <a:noFill/>
          <a:ln w="9525" cap="flat" cmpd="sng">
            <a:solidFill>
              <a:srgbClr val="74CA21"/>
            </a:solidFill>
            <a:prstDash val="dash"/>
            <a:miter lim="800000"/>
            <a:headEnd type="none" w="sm" len="sm"/>
            <a:tailEnd type="none" w="sm" len="sm"/>
          </a:ln>
        </p:spPr>
      </p:cxnSp>
      <p:cxnSp>
        <p:nvCxnSpPr>
          <p:cNvPr id="1622" name="Google Shape;1622;p68"/>
          <p:cNvCxnSpPr/>
          <p:nvPr/>
        </p:nvCxnSpPr>
        <p:spPr>
          <a:xfrm>
            <a:off x="1223113" y="4444554"/>
            <a:ext cx="3882287" cy="0"/>
          </a:xfrm>
          <a:prstGeom prst="straightConnector1">
            <a:avLst/>
          </a:prstGeom>
          <a:noFill/>
          <a:ln w="9525" cap="flat" cmpd="sng">
            <a:solidFill>
              <a:srgbClr val="74CA21"/>
            </a:solidFill>
            <a:prstDash val="dash"/>
            <a:miter lim="800000"/>
            <a:headEnd type="none" w="sm" len="sm"/>
            <a:tailEnd type="none" w="sm" len="sm"/>
          </a:ln>
        </p:spPr>
      </p:cxnSp>
      <p:cxnSp>
        <p:nvCxnSpPr>
          <p:cNvPr id="1623" name="Google Shape;1623;p68"/>
          <p:cNvCxnSpPr/>
          <p:nvPr/>
        </p:nvCxnSpPr>
        <p:spPr>
          <a:xfrm>
            <a:off x="1223113" y="5327179"/>
            <a:ext cx="3882287" cy="0"/>
          </a:xfrm>
          <a:prstGeom prst="straightConnector1">
            <a:avLst/>
          </a:prstGeom>
          <a:noFill/>
          <a:ln w="9525" cap="flat" cmpd="sng">
            <a:solidFill>
              <a:srgbClr val="74CA21"/>
            </a:solidFill>
            <a:prstDash val="dash"/>
            <a:miter lim="800000"/>
            <a:headEnd type="none" w="sm" len="sm"/>
            <a:tailEnd type="none" w="sm" len="sm"/>
          </a:ln>
        </p:spPr>
      </p:cxnSp>
      <p:grpSp>
        <p:nvGrpSpPr>
          <p:cNvPr id="1624" name="Google Shape;1624;p68"/>
          <p:cNvGrpSpPr/>
          <p:nvPr/>
        </p:nvGrpSpPr>
        <p:grpSpPr>
          <a:xfrm>
            <a:off x="1129870" y="5483988"/>
            <a:ext cx="4140630" cy="569003"/>
            <a:chOff x="1129870" y="5360486"/>
            <a:chExt cx="4140630" cy="569003"/>
          </a:xfrm>
        </p:grpSpPr>
        <p:sp>
          <p:nvSpPr>
            <p:cNvPr id="1625" name="Google Shape;1625;p68"/>
            <p:cNvSpPr/>
            <p:nvPr/>
          </p:nvSpPr>
          <p:spPr>
            <a:xfrm>
              <a:off x="1129870" y="5360486"/>
              <a:ext cx="4140629" cy="276999"/>
            </a:xfrm>
            <a:prstGeom prst="rect">
              <a:avLst/>
            </a:prstGeom>
            <a:noFill/>
            <a:ln>
              <a:noFill/>
            </a:ln>
          </p:spPr>
          <p:txBody>
            <a:bodyPr spcFirstLastPara="1" wrap="square" lIns="72000" tIns="0" rIns="72000" bIns="0"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365CAA"/>
                  </a:solidFill>
                  <a:latin typeface="Roboto"/>
                  <a:ea typeface="Roboto"/>
                  <a:cs typeface="Roboto"/>
                  <a:sym typeface="Roboto"/>
                </a:rPr>
                <a:t>Output Site</a:t>
              </a:r>
              <a:endParaRPr sz="1400" b="0" i="0" u="none" strike="noStrike" cap="none">
                <a:solidFill>
                  <a:srgbClr val="000000"/>
                </a:solidFill>
                <a:latin typeface="Arial"/>
                <a:ea typeface="Arial"/>
                <a:cs typeface="Arial"/>
                <a:sym typeface="Arial"/>
              </a:endParaRPr>
            </a:p>
          </p:txBody>
        </p:sp>
        <p:sp>
          <p:nvSpPr>
            <p:cNvPr id="1626" name="Google Shape;1626;p68"/>
            <p:cNvSpPr/>
            <p:nvPr/>
          </p:nvSpPr>
          <p:spPr>
            <a:xfrm>
              <a:off x="1129871" y="5683268"/>
              <a:ext cx="4140629" cy="246221"/>
            </a:xfrm>
            <a:prstGeom prst="rect">
              <a:avLst/>
            </a:prstGeom>
            <a:noFill/>
            <a:ln>
              <a:noFill/>
            </a:ln>
          </p:spPr>
          <p:txBody>
            <a:bodyPr spcFirstLastPara="1" wrap="square" lIns="72000" tIns="0" rIns="72000" bIns="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a:solidFill>
                    <a:srgbClr val="3F3F3F"/>
                  </a:solidFill>
                  <a:latin typeface="Roboto"/>
                  <a:ea typeface="Roboto"/>
                  <a:cs typeface="Roboto"/>
                  <a:sym typeface="Roboto"/>
                </a:rPr>
                <a:t>Where output data is placed</a:t>
              </a:r>
              <a:endParaRPr sz="1400" b="0" i="0" u="none" strike="noStrike" cap="none">
                <a:solidFill>
                  <a:srgbClr val="000000"/>
                </a:solidFill>
                <a:latin typeface="Arial"/>
                <a:ea typeface="Arial"/>
                <a:cs typeface="Arial"/>
                <a:sym typeface="Arial"/>
              </a:endParaRPr>
            </a:p>
          </p:txBody>
        </p:sp>
      </p:grpSp>
      <p:sp>
        <p:nvSpPr>
          <p:cNvPr id="1627" name="Google Shape;1627;p68"/>
          <p:cNvSpPr/>
          <p:nvPr/>
        </p:nvSpPr>
        <p:spPr>
          <a:xfrm flipH="1">
            <a:off x="942540" y="5567098"/>
            <a:ext cx="109155" cy="109155"/>
          </a:xfrm>
          <a:prstGeom prst="rtTriangle">
            <a:avLst/>
          </a:prstGeom>
          <a:solidFill>
            <a:srgbClr val="BA083A"/>
          </a:solidFill>
          <a:ln>
            <a:noFill/>
          </a:ln>
        </p:spPr>
        <p:txBody>
          <a:bodyPr spcFirstLastPara="1" wrap="square" lIns="91425" tIns="0" rIns="91425" bIns="0" anchor="ctr" anchorCtr="0">
            <a:noAutofit/>
          </a:bodyPr>
          <a:lstStyle/>
          <a:p>
            <a:pPr marL="0" marR="0" lvl="0" indent="0" algn="ctr" rtl="0">
              <a:lnSpc>
                <a:spcPct val="100000"/>
              </a:lnSpc>
              <a:spcBef>
                <a:spcPts val="0"/>
              </a:spcBef>
              <a:spcAft>
                <a:spcPts val="0"/>
              </a:spcAft>
              <a:buClr>
                <a:srgbClr val="000000"/>
              </a:buClr>
              <a:buSzPts val="1600"/>
              <a:buFont typeface="Arial"/>
              <a:buNone/>
            </a:pPr>
            <a:endParaRPr sz="1600" b="0" i="0" u="none" strike="noStrike" cap="none">
              <a:solidFill>
                <a:schemeClr val="lt1"/>
              </a:solidFill>
              <a:latin typeface="Roboto Light"/>
              <a:ea typeface="Roboto Light"/>
              <a:cs typeface="Roboto Light"/>
              <a:sym typeface="Roboto Light"/>
            </a:endParaRPr>
          </a:p>
        </p:txBody>
      </p:sp>
      <p:sp>
        <p:nvSpPr>
          <p:cNvPr id="1628" name="Google Shape;1628;p68"/>
          <p:cNvSpPr/>
          <p:nvPr/>
        </p:nvSpPr>
        <p:spPr>
          <a:xfrm>
            <a:off x="5553075" y="5483988"/>
            <a:ext cx="6266037" cy="815332"/>
          </a:xfrm>
          <a:prstGeom prst="rect">
            <a:avLst/>
          </a:prstGeom>
          <a:solidFill>
            <a:srgbClr val="F2F2F2">
              <a:alpha val="23921"/>
            </a:srgbClr>
          </a:solidFill>
          <a:ln w="127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1629" name="Google Shape;1629;p68"/>
          <p:cNvGrpSpPr/>
          <p:nvPr/>
        </p:nvGrpSpPr>
        <p:grpSpPr>
          <a:xfrm>
            <a:off x="10636507" y="5606566"/>
            <a:ext cx="219845" cy="219845"/>
            <a:chOff x="4288417" y="6929460"/>
            <a:chExt cx="228600" cy="228600"/>
          </a:xfrm>
        </p:grpSpPr>
        <p:sp>
          <p:nvSpPr>
            <p:cNvPr id="1630" name="Google Shape;1630;p68"/>
            <p:cNvSpPr/>
            <p:nvPr/>
          </p:nvSpPr>
          <p:spPr>
            <a:xfrm>
              <a:off x="4288417" y="6929460"/>
              <a:ext cx="228600" cy="228600"/>
            </a:xfrm>
            <a:prstGeom prst="ellipse">
              <a:avLst/>
            </a:prstGeom>
            <a:no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endParaRPr sz="600" b="1" i="0" u="none" strike="noStrike" cap="none">
                <a:solidFill>
                  <a:schemeClr val="lt1"/>
                </a:solidFill>
                <a:latin typeface="Roboto"/>
                <a:ea typeface="Roboto"/>
                <a:cs typeface="Roboto"/>
                <a:sym typeface="Roboto"/>
              </a:endParaRPr>
            </a:p>
          </p:txBody>
        </p:sp>
        <p:sp>
          <p:nvSpPr>
            <p:cNvPr id="1631" name="Google Shape;1631;p68"/>
            <p:cNvSpPr/>
            <p:nvPr/>
          </p:nvSpPr>
          <p:spPr>
            <a:xfrm>
              <a:off x="4309170" y="6949298"/>
              <a:ext cx="189000" cy="189000"/>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600"/>
                <a:buFont typeface="Arial"/>
                <a:buNone/>
              </a:pPr>
              <a:r>
                <a:rPr lang="en-US" sz="600" b="1" i="0" u="none" strike="noStrike" cap="none">
                  <a:solidFill>
                    <a:schemeClr val="lt1"/>
                  </a:solidFill>
                  <a:latin typeface="Roboto"/>
                  <a:ea typeface="Roboto"/>
                  <a:cs typeface="Roboto"/>
                  <a:sym typeface="Roboto"/>
                </a:rPr>
                <a:t>J</a:t>
              </a:r>
              <a:endParaRPr sz="1400" b="0" i="0" u="none" strike="noStrike" cap="none">
                <a:solidFill>
                  <a:srgbClr val="000000"/>
                </a:solidFill>
                <a:latin typeface="Arial"/>
                <a:ea typeface="Arial"/>
                <a:cs typeface="Arial"/>
                <a:sym typeface="Arial"/>
              </a:endParaRPr>
            </a:p>
          </p:txBody>
        </p:sp>
      </p:grpSp>
      <p:sp>
        <p:nvSpPr>
          <p:cNvPr id="1632" name="Google Shape;1632;p68"/>
          <p:cNvSpPr/>
          <p:nvPr/>
        </p:nvSpPr>
        <p:spPr>
          <a:xfrm>
            <a:off x="7236166" y="5616266"/>
            <a:ext cx="199850" cy="199850"/>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633" name="Google Shape;1633;p68"/>
          <p:cNvSpPr/>
          <p:nvPr/>
        </p:nvSpPr>
        <p:spPr>
          <a:xfrm>
            <a:off x="7236166" y="5963846"/>
            <a:ext cx="199850" cy="199850"/>
          </a:xfrm>
          <a:prstGeom prst="ellipse">
            <a:avLst/>
          </a:prstGeom>
          <a:solidFill>
            <a:srgbClr val="74CA2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634" name="Google Shape;1634;p68"/>
          <p:cNvSpPr/>
          <p:nvPr/>
        </p:nvSpPr>
        <p:spPr>
          <a:xfrm>
            <a:off x="8276744" y="5616266"/>
            <a:ext cx="199850" cy="199850"/>
          </a:xfrm>
          <a:prstGeom prst="ellipse">
            <a:avLst/>
          </a:prstGeom>
          <a:solidFill>
            <a:srgbClr val="119D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635" name="Google Shape;1635;p68"/>
          <p:cNvSpPr/>
          <p:nvPr/>
        </p:nvSpPr>
        <p:spPr>
          <a:xfrm>
            <a:off x="8276744" y="5963846"/>
            <a:ext cx="199850" cy="199850"/>
          </a:xfrm>
          <a:prstGeom prst="ellipse">
            <a:avLst/>
          </a:prstGeom>
          <a:solidFill>
            <a:srgbClr val="C0000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636" name="Google Shape;1636;p68"/>
          <p:cNvSpPr txBox="1"/>
          <p:nvPr/>
        </p:nvSpPr>
        <p:spPr>
          <a:xfrm>
            <a:off x="7520236" y="5590844"/>
            <a:ext cx="753695" cy="25069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Directory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Setup Job</a:t>
            </a:r>
            <a:endParaRPr sz="800" b="0" i="0" u="none" strike="noStrike" cap="none">
              <a:solidFill>
                <a:srgbClr val="3F3F3F"/>
              </a:solidFill>
              <a:latin typeface="Roboto Light"/>
              <a:ea typeface="Roboto Light"/>
              <a:cs typeface="Roboto Light"/>
              <a:sym typeface="Roboto Light"/>
            </a:endParaRPr>
          </a:p>
        </p:txBody>
      </p:sp>
      <p:sp>
        <p:nvSpPr>
          <p:cNvPr id="1637" name="Google Shape;1637;p68"/>
          <p:cNvSpPr txBox="1"/>
          <p:nvPr/>
        </p:nvSpPr>
        <p:spPr>
          <a:xfrm>
            <a:off x="7515076" y="5938424"/>
            <a:ext cx="753695" cy="25069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Stagein Job</a:t>
            </a:r>
            <a:endParaRPr sz="800" b="0" i="0" u="none" strike="noStrike" cap="none">
              <a:solidFill>
                <a:srgbClr val="3F3F3F"/>
              </a:solidFill>
              <a:latin typeface="Roboto Light"/>
              <a:ea typeface="Roboto Light"/>
              <a:cs typeface="Roboto Light"/>
              <a:sym typeface="Roboto Light"/>
            </a:endParaRPr>
          </a:p>
        </p:txBody>
      </p:sp>
      <p:sp>
        <p:nvSpPr>
          <p:cNvPr id="1638" name="Google Shape;1638;p68"/>
          <p:cNvSpPr txBox="1"/>
          <p:nvPr/>
        </p:nvSpPr>
        <p:spPr>
          <a:xfrm>
            <a:off x="10966454" y="5590844"/>
            <a:ext cx="753695" cy="25069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Pegasus Lite Compute Job</a:t>
            </a:r>
            <a:endParaRPr sz="800" b="0" i="0" u="none" strike="noStrike" cap="none">
              <a:solidFill>
                <a:srgbClr val="3F3F3F"/>
              </a:solidFill>
              <a:latin typeface="Roboto Light"/>
              <a:ea typeface="Roboto Light"/>
              <a:cs typeface="Roboto Light"/>
              <a:sym typeface="Roboto Light"/>
            </a:endParaRPr>
          </a:p>
        </p:txBody>
      </p:sp>
      <p:sp>
        <p:nvSpPr>
          <p:cNvPr id="1639" name="Google Shape;1639;p68"/>
          <p:cNvSpPr txBox="1"/>
          <p:nvPr/>
        </p:nvSpPr>
        <p:spPr>
          <a:xfrm>
            <a:off x="8579415" y="5590844"/>
            <a:ext cx="753695" cy="25069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Data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Stageout Job</a:t>
            </a:r>
            <a:endParaRPr sz="800" b="0" i="0" u="none" strike="noStrike" cap="none">
              <a:solidFill>
                <a:srgbClr val="3F3F3F"/>
              </a:solidFill>
              <a:latin typeface="Roboto Light"/>
              <a:ea typeface="Roboto Light"/>
              <a:cs typeface="Roboto Light"/>
              <a:sym typeface="Roboto Light"/>
            </a:endParaRPr>
          </a:p>
        </p:txBody>
      </p:sp>
      <p:sp>
        <p:nvSpPr>
          <p:cNvPr id="1640" name="Google Shape;1640;p68"/>
          <p:cNvSpPr txBox="1"/>
          <p:nvPr/>
        </p:nvSpPr>
        <p:spPr>
          <a:xfrm>
            <a:off x="8563934" y="5938424"/>
            <a:ext cx="753695" cy="250692"/>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Directory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Cleanup Job</a:t>
            </a:r>
            <a:endParaRPr sz="800" b="0" i="0" u="none" strike="noStrike" cap="none">
              <a:solidFill>
                <a:srgbClr val="3F3F3F"/>
              </a:solidFill>
              <a:latin typeface="Roboto Light"/>
              <a:ea typeface="Roboto Light"/>
              <a:cs typeface="Roboto Light"/>
              <a:sym typeface="Roboto Light"/>
            </a:endParaRPr>
          </a:p>
        </p:txBody>
      </p:sp>
      <p:sp>
        <p:nvSpPr>
          <p:cNvPr id="1641" name="Google Shape;1641;p68"/>
          <p:cNvSpPr txBox="1"/>
          <p:nvPr/>
        </p:nvSpPr>
        <p:spPr>
          <a:xfrm>
            <a:off x="10966454" y="5939490"/>
            <a:ext cx="753696"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Worker Node </a:t>
            </a:r>
            <a:endParaRPr sz="800" b="0" i="0" u="none" strike="noStrike" cap="none">
              <a:solidFill>
                <a:srgbClr val="3F3F3F"/>
              </a:solidFill>
              <a:latin typeface="Roboto Light"/>
              <a:ea typeface="Roboto Light"/>
              <a:cs typeface="Roboto Light"/>
              <a:sym typeface="Roboto Light"/>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(WN)</a:t>
            </a:r>
            <a:endParaRPr sz="800" b="0" i="0" u="none" strike="noStrike" cap="none">
              <a:solidFill>
                <a:srgbClr val="3F3F3F"/>
              </a:solidFill>
              <a:latin typeface="Roboto Light"/>
              <a:ea typeface="Roboto Light"/>
              <a:cs typeface="Roboto Light"/>
              <a:sym typeface="Roboto Light"/>
            </a:endParaRPr>
          </a:p>
        </p:txBody>
      </p:sp>
      <p:sp>
        <p:nvSpPr>
          <p:cNvPr id="1642" name="Google Shape;1642;p68"/>
          <p:cNvSpPr/>
          <p:nvPr/>
        </p:nvSpPr>
        <p:spPr>
          <a:xfrm>
            <a:off x="5553075" y="5170368"/>
            <a:ext cx="6266037" cy="313620"/>
          </a:xfrm>
          <a:prstGeom prst="round2SameRect">
            <a:avLst>
              <a:gd name="adj1" fmla="val 16667"/>
              <a:gd name="adj2" fmla="val 0"/>
            </a:avLst>
          </a:prstGeom>
          <a:gradFill>
            <a:gsLst>
              <a:gs pos="0">
                <a:schemeClr val="lt2"/>
              </a:gs>
              <a:gs pos="100000">
                <a:srgbClr val="D8D8D8"/>
              </a:gs>
            </a:gsLst>
            <a:path path="circle">
              <a:fillToRect l="50000" t="50000" r="50000" b="50000"/>
            </a:path>
            <a:tileRect/>
          </a:gra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1050"/>
              <a:buFont typeface="Arial"/>
              <a:buNone/>
            </a:pPr>
            <a:r>
              <a:rPr lang="en-US" sz="1050" b="1" i="0" u="none" strike="noStrike" cap="none">
                <a:solidFill>
                  <a:srgbClr val="3F3F3F"/>
                </a:solidFill>
                <a:latin typeface="Roboto"/>
                <a:ea typeface="Roboto"/>
                <a:cs typeface="Roboto"/>
                <a:sym typeface="Roboto"/>
              </a:rPr>
              <a:t>LEGEND</a:t>
            </a:r>
            <a:endParaRPr sz="1050" b="1" i="0" u="none" strike="noStrike" cap="none">
              <a:solidFill>
                <a:srgbClr val="3F3F3F"/>
              </a:solidFill>
              <a:latin typeface="Roboto"/>
              <a:ea typeface="Roboto"/>
              <a:cs typeface="Roboto"/>
              <a:sym typeface="Roboto"/>
            </a:endParaRPr>
          </a:p>
        </p:txBody>
      </p:sp>
      <p:sp>
        <p:nvSpPr>
          <p:cNvPr id="1643" name="Google Shape;1643;p68"/>
          <p:cNvSpPr/>
          <p:nvPr/>
        </p:nvSpPr>
        <p:spPr>
          <a:xfrm>
            <a:off x="9410341" y="5616266"/>
            <a:ext cx="199850" cy="199850"/>
          </a:xfrm>
          <a:prstGeom prst="ellipse">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644" name="Google Shape;1644;p68"/>
          <p:cNvSpPr/>
          <p:nvPr/>
        </p:nvSpPr>
        <p:spPr>
          <a:xfrm>
            <a:off x="9410341" y="5963846"/>
            <a:ext cx="199850" cy="199850"/>
          </a:xfrm>
          <a:prstGeom prst="ellipse">
            <a:avLst/>
          </a:prstGeom>
          <a:solidFill>
            <a:srgbClr val="FF505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645" name="Google Shape;1645;p68"/>
          <p:cNvSpPr txBox="1"/>
          <p:nvPr/>
        </p:nvSpPr>
        <p:spPr>
          <a:xfrm>
            <a:off x="9713012" y="5593079"/>
            <a:ext cx="753695"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Check</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Integrity Job</a:t>
            </a:r>
            <a:endParaRPr sz="800" b="0" i="0" u="none" strike="noStrike" cap="none">
              <a:solidFill>
                <a:srgbClr val="3F3F3F"/>
              </a:solidFill>
              <a:latin typeface="Roboto Light"/>
              <a:ea typeface="Roboto Light"/>
              <a:cs typeface="Roboto Light"/>
              <a:sym typeface="Roboto Light"/>
            </a:endParaRPr>
          </a:p>
        </p:txBody>
      </p:sp>
      <p:sp>
        <p:nvSpPr>
          <p:cNvPr id="1646" name="Google Shape;1646;p68"/>
          <p:cNvSpPr txBox="1"/>
          <p:nvPr/>
        </p:nvSpPr>
        <p:spPr>
          <a:xfrm>
            <a:off x="9697531" y="5940659"/>
            <a:ext cx="753695"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Checksum Generation Job</a:t>
            </a:r>
            <a:endParaRPr sz="800" b="0" i="0" u="none" strike="noStrike" cap="none">
              <a:solidFill>
                <a:srgbClr val="3F3F3F"/>
              </a:solidFill>
              <a:latin typeface="Roboto Light"/>
              <a:ea typeface="Roboto Light"/>
              <a:cs typeface="Roboto Light"/>
              <a:sym typeface="Roboto Light"/>
            </a:endParaRPr>
          </a:p>
        </p:txBody>
      </p:sp>
      <p:sp>
        <p:nvSpPr>
          <p:cNvPr id="1647" name="Google Shape;1647;p68"/>
          <p:cNvSpPr txBox="1"/>
          <p:nvPr/>
        </p:nvSpPr>
        <p:spPr>
          <a:xfrm>
            <a:off x="6448425" y="5593079"/>
            <a:ext cx="657645"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Task flow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Checksums</a:t>
            </a:r>
            <a:endParaRPr sz="800" b="0" i="0" u="none" strike="noStrike" cap="none">
              <a:solidFill>
                <a:srgbClr val="3F3F3F"/>
              </a:solidFill>
              <a:latin typeface="Roboto Light"/>
              <a:ea typeface="Roboto Light"/>
              <a:cs typeface="Roboto Light"/>
              <a:sym typeface="Roboto Light"/>
            </a:endParaRPr>
          </a:p>
        </p:txBody>
      </p:sp>
      <p:sp>
        <p:nvSpPr>
          <p:cNvPr id="1648" name="Google Shape;1648;p68"/>
          <p:cNvSpPr txBox="1"/>
          <p:nvPr/>
        </p:nvSpPr>
        <p:spPr>
          <a:xfrm>
            <a:off x="6443265" y="6002214"/>
            <a:ext cx="657645" cy="12311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0" i="0" u="none" strike="noStrike" cap="none">
                <a:solidFill>
                  <a:srgbClr val="3F3F3F"/>
                </a:solidFill>
                <a:latin typeface="Roboto Light"/>
                <a:ea typeface="Roboto Light"/>
                <a:cs typeface="Roboto Light"/>
                <a:sym typeface="Roboto Light"/>
              </a:rPr>
              <a:t>Data Flow</a:t>
            </a:r>
            <a:endParaRPr sz="800" b="0" i="0" u="none" strike="noStrike" cap="none">
              <a:solidFill>
                <a:srgbClr val="3F3F3F"/>
              </a:solidFill>
              <a:latin typeface="Roboto Light"/>
              <a:ea typeface="Roboto Light"/>
              <a:cs typeface="Roboto Light"/>
              <a:sym typeface="Roboto Light"/>
            </a:endParaRPr>
          </a:p>
        </p:txBody>
      </p:sp>
      <p:cxnSp>
        <p:nvCxnSpPr>
          <p:cNvPr id="1649" name="Google Shape;1649;p68"/>
          <p:cNvCxnSpPr/>
          <p:nvPr/>
        </p:nvCxnSpPr>
        <p:spPr>
          <a:xfrm>
            <a:off x="5752362" y="6063769"/>
            <a:ext cx="537257" cy="0"/>
          </a:xfrm>
          <a:prstGeom prst="straightConnector1">
            <a:avLst/>
          </a:prstGeom>
          <a:noFill/>
          <a:ln w="12700" cap="flat" cmpd="sng">
            <a:solidFill>
              <a:srgbClr val="3F3F3F"/>
            </a:solidFill>
            <a:prstDash val="dash"/>
            <a:round/>
            <a:headEnd type="none" w="sm" len="sm"/>
            <a:tailEnd type="triangle" w="med" len="med"/>
          </a:ln>
        </p:spPr>
      </p:cxnSp>
      <p:cxnSp>
        <p:nvCxnSpPr>
          <p:cNvPr id="1650" name="Google Shape;1650;p68"/>
          <p:cNvCxnSpPr/>
          <p:nvPr/>
        </p:nvCxnSpPr>
        <p:spPr>
          <a:xfrm>
            <a:off x="5752362" y="5716189"/>
            <a:ext cx="537257" cy="0"/>
          </a:xfrm>
          <a:prstGeom prst="straightConnector1">
            <a:avLst/>
          </a:prstGeom>
          <a:noFill/>
          <a:ln w="12700" cap="flat" cmpd="sng">
            <a:solidFill>
              <a:srgbClr val="A5A5A5"/>
            </a:solidFill>
            <a:prstDash val="lgDash"/>
            <a:round/>
            <a:headEnd type="triangle" w="med" len="med"/>
            <a:tailEnd type="triangle" w="med" len="med"/>
          </a:ln>
        </p:spPr>
      </p:cxnSp>
      <p:sp>
        <p:nvSpPr>
          <p:cNvPr id="1651" name="Google Shape;1651;p68"/>
          <p:cNvSpPr txBox="1"/>
          <p:nvPr/>
        </p:nvSpPr>
        <p:spPr>
          <a:xfrm>
            <a:off x="7356866" y="3122911"/>
            <a:ext cx="992951" cy="161583"/>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6CAF27"/>
                </a:solidFill>
                <a:latin typeface="Roboto"/>
                <a:ea typeface="Roboto"/>
                <a:cs typeface="Roboto"/>
                <a:sym typeface="Roboto"/>
              </a:rPr>
              <a:t>Compute Site n</a:t>
            </a:r>
            <a:endParaRPr sz="1050" b="1" i="0" u="none" strike="noStrike" cap="none">
              <a:solidFill>
                <a:srgbClr val="6CAF27"/>
              </a:solidFill>
              <a:latin typeface="Roboto"/>
              <a:ea typeface="Roboto"/>
              <a:cs typeface="Roboto"/>
              <a:sym typeface="Roboto"/>
            </a:endParaRPr>
          </a:p>
        </p:txBody>
      </p:sp>
      <p:cxnSp>
        <p:nvCxnSpPr>
          <p:cNvPr id="1652" name="Google Shape;1652;p68"/>
          <p:cNvCxnSpPr/>
          <p:nvPr/>
        </p:nvCxnSpPr>
        <p:spPr>
          <a:xfrm>
            <a:off x="7695949" y="4379799"/>
            <a:ext cx="572566" cy="0"/>
          </a:xfrm>
          <a:prstGeom prst="straightConnector1">
            <a:avLst/>
          </a:prstGeom>
          <a:noFill/>
          <a:ln w="12700" cap="flat" cmpd="sng">
            <a:solidFill>
              <a:srgbClr val="BFBFBF"/>
            </a:solidFill>
            <a:prstDash val="solid"/>
            <a:round/>
            <a:headEnd type="none" w="sm" len="sm"/>
            <a:tailEnd type="none" w="sm" len="sm"/>
          </a:ln>
        </p:spPr>
      </p:cxnSp>
      <p:grpSp>
        <p:nvGrpSpPr>
          <p:cNvPr id="1653" name="Google Shape;1653;p68"/>
          <p:cNvGrpSpPr/>
          <p:nvPr/>
        </p:nvGrpSpPr>
        <p:grpSpPr>
          <a:xfrm>
            <a:off x="7357905" y="4136121"/>
            <a:ext cx="480125" cy="576175"/>
            <a:chOff x="2700529" y="5095926"/>
            <a:chExt cx="376960" cy="452371"/>
          </a:xfrm>
        </p:grpSpPr>
        <p:grpSp>
          <p:nvGrpSpPr>
            <p:cNvPr id="1654" name="Google Shape;1654;p68"/>
            <p:cNvGrpSpPr/>
            <p:nvPr/>
          </p:nvGrpSpPr>
          <p:grpSpPr>
            <a:xfrm>
              <a:off x="2700529" y="5095926"/>
              <a:ext cx="376960" cy="448655"/>
              <a:chOff x="2939671" y="4395131"/>
              <a:chExt cx="376960" cy="448655"/>
            </a:xfrm>
          </p:grpSpPr>
          <p:grpSp>
            <p:nvGrpSpPr>
              <p:cNvPr id="1655" name="Google Shape;1655;p68"/>
              <p:cNvGrpSpPr/>
              <p:nvPr/>
            </p:nvGrpSpPr>
            <p:grpSpPr>
              <a:xfrm>
                <a:off x="3040778" y="4395131"/>
                <a:ext cx="275853" cy="376767"/>
                <a:chOff x="3040778" y="4395131"/>
                <a:chExt cx="275853" cy="376767"/>
              </a:xfrm>
            </p:grpSpPr>
            <p:sp>
              <p:nvSpPr>
                <p:cNvPr id="1656" name="Google Shape;1656;p68"/>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7" name="Google Shape;1657;p68"/>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8" name="Google Shape;1658;p68"/>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59" name="Google Shape;1659;p68"/>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0" name="Google Shape;1660;p68"/>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1" name="Google Shape;1661;p68"/>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2" name="Google Shape;1662;p68"/>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3" name="Google Shape;1663;p68"/>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4" name="Google Shape;1664;p68"/>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65" name="Google Shape;1665;p68"/>
              <p:cNvGrpSpPr/>
              <p:nvPr/>
            </p:nvGrpSpPr>
            <p:grpSpPr>
              <a:xfrm>
                <a:off x="2939671" y="4689883"/>
                <a:ext cx="145155" cy="153903"/>
                <a:chOff x="5967413" y="-3362325"/>
                <a:chExt cx="1133475" cy="1454150"/>
              </a:xfrm>
            </p:grpSpPr>
            <p:sp>
              <p:nvSpPr>
                <p:cNvPr id="1666" name="Google Shape;1666;p68"/>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7" name="Google Shape;1667;p68"/>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8" name="Google Shape;1668;p68"/>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69" name="Google Shape;1669;p68"/>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0" name="Google Shape;1670;p68"/>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1" name="Google Shape;1671;p68"/>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2" name="Google Shape;1672;p68"/>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3" name="Google Shape;1673;p68"/>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4" name="Google Shape;1674;p68"/>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5" name="Google Shape;1675;p68"/>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6" name="Google Shape;1676;p68"/>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7" name="Google Shape;1677;p68"/>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8" name="Google Shape;1678;p68"/>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79" name="Google Shape;1679;p68"/>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680" name="Google Shape;1680;p68"/>
            <p:cNvSpPr txBox="1"/>
            <p:nvPr/>
          </p:nvSpPr>
          <p:spPr>
            <a:xfrm>
              <a:off x="2866069" y="5486742"/>
              <a:ext cx="92696" cy="6155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grpSp>
        <p:nvGrpSpPr>
          <p:cNvPr id="1681" name="Google Shape;1681;p68"/>
          <p:cNvGrpSpPr/>
          <p:nvPr/>
        </p:nvGrpSpPr>
        <p:grpSpPr>
          <a:xfrm>
            <a:off x="7958008" y="4136121"/>
            <a:ext cx="480125" cy="576175"/>
            <a:chOff x="2700529" y="5095926"/>
            <a:chExt cx="376960" cy="452371"/>
          </a:xfrm>
        </p:grpSpPr>
        <p:grpSp>
          <p:nvGrpSpPr>
            <p:cNvPr id="1682" name="Google Shape;1682;p68"/>
            <p:cNvGrpSpPr/>
            <p:nvPr/>
          </p:nvGrpSpPr>
          <p:grpSpPr>
            <a:xfrm>
              <a:off x="2700529" y="5095926"/>
              <a:ext cx="376960" cy="448655"/>
              <a:chOff x="2939671" y="4395131"/>
              <a:chExt cx="376960" cy="448655"/>
            </a:xfrm>
          </p:grpSpPr>
          <p:grpSp>
            <p:nvGrpSpPr>
              <p:cNvPr id="1683" name="Google Shape;1683;p68"/>
              <p:cNvGrpSpPr/>
              <p:nvPr/>
            </p:nvGrpSpPr>
            <p:grpSpPr>
              <a:xfrm>
                <a:off x="3040778" y="4395131"/>
                <a:ext cx="275853" cy="376767"/>
                <a:chOff x="3040778" y="4395131"/>
                <a:chExt cx="275853" cy="376767"/>
              </a:xfrm>
            </p:grpSpPr>
            <p:sp>
              <p:nvSpPr>
                <p:cNvPr id="1684" name="Google Shape;1684;p68"/>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5" name="Google Shape;1685;p68"/>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6" name="Google Shape;1686;p68"/>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7" name="Google Shape;1687;p68"/>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8" name="Google Shape;1688;p68"/>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89" name="Google Shape;1689;p68"/>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0" name="Google Shape;1690;p68"/>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1" name="Google Shape;1691;p68"/>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2" name="Google Shape;1692;p68"/>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693" name="Google Shape;1693;p68"/>
              <p:cNvGrpSpPr/>
              <p:nvPr/>
            </p:nvGrpSpPr>
            <p:grpSpPr>
              <a:xfrm>
                <a:off x="2939671" y="4689883"/>
                <a:ext cx="145155" cy="153903"/>
                <a:chOff x="5967413" y="-3362325"/>
                <a:chExt cx="1133475" cy="1454150"/>
              </a:xfrm>
            </p:grpSpPr>
            <p:sp>
              <p:nvSpPr>
                <p:cNvPr id="1694" name="Google Shape;1694;p68"/>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5" name="Google Shape;1695;p68"/>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6" name="Google Shape;1696;p68"/>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7" name="Google Shape;1697;p68"/>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8" name="Google Shape;1698;p68"/>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99" name="Google Shape;1699;p68"/>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0" name="Google Shape;1700;p68"/>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1" name="Google Shape;1701;p68"/>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2" name="Google Shape;1702;p68"/>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3" name="Google Shape;1703;p68"/>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4" name="Google Shape;1704;p68"/>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5" name="Google Shape;1705;p68"/>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6" name="Google Shape;1706;p68"/>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07" name="Google Shape;1707;p68"/>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08" name="Google Shape;1708;p68"/>
            <p:cNvSpPr txBox="1"/>
            <p:nvPr/>
          </p:nvSpPr>
          <p:spPr>
            <a:xfrm>
              <a:off x="2866069" y="5486742"/>
              <a:ext cx="92696" cy="6155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sp>
        <p:nvSpPr>
          <p:cNvPr id="1709" name="Google Shape;1709;p68"/>
          <p:cNvSpPr/>
          <p:nvPr/>
        </p:nvSpPr>
        <p:spPr>
          <a:xfrm>
            <a:off x="9394598" y="3684355"/>
            <a:ext cx="167266" cy="167266"/>
          </a:xfrm>
          <a:prstGeom prst="ellipse">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endParaRPr sz="400" b="1" i="0" u="none" strike="noStrike" cap="none">
              <a:solidFill>
                <a:schemeClr val="lt1"/>
              </a:solidFill>
              <a:latin typeface="Roboto"/>
              <a:ea typeface="Roboto"/>
              <a:cs typeface="Roboto"/>
              <a:sym typeface="Roboto"/>
            </a:endParaRPr>
          </a:p>
        </p:txBody>
      </p:sp>
      <p:sp>
        <p:nvSpPr>
          <p:cNvPr id="1710" name="Google Shape;1710;p68"/>
          <p:cNvSpPr/>
          <p:nvPr/>
        </p:nvSpPr>
        <p:spPr>
          <a:xfrm>
            <a:off x="9150157" y="3266676"/>
            <a:ext cx="169136" cy="169136"/>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711" name="Google Shape;1711;p68"/>
          <p:cNvSpPr/>
          <p:nvPr/>
        </p:nvSpPr>
        <p:spPr>
          <a:xfrm>
            <a:off x="9150157" y="3533462"/>
            <a:ext cx="169136" cy="169136"/>
          </a:xfrm>
          <a:prstGeom prst="ellipse">
            <a:avLst/>
          </a:prstGeom>
          <a:solidFill>
            <a:srgbClr val="74CA2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712" name="Google Shape;1712;p68"/>
          <p:cNvSpPr/>
          <p:nvPr/>
        </p:nvSpPr>
        <p:spPr>
          <a:xfrm>
            <a:off x="9386264" y="3984186"/>
            <a:ext cx="169136" cy="169136"/>
          </a:xfrm>
          <a:prstGeom prst="ellipse">
            <a:avLst/>
          </a:prstGeom>
          <a:solidFill>
            <a:srgbClr val="FF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713" name="Google Shape;1713;p68"/>
          <p:cNvSpPr/>
          <p:nvPr/>
        </p:nvSpPr>
        <p:spPr>
          <a:xfrm>
            <a:off x="9150157" y="4134995"/>
            <a:ext cx="169136" cy="169136"/>
          </a:xfrm>
          <a:prstGeom prst="ellipse">
            <a:avLst/>
          </a:prstGeom>
          <a:solidFill>
            <a:srgbClr val="119D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714" name="Google Shape;1714;p68"/>
          <p:cNvSpPr/>
          <p:nvPr/>
        </p:nvSpPr>
        <p:spPr>
          <a:xfrm>
            <a:off x="9150157" y="4398032"/>
            <a:ext cx="169136" cy="169136"/>
          </a:xfrm>
          <a:prstGeom prst="ellips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715" name="Google Shape;1715;p68"/>
          <p:cNvSpPr/>
          <p:nvPr/>
        </p:nvSpPr>
        <p:spPr>
          <a:xfrm>
            <a:off x="9158909" y="3831102"/>
            <a:ext cx="153118" cy="153118"/>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en-US" sz="500" b="1" i="0" u="none" strike="noStrike" cap="none">
                <a:solidFill>
                  <a:schemeClr val="lt1"/>
                </a:solidFill>
                <a:latin typeface="Roboto"/>
                <a:ea typeface="Roboto"/>
                <a:cs typeface="Roboto"/>
                <a:sym typeface="Roboto"/>
              </a:rPr>
              <a:t>T2</a:t>
            </a:r>
            <a:endParaRPr sz="1400" b="0" i="0" u="none" strike="noStrike" cap="none">
              <a:solidFill>
                <a:srgbClr val="000000"/>
              </a:solidFill>
              <a:latin typeface="Arial"/>
              <a:ea typeface="Arial"/>
              <a:cs typeface="Arial"/>
              <a:sym typeface="Arial"/>
            </a:endParaRPr>
          </a:p>
        </p:txBody>
      </p:sp>
      <p:cxnSp>
        <p:nvCxnSpPr>
          <p:cNvPr id="1716" name="Google Shape;1716;p68"/>
          <p:cNvCxnSpPr>
            <a:stCxn id="1710" idx="4"/>
            <a:endCxn id="1711" idx="0"/>
          </p:cNvCxnSpPr>
          <p:nvPr/>
        </p:nvCxnSpPr>
        <p:spPr>
          <a:xfrm>
            <a:off x="9234725" y="3435812"/>
            <a:ext cx="0" cy="97800"/>
          </a:xfrm>
          <a:prstGeom prst="straightConnector1">
            <a:avLst/>
          </a:prstGeom>
          <a:noFill/>
          <a:ln w="9525" cap="flat" cmpd="sng">
            <a:solidFill>
              <a:srgbClr val="3F3F3F"/>
            </a:solidFill>
            <a:prstDash val="solid"/>
            <a:round/>
            <a:headEnd type="none" w="sm" len="sm"/>
            <a:tailEnd type="triangle" w="sm" len="sm"/>
          </a:ln>
        </p:spPr>
      </p:cxnSp>
      <p:cxnSp>
        <p:nvCxnSpPr>
          <p:cNvPr id="1717" name="Google Shape;1717;p68"/>
          <p:cNvCxnSpPr>
            <a:stCxn id="1711" idx="6"/>
            <a:endCxn id="1709" idx="1"/>
          </p:cNvCxnSpPr>
          <p:nvPr/>
        </p:nvCxnSpPr>
        <p:spPr>
          <a:xfrm>
            <a:off x="9319293" y="3618030"/>
            <a:ext cx="99900" cy="90900"/>
          </a:xfrm>
          <a:prstGeom prst="straightConnector1">
            <a:avLst/>
          </a:prstGeom>
          <a:noFill/>
          <a:ln w="9525" cap="flat" cmpd="sng">
            <a:solidFill>
              <a:srgbClr val="3F3F3F"/>
            </a:solidFill>
            <a:prstDash val="solid"/>
            <a:round/>
            <a:headEnd type="none" w="sm" len="sm"/>
            <a:tailEnd type="triangle" w="sm" len="sm"/>
          </a:ln>
        </p:spPr>
      </p:cxnSp>
      <p:cxnSp>
        <p:nvCxnSpPr>
          <p:cNvPr id="1718" name="Google Shape;1718;p68"/>
          <p:cNvCxnSpPr>
            <a:stCxn id="1709" idx="3"/>
            <a:endCxn id="1719" idx="6"/>
          </p:cNvCxnSpPr>
          <p:nvPr/>
        </p:nvCxnSpPr>
        <p:spPr>
          <a:xfrm flipH="1">
            <a:off x="9327293" y="3827126"/>
            <a:ext cx="91800" cy="80400"/>
          </a:xfrm>
          <a:prstGeom prst="straightConnector1">
            <a:avLst/>
          </a:prstGeom>
          <a:noFill/>
          <a:ln w="9525" cap="flat" cmpd="sng">
            <a:solidFill>
              <a:srgbClr val="3F3F3F"/>
            </a:solidFill>
            <a:prstDash val="solid"/>
            <a:round/>
            <a:headEnd type="none" w="sm" len="sm"/>
            <a:tailEnd type="triangle" w="sm" len="sm"/>
          </a:ln>
        </p:spPr>
      </p:cxnSp>
      <p:cxnSp>
        <p:nvCxnSpPr>
          <p:cNvPr id="1720" name="Google Shape;1720;p68"/>
          <p:cNvCxnSpPr>
            <a:stCxn id="1712" idx="3"/>
            <a:endCxn id="1713" idx="6"/>
          </p:cNvCxnSpPr>
          <p:nvPr/>
        </p:nvCxnSpPr>
        <p:spPr>
          <a:xfrm flipH="1">
            <a:off x="9319233" y="4128553"/>
            <a:ext cx="91800" cy="90900"/>
          </a:xfrm>
          <a:prstGeom prst="straightConnector1">
            <a:avLst/>
          </a:prstGeom>
          <a:noFill/>
          <a:ln w="9525" cap="flat" cmpd="sng">
            <a:solidFill>
              <a:srgbClr val="3F3F3F"/>
            </a:solidFill>
            <a:prstDash val="solid"/>
            <a:round/>
            <a:headEnd type="none" w="sm" len="sm"/>
            <a:tailEnd type="triangle" w="sm" len="sm"/>
          </a:ln>
        </p:spPr>
      </p:cxnSp>
      <p:cxnSp>
        <p:nvCxnSpPr>
          <p:cNvPr id="1721" name="Google Shape;1721;p68"/>
          <p:cNvCxnSpPr>
            <a:stCxn id="1719" idx="5"/>
            <a:endCxn id="1712" idx="2"/>
          </p:cNvCxnSpPr>
          <p:nvPr/>
        </p:nvCxnSpPr>
        <p:spPr>
          <a:xfrm>
            <a:off x="9300164" y="3973054"/>
            <a:ext cx="86100" cy="95700"/>
          </a:xfrm>
          <a:prstGeom prst="straightConnector1">
            <a:avLst/>
          </a:prstGeom>
          <a:noFill/>
          <a:ln w="9525" cap="flat" cmpd="sng">
            <a:solidFill>
              <a:srgbClr val="3F3F3F"/>
            </a:solidFill>
            <a:prstDash val="solid"/>
            <a:round/>
            <a:headEnd type="none" w="sm" len="sm"/>
            <a:tailEnd type="triangle" w="sm" len="sm"/>
          </a:ln>
        </p:spPr>
      </p:cxnSp>
      <p:cxnSp>
        <p:nvCxnSpPr>
          <p:cNvPr id="1722" name="Google Shape;1722;p68"/>
          <p:cNvCxnSpPr>
            <a:stCxn id="1713" idx="4"/>
            <a:endCxn id="1714" idx="0"/>
          </p:cNvCxnSpPr>
          <p:nvPr/>
        </p:nvCxnSpPr>
        <p:spPr>
          <a:xfrm>
            <a:off x="9234725" y="4304131"/>
            <a:ext cx="0" cy="93900"/>
          </a:xfrm>
          <a:prstGeom prst="straightConnector1">
            <a:avLst/>
          </a:prstGeom>
          <a:noFill/>
          <a:ln w="9525" cap="flat" cmpd="sng">
            <a:solidFill>
              <a:srgbClr val="3F3F3F"/>
            </a:solidFill>
            <a:prstDash val="solid"/>
            <a:round/>
            <a:headEnd type="none" w="sm" len="sm"/>
            <a:tailEnd type="triangle" w="sm" len="sm"/>
          </a:ln>
        </p:spPr>
      </p:cxnSp>
      <p:grpSp>
        <p:nvGrpSpPr>
          <p:cNvPr id="1723" name="Google Shape;1723;p68"/>
          <p:cNvGrpSpPr/>
          <p:nvPr/>
        </p:nvGrpSpPr>
        <p:grpSpPr>
          <a:xfrm>
            <a:off x="7469783" y="3655209"/>
            <a:ext cx="292601" cy="292601"/>
            <a:chOff x="2910293" y="4570783"/>
            <a:chExt cx="228600" cy="228600"/>
          </a:xfrm>
        </p:grpSpPr>
        <p:sp>
          <p:nvSpPr>
            <p:cNvPr id="1724" name="Google Shape;1724;p68"/>
            <p:cNvSpPr/>
            <p:nvPr/>
          </p:nvSpPr>
          <p:spPr>
            <a:xfrm>
              <a:off x="2910293" y="4570783"/>
              <a:ext cx="228600" cy="228600"/>
            </a:xfrm>
            <a:prstGeom prst="ellipse">
              <a:avLst/>
            </a:prstGeom>
            <a:noFill/>
            <a:ln w="9525" cap="flat" cmpd="sng">
              <a:solidFill>
                <a:srgbClr val="A5A5A5"/>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1" i="0" u="none" strike="noStrike" cap="none">
                <a:solidFill>
                  <a:schemeClr val="lt1"/>
                </a:solidFill>
                <a:latin typeface="Roboto"/>
                <a:ea typeface="Roboto"/>
                <a:cs typeface="Roboto"/>
                <a:sym typeface="Roboto"/>
              </a:endParaRPr>
            </a:p>
          </p:txBody>
        </p:sp>
        <p:sp>
          <p:nvSpPr>
            <p:cNvPr id="1725" name="Google Shape;1725;p68"/>
            <p:cNvSpPr/>
            <p:nvPr/>
          </p:nvSpPr>
          <p:spPr>
            <a:xfrm>
              <a:off x="2931046" y="4590621"/>
              <a:ext cx="188925" cy="188925"/>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a:solidFill>
                    <a:schemeClr val="lt1"/>
                  </a:solidFill>
                  <a:latin typeface="Roboto"/>
                  <a:ea typeface="Roboto"/>
                  <a:cs typeface="Roboto"/>
                  <a:sym typeface="Roboto"/>
                </a:rPr>
                <a:t>J</a:t>
              </a:r>
              <a:r>
                <a:rPr lang="en-US" sz="700" b="1" i="0" u="none" strike="noStrike" cap="none">
                  <a:solidFill>
                    <a:schemeClr val="lt1"/>
                  </a:solidFill>
                  <a:latin typeface="Roboto"/>
                  <a:ea typeface="Roboto"/>
                  <a:cs typeface="Roboto"/>
                  <a:sym typeface="Roboto"/>
                </a:rPr>
                <a:t>2</a:t>
              </a:r>
              <a:endParaRPr sz="1400" b="0" i="0" u="none" strike="noStrike" cap="none">
                <a:solidFill>
                  <a:srgbClr val="000000"/>
                </a:solidFill>
                <a:latin typeface="Arial"/>
                <a:ea typeface="Arial"/>
                <a:cs typeface="Arial"/>
                <a:sym typeface="Arial"/>
              </a:endParaRPr>
            </a:p>
          </p:txBody>
        </p:sp>
      </p:grpSp>
      <p:sp>
        <p:nvSpPr>
          <p:cNvPr id="1726" name="Google Shape;1726;p68"/>
          <p:cNvSpPr txBox="1"/>
          <p:nvPr/>
        </p:nvSpPr>
        <p:spPr>
          <a:xfrm>
            <a:off x="7934522" y="3321178"/>
            <a:ext cx="624301"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Pegasus Lite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Instance</a:t>
            </a:r>
            <a:endParaRPr sz="800" b="1" i="0" u="none" strike="noStrike" cap="none">
              <a:solidFill>
                <a:srgbClr val="3F3F3F"/>
              </a:solidFill>
              <a:latin typeface="Roboto"/>
              <a:ea typeface="Roboto"/>
              <a:cs typeface="Roboto"/>
              <a:sym typeface="Roboto"/>
            </a:endParaRPr>
          </a:p>
        </p:txBody>
      </p:sp>
      <p:sp>
        <p:nvSpPr>
          <p:cNvPr id="1727" name="Google Shape;1727;p68"/>
          <p:cNvSpPr/>
          <p:nvPr/>
        </p:nvSpPr>
        <p:spPr>
          <a:xfrm>
            <a:off x="5576287" y="990254"/>
            <a:ext cx="1453985" cy="262308"/>
          </a:xfrm>
          <a:prstGeom prst="round2SameRect">
            <a:avLst>
              <a:gd name="adj1" fmla="val 21992"/>
              <a:gd name="adj2" fmla="val 0"/>
            </a:avLst>
          </a:prstGeom>
          <a:solidFill>
            <a:srgbClr val="2D75B6"/>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chemeClr val="lt1"/>
                </a:solidFill>
                <a:latin typeface="Roboto"/>
                <a:ea typeface="Roboto"/>
                <a:cs typeface="Roboto"/>
                <a:sym typeface="Roboto"/>
              </a:rPr>
              <a:t>SUBMIT HOST</a:t>
            </a:r>
            <a:endParaRPr sz="1400" b="0" i="0" u="none" strike="noStrike" cap="none">
              <a:solidFill>
                <a:srgbClr val="000000"/>
              </a:solidFill>
              <a:latin typeface="Arial"/>
              <a:ea typeface="Arial"/>
              <a:cs typeface="Arial"/>
              <a:sym typeface="Arial"/>
            </a:endParaRPr>
          </a:p>
        </p:txBody>
      </p:sp>
      <p:sp>
        <p:nvSpPr>
          <p:cNvPr id="1728" name="Google Shape;1728;p68"/>
          <p:cNvSpPr txBox="1"/>
          <p:nvPr/>
        </p:nvSpPr>
        <p:spPr>
          <a:xfrm>
            <a:off x="6039786" y="1405950"/>
            <a:ext cx="526987"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F.in</a:t>
            </a:r>
            <a:endParaRPr sz="900" b="1" i="0" u="none" strike="noStrike" cap="none">
              <a:solidFill>
                <a:srgbClr val="3F3F3F"/>
              </a:solidFill>
              <a:latin typeface="Roboto"/>
              <a:ea typeface="Roboto"/>
              <a:cs typeface="Roboto"/>
              <a:sym typeface="Roboto"/>
            </a:endParaRPr>
          </a:p>
        </p:txBody>
      </p:sp>
      <p:sp>
        <p:nvSpPr>
          <p:cNvPr id="1729" name="Google Shape;1729;p68"/>
          <p:cNvSpPr/>
          <p:nvPr/>
        </p:nvSpPr>
        <p:spPr>
          <a:xfrm>
            <a:off x="6171568" y="1932082"/>
            <a:ext cx="266000" cy="266000"/>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T1</a:t>
            </a:r>
            <a:endParaRPr sz="1400" b="0" i="0" u="none" strike="noStrike" cap="none">
              <a:solidFill>
                <a:srgbClr val="000000"/>
              </a:solidFill>
              <a:latin typeface="Arial"/>
              <a:ea typeface="Arial"/>
              <a:cs typeface="Arial"/>
              <a:sym typeface="Arial"/>
            </a:endParaRPr>
          </a:p>
        </p:txBody>
      </p:sp>
      <p:sp>
        <p:nvSpPr>
          <p:cNvPr id="1730" name="Google Shape;1730;p68"/>
          <p:cNvSpPr txBox="1"/>
          <p:nvPr/>
        </p:nvSpPr>
        <p:spPr>
          <a:xfrm>
            <a:off x="6039786" y="2473367"/>
            <a:ext cx="526987"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F.int</a:t>
            </a:r>
            <a:endParaRPr sz="900" b="1" i="0" u="none" strike="noStrike" cap="none">
              <a:solidFill>
                <a:srgbClr val="3F3F3F"/>
              </a:solidFill>
              <a:latin typeface="Roboto"/>
              <a:ea typeface="Roboto"/>
              <a:cs typeface="Roboto"/>
              <a:sym typeface="Roboto"/>
            </a:endParaRPr>
          </a:p>
        </p:txBody>
      </p:sp>
      <p:sp>
        <p:nvSpPr>
          <p:cNvPr id="1731" name="Google Shape;1731;p68"/>
          <p:cNvSpPr/>
          <p:nvPr/>
        </p:nvSpPr>
        <p:spPr>
          <a:xfrm>
            <a:off x="6171568" y="2999497"/>
            <a:ext cx="266000" cy="266000"/>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chemeClr val="lt1"/>
                </a:solidFill>
                <a:latin typeface="Roboto"/>
                <a:ea typeface="Roboto"/>
                <a:cs typeface="Roboto"/>
                <a:sym typeface="Roboto"/>
              </a:rPr>
              <a:t>T2</a:t>
            </a:r>
            <a:endParaRPr sz="1400" b="0" i="0" u="none" strike="noStrike" cap="none">
              <a:solidFill>
                <a:srgbClr val="000000"/>
              </a:solidFill>
              <a:latin typeface="Arial"/>
              <a:ea typeface="Arial"/>
              <a:cs typeface="Arial"/>
              <a:sym typeface="Arial"/>
            </a:endParaRPr>
          </a:p>
        </p:txBody>
      </p:sp>
      <p:sp>
        <p:nvSpPr>
          <p:cNvPr id="1732" name="Google Shape;1732;p68"/>
          <p:cNvSpPr txBox="1"/>
          <p:nvPr/>
        </p:nvSpPr>
        <p:spPr>
          <a:xfrm>
            <a:off x="6039786" y="3540784"/>
            <a:ext cx="526987"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F.out</a:t>
            </a:r>
            <a:endParaRPr sz="900" b="1" i="0" u="none" strike="noStrike" cap="none">
              <a:solidFill>
                <a:srgbClr val="3F3F3F"/>
              </a:solidFill>
              <a:latin typeface="Roboto"/>
              <a:ea typeface="Roboto"/>
              <a:cs typeface="Roboto"/>
              <a:sym typeface="Roboto"/>
            </a:endParaRPr>
          </a:p>
        </p:txBody>
      </p:sp>
      <p:cxnSp>
        <p:nvCxnSpPr>
          <p:cNvPr id="1733" name="Google Shape;1733;p68"/>
          <p:cNvCxnSpPr/>
          <p:nvPr/>
        </p:nvCxnSpPr>
        <p:spPr>
          <a:xfrm>
            <a:off x="6303279" y="1696602"/>
            <a:ext cx="0" cy="167738"/>
          </a:xfrm>
          <a:prstGeom prst="straightConnector1">
            <a:avLst/>
          </a:prstGeom>
          <a:noFill/>
          <a:ln w="12700" cap="flat" cmpd="sng">
            <a:solidFill>
              <a:srgbClr val="3F3F3F"/>
            </a:solidFill>
            <a:prstDash val="solid"/>
            <a:round/>
            <a:headEnd type="none" w="sm" len="sm"/>
            <a:tailEnd type="triangle" w="med" len="med"/>
          </a:ln>
        </p:spPr>
      </p:cxnSp>
      <p:cxnSp>
        <p:nvCxnSpPr>
          <p:cNvPr id="1734" name="Google Shape;1734;p68"/>
          <p:cNvCxnSpPr/>
          <p:nvPr/>
        </p:nvCxnSpPr>
        <p:spPr>
          <a:xfrm>
            <a:off x="6303279" y="2265819"/>
            <a:ext cx="0" cy="167739"/>
          </a:xfrm>
          <a:prstGeom prst="straightConnector1">
            <a:avLst/>
          </a:prstGeom>
          <a:noFill/>
          <a:ln w="12700" cap="flat" cmpd="sng">
            <a:solidFill>
              <a:srgbClr val="3F3F3F"/>
            </a:solidFill>
            <a:prstDash val="solid"/>
            <a:round/>
            <a:headEnd type="none" w="sm" len="sm"/>
            <a:tailEnd type="triangle" w="med" len="med"/>
          </a:ln>
        </p:spPr>
      </p:cxnSp>
      <p:cxnSp>
        <p:nvCxnSpPr>
          <p:cNvPr id="1735" name="Google Shape;1735;p68"/>
          <p:cNvCxnSpPr/>
          <p:nvPr/>
        </p:nvCxnSpPr>
        <p:spPr>
          <a:xfrm>
            <a:off x="6303279" y="2764019"/>
            <a:ext cx="0" cy="167738"/>
          </a:xfrm>
          <a:prstGeom prst="straightConnector1">
            <a:avLst/>
          </a:prstGeom>
          <a:noFill/>
          <a:ln w="12700" cap="flat" cmpd="sng">
            <a:solidFill>
              <a:srgbClr val="3F3F3F"/>
            </a:solidFill>
            <a:prstDash val="solid"/>
            <a:round/>
            <a:headEnd type="none" w="sm" len="sm"/>
            <a:tailEnd type="triangle" w="med" len="med"/>
          </a:ln>
        </p:spPr>
      </p:cxnSp>
      <p:cxnSp>
        <p:nvCxnSpPr>
          <p:cNvPr id="1736" name="Google Shape;1736;p68"/>
          <p:cNvCxnSpPr/>
          <p:nvPr/>
        </p:nvCxnSpPr>
        <p:spPr>
          <a:xfrm>
            <a:off x="6303279" y="3333236"/>
            <a:ext cx="0" cy="167739"/>
          </a:xfrm>
          <a:prstGeom prst="straightConnector1">
            <a:avLst/>
          </a:prstGeom>
          <a:noFill/>
          <a:ln w="12700" cap="flat" cmpd="sng">
            <a:solidFill>
              <a:srgbClr val="3F3F3F"/>
            </a:solidFill>
            <a:prstDash val="solid"/>
            <a:round/>
            <a:headEnd type="none" w="sm" len="sm"/>
            <a:tailEnd type="triangle" w="med" len="med"/>
          </a:ln>
        </p:spPr>
      </p:cxnSp>
      <p:cxnSp>
        <p:nvCxnSpPr>
          <p:cNvPr id="1737" name="Google Shape;1737;p68"/>
          <p:cNvCxnSpPr/>
          <p:nvPr/>
        </p:nvCxnSpPr>
        <p:spPr>
          <a:xfrm>
            <a:off x="6303280" y="3890442"/>
            <a:ext cx="1" cy="247640"/>
          </a:xfrm>
          <a:prstGeom prst="straightConnector1">
            <a:avLst/>
          </a:prstGeom>
          <a:noFill/>
          <a:ln w="25400" cap="flat" cmpd="sng">
            <a:solidFill>
              <a:srgbClr val="3F3F3F"/>
            </a:solidFill>
            <a:prstDash val="solid"/>
            <a:round/>
            <a:headEnd type="none" w="sm" len="sm"/>
            <a:tailEnd type="triangle" w="lg" len="lg"/>
          </a:ln>
        </p:spPr>
      </p:cxnSp>
      <p:sp>
        <p:nvSpPr>
          <p:cNvPr id="1738" name="Google Shape;1738;p68"/>
          <p:cNvSpPr txBox="1"/>
          <p:nvPr/>
        </p:nvSpPr>
        <p:spPr>
          <a:xfrm>
            <a:off x="7356866" y="1135919"/>
            <a:ext cx="992951" cy="161583"/>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1050"/>
              <a:buFont typeface="Arial"/>
              <a:buNone/>
            </a:pPr>
            <a:r>
              <a:rPr lang="en-US" sz="1050" b="1" i="0" u="none" strike="noStrike" cap="none">
                <a:solidFill>
                  <a:srgbClr val="6CAF27"/>
                </a:solidFill>
                <a:latin typeface="Roboto"/>
                <a:ea typeface="Roboto"/>
                <a:cs typeface="Roboto"/>
                <a:sym typeface="Roboto"/>
              </a:rPr>
              <a:t>Compute Site 1</a:t>
            </a:r>
            <a:endParaRPr sz="1050" b="1" i="0" u="none" strike="noStrike" cap="none">
              <a:solidFill>
                <a:srgbClr val="6CAF27"/>
              </a:solidFill>
              <a:latin typeface="Roboto"/>
              <a:ea typeface="Roboto"/>
              <a:cs typeface="Roboto"/>
              <a:sym typeface="Roboto"/>
            </a:endParaRPr>
          </a:p>
        </p:txBody>
      </p:sp>
      <p:cxnSp>
        <p:nvCxnSpPr>
          <p:cNvPr id="1739" name="Google Shape;1739;p68"/>
          <p:cNvCxnSpPr/>
          <p:nvPr/>
        </p:nvCxnSpPr>
        <p:spPr>
          <a:xfrm>
            <a:off x="7695949" y="2392807"/>
            <a:ext cx="572566" cy="0"/>
          </a:xfrm>
          <a:prstGeom prst="straightConnector1">
            <a:avLst/>
          </a:prstGeom>
          <a:noFill/>
          <a:ln w="12700" cap="flat" cmpd="sng">
            <a:solidFill>
              <a:srgbClr val="BFBFBF"/>
            </a:solidFill>
            <a:prstDash val="solid"/>
            <a:round/>
            <a:headEnd type="none" w="sm" len="sm"/>
            <a:tailEnd type="none" w="sm" len="sm"/>
          </a:ln>
        </p:spPr>
      </p:cxnSp>
      <p:grpSp>
        <p:nvGrpSpPr>
          <p:cNvPr id="1740" name="Google Shape;1740;p68"/>
          <p:cNvGrpSpPr/>
          <p:nvPr/>
        </p:nvGrpSpPr>
        <p:grpSpPr>
          <a:xfrm>
            <a:off x="7357905" y="2149129"/>
            <a:ext cx="480125" cy="576175"/>
            <a:chOff x="2700529" y="5095926"/>
            <a:chExt cx="376960" cy="452371"/>
          </a:xfrm>
        </p:grpSpPr>
        <p:grpSp>
          <p:nvGrpSpPr>
            <p:cNvPr id="1741" name="Google Shape;1741;p68"/>
            <p:cNvGrpSpPr/>
            <p:nvPr/>
          </p:nvGrpSpPr>
          <p:grpSpPr>
            <a:xfrm>
              <a:off x="2700529" y="5095926"/>
              <a:ext cx="376960" cy="448655"/>
              <a:chOff x="2939671" y="4395131"/>
              <a:chExt cx="376960" cy="448655"/>
            </a:xfrm>
          </p:grpSpPr>
          <p:grpSp>
            <p:nvGrpSpPr>
              <p:cNvPr id="1742" name="Google Shape;1742;p68"/>
              <p:cNvGrpSpPr/>
              <p:nvPr/>
            </p:nvGrpSpPr>
            <p:grpSpPr>
              <a:xfrm>
                <a:off x="3040778" y="4395131"/>
                <a:ext cx="275853" cy="376767"/>
                <a:chOff x="3040778" y="4395131"/>
                <a:chExt cx="275853" cy="376767"/>
              </a:xfrm>
            </p:grpSpPr>
            <p:sp>
              <p:nvSpPr>
                <p:cNvPr id="1743" name="Google Shape;1743;p68"/>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4" name="Google Shape;1744;p68"/>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5" name="Google Shape;1745;p68"/>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6" name="Google Shape;1746;p68"/>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7" name="Google Shape;1747;p68"/>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8" name="Google Shape;1748;p68"/>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49" name="Google Shape;1749;p68"/>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0" name="Google Shape;1750;p68"/>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1" name="Google Shape;1751;p68"/>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52" name="Google Shape;1752;p68"/>
              <p:cNvGrpSpPr/>
              <p:nvPr/>
            </p:nvGrpSpPr>
            <p:grpSpPr>
              <a:xfrm>
                <a:off x="2939671" y="4689883"/>
                <a:ext cx="145155" cy="153903"/>
                <a:chOff x="5967413" y="-3362325"/>
                <a:chExt cx="1133475" cy="1454150"/>
              </a:xfrm>
            </p:grpSpPr>
            <p:sp>
              <p:nvSpPr>
                <p:cNvPr id="1753" name="Google Shape;1753;p68"/>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4" name="Google Shape;1754;p68"/>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5" name="Google Shape;1755;p68"/>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6" name="Google Shape;1756;p68"/>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7" name="Google Shape;1757;p68"/>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8" name="Google Shape;1758;p68"/>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59" name="Google Shape;1759;p68"/>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0" name="Google Shape;1760;p68"/>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1" name="Google Shape;1761;p68"/>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2" name="Google Shape;1762;p68"/>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3" name="Google Shape;1763;p68"/>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4" name="Google Shape;1764;p68"/>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5" name="Google Shape;1765;p68"/>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66" name="Google Shape;1766;p68"/>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67" name="Google Shape;1767;p68"/>
            <p:cNvSpPr txBox="1"/>
            <p:nvPr/>
          </p:nvSpPr>
          <p:spPr>
            <a:xfrm>
              <a:off x="2866069" y="5486742"/>
              <a:ext cx="92696" cy="6155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grpSp>
        <p:nvGrpSpPr>
          <p:cNvPr id="1768" name="Google Shape;1768;p68"/>
          <p:cNvGrpSpPr/>
          <p:nvPr/>
        </p:nvGrpSpPr>
        <p:grpSpPr>
          <a:xfrm>
            <a:off x="7958008" y="2149129"/>
            <a:ext cx="480125" cy="576175"/>
            <a:chOff x="2700529" y="5095926"/>
            <a:chExt cx="376960" cy="452371"/>
          </a:xfrm>
        </p:grpSpPr>
        <p:grpSp>
          <p:nvGrpSpPr>
            <p:cNvPr id="1769" name="Google Shape;1769;p68"/>
            <p:cNvGrpSpPr/>
            <p:nvPr/>
          </p:nvGrpSpPr>
          <p:grpSpPr>
            <a:xfrm>
              <a:off x="2700529" y="5095926"/>
              <a:ext cx="376960" cy="448655"/>
              <a:chOff x="2939671" y="4395131"/>
              <a:chExt cx="376960" cy="448655"/>
            </a:xfrm>
          </p:grpSpPr>
          <p:grpSp>
            <p:nvGrpSpPr>
              <p:cNvPr id="1770" name="Google Shape;1770;p68"/>
              <p:cNvGrpSpPr/>
              <p:nvPr/>
            </p:nvGrpSpPr>
            <p:grpSpPr>
              <a:xfrm>
                <a:off x="3040778" y="4395131"/>
                <a:ext cx="275853" cy="376767"/>
                <a:chOff x="3040778" y="4395131"/>
                <a:chExt cx="275853" cy="376767"/>
              </a:xfrm>
            </p:grpSpPr>
            <p:sp>
              <p:nvSpPr>
                <p:cNvPr id="1771" name="Google Shape;1771;p68"/>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2" name="Google Shape;1772;p68"/>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3" name="Google Shape;1773;p68"/>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4" name="Google Shape;1774;p68"/>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5" name="Google Shape;1775;p68"/>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6" name="Google Shape;1776;p68"/>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7" name="Google Shape;1777;p68"/>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8" name="Google Shape;1778;p68"/>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79" name="Google Shape;1779;p68"/>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780" name="Google Shape;1780;p68"/>
              <p:cNvGrpSpPr/>
              <p:nvPr/>
            </p:nvGrpSpPr>
            <p:grpSpPr>
              <a:xfrm>
                <a:off x="2939671" y="4689883"/>
                <a:ext cx="145155" cy="153903"/>
                <a:chOff x="5967413" y="-3362325"/>
                <a:chExt cx="1133475" cy="1454150"/>
              </a:xfrm>
            </p:grpSpPr>
            <p:sp>
              <p:nvSpPr>
                <p:cNvPr id="1781" name="Google Shape;1781;p68"/>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2" name="Google Shape;1782;p68"/>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3" name="Google Shape;1783;p68"/>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4" name="Google Shape;1784;p68"/>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5" name="Google Shape;1785;p68"/>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6" name="Google Shape;1786;p68"/>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7" name="Google Shape;1787;p68"/>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8" name="Google Shape;1788;p68"/>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89" name="Google Shape;1789;p68"/>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0" name="Google Shape;1790;p68"/>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1" name="Google Shape;1791;p68"/>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2" name="Google Shape;1792;p68"/>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3" name="Google Shape;1793;p68"/>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94" name="Google Shape;1794;p68"/>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795" name="Google Shape;1795;p68"/>
            <p:cNvSpPr txBox="1"/>
            <p:nvPr/>
          </p:nvSpPr>
          <p:spPr>
            <a:xfrm>
              <a:off x="2866069" y="5486742"/>
              <a:ext cx="92696" cy="61555"/>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400"/>
                <a:buFont typeface="Arial"/>
                <a:buNone/>
              </a:pPr>
              <a:r>
                <a:rPr lang="en-US" sz="400" b="1" i="0" u="none" strike="noStrike" cap="none">
                  <a:solidFill>
                    <a:srgbClr val="3F3F3F"/>
                  </a:solidFill>
                  <a:latin typeface="Roboto"/>
                  <a:ea typeface="Roboto"/>
                  <a:cs typeface="Roboto"/>
                  <a:sym typeface="Roboto"/>
                </a:rPr>
                <a:t>WN</a:t>
              </a:r>
              <a:endParaRPr sz="400" b="1" i="0" u="none" strike="noStrike" cap="none">
                <a:solidFill>
                  <a:srgbClr val="3F3F3F"/>
                </a:solidFill>
                <a:latin typeface="Roboto"/>
                <a:ea typeface="Roboto"/>
                <a:cs typeface="Roboto"/>
                <a:sym typeface="Roboto"/>
              </a:endParaRPr>
            </a:p>
          </p:txBody>
        </p:sp>
      </p:grpSp>
      <p:sp>
        <p:nvSpPr>
          <p:cNvPr id="1796" name="Google Shape;1796;p68"/>
          <p:cNvSpPr/>
          <p:nvPr/>
        </p:nvSpPr>
        <p:spPr>
          <a:xfrm>
            <a:off x="9394598" y="1697363"/>
            <a:ext cx="167266" cy="167266"/>
          </a:xfrm>
          <a:prstGeom prst="ellipse">
            <a:avLst/>
          </a:prstGeom>
          <a:solidFill>
            <a:srgbClr val="FF7C80"/>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400"/>
              <a:buFont typeface="Arial"/>
              <a:buNone/>
            </a:pPr>
            <a:endParaRPr sz="400" b="1" i="0" u="none" strike="noStrike" cap="none">
              <a:solidFill>
                <a:schemeClr val="lt1"/>
              </a:solidFill>
              <a:latin typeface="Roboto"/>
              <a:ea typeface="Roboto"/>
              <a:cs typeface="Roboto"/>
              <a:sym typeface="Roboto"/>
            </a:endParaRPr>
          </a:p>
        </p:txBody>
      </p:sp>
      <p:sp>
        <p:nvSpPr>
          <p:cNvPr id="1797" name="Google Shape;1797;p68"/>
          <p:cNvSpPr/>
          <p:nvPr/>
        </p:nvSpPr>
        <p:spPr>
          <a:xfrm>
            <a:off x="9150157" y="1279684"/>
            <a:ext cx="169136" cy="169136"/>
          </a:xfrm>
          <a:prstGeom prst="ellipse">
            <a:avLst/>
          </a:prstGeom>
          <a:solidFill>
            <a:srgbClr val="F16D1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798" name="Google Shape;1798;p68"/>
          <p:cNvSpPr/>
          <p:nvPr/>
        </p:nvSpPr>
        <p:spPr>
          <a:xfrm>
            <a:off x="9150157" y="1546470"/>
            <a:ext cx="169136" cy="169136"/>
          </a:xfrm>
          <a:prstGeom prst="ellipse">
            <a:avLst/>
          </a:prstGeom>
          <a:solidFill>
            <a:srgbClr val="74CA2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799" name="Google Shape;1799;p68"/>
          <p:cNvSpPr/>
          <p:nvPr/>
        </p:nvSpPr>
        <p:spPr>
          <a:xfrm>
            <a:off x="9386264" y="1997194"/>
            <a:ext cx="169136" cy="169136"/>
          </a:xfrm>
          <a:prstGeom prst="ellipse">
            <a:avLst/>
          </a:prstGeom>
          <a:solidFill>
            <a:srgbClr val="FF6699"/>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800" name="Google Shape;1800;p68"/>
          <p:cNvSpPr/>
          <p:nvPr/>
        </p:nvSpPr>
        <p:spPr>
          <a:xfrm>
            <a:off x="9150157" y="2148003"/>
            <a:ext cx="169136" cy="169136"/>
          </a:xfrm>
          <a:prstGeom prst="ellipse">
            <a:avLst/>
          </a:prstGeom>
          <a:solidFill>
            <a:srgbClr val="119D9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801" name="Google Shape;1801;p68"/>
          <p:cNvSpPr/>
          <p:nvPr/>
        </p:nvSpPr>
        <p:spPr>
          <a:xfrm>
            <a:off x="9150157" y="2411040"/>
            <a:ext cx="169136" cy="169136"/>
          </a:xfrm>
          <a:prstGeom prst="ellips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00"/>
              <a:buFont typeface="Arial"/>
              <a:buNone/>
            </a:pPr>
            <a:endParaRPr sz="800" b="1" i="0" u="none" strike="noStrike" cap="none">
              <a:solidFill>
                <a:schemeClr val="lt1"/>
              </a:solidFill>
              <a:latin typeface="Roboto"/>
              <a:ea typeface="Roboto"/>
              <a:cs typeface="Roboto"/>
              <a:sym typeface="Roboto"/>
            </a:endParaRPr>
          </a:p>
        </p:txBody>
      </p:sp>
      <p:sp>
        <p:nvSpPr>
          <p:cNvPr id="1802" name="Google Shape;1802;p68"/>
          <p:cNvSpPr/>
          <p:nvPr/>
        </p:nvSpPr>
        <p:spPr>
          <a:xfrm>
            <a:off x="9158909" y="1844110"/>
            <a:ext cx="153118" cy="153118"/>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500"/>
              <a:buFont typeface="Arial"/>
              <a:buNone/>
            </a:pPr>
            <a:r>
              <a:rPr lang="en-US" sz="500" b="1" i="0" u="none" strike="noStrike" cap="none">
                <a:solidFill>
                  <a:schemeClr val="lt1"/>
                </a:solidFill>
                <a:latin typeface="Roboto"/>
                <a:ea typeface="Roboto"/>
                <a:cs typeface="Roboto"/>
                <a:sym typeface="Roboto"/>
              </a:rPr>
              <a:t>T1</a:t>
            </a:r>
            <a:endParaRPr sz="1400" b="0" i="0" u="none" strike="noStrike" cap="none">
              <a:solidFill>
                <a:srgbClr val="000000"/>
              </a:solidFill>
              <a:latin typeface="Arial"/>
              <a:ea typeface="Arial"/>
              <a:cs typeface="Arial"/>
              <a:sym typeface="Arial"/>
            </a:endParaRPr>
          </a:p>
        </p:txBody>
      </p:sp>
      <p:cxnSp>
        <p:nvCxnSpPr>
          <p:cNvPr id="1803" name="Google Shape;1803;p68"/>
          <p:cNvCxnSpPr>
            <a:stCxn id="1797" idx="4"/>
            <a:endCxn id="1798" idx="0"/>
          </p:cNvCxnSpPr>
          <p:nvPr/>
        </p:nvCxnSpPr>
        <p:spPr>
          <a:xfrm>
            <a:off x="9234725" y="1448820"/>
            <a:ext cx="0" cy="97800"/>
          </a:xfrm>
          <a:prstGeom prst="straightConnector1">
            <a:avLst/>
          </a:prstGeom>
          <a:noFill/>
          <a:ln w="9525" cap="flat" cmpd="sng">
            <a:solidFill>
              <a:srgbClr val="3F3F3F"/>
            </a:solidFill>
            <a:prstDash val="solid"/>
            <a:round/>
            <a:headEnd type="none" w="sm" len="sm"/>
            <a:tailEnd type="triangle" w="sm" len="sm"/>
          </a:ln>
        </p:spPr>
      </p:cxnSp>
      <p:cxnSp>
        <p:nvCxnSpPr>
          <p:cNvPr id="1804" name="Google Shape;1804;p68"/>
          <p:cNvCxnSpPr>
            <a:stCxn id="1798" idx="6"/>
            <a:endCxn id="1796" idx="1"/>
          </p:cNvCxnSpPr>
          <p:nvPr/>
        </p:nvCxnSpPr>
        <p:spPr>
          <a:xfrm>
            <a:off x="9319293" y="1631038"/>
            <a:ext cx="99900" cy="90900"/>
          </a:xfrm>
          <a:prstGeom prst="straightConnector1">
            <a:avLst/>
          </a:prstGeom>
          <a:noFill/>
          <a:ln w="9525" cap="flat" cmpd="sng">
            <a:solidFill>
              <a:srgbClr val="3F3F3F"/>
            </a:solidFill>
            <a:prstDash val="solid"/>
            <a:round/>
            <a:headEnd type="none" w="sm" len="sm"/>
            <a:tailEnd type="triangle" w="sm" len="sm"/>
          </a:ln>
        </p:spPr>
      </p:cxnSp>
      <p:cxnSp>
        <p:nvCxnSpPr>
          <p:cNvPr id="1805" name="Google Shape;1805;p68"/>
          <p:cNvCxnSpPr>
            <a:stCxn id="1796" idx="3"/>
            <a:endCxn id="1806" idx="6"/>
          </p:cNvCxnSpPr>
          <p:nvPr/>
        </p:nvCxnSpPr>
        <p:spPr>
          <a:xfrm flipH="1">
            <a:off x="9327293" y="1840134"/>
            <a:ext cx="91800" cy="80400"/>
          </a:xfrm>
          <a:prstGeom prst="straightConnector1">
            <a:avLst/>
          </a:prstGeom>
          <a:noFill/>
          <a:ln w="9525" cap="flat" cmpd="sng">
            <a:solidFill>
              <a:srgbClr val="3F3F3F"/>
            </a:solidFill>
            <a:prstDash val="solid"/>
            <a:round/>
            <a:headEnd type="none" w="sm" len="sm"/>
            <a:tailEnd type="triangle" w="sm" len="sm"/>
          </a:ln>
        </p:spPr>
      </p:cxnSp>
      <p:cxnSp>
        <p:nvCxnSpPr>
          <p:cNvPr id="1807" name="Google Shape;1807;p68"/>
          <p:cNvCxnSpPr>
            <a:stCxn id="1799" idx="3"/>
            <a:endCxn id="1800" idx="6"/>
          </p:cNvCxnSpPr>
          <p:nvPr/>
        </p:nvCxnSpPr>
        <p:spPr>
          <a:xfrm flipH="1">
            <a:off x="9319233" y="2141561"/>
            <a:ext cx="91800" cy="90900"/>
          </a:xfrm>
          <a:prstGeom prst="straightConnector1">
            <a:avLst/>
          </a:prstGeom>
          <a:noFill/>
          <a:ln w="9525" cap="flat" cmpd="sng">
            <a:solidFill>
              <a:srgbClr val="3F3F3F"/>
            </a:solidFill>
            <a:prstDash val="solid"/>
            <a:round/>
            <a:headEnd type="none" w="sm" len="sm"/>
            <a:tailEnd type="triangle" w="sm" len="sm"/>
          </a:ln>
        </p:spPr>
      </p:cxnSp>
      <p:cxnSp>
        <p:nvCxnSpPr>
          <p:cNvPr id="1808" name="Google Shape;1808;p68"/>
          <p:cNvCxnSpPr>
            <a:stCxn id="1806" idx="5"/>
            <a:endCxn id="1799" idx="2"/>
          </p:cNvCxnSpPr>
          <p:nvPr/>
        </p:nvCxnSpPr>
        <p:spPr>
          <a:xfrm>
            <a:off x="9300164" y="1986062"/>
            <a:ext cx="86100" cy="95700"/>
          </a:xfrm>
          <a:prstGeom prst="straightConnector1">
            <a:avLst/>
          </a:prstGeom>
          <a:noFill/>
          <a:ln w="9525" cap="flat" cmpd="sng">
            <a:solidFill>
              <a:srgbClr val="3F3F3F"/>
            </a:solidFill>
            <a:prstDash val="solid"/>
            <a:round/>
            <a:headEnd type="none" w="sm" len="sm"/>
            <a:tailEnd type="triangle" w="sm" len="sm"/>
          </a:ln>
        </p:spPr>
      </p:cxnSp>
      <p:cxnSp>
        <p:nvCxnSpPr>
          <p:cNvPr id="1809" name="Google Shape;1809;p68"/>
          <p:cNvCxnSpPr>
            <a:stCxn id="1800" idx="4"/>
            <a:endCxn id="1801" idx="0"/>
          </p:cNvCxnSpPr>
          <p:nvPr/>
        </p:nvCxnSpPr>
        <p:spPr>
          <a:xfrm>
            <a:off x="9234725" y="2317139"/>
            <a:ext cx="0" cy="93900"/>
          </a:xfrm>
          <a:prstGeom prst="straightConnector1">
            <a:avLst/>
          </a:prstGeom>
          <a:noFill/>
          <a:ln w="9525" cap="flat" cmpd="sng">
            <a:solidFill>
              <a:srgbClr val="3F3F3F"/>
            </a:solidFill>
            <a:prstDash val="solid"/>
            <a:round/>
            <a:headEnd type="none" w="sm" len="sm"/>
            <a:tailEnd type="triangle" w="sm" len="sm"/>
          </a:ln>
        </p:spPr>
      </p:cxnSp>
      <p:grpSp>
        <p:nvGrpSpPr>
          <p:cNvPr id="1810" name="Google Shape;1810;p68"/>
          <p:cNvGrpSpPr/>
          <p:nvPr/>
        </p:nvGrpSpPr>
        <p:grpSpPr>
          <a:xfrm>
            <a:off x="7469783" y="1637504"/>
            <a:ext cx="292601" cy="292601"/>
            <a:chOff x="2628544" y="4570783"/>
            <a:chExt cx="228600" cy="228600"/>
          </a:xfrm>
        </p:grpSpPr>
        <p:sp>
          <p:nvSpPr>
            <p:cNvPr id="1811" name="Google Shape;1811;p68"/>
            <p:cNvSpPr/>
            <p:nvPr/>
          </p:nvSpPr>
          <p:spPr>
            <a:xfrm>
              <a:off x="2628544" y="4570783"/>
              <a:ext cx="228600" cy="228600"/>
            </a:xfrm>
            <a:prstGeom prst="ellipse">
              <a:avLst/>
            </a:prstGeom>
            <a:noFill/>
            <a:ln w="9525" cap="flat" cmpd="sng">
              <a:solidFill>
                <a:srgbClr val="A5A5A5"/>
              </a:solidFill>
              <a:prstDash val="solid"/>
              <a:round/>
              <a:headEnd type="none" w="sm" len="sm"/>
              <a:tailEnd type="none" w="sm" len="sm"/>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endParaRPr sz="700" b="1" i="0" u="none" strike="noStrike" cap="none">
                <a:solidFill>
                  <a:schemeClr val="lt1"/>
                </a:solidFill>
                <a:latin typeface="Roboto"/>
                <a:ea typeface="Roboto"/>
                <a:cs typeface="Roboto"/>
                <a:sym typeface="Roboto"/>
              </a:endParaRPr>
            </a:p>
          </p:txBody>
        </p:sp>
        <p:sp>
          <p:nvSpPr>
            <p:cNvPr id="1812" name="Google Shape;1812;p68"/>
            <p:cNvSpPr/>
            <p:nvPr/>
          </p:nvSpPr>
          <p:spPr>
            <a:xfrm>
              <a:off x="2649298" y="4590621"/>
              <a:ext cx="188925" cy="188925"/>
            </a:xfrm>
            <a:prstGeom prst="ellipse">
              <a:avLst/>
            </a:prstGeom>
            <a:solidFill>
              <a:srgbClr val="F16D19"/>
            </a:solidFill>
            <a:ln>
              <a:noFill/>
            </a:ln>
          </p:spPr>
          <p:txBody>
            <a:bodyPr spcFirstLastPara="1" wrap="square" lIns="0" tIns="45700" rIns="0" bIns="45700" anchor="ctr" anchorCtr="0">
              <a:noAutofit/>
            </a:bodyPr>
            <a:lstStyle/>
            <a:p>
              <a:pPr marL="0" marR="0" lvl="0" indent="0" algn="ctr" rtl="0">
                <a:lnSpc>
                  <a:spcPct val="100000"/>
                </a:lnSpc>
                <a:spcBef>
                  <a:spcPts val="0"/>
                </a:spcBef>
                <a:spcAft>
                  <a:spcPts val="0"/>
                </a:spcAft>
                <a:buClr>
                  <a:srgbClr val="000000"/>
                </a:buClr>
                <a:buSzPts val="700"/>
                <a:buFont typeface="Arial"/>
                <a:buNone/>
              </a:pPr>
              <a:r>
                <a:rPr lang="en-US" sz="700" b="1">
                  <a:solidFill>
                    <a:schemeClr val="lt1"/>
                  </a:solidFill>
                  <a:latin typeface="Roboto"/>
                  <a:ea typeface="Roboto"/>
                  <a:cs typeface="Roboto"/>
                  <a:sym typeface="Roboto"/>
                </a:rPr>
                <a:t>J</a:t>
              </a:r>
              <a:r>
                <a:rPr lang="en-US" sz="700" b="1" i="0" u="none" strike="noStrike" cap="none">
                  <a:solidFill>
                    <a:schemeClr val="lt1"/>
                  </a:solidFill>
                  <a:latin typeface="Roboto"/>
                  <a:ea typeface="Roboto"/>
                  <a:cs typeface="Roboto"/>
                  <a:sym typeface="Roboto"/>
                </a:rPr>
                <a:t>1</a:t>
              </a:r>
              <a:endParaRPr sz="1400" b="0" i="0" u="none" strike="noStrike" cap="none">
                <a:solidFill>
                  <a:srgbClr val="000000"/>
                </a:solidFill>
                <a:latin typeface="Arial"/>
                <a:ea typeface="Arial"/>
                <a:cs typeface="Arial"/>
                <a:sym typeface="Arial"/>
              </a:endParaRPr>
            </a:p>
          </p:txBody>
        </p:sp>
      </p:grpSp>
      <p:sp>
        <p:nvSpPr>
          <p:cNvPr id="1813" name="Google Shape;1813;p68"/>
          <p:cNvSpPr txBox="1"/>
          <p:nvPr/>
        </p:nvSpPr>
        <p:spPr>
          <a:xfrm>
            <a:off x="7934522" y="1321786"/>
            <a:ext cx="624301" cy="246221"/>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Pegasus Lite </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Instance</a:t>
            </a:r>
            <a:endParaRPr sz="800" b="1" i="0" u="none" strike="noStrike" cap="none">
              <a:solidFill>
                <a:srgbClr val="3F3F3F"/>
              </a:solidFill>
              <a:latin typeface="Roboto"/>
              <a:ea typeface="Roboto"/>
              <a:cs typeface="Roboto"/>
              <a:sym typeface="Roboto"/>
            </a:endParaRPr>
          </a:p>
        </p:txBody>
      </p:sp>
      <p:sp>
        <p:nvSpPr>
          <p:cNvPr id="1814" name="Google Shape;1814;p68"/>
          <p:cNvSpPr txBox="1"/>
          <p:nvPr/>
        </p:nvSpPr>
        <p:spPr>
          <a:xfrm>
            <a:off x="10962297" y="1509539"/>
            <a:ext cx="856815"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F.in</a:t>
            </a:r>
            <a:endParaRPr sz="900" b="1" i="0" u="none" strike="noStrike" cap="none">
              <a:solidFill>
                <a:srgbClr val="3F3F3F"/>
              </a:solidFill>
              <a:latin typeface="Roboto"/>
              <a:ea typeface="Roboto"/>
              <a:cs typeface="Roboto"/>
              <a:sym typeface="Roboto"/>
            </a:endParaRPr>
          </a:p>
        </p:txBody>
      </p:sp>
      <p:sp>
        <p:nvSpPr>
          <p:cNvPr id="1815" name="Google Shape;1815;p68"/>
          <p:cNvSpPr txBox="1"/>
          <p:nvPr/>
        </p:nvSpPr>
        <p:spPr>
          <a:xfrm>
            <a:off x="10962297" y="2850608"/>
            <a:ext cx="856815"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F.int</a:t>
            </a:r>
            <a:endParaRPr sz="900" b="1" i="0" u="none" strike="noStrike" cap="none">
              <a:solidFill>
                <a:srgbClr val="3F3F3F"/>
              </a:solidFill>
              <a:latin typeface="Roboto"/>
              <a:ea typeface="Roboto"/>
              <a:cs typeface="Roboto"/>
              <a:sym typeface="Roboto"/>
            </a:endParaRPr>
          </a:p>
        </p:txBody>
      </p:sp>
      <p:sp>
        <p:nvSpPr>
          <p:cNvPr id="1816" name="Google Shape;1816;p68"/>
          <p:cNvSpPr txBox="1"/>
          <p:nvPr/>
        </p:nvSpPr>
        <p:spPr>
          <a:xfrm>
            <a:off x="10962297" y="4112440"/>
            <a:ext cx="856815" cy="250843"/>
          </a:xfrm>
          <a:prstGeom prst="rect">
            <a:avLst/>
          </a:prstGeom>
          <a:solidFill>
            <a:srgbClr val="BBD6EE"/>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900"/>
              <a:buFont typeface="Arial"/>
              <a:buNone/>
            </a:pPr>
            <a:r>
              <a:rPr lang="en-US" sz="900" b="1" i="0" u="none" strike="noStrike" cap="none">
                <a:solidFill>
                  <a:srgbClr val="3F3F3F"/>
                </a:solidFill>
                <a:latin typeface="Roboto"/>
                <a:ea typeface="Roboto"/>
                <a:cs typeface="Roboto"/>
                <a:sym typeface="Roboto"/>
              </a:rPr>
              <a:t>F.out</a:t>
            </a:r>
            <a:endParaRPr sz="900" b="1" i="0" u="none" strike="noStrike" cap="none">
              <a:solidFill>
                <a:srgbClr val="3F3F3F"/>
              </a:solidFill>
              <a:latin typeface="Roboto"/>
              <a:ea typeface="Roboto"/>
              <a:cs typeface="Roboto"/>
              <a:sym typeface="Roboto"/>
            </a:endParaRPr>
          </a:p>
        </p:txBody>
      </p:sp>
      <p:sp>
        <p:nvSpPr>
          <p:cNvPr id="1817" name="Google Shape;1817;p68"/>
          <p:cNvSpPr/>
          <p:nvPr/>
        </p:nvSpPr>
        <p:spPr>
          <a:xfrm>
            <a:off x="10962297" y="1263078"/>
            <a:ext cx="856815" cy="250843"/>
          </a:xfrm>
          <a:prstGeom prst="round2SameRect">
            <a:avLst>
              <a:gd name="adj1" fmla="val 16667"/>
              <a:gd name="adj2" fmla="val 0"/>
            </a:avLst>
          </a:prstGeom>
          <a:solidFill>
            <a:srgbClr val="F2F2F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Input Data Site</a:t>
            </a:r>
            <a:endParaRPr sz="800" b="1" i="0" u="none" strike="noStrike" cap="none">
              <a:solidFill>
                <a:srgbClr val="3F3F3F"/>
              </a:solidFill>
              <a:latin typeface="Roboto"/>
              <a:ea typeface="Roboto"/>
              <a:cs typeface="Roboto"/>
              <a:sym typeface="Roboto"/>
            </a:endParaRPr>
          </a:p>
        </p:txBody>
      </p:sp>
      <p:sp>
        <p:nvSpPr>
          <p:cNvPr id="1818" name="Google Shape;1818;p68"/>
          <p:cNvSpPr/>
          <p:nvPr/>
        </p:nvSpPr>
        <p:spPr>
          <a:xfrm>
            <a:off x="10962297" y="2604147"/>
            <a:ext cx="856815" cy="250843"/>
          </a:xfrm>
          <a:prstGeom prst="round2SameRect">
            <a:avLst>
              <a:gd name="adj1" fmla="val 16667"/>
              <a:gd name="adj2" fmla="val 0"/>
            </a:avLst>
          </a:prstGeom>
          <a:solidFill>
            <a:srgbClr val="F2F2F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Staging Site</a:t>
            </a:r>
            <a:endParaRPr sz="800" b="1" i="0" u="none" strike="noStrike" cap="none">
              <a:solidFill>
                <a:srgbClr val="3F3F3F"/>
              </a:solidFill>
              <a:latin typeface="Roboto"/>
              <a:ea typeface="Roboto"/>
              <a:cs typeface="Roboto"/>
              <a:sym typeface="Roboto"/>
            </a:endParaRPr>
          </a:p>
        </p:txBody>
      </p:sp>
      <p:sp>
        <p:nvSpPr>
          <p:cNvPr id="1819" name="Google Shape;1819;p68"/>
          <p:cNvSpPr/>
          <p:nvPr/>
        </p:nvSpPr>
        <p:spPr>
          <a:xfrm>
            <a:off x="10962297" y="3865979"/>
            <a:ext cx="856815" cy="250843"/>
          </a:xfrm>
          <a:prstGeom prst="round2SameRect">
            <a:avLst>
              <a:gd name="adj1" fmla="val 16667"/>
              <a:gd name="adj2" fmla="val 0"/>
            </a:avLst>
          </a:prstGeom>
          <a:solidFill>
            <a:srgbClr val="F2F2F2"/>
          </a:solidFill>
          <a:ln>
            <a:noFill/>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800"/>
              <a:buFont typeface="Arial"/>
              <a:buNone/>
            </a:pPr>
            <a:r>
              <a:rPr lang="en-US" sz="800" b="1" i="0" u="none" strike="noStrike" cap="none">
                <a:solidFill>
                  <a:srgbClr val="3F3F3F"/>
                </a:solidFill>
                <a:latin typeface="Roboto"/>
                <a:ea typeface="Roboto"/>
                <a:cs typeface="Roboto"/>
                <a:sym typeface="Roboto"/>
              </a:rPr>
              <a:t>Output Data Site</a:t>
            </a:r>
            <a:endParaRPr sz="800" b="1" i="0" u="none" strike="noStrike" cap="none">
              <a:solidFill>
                <a:srgbClr val="3F3F3F"/>
              </a:solidFill>
              <a:latin typeface="Roboto"/>
              <a:ea typeface="Roboto"/>
              <a:cs typeface="Roboto"/>
              <a:sym typeface="Roboto"/>
            </a:endParaRPr>
          </a:p>
        </p:txBody>
      </p:sp>
      <p:cxnSp>
        <p:nvCxnSpPr>
          <p:cNvPr id="1820" name="Google Shape;1820;p68"/>
          <p:cNvCxnSpPr/>
          <p:nvPr/>
        </p:nvCxnSpPr>
        <p:spPr>
          <a:xfrm rot="10800000">
            <a:off x="9419094" y="1595698"/>
            <a:ext cx="1429028" cy="0"/>
          </a:xfrm>
          <a:prstGeom prst="straightConnector1">
            <a:avLst/>
          </a:prstGeom>
          <a:noFill/>
          <a:ln w="12700" cap="flat" cmpd="sng">
            <a:solidFill>
              <a:srgbClr val="3F3F3F"/>
            </a:solidFill>
            <a:prstDash val="dash"/>
            <a:round/>
            <a:headEnd type="none" w="sm" len="sm"/>
            <a:tailEnd type="triangle" w="med" len="med"/>
          </a:ln>
        </p:spPr>
      </p:cxnSp>
      <p:cxnSp>
        <p:nvCxnSpPr>
          <p:cNvPr id="1821" name="Google Shape;1821;p68"/>
          <p:cNvCxnSpPr/>
          <p:nvPr/>
        </p:nvCxnSpPr>
        <p:spPr>
          <a:xfrm rot="10800000" flipH="1">
            <a:off x="6712906" y="1997194"/>
            <a:ext cx="713529" cy="2077439"/>
          </a:xfrm>
          <a:prstGeom prst="straightConnector1">
            <a:avLst/>
          </a:prstGeom>
          <a:noFill/>
          <a:ln w="12700" cap="flat" cmpd="sng">
            <a:solidFill>
              <a:srgbClr val="B7B7B7"/>
            </a:solidFill>
            <a:prstDash val="lgDash"/>
            <a:round/>
            <a:headEnd type="triangle" w="med" len="med"/>
            <a:tailEnd type="triangle" w="med" len="med"/>
          </a:ln>
        </p:spPr>
      </p:cxnSp>
      <p:cxnSp>
        <p:nvCxnSpPr>
          <p:cNvPr id="1822" name="Google Shape;1822;p68"/>
          <p:cNvCxnSpPr/>
          <p:nvPr/>
        </p:nvCxnSpPr>
        <p:spPr>
          <a:xfrm>
            <a:off x="9386264" y="2317139"/>
            <a:ext cx="1469897" cy="615523"/>
          </a:xfrm>
          <a:prstGeom prst="straightConnector1">
            <a:avLst/>
          </a:prstGeom>
          <a:noFill/>
          <a:ln w="12700" cap="flat" cmpd="sng">
            <a:solidFill>
              <a:srgbClr val="3F3F3F"/>
            </a:solidFill>
            <a:prstDash val="dash"/>
            <a:round/>
            <a:headEnd type="none" w="sm" len="sm"/>
            <a:tailEnd type="triangle" w="med" len="med"/>
          </a:ln>
        </p:spPr>
      </p:cxnSp>
      <p:cxnSp>
        <p:nvCxnSpPr>
          <p:cNvPr id="1823" name="Google Shape;1823;p68"/>
          <p:cNvCxnSpPr/>
          <p:nvPr/>
        </p:nvCxnSpPr>
        <p:spPr>
          <a:xfrm flipH="1">
            <a:off x="9386266" y="3027845"/>
            <a:ext cx="1480464" cy="541029"/>
          </a:xfrm>
          <a:prstGeom prst="straightConnector1">
            <a:avLst/>
          </a:prstGeom>
          <a:noFill/>
          <a:ln w="12700" cap="flat" cmpd="sng">
            <a:solidFill>
              <a:srgbClr val="3F3F3F"/>
            </a:solidFill>
            <a:prstDash val="dash"/>
            <a:round/>
            <a:headEnd type="none" w="sm" len="sm"/>
            <a:tailEnd type="triangle" w="med" len="med"/>
          </a:ln>
        </p:spPr>
      </p:cxnSp>
      <p:cxnSp>
        <p:nvCxnSpPr>
          <p:cNvPr id="1824" name="Google Shape;1824;p68"/>
          <p:cNvCxnSpPr/>
          <p:nvPr/>
        </p:nvCxnSpPr>
        <p:spPr>
          <a:xfrm>
            <a:off x="9419094" y="4232477"/>
            <a:ext cx="1437067" cy="10769"/>
          </a:xfrm>
          <a:prstGeom prst="straightConnector1">
            <a:avLst/>
          </a:prstGeom>
          <a:noFill/>
          <a:ln w="12700" cap="flat" cmpd="sng">
            <a:solidFill>
              <a:srgbClr val="3F3F3F"/>
            </a:solidFill>
            <a:prstDash val="dash"/>
            <a:round/>
            <a:headEnd type="none" w="sm" len="sm"/>
            <a:tailEnd type="triangle" w="med" len="med"/>
          </a:ln>
        </p:spPr>
      </p:cxnSp>
      <p:cxnSp>
        <p:nvCxnSpPr>
          <p:cNvPr id="1825" name="Google Shape;1825;p68"/>
          <p:cNvCxnSpPr/>
          <p:nvPr/>
        </p:nvCxnSpPr>
        <p:spPr>
          <a:xfrm rot="10800000" flipH="1">
            <a:off x="6841110" y="3921953"/>
            <a:ext cx="582779" cy="477076"/>
          </a:xfrm>
          <a:prstGeom prst="straightConnector1">
            <a:avLst/>
          </a:prstGeom>
          <a:noFill/>
          <a:ln w="12700" cap="flat" cmpd="sng">
            <a:solidFill>
              <a:srgbClr val="B7B7B7"/>
            </a:solidFill>
            <a:prstDash val="lgDash"/>
            <a:round/>
            <a:headEnd type="triangle" w="med" len="med"/>
            <a:tailEnd type="triangle" w="med" len="med"/>
          </a:ln>
        </p:spPr>
      </p:cxnSp>
      <p:grpSp>
        <p:nvGrpSpPr>
          <p:cNvPr id="1826" name="Google Shape;1826;p68"/>
          <p:cNvGrpSpPr/>
          <p:nvPr/>
        </p:nvGrpSpPr>
        <p:grpSpPr>
          <a:xfrm>
            <a:off x="10588024" y="5914495"/>
            <a:ext cx="268163" cy="323449"/>
            <a:chOff x="2700529" y="5095926"/>
            <a:chExt cx="376960" cy="454673"/>
          </a:xfrm>
        </p:grpSpPr>
        <p:grpSp>
          <p:nvGrpSpPr>
            <p:cNvPr id="1827" name="Google Shape;1827;p68"/>
            <p:cNvGrpSpPr/>
            <p:nvPr/>
          </p:nvGrpSpPr>
          <p:grpSpPr>
            <a:xfrm>
              <a:off x="2700529" y="5095926"/>
              <a:ext cx="376960" cy="448655"/>
              <a:chOff x="2939671" y="4395131"/>
              <a:chExt cx="376960" cy="448655"/>
            </a:xfrm>
          </p:grpSpPr>
          <p:grpSp>
            <p:nvGrpSpPr>
              <p:cNvPr id="1828" name="Google Shape;1828;p68"/>
              <p:cNvGrpSpPr/>
              <p:nvPr/>
            </p:nvGrpSpPr>
            <p:grpSpPr>
              <a:xfrm>
                <a:off x="3040778" y="4395131"/>
                <a:ext cx="275853" cy="376767"/>
                <a:chOff x="3040778" y="4395131"/>
                <a:chExt cx="275853" cy="376767"/>
              </a:xfrm>
            </p:grpSpPr>
            <p:sp>
              <p:nvSpPr>
                <p:cNvPr id="1829" name="Google Shape;1829;p68"/>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0" name="Google Shape;1830;p68"/>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1" name="Google Shape;1831;p68"/>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2" name="Google Shape;1832;p68"/>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3" name="Google Shape;1833;p68"/>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4" name="Google Shape;1834;p68"/>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5" name="Google Shape;1835;p68"/>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6" name="Google Shape;1836;p68"/>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37" name="Google Shape;1837;p68"/>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1838" name="Google Shape;1838;p68"/>
              <p:cNvGrpSpPr/>
              <p:nvPr/>
            </p:nvGrpSpPr>
            <p:grpSpPr>
              <a:xfrm>
                <a:off x="2939671" y="4689883"/>
                <a:ext cx="145155" cy="153903"/>
                <a:chOff x="5967413" y="-3362325"/>
                <a:chExt cx="1133475" cy="1454150"/>
              </a:xfrm>
            </p:grpSpPr>
            <p:sp>
              <p:nvSpPr>
                <p:cNvPr id="1839" name="Google Shape;1839;p68"/>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0" name="Google Shape;1840;p68"/>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1" name="Google Shape;1841;p68"/>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2" name="Google Shape;1842;p68"/>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3" name="Google Shape;1843;p68"/>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4" name="Google Shape;1844;p68"/>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5" name="Google Shape;1845;p68"/>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6" name="Google Shape;1846;p68"/>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7" name="Google Shape;1847;p68"/>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8" name="Google Shape;1848;p68"/>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49" name="Google Shape;1849;p68"/>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0" name="Google Shape;1850;p68"/>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1" name="Google Shape;1851;p68"/>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52" name="Google Shape;1852;p68"/>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sp>
          <p:nvSpPr>
            <p:cNvPr id="1853" name="Google Shape;1853;p68"/>
            <p:cNvSpPr txBox="1"/>
            <p:nvPr/>
          </p:nvSpPr>
          <p:spPr>
            <a:xfrm>
              <a:off x="2866068" y="5485703"/>
              <a:ext cx="129999" cy="64896"/>
            </a:xfrm>
            <a:prstGeom prst="rect">
              <a:avLst/>
            </a:prstGeom>
            <a:noFill/>
            <a:ln>
              <a:noFill/>
            </a:ln>
          </p:spPr>
          <p:txBody>
            <a:bodyPr spcFirstLastPara="1" wrap="square" lIns="0" tIns="0" rIns="0" bIns="0" anchor="ctr" anchorCtr="0">
              <a:spAutoFit/>
            </a:bodyPr>
            <a:lstStyle/>
            <a:p>
              <a:pPr marL="0" marR="0" lvl="0" indent="0" algn="l" rtl="0">
                <a:lnSpc>
                  <a:spcPct val="100000"/>
                </a:lnSpc>
                <a:spcBef>
                  <a:spcPts val="0"/>
                </a:spcBef>
                <a:spcAft>
                  <a:spcPts val="0"/>
                </a:spcAft>
                <a:buClr>
                  <a:srgbClr val="000000"/>
                </a:buClr>
                <a:buSzPts val="300"/>
                <a:buFont typeface="Arial"/>
                <a:buNone/>
              </a:pPr>
              <a:r>
                <a:rPr lang="en-US" sz="300" b="1" i="0" u="none" strike="noStrike" cap="none">
                  <a:solidFill>
                    <a:srgbClr val="3F3F3F"/>
                  </a:solidFill>
                  <a:latin typeface="Roboto"/>
                  <a:ea typeface="Roboto"/>
                  <a:cs typeface="Roboto"/>
                  <a:sym typeface="Roboto"/>
                </a:rPr>
                <a:t>WN</a:t>
              </a:r>
              <a:endParaRPr sz="300" b="1" i="0" u="none" strike="noStrike" cap="none">
                <a:solidFill>
                  <a:srgbClr val="3F3F3F"/>
                </a:solidFill>
                <a:latin typeface="Roboto"/>
                <a:ea typeface="Roboto"/>
                <a:cs typeface="Roboto"/>
                <a:sym typeface="Roboto"/>
              </a:endParaRPr>
            </a:p>
          </p:txBody>
        </p:sp>
      </p:grpSp>
      <p:pic>
        <p:nvPicPr>
          <p:cNvPr id="1854" name="Google Shape;1854;p68"/>
          <p:cNvPicPr preferRelativeResize="0"/>
          <p:nvPr/>
        </p:nvPicPr>
        <p:blipFill rotWithShape="1">
          <a:blip r:embed="rId3">
            <a:alphaModFix/>
          </a:blip>
          <a:srcRect/>
          <a:stretch/>
        </p:blipFill>
        <p:spPr>
          <a:xfrm>
            <a:off x="5985779" y="4219966"/>
            <a:ext cx="635000" cy="531196"/>
          </a:xfrm>
          <a:prstGeom prst="rect">
            <a:avLst/>
          </a:prstGeom>
          <a:noFill/>
          <a:ln>
            <a:noFill/>
          </a:ln>
        </p:spPr>
      </p:pic>
      <p:cxnSp>
        <p:nvCxnSpPr>
          <p:cNvPr id="1855" name="Google Shape;1855;p68"/>
          <p:cNvCxnSpPr/>
          <p:nvPr/>
        </p:nvCxnSpPr>
        <p:spPr>
          <a:xfrm>
            <a:off x="7296309" y="2913583"/>
            <a:ext cx="2771540" cy="0"/>
          </a:xfrm>
          <a:prstGeom prst="straightConnector1">
            <a:avLst/>
          </a:prstGeom>
          <a:noFill/>
          <a:ln w="12700" cap="flat" cmpd="sng">
            <a:solidFill>
              <a:schemeClr val="accent6"/>
            </a:solidFill>
            <a:prstDash val="lgDash"/>
            <a:round/>
            <a:headEnd type="none" w="sm" len="sm"/>
            <a:tailEnd type="none" w="sm" len="sm"/>
          </a:ln>
        </p:spPr>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97"/>
        <p:cNvGrpSpPr/>
        <p:nvPr/>
      </p:nvGrpSpPr>
      <p:grpSpPr>
        <a:xfrm>
          <a:off x="0" y="0"/>
          <a:ext cx="0" cy="0"/>
          <a:chOff x="0" y="0"/>
          <a:chExt cx="0" cy="0"/>
        </a:xfrm>
      </p:grpSpPr>
      <p:sp>
        <p:nvSpPr>
          <p:cNvPr id="2098" name="Google Shape;2098;p26"/>
          <p:cNvSpPr/>
          <p:nvPr/>
        </p:nvSpPr>
        <p:spPr>
          <a:xfrm>
            <a:off x="1158129" y="1892293"/>
            <a:ext cx="203146" cy="203142"/>
          </a:xfrm>
          <a:prstGeom prst="ellipse">
            <a:avLst/>
          </a:prstGeom>
          <a:noFill/>
          <a:ln w="12700" cap="flat" cmpd="sng">
            <a:solidFill>
              <a:srgbClr val="74CA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2099" name="Google Shape;2099;p26"/>
          <p:cNvSpPr/>
          <p:nvPr/>
        </p:nvSpPr>
        <p:spPr>
          <a:xfrm>
            <a:off x="1158129" y="2799614"/>
            <a:ext cx="203146" cy="203142"/>
          </a:xfrm>
          <a:prstGeom prst="ellipse">
            <a:avLst/>
          </a:prstGeom>
          <a:noFill/>
          <a:ln w="12700" cap="flat" cmpd="sng">
            <a:solidFill>
              <a:srgbClr val="74CA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2100" name="Google Shape;2100;p26"/>
          <p:cNvSpPr/>
          <p:nvPr/>
        </p:nvSpPr>
        <p:spPr>
          <a:xfrm>
            <a:off x="1158129" y="3722401"/>
            <a:ext cx="203146" cy="203142"/>
          </a:xfrm>
          <a:prstGeom prst="ellipse">
            <a:avLst/>
          </a:prstGeom>
          <a:noFill/>
          <a:ln w="12700" cap="flat" cmpd="sng">
            <a:solidFill>
              <a:srgbClr val="74CA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2101" name="Google Shape;2101;p26"/>
          <p:cNvSpPr/>
          <p:nvPr/>
        </p:nvSpPr>
        <p:spPr>
          <a:xfrm>
            <a:off x="1158129" y="4316279"/>
            <a:ext cx="203146" cy="203142"/>
          </a:xfrm>
          <a:prstGeom prst="ellipse">
            <a:avLst/>
          </a:prstGeom>
          <a:noFill/>
          <a:ln w="12700" cap="flat" cmpd="sng">
            <a:solidFill>
              <a:srgbClr val="74CA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2102" name="Google Shape;2102;p26"/>
          <p:cNvSpPr/>
          <p:nvPr/>
        </p:nvSpPr>
        <p:spPr>
          <a:xfrm>
            <a:off x="1158129" y="4913186"/>
            <a:ext cx="203146" cy="203142"/>
          </a:xfrm>
          <a:prstGeom prst="ellipse">
            <a:avLst/>
          </a:prstGeom>
          <a:noFill/>
          <a:ln w="12700" cap="flat" cmpd="sng">
            <a:solidFill>
              <a:srgbClr val="74CA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2103" name="Google Shape;2103;p26"/>
          <p:cNvSpPr txBox="1">
            <a:spLocks noGrp="1"/>
          </p:cNvSpPr>
          <p:nvPr>
            <p:ph type="title"/>
          </p:nvPr>
        </p:nvSpPr>
        <p:spPr>
          <a:xfrm>
            <a:off x="838200" y="365125"/>
            <a:ext cx="9548674" cy="646331"/>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2D75B6"/>
              </a:buClr>
              <a:buSzPts val="3600"/>
              <a:buFont typeface="Roboto Black"/>
              <a:buNone/>
            </a:pPr>
            <a:r>
              <a:rPr lang="en-US">
                <a:solidFill>
                  <a:srgbClr val="2D75B6"/>
                </a:solidFill>
              </a:rPr>
              <a:t>Pegasus-transfer</a:t>
            </a:r>
            <a:endParaRPr/>
          </a:p>
        </p:txBody>
      </p:sp>
      <p:sp>
        <p:nvSpPr>
          <p:cNvPr id="2104" name="Google Shape;2104;p26"/>
          <p:cNvSpPr txBox="1">
            <a:spLocks noGrp="1"/>
          </p:cNvSpPr>
          <p:nvPr>
            <p:ph type="body" idx="2"/>
          </p:nvPr>
        </p:nvSpPr>
        <p:spPr>
          <a:xfrm>
            <a:off x="838200" y="928616"/>
            <a:ext cx="9548674" cy="363804"/>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2D75B6"/>
              </a:buClr>
              <a:buSzPts val="1600"/>
              <a:buFont typeface="Roboto"/>
              <a:buNone/>
            </a:pPr>
            <a:r>
              <a:rPr lang="en-US" sz="1600" b="0" i="1"/>
              <a:t>Pegasus’ internal data transfer tool with support for a number of different protocols</a:t>
            </a:r>
            <a:endParaRPr/>
          </a:p>
        </p:txBody>
      </p:sp>
      <p:grpSp>
        <p:nvGrpSpPr>
          <p:cNvPr id="2105" name="Google Shape;2105;p26"/>
          <p:cNvGrpSpPr/>
          <p:nvPr/>
        </p:nvGrpSpPr>
        <p:grpSpPr>
          <a:xfrm>
            <a:off x="1743075" y="1800389"/>
            <a:ext cx="5648149" cy="701338"/>
            <a:chOff x="714550" y="1605708"/>
            <a:chExt cx="5648149" cy="701338"/>
          </a:xfrm>
        </p:grpSpPr>
        <p:sp>
          <p:nvSpPr>
            <p:cNvPr id="2106" name="Google Shape;2106;p26"/>
            <p:cNvSpPr/>
            <p:nvPr/>
          </p:nvSpPr>
          <p:spPr>
            <a:xfrm>
              <a:off x="714551" y="1605708"/>
              <a:ext cx="4914148" cy="380480"/>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3F3F3F"/>
                  </a:solidFill>
                  <a:latin typeface="Roboto"/>
                  <a:ea typeface="Roboto"/>
                  <a:cs typeface="Roboto"/>
                  <a:sym typeface="Roboto"/>
                </a:rPr>
                <a:t>Directory creation, file removal</a:t>
              </a:r>
              <a:endParaRPr sz="1400" b="0" i="0" u="none" strike="noStrike" cap="none">
                <a:solidFill>
                  <a:srgbClr val="000000"/>
                </a:solidFill>
                <a:latin typeface="Arial"/>
                <a:ea typeface="Arial"/>
                <a:cs typeface="Arial"/>
                <a:sym typeface="Arial"/>
              </a:endParaRPr>
            </a:p>
          </p:txBody>
        </p:sp>
        <p:sp>
          <p:nvSpPr>
            <p:cNvPr id="2107" name="Google Shape;2107;p26"/>
            <p:cNvSpPr/>
            <p:nvPr/>
          </p:nvSpPr>
          <p:spPr>
            <a:xfrm>
              <a:off x="714550" y="1988122"/>
              <a:ext cx="5648149" cy="318924"/>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74CA21"/>
                </a:buClr>
                <a:buSzPts val="1600"/>
                <a:buFont typeface="Noto Sans Symbols"/>
                <a:buChar char="▪"/>
              </a:pPr>
              <a:r>
                <a:rPr lang="en-US" sz="1600" b="0" i="0" u="none" strike="noStrike" cap="none">
                  <a:solidFill>
                    <a:srgbClr val="7F7F7F"/>
                  </a:solidFill>
                  <a:latin typeface="Roboto"/>
                  <a:ea typeface="Roboto"/>
                  <a:cs typeface="Roboto"/>
                  <a:sym typeface="Roboto"/>
                </a:rPr>
                <a:t>If protocol can support it, also used for cleanup</a:t>
              </a:r>
              <a:endParaRPr sz="1400" b="0" i="0" u="none" strike="noStrike" cap="none">
                <a:solidFill>
                  <a:srgbClr val="000000"/>
                </a:solidFill>
                <a:latin typeface="Arial"/>
                <a:ea typeface="Arial"/>
                <a:cs typeface="Arial"/>
                <a:sym typeface="Arial"/>
              </a:endParaRPr>
            </a:p>
          </p:txBody>
        </p:sp>
      </p:grpSp>
      <p:grpSp>
        <p:nvGrpSpPr>
          <p:cNvPr id="2108" name="Google Shape;2108;p26"/>
          <p:cNvGrpSpPr/>
          <p:nvPr/>
        </p:nvGrpSpPr>
        <p:grpSpPr>
          <a:xfrm>
            <a:off x="1743075" y="2716849"/>
            <a:ext cx="5648149" cy="701338"/>
            <a:chOff x="714550" y="2427216"/>
            <a:chExt cx="5648149" cy="701338"/>
          </a:xfrm>
        </p:grpSpPr>
        <p:sp>
          <p:nvSpPr>
            <p:cNvPr id="2109" name="Google Shape;2109;p26"/>
            <p:cNvSpPr/>
            <p:nvPr/>
          </p:nvSpPr>
          <p:spPr>
            <a:xfrm>
              <a:off x="714551" y="2427216"/>
              <a:ext cx="4914148" cy="380480"/>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3F3F3F"/>
                  </a:solidFill>
                  <a:latin typeface="Roboto"/>
                  <a:ea typeface="Roboto"/>
                  <a:cs typeface="Roboto"/>
                  <a:sym typeface="Roboto"/>
                </a:rPr>
                <a:t>Two stage transfers</a:t>
              </a:r>
              <a:endParaRPr sz="1400" b="0" i="0" u="none" strike="noStrike" cap="none">
                <a:solidFill>
                  <a:srgbClr val="000000"/>
                </a:solidFill>
                <a:latin typeface="Arial"/>
                <a:ea typeface="Arial"/>
                <a:cs typeface="Arial"/>
                <a:sym typeface="Arial"/>
              </a:endParaRPr>
            </a:p>
          </p:txBody>
        </p:sp>
        <p:sp>
          <p:nvSpPr>
            <p:cNvPr id="2110" name="Google Shape;2110;p26"/>
            <p:cNvSpPr/>
            <p:nvPr/>
          </p:nvSpPr>
          <p:spPr>
            <a:xfrm>
              <a:off x="714550" y="2809630"/>
              <a:ext cx="5648149" cy="318924"/>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74CA21"/>
                </a:buClr>
                <a:buSzPts val="1600"/>
                <a:buFont typeface="Noto Sans Symbols"/>
                <a:buChar char="▪"/>
              </a:pPr>
              <a:r>
                <a:rPr lang="en-US" sz="1600" b="0" i="0" u="none" strike="noStrike" cap="none">
                  <a:solidFill>
                    <a:srgbClr val="7F7F7F"/>
                  </a:solidFill>
                  <a:latin typeface="Roboto"/>
                  <a:ea typeface="Roboto"/>
                  <a:cs typeface="Roboto"/>
                  <a:sym typeface="Roboto"/>
                </a:rPr>
                <a:t>e.g., GridFTP to S3 = GridFTP to local file, local file to S3</a:t>
              </a:r>
              <a:endParaRPr sz="1400" b="0" i="0" u="none" strike="noStrike" cap="none">
                <a:solidFill>
                  <a:srgbClr val="000000"/>
                </a:solidFill>
                <a:latin typeface="Arial"/>
                <a:ea typeface="Arial"/>
                <a:cs typeface="Arial"/>
                <a:sym typeface="Arial"/>
              </a:endParaRPr>
            </a:p>
          </p:txBody>
        </p:sp>
      </p:grpSp>
      <p:sp>
        <p:nvSpPr>
          <p:cNvPr id="2111" name="Google Shape;2111;p26"/>
          <p:cNvSpPr/>
          <p:nvPr/>
        </p:nvSpPr>
        <p:spPr>
          <a:xfrm>
            <a:off x="1743076" y="3633310"/>
            <a:ext cx="4914148" cy="380480"/>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3F3F3F"/>
                </a:solidFill>
                <a:latin typeface="Roboto"/>
                <a:ea typeface="Roboto"/>
                <a:cs typeface="Roboto"/>
                <a:sym typeface="Roboto"/>
              </a:rPr>
              <a:t>Parallel transfers</a:t>
            </a:r>
            <a:endParaRPr sz="1400" b="0" i="0" u="none" strike="noStrike" cap="none">
              <a:solidFill>
                <a:srgbClr val="000000"/>
              </a:solidFill>
              <a:latin typeface="Arial"/>
              <a:ea typeface="Arial"/>
              <a:cs typeface="Arial"/>
              <a:sym typeface="Arial"/>
            </a:endParaRPr>
          </a:p>
        </p:txBody>
      </p:sp>
      <p:sp>
        <p:nvSpPr>
          <p:cNvPr id="2112" name="Google Shape;2112;p26"/>
          <p:cNvSpPr/>
          <p:nvPr/>
        </p:nvSpPr>
        <p:spPr>
          <a:xfrm>
            <a:off x="1743076" y="4228912"/>
            <a:ext cx="4914148" cy="380480"/>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3F3F3F"/>
                </a:solidFill>
                <a:latin typeface="Roboto"/>
                <a:ea typeface="Roboto"/>
                <a:cs typeface="Roboto"/>
                <a:sym typeface="Roboto"/>
              </a:rPr>
              <a:t>Automatic retries</a:t>
            </a:r>
            <a:endParaRPr sz="1400" b="0" i="0" u="none" strike="noStrike" cap="none">
              <a:solidFill>
                <a:srgbClr val="000000"/>
              </a:solidFill>
              <a:latin typeface="Arial"/>
              <a:ea typeface="Arial"/>
              <a:cs typeface="Arial"/>
              <a:sym typeface="Arial"/>
            </a:endParaRPr>
          </a:p>
        </p:txBody>
      </p:sp>
      <p:grpSp>
        <p:nvGrpSpPr>
          <p:cNvPr id="2113" name="Google Shape;2113;p26"/>
          <p:cNvGrpSpPr/>
          <p:nvPr/>
        </p:nvGrpSpPr>
        <p:grpSpPr>
          <a:xfrm>
            <a:off x="1743075" y="4824517"/>
            <a:ext cx="6267275" cy="947560"/>
            <a:chOff x="714550" y="4629836"/>
            <a:chExt cx="6267275" cy="947560"/>
          </a:xfrm>
        </p:grpSpPr>
        <p:sp>
          <p:nvSpPr>
            <p:cNvPr id="2114" name="Google Shape;2114;p26"/>
            <p:cNvSpPr/>
            <p:nvPr/>
          </p:nvSpPr>
          <p:spPr>
            <a:xfrm>
              <a:off x="714551" y="4629836"/>
              <a:ext cx="4914148" cy="380480"/>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1" i="0" u="none" strike="noStrike" cap="none">
                  <a:solidFill>
                    <a:srgbClr val="3F3F3F"/>
                  </a:solidFill>
                  <a:latin typeface="Roboto"/>
                  <a:ea typeface="Roboto"/>
                  <a:cs typeface="Roboto"/>
                  <a:sym typeface="Roboto"/>
                </a:rPr>
                <a:t>Credential management</a:t>
              </a:r>
              <a:endParaRPr sz="1400" b="0" i="0" u="none" strike="noStrike" cap="none">
                <a:solidFill>
                  <a:srgbClr val="000000"/>
                </a:solidFill>
                <a:latin typeface="Arial"/>
                <a:ea typeface="Arial"/>
                <a:cs typeface="Arial"/>
                <a:sym typeface="Arial"/>
              </a:endParaRPr>
            </a:p>
          </p:txBody>
        </p:sp>
        <p:sp>
          <p:nvSpPr>
            <p:cNvPr id="2115" name="Google Shape;2115;p26"/>
            <p:cNvSpPr/>
            <p:nvPr/>
          </p:nvSpPr>
          <p:spPr>
            <a:xfrm>
              <a:off x="714550" y="5012250"/>
              <a:ext cx="6267275" cy="565146"/>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74CA21"/>
                </a:buClr>
                <a:buSzPts val="1600"/>
                <a:buFont typeface="Noto Sans Symbols"/>
                <a:buChar char="▪"/>
              </a:pPr>
              <a:r>
                <a:rPr lang="en-US" sz="1600" b="0" i="0" u="none" strike="noStrike" cap="none">
                  <a:solidFill>
                    <a:srgbClr val="7F7F7F"/>
                  </a:solidFill>
                  <a:latin typeface="Roboto"/>
                  <a:ea typeface="Roboto"/>
                  <a:cs typeface="Roboto"/>
                  <a:sym typeface="Roboto"/>
                </a:rPr>
                <a:t>Uses the appropriate credential for each site and each protocol (even 3rd party transfers)</a:t>
              </a:r>
              <a:endParaRPr sz="1400" b="0" i="0" u="none" strike="noStrike" cap="none">
                <a:solidFill>
                  <a:srgbClr val="000000"/>
                </a:solidFill>
                <a:latin typeface="Arial"/>
                <a:ea typeface="Arial"/>
                <a:cs typeface="Arial"/>
                <a:sym typeface="Arial"/>
              </a:endParaRPr>
            </a:p>
          </p:txBody>
        </p:sp>
      </p:grpSp>
      <p:cxnSp>
        <p:nvCxnSpPr>
          <p:cNvPr id="2116" name="Google Shape;2116;p26"/>
          <p:cNvCxnSpPr/>
          <p:nvPr/>
        </p:nvCxnSpPr>
        <p:spPr>
          <a:xfrm>
            <a:off x="1743075" y="2609288"/>
            <a:ext cx="5476875" cy="0"/>
          </a:xfrm>
          <a:prstGeom prst="straightConnector1">
            <a:avLst/>
          </a:prstGeom>
          <a:noFill/>
          <a:ln w="9525" cap="flat" cmpd="sng">
            <a:solidFill>
              <a:srgbClr val="4AB9C4"/>
            </a:solidFill>
            <a:prstDash val="dash"/>
            <a:miter lim="800000"/>
            <a:headEnd type="none" w="sm" len="sm"/>
            <a:tailEnd type="none" w="sm" len="sm"/>
          </a:ln>
        </p:spPr>
      </p:cxnSp>
      <p:cxnSp>
        <p:nvCxnSpPr>
          <p:cNvPr id="2117" name="Google Shape;2117;p26"/>
          <p:cNvCxnSpPr/>
          <p:nvPr/>
        </p:nvCxnSpPr>
        <p:spPr>
          <a:xfrm>
            <a:off x="1743075" y="3525749"/>
            <a:ext cx="5476875" cy="0"/>
          </a:xfrm>
          <a:prstGeom prst="straightConnector1">
            <a:avLst/>
          </a:prstGeom>
          <a:noFill/>
          <a:ln w="9525" cap="flat" cmpd="sng">
            <a:solidFill>
              <a:srgbClr val="4AB9C4"/>
            </a:solidFill>
            <a:prstDash val="dash"/>
            <a:miter lim="800000"/>
            <a:headEnd type="none" w="sm" len="sm"/>
            <a:tailEnd type="none" w="sm" len="sm"/>
          </a:ln>
        </p:spPr>
      </p:cxnSp>
      <p:cxnSp>
        <p:nvCxnSpPr>
          <p:cNvPr id="2118" name="Google Shape;2118;p26"/>
          <p:cNvCxnSpPr/>
          <p:nvPr/>
        </p:nvCxnSpPr>
        <p:spPr>
          <a:xfrm>
            <a:off x="1743075" y="4121351"/>
            <a:ext cx="5476875" cy="0"/>
          </a:xfrm>
          <a:prstGeom prst="straightConnector1">
            <a:avLst/>
          </a:prstGeom>
          <a:noFill/>
          <a:ln w="9525" cap="flat" cmpd="sng">
            <a:solidFill>
              <a:srgbClr val="4AB9C4"/>
            </a:solidFill>
            <a:prstDash val="dash"/>
            <a:miter lim="800000"/>
            <a:headEnd type="none" w="sm" len="sm"/>
            <a:tailEnd type="none" w="sm" len="sm"/>
          </a:ln>
        </p:spPr>
      </p:cxnSp>
      <p:cxnSp>
        <p:nvCxnSpPr>
          <p:cNvPr id="2119" name="Google Shape;2119;p26"/>
          <p:cNvCxnSpPr/>
          <p:nvPr/>
        </p:nvCxnSpPr>
        <p:spPr>
          <a:xfrm>
            <a:off x="1743075" y="4716953"/>
            <a:ext cx="5476875" cy="0"/>
          </a:xfrm>
          <a:prstGeom prst="straightConnector1">
            <a:avLst/>
          </a:prstGeom>
          <a:noFill/>
          <a:ln w="9525" cap="flat" cmpd="sng">
            <a:solidFill>
              <a:srgbClr val="4AB9C4"/>
            </a:solidFill>
            <a:prstDash val="dash"/>
            <a:miter lim="800000"/>
            <a:headEnd type="none" w="sm" len="sm"/>
            <a:tailEnd type="none" w="sm" len="sm"/>
          </a:ln>
        </p:spPr>
      </p:cxnSp>
      <p:sp>
        <p:nvSpPr>
          <p:cNvPr id="2120" name="Google Shape;2120;p26"/>
          <p:cNvSpPr/>
          <p:nvPr/>
        </p:nvSpPr>
        <p:spPr>
          <a:xfrm>
            <a:off x="1277938" y="1930364"/>
            <a:ext cx="126999" cy="126999"/>
          </a:xfrm>
          <a:prstGeom prst="ellipse">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2121" name="Google Shape;2121;p26"/>
          <p:cNvSpPr/>
          <p:nvPr/>
        </p:nvSpPr>
        <p:spPr>
          <a:xfrm>
            <a:off x="1277938" y="2837685"/>
            <a:ext cx="126999" cy="126999"/>
          </a:xfrm>
          <a:prstGeom prst="ellipse">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2122" name="Google Shape;2122;p26"/>
          <p:cNvSpPr/>
          <p:nvPr/>
        </p:nvSpPr>
        <p:spPr>
          <a:xfrm>
            <a:off x="1277938" y="3760472"/>
            <a:ext cx="126999" cy="126999"/>
          </a:xfrm>
          <a:prstGeom prst="ellipse">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2123" name="Google Shape;2123;p26"/>
          <p:cNvSpPr/>
          <p:nvPr/>
        </p:nvSpPr>
        <p:spPr>
          <a:xfrm>
            <a:off x="1277938" y="4354350"/>
            <a:ext cx="126999" cy="126999"/>
          </a:xfrm>
          <a:prstGeom prst="ellipse">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2124" name="Google Shape;2124;p26"/>
          <p:cNvSpPr/>
          <p:nvPr/>
        </p:nvSpPr>
        <p:spPr>
          <a:xfrm>
            <a:off x="1277938" y="4951257"/>
            <a:ext cx="126999" cy="126999"/>
          </a:xfrm>
          <a:prstGeom prst="ellipse">
            <a:avLst/>
          </a:prstGeom>
          <a:solidFill>
            <a:srgbClr val="2D75B6"/>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2125" name="Google Shape;2125;p26"/>
          <p:cNvSpPr/>
          <p:nvPr/>
        </p:nvSpPr>
        <p:spPr>
          <a:xfrm>
            <a:off x="9132024" y="1390650"/>
            <a:ext cx="2156811" cy="4866644"/>
          </a:xfrm>
          <a:prstGeom prst="rect">
            <a:avLst/>
          </a:prstGeom>
          <a:solidFill>
            <a:srgbClr val="A5A5A5"/>
          </a:solidFill>
          <a:ln w="63500" cap="flat" cmpd="sng">
            <a:solidFill>
              <a:schemeClr val="lt1"/>
            </a:solidFill>
            <a:prstDash val="solid"/>
            <a:miter lim="800000"/>
            <a:headEnd type="none" w="sm" len="sm"/>
            <a:tailEnd type="none" w="sm" len="sm"/>
          </a:ln>
          <a:effectLst>
            <a:outerShdw blurRad="101600" dist="25400" dir="2700000" algn="tl" rotWithShape="0">
              <a:srgbClr val="000000">
                <a:alpha val="13725"/>
              </a:srgbClr>
            </a:outerShdw>
          </a:effectLst>
        </p:spPr>
        <p:txBody>
          <a:bodyPr spcFirstLastPara="1" wrap="square" lIns="91425" tIns="45700" rIns="91425" bIns="45700" anchor="ctr" anchorCtr="0">
            <a:noAutofit/>
          </a:bodyPr>
          <a:lstStyle/>
          <a:p>
            <a:pPr marL="284163" marR="0" lvl="0" indent="0" algn="l" rtl="0">
              <a:lnSpc>
                <a:spcPct val="110000"/>
              </a:lnSpc>
              <a:spcBef>
                <a:spcPts val="0"/>
              </a:spcBef>
              <a:spcAft>
                <a:spcPts val="0"/>
              </a:spcAft>
              <a:buClr>
                <a:srgbClr val="000000"/>
              </a:buClr>
              <a:buSzPts val="1800"/>
              <a:buFont typeface="Arial"/>
              <a:buNone/>
            </a:pPr>
            <a:r>
              <a:rPr lang="en-US" sz="1800" b="0" i="0" u="none" strike="noStrike" cap="none">
                <a:solidFill>
                  <a:schemeClr val="lt1"/>
                </a:solidFill>
                <a:latin typeface="Courier New"/>
                <a:ea typeface="Courier New"/>
                <a:cs typeface="Courier New"/>
                <a:sym typeface="Courier New"/>
              </a:rPr>
              <a:t>HTTP</a:t>
            </a:r>
            <a:endParaRPr sz="1400" b="0" i="0" u="none" strike="noStrike" cap="none">
              <a:solidFill>
                <a:srgbClr val="000000"/>
              </a:solidFill>
              <a:latin typeface="Arial"/>
              <a:ea typeface="Arial"/>
              <a:cs typeface="Arial"/>
              <a:sym typeface="Arial"/>
            </a:endParaRPr>
          </a:p>
          <a:p>
            <a:pPr marL="284163" marR="0" lvl="0" indent="0" algn="l" rtl="0">
              <a:lnSpc>
                <a:spcPct val="110000"/>
              </a:lnSpc>
              <a:spcBef>
                <a:spcPts val="0"/>
              </a:spcBef>
              <a:spcAft>
                <a:spcPts val="0"/>
              </a:spcAft>
              <a:buClr>
                <a:srgbClr val="000000"/>
              </a:buClr>
              <a:buSzPts val="1800"/>
              <a:buFont typeface="Arial"/>
              <a:buNone/>
            </a:pPr>
            <a:r>
              <a:rPr lang="en-US" sz="1800" b="0" i="0" u="none" strike="noStrike" cap="none">
                <a:solidFill>
                  <a:schemeClr val="lt1"/>
                </a:solidFill>
                <a:latin typeface="Courier New"/>
                <a:ea typeface="Courier New"/>
                <a:cs typeface="Courier New"/>
                <a:sym typeface="Courier New"/>
              </a:rPr>
              <a:t>SCP</a:t>
            </a:r>
            <a:endParaRPr sz="1400" b="0" i="0" u="none" strike="noStrike" cap="none">
              <a:solidFill>
                <a:srgbClr val="000000"/>
              </a:solidFill>
              <a:latin typeface="Arial"/>
              <a:ea typeface="Arial"/>
              <a:cs typeface="Arial"/>
              <a:sym typeface="Arial"/>
            </a:endParaRPr>
          </a:p>
          <a:p>
            <a:pPr marL="284163" marR="0" lvl="0" indent="0" algn="l" rtl="0">
              <a:lnSpc>
                <a:spcPct val="110000"/>
              </a:lnSpc>
              <a:spcBef>
                <a:spcPts val="0"/>
              </a:spcBef>
              <a:spcAft>
                <a:spcPts val="0"/>
              </a:spcAft>
              <a:buClr>
                <a:srgbClr val="000000"/>
              </a:buClr>
              <a:buSzPts val="1800"/>
              <a:buFont typeface="Arial"/>
              <a:buNone/>
            </a:pPr>
            <a:r>
              <a:rPr lang="en-US" sz="1800" b="0" i="0" u="none" strike="noStrike" cap="none">
                <a:solidFill>
                  <a:schemeClr val="lt1"/>
                </a:solidFill>
                <a:latin typeface="Courier New"/>
                <a:ea typeface="Courier New"/>
                <a:cs typeface="Courier New"/>
                <a:sym typeface="Courier New"/>
              </a:rPr>
              <a:t>GridFTP</a:t>
            </a:r>
            <a:endParaRPr sz="1800" b="0" i="0" u="none" strike="noStrike" cap="none">
              <a:solidFill>
                <a:schemeClr val="lt1"/>
              </a:solidFill>
              <a:latin typeface="Courier New"/>
              <a:ea typeface="Courier New"/>
              <a:cs typeface="Courier New"/>
              <a:sym typeface="Courier New"/>
            </a:endParaRPr>
          </a:p>
          <a:p>
            <a:pPr marL="284163" marR="0" lvl="0" indent="0" algn="l" rtl="0">
              <a:lnSpc>
                <a:spcPct val="110000"/>
              </a:lnSpc>
              <a:spcBef>
                <a:spcPts val="0"/>
              </a:spcBef>
              <a:spcAft>
                <a:spcPts val="0"/>
              </a:spcAft>
              <a:buClr>
                <a:srgbClr val="000000"/>
              </a:buClr>
              <a:buSzPts val="1800"/>
              <a:buFont typeface="Arial"/>
              <a:buNone/>
            </a:pPr>
            <a:r>
              <a:rPr lang="en-US" sz="1800" b="0" i="0" u="none" strike="noStrike" cap="none">
                <a:solidFill>
                  <a:schemeClr val="lt1"/>
                </a:solidFill>
                <a:latin typeface="Courier New"/>
                <a:ea typeface="Courier New"/>
                <a:cs typeface="Courier New"/>
                <a:sym typeface="Courier New"/>
              </a:rPr>
              <a:t>Globus Online</a:t>
            </a:r>
            <a:endParaRPr sz="1400" b="0" i="0" u="none" strike="noStrike" cap="none">
              <a:solidFill>
                <a:srgbClr val="000000"/>
              </a:solidFill>
              <a:latin typeface="Arial"/>
              <a:ea typeface="Arial"/>
              <a:cs typeface="Arial"/>
              <a:sym typeface="Arial"/>
            </a:endParaRPr>
          </a:p>
          <a:p>
            <a:pPr marL="284163" marR="0" lvl="0" indent="0" algn="l" rtl="0">
              <a:lnSpc>
                <a:spcPct val="110000"/>
              </a:lnSpc>
              <a:spcBef>
                <a:spcPts val="0"/>
              </a:spcBef>
              <a:spcAft>
                <a:spcPts val="0"/>
              </a:spcAft>
              <a:buClr>
                <a:srgbClr val="000000"/>
              </a:buClr>
              <a:buSzPts val="1800"/>
              <a:buFont typeface="Arial"/>
              <a:buNone/>
            </a:pPr>
            <a:r>
              <a:rPr lang="en-US" sz="1800" b="0" i="0" u="none" strike="noStrike" cap="none">
                <a:solidFill>
                  <a:schemeClr val="lt1"/>
                </a:solidFill>
                <a:latin typeface="Courier New"/>
                <a:ea typeface="Courier New"/>
                <a:cs typeface="Courier New"/>
                <a:sym typeface="Courier New"/>
              </a:rPr>
              <a:t>iRods</a:t>
            </a:r>
            <a:endParaRPr sz="1800" b="0" i="0" u="none" strike="noStrike" cap="none">
              <a:solidFill>
                <a:schemeClr val="lt1"/>
              </a:solidFill>
              <a:latin typeface="Courier New"/>
              <a:ea typeface="Courier New"/>
              <a:cs typeface="Courier New"/>
              <a:sym typeface="Courier New"/>
            </a:endParaRPr>
          </a:p>
          <a:p>
            <a:pPr marL="284163" marR="0" lvl="0" indent="0" algn="l" rtl="0">
              <a:lnSpc>
                <a:spcPct val="110000"/>
              </a:lnSpc>
              <a:spcBef>
                <a:spcPts val="0"/>
              </a:spcBef>
              <a:spcAft>
                <a:spcPts val="0"/>
              </a:spcAft>
              <a:buClr>
                <a:srgbClr val="000000"/>
              </a:buClr>
              <a:buSzPts val="1800"/>
              <a:buFont typeface="Arial"/>
              <a:buNone/>
            </a:pPr>
            <a:r>
              <a:rPr lang="en-US" sz="1800" b="0" i="0" u="none" strike="noStrike" cap="none">
                <a:solidFill>
                  <a:schemeClr val="lt1"/>
                </a:solidFill>
                <a:latin typeface="Courier New"/>
                <a:ea typeface="Courier New"/>
                <a:cs typeface="Courier New"/>
                <a:sym typeface="Courier New"/>
              </a:rPr>
              <a:t>Amazon S3</a:t>
            </a:r>
            <a:endParaRPr sz="1400" b="0" i="0" u="none" strike="noStrike" cap="none">
              <a:solidFill>
                <a:srgbClr val="000000"/>
              </a:solidFill>
              <a:latin typeface="Arial"/>
              <a:ea typeface="Arial"/>
              <a:cs typeface="Arial"/>
              <a:sym typeface="Arial"/>
            </a:endParaRPr>
          </a:p>
          <a:p>
            <a:pPr marL="284163" marR="0" lvl="0" indent="0" algn="l" rtl="0">
              <a:lnSpc>
                <a:spcPct val="110000"/>
              </a:lnSpc>
              <a:spcBef>
                <a:spcPts val="0"/>
              </a:spcBef>
              <a:spcAft>
                <a:spcPts val="0"/>
              </a:spcAft>
              <a:buClr>
                <a:srgbClr val="000000"/>
              </a:buClr>
              <a:buSzPts val="1800"/>
              <a:buFont typeface="Arial"/>
              <a:buNone/>
            </a:pPr>
            <a:r>
              <a:rPr lang="en-US" sz="1800" b="0" i="0" u="none" strike="noStrike" cap="none">
                <a:solidFill>
                  <a:schemeClr val="lt1"/>
                </a:solidFill>
                <a:latin typeface="Courier New"/>
                <a:ea typeface="Courier New"/>
                <a:cs typeface="Courier New"/>
                <a:sym typeface="Courier New"/>
              </a:rPr>
              <a:t>Google Storage</a:t>
            </a:r>
            <a:endParaRPr sz="1400" b="0" i="0" u="none" strike="noStrike" cap="none">
              <a:solidFill>
                <a:srgbClr val="000000"/>
              </a:solidFill>
              <a:latin typeface="Arial"/>
              <a:ea typeface="Arial"/>
              <a:cs typeface="Arial"/>
              <a:sym typeface="Arial"/>
            </a:endParaRPr>
          </a:p>
          <a:p>
            <a:pPr marL="284163" marR="0" lvl="0" indent="0" algn="l" rtl="0">
              <a:lnSpc>
                <a:spcPct val="110000"/>
              </a:lnSpc>
              <a:spcBef>
                <a:spcPts val="0"/>
              </a:spcBef>
              <a:spcAft>
                <a:spcPts val="0"/>
              </a:spcAft>
              <a:buClr>
                <a:srgbClr val="000000"/>
              </a:buClr>
              <a:buSzPts val="1800"/>
              <a:buFont typeface="Arial"/>
              <a:buNone/>
            </a:pPr>
            <a:r>
              <a:rPr lang="en-US" sz="1800" b="0" i="0" u="none" strike="noStrike" cap="none">
                <a:solidFill>
                  <a:schemeClr val="lt1"/>
                </a:solidFill>
                <a:latin typeface="Courier New"/>
                <a:ea typeface="Courier New"/>
                <a:cs typeface="Courier New"/>
                <a:sym typeface="Courier New"/>
              </a:rPr>
              <a:t>SRM</a:t>
            </a:r>
            <a:endParaRPr sz="1400" b="0" i="0" u="none" strike="noStrike" cap="none">
              <a:solidFill>
                <a:srgbClr val="000000"/>
              </a:solidFill>
              <a:latin typeface="Arial"/>
              <a:ea typeface="Arial"/>
              <a:cs typeface="Arial"/>
              <a:sym typeface="Arial"/>
            </a:endParaRPr>
          </a:p>
          <a:p>
            <a:pPr marL="284163" marR="0" lvl="0" indent="0" algn="l" rtl="0">
              <a:lnSpc>
                <a:spcPct val="110000"/>
              </a:lnSpc>
              <a:spcBef>
                <a:spcPts val="0"/>
              </a:spcBef>
              <a:spcAft>
                <a:spcPts val="0"/>
              </a:spcAft>
              <a:buClr>
                <a:srgbClr val="000000"/>
              </a:buClr>
              <a:buSzPts val="1800"/>
              <a:buFont typeface="Arial"/>
              <a:buNone/>
            </a:pPr>
            <a:r>
              <a:rPr lang="en-US" sz="1800" b="0" i="0" u="none" strike="noStrike" cap="none">
                <a:solidFill>
                  <a:schemeClr val="lt1"/>
                </a:solidFill>
                <a:latin typeface="Courier New"/>
                <a:ea typeface="Courier New"/>
                <a:cs typeface="Courier New"/>
                <a:sym typeface="Courier New"/>
              </a:rPr>
              <a:t>FDT</a:t>
            </a:r>
            <a:endParaRPr sz="1400" b="0" i="0" u="none" strike="noStrike" cap="none">
              <a:solidFill>
                <a:srgbClr val="000000"/>
              </a:solidFill>
              <a:latin typeface="Arial"/>
              <a:ea typeface="Arial"/>
              <a:cs typeface="Arial"/>
              <a:sym typeface="Arial"/>
            </a:endParaRPr>
          </a:p>
          <a:p>
            <a:pPr marL="284163" marR="0" lvl="0" indent="0" algn="l" rtl="0">
              <a:lnSpc>
                <a:spcPct val="110000"/>
              </a:lnSpc>
              <a:spcBef>
                <a:spcPts val="0"/>
              </a:spcBef>
              <a:spcAft>
                <a:spcPts val="0"/>
              </a:spcAft>
              <a:buClr>
                <a:srgbClr val="000000"/>
              </a:buClr>
              <a:buSzPts val="1800"/>
              <a:buFont typeface="Arial"/>
              <a:buNone/>
            </a:pPr>
            <a:r>
              <a:rPr lang="en-US" sz="1800" b="0" i="0" u="none" strike="noStrike" cap="none">
                <a:solidFill>
                  <a:schemeClr val="lt1"/>
                </a:solidFill>
                <a:latin typeface="Courier New"/>
                <a:ea typeface="Courier New"/>
                <a:cs typeface="Courier New"/>
                <a:sym typeface="Courier New"/>
              </a:rPr>
              <a:t>Stashcp</a:t>
            </a:r>
            <a:endParaRPr sz="1800" b="0" i="0" u="none" strike="noStrike" cap="none">
              <a:solidFill>
                <a:schemeClr val="lt1"/>
              </a:solidFill>
              <a:latin typeface="Courier New"/>
              <a:ea typeface="Courier New"/>
              <a:cs typeface="Courier New"/>
              <a:sym typeface="Courier New"/>
            </a:endParaRPr>
          </a:p>
          <a:p>
            <a:pPr marL="284163" marR="0" lvl="0" indent="0" algn="l" rtl="0">
              <a:lnSpc>
                <a:spcPct val="110000"/>
              </a:lnSpc>
              <a:spcBef>
                <a:spcPts val="0"/>
              </a:spcBef>
              <a:spcAft>
                <a:spcPts val="0"/>
              </a:spcAft>
              <a:buClr>
                <a:srgbClr val="000000"/>
              </a:buClr>
              <a:buSzPts val="1800"/>
              <a:buFont typeface="Arial"/>
              <a:buNone/>
            </a:pPr>
            <a:r>
              <a:rPr lang="en-US" sz="1800" b="0" i="0" u="none" strike="noStrike" cap="none">
                <a:solidFill>
                  <a:schemeClr val="lt1"/>
                </a:solidFill>
                <a:latin typeface="Courier New"/>
                <a:ea typeface="Courier New"/>
                <a:cs typeface="Courier New"/>
                <a:sym typeface="Courier New"/>
              </a:rPr>
              <a:t>Rucio</a:t>
            </a:r>
            <a:endParaRPr sz="1800" b="0" i="0" u="none" strike="noStrike" cap="none">
              <a:solidFill>
                <a:schemeClr val="lt1"/>
              </a:solidFill>
              <a:latin typeface="Courier New"/>
              <a:ea typeface="Courier New"/>
              <a:cs typeface="Courier New"/>
              <a:sym typeface="Courier New"/>
            </a:endParaRPr>
          </a:p>
          <a:p>
            <a:pPr marL="284163" marR="0" lvl="0" indent="0" algn="l" rtl="0">
              <a:lnSpc>
                <a:spcPct val="110000"/>
              </a:lnSpc>
              <a:spcBef>
                <a:spcPts val="0"/>
              </a:spcBef>
              <a:spcAft>
                <a:spcPts val="0"/>
              </a:spcAft>
              <a:buClr>
                <a:srgbClr val="000000"/>
              </a:buClr>
              <a:buSzPts val="1800"/>
              <a:buFont typeface="Arial"/>
              <a:buNone/>
            </a:pPr>
            <a:r>
              <a:rPr lang="en-US" sz="1800" b="0" i="0" u="none" strike="noStrike" cap="none">
                <a:solidFill>
                  <a:schemeClr val="lt1"/>
                </a:solidFill>
                <a:latin typeface="Courier New"/>
                <a:ea typeface="Courier New"/>
                <a:cs typeface="Courier New"/>
                <a:sym typeface="Courier New"/>
              </a:rPr>
              <a:t>cp</a:t>
            </a:r>
            <a:endParaRPr sz="1400" b="0" i="0" u="none" strike="noStrike" cap="none">
              <a:solidFill>
                <a:srgbClr val="000000"/>
              </a:solidFill>
              <a:latin typeface="Arial"/>
              <a:ea typeface="Arial"/>
              <a:cs typeface="Arial"/>
              <a:sym typeface="Arial"/>
            </a:endParaRPr>
          </a:p>
          <a:p>
            <a:pPr marL="284163" marR="0" lvl="0" indent="0" algn="l" rtl="0">
              <a:lnSpc>
                <a:spcPct val="110000"/>
              </a:lnSpc>
              <a:spcBef>
                <a:spcPts val="0"/>
              </a:spcBef>
              <a:spcAft>
                <a:spcPts val="0"/>
              </a:spcAft>
              <a:buClr>
                <a:srgbClr val="000000"/>
              </a:buClr>
              <a:buSzPts val="1800"/>
              <a:buFont typeface="Arial"/>
              <a:buNone/>
            </a:pPr>
            <a:r>
              <a:rPr lang="en-US" sz="1800" b="0" i="0" u="none" strike="noStrike" cap="none">
                <a:solidFill>
                  <a:schemeClr val="lt1"/>
                </a:solidFill>
                <a:latin typeface="Courier New"/>
                <a:ea typeface="Courier New"/>
                <a:cs typeface="Courier New"/>
                <a:sym typeface="Courier New"/>
              </a:rPr>
              <a:t>ln -s</a:t>
            </a:r>
            <a:endParaRPr sz="1400" b="0" i="0" u="none" strike="noStrike" cap="none">
              <a:solidFill>
                <a:srgbClr val="000000"/>
              </a:solidFill>
              <a:latin typeface="Arial"/>
              <a:ea typeface="Arial"/>
              <a:cs typeface="Arial"/>
              <a:sym typeface="Arial"/>
            </a:endParaRPr>
          </a:p>
        </p:txBody>
      </p:sp>
      <p:sp>
        <p:nvSpPr>
          <p:cNvPr id="2126" name="Google Shape;2126;p26"/>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2127" name="Google Shape;2127;p26"/>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59"/>
        <p:cNvGrpSpPr/>
        <p:nvPr/>
      </p:nvGrpSpPr>
      <p:grpSpPr>
        <a:xfrm>
          <a:off x="0" y="0"/>
          <a:ext cx="0" cy="0"/>
          <a:chOff x="0" y="0"/>
          <a:chExt cx="0" cy="0"/>
        </a:xfrm>
      </p:grpSpPr>
      <p:pic>
        <p:nvPicPr>
          <p:cNvPr id="1860" name="Google Shape;1860;p18"/>
          <p:cNvPicPr preferRelativeResize="0"/>
          <p:nvPr/>
        </p:nvPicPr>
        <p:blipFill rotWithShape="1">
          <a:blip r:embed="rId3">
            <a:alphaModFix/>
          </a:blip>
          <a:srcRect/>
          <a:stretch/>
        </p:blipFill>
        <p:spPr>
          <a:xfrm>
            <a:off x="5598283" y="725689"/>
            <a:ext cx="995434" cy="832709"/>
          </a:xfrm>
          <a:prstGeom prst="rect">
            <a:avLst/>
          </a:prstGeom>
          <a:noFill/>
          <a:ln>
            <a:noFill/>
          </a:ln>
        </p:spPr>
      </p:pic>
      <p:sp>
        <p:nvSpPr>
          <p:cNvPr id="1861" name="Google Shape;1861;p18"/>
          <p:cNvSpPr/>
          <p:nvPr/>
        </p:nvSpPr>
        <p:spPr>
          <a:xfrm>
            <a:off x="827311" y="3633242"/>
            <a:ext cx="3348272" cy="132343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3F3F3F"/>
                </a:solidFill>
                <a:latin typeface="Roboto"/>
                <a:ea typeface="Roboto"/>
                <a:cs typeface="Roboto"/>
                <a:sym typeface="Roboto"/>
              </a:rPr>
              <a:t>Real-time </a:t>
            </a:r>
            <a:r>
              <a:rPr lang="en-US" sz="1600" b="1" i="0" u="none" strike="noStrike" cap="none">
                <a:solidFill>
                  <a:srgbClr val="2D75B6"/>
                </a:solidFill>
                <a:latin typeface="Roboto"/>
                <a:ea typeface="Roboto"/>
                <a:cs typeface="Roboto"/>
                <a:sym typeface="Roboto"/>
              </a:rPr>
              <a:t>monitoring</a:t>
            </a:r>
            <a:r>
              <a:rPr lang="en-US" sz="1600" b="1" i="0" u="none" strike="noStrike" cap="none">
                <a:solidFill>
                  <a:srgbClr val="3F3F3F"/>
                </a:solidFill>
                <a:latin typeface="Roboto"/>
                <a:ea typeface="Roboto"/>
                <a:cs typeface="Roboto"/>
                <a:sym typeface="Roboto"/>
              </a:rPr>
              <a:t> </a:t>
            </a:r>
            <a:r>
              <a:rPr lang="en-US" sz="1600" b="0" i="0" u="none" strike="noStrike" cap="none">
                <a:solidFill>
                  <a:srgbClr val="3F3F3F"/>
                </a:solidFill>
                <a:latin typeface="Roboto"/>
                <a:ea typeface="Roboto"/>
                <a:cs typeface="Roboto"/>
                <a:sym typeface="Roboto"/>
              </a:rPr>
              <a:t>of workflow executions. It shows the </a:t>
            </a:r>
            <a:r>
              <a:rPr lang="en-US" sz="1600" b="1" i="0" u="none" strike="noStrike" cap="none">
                <a:solidFill>
                  <a:srgbClr val="2D75B6"/>
                </a:solidFill>
                <a:latin typeface="Roboto"/>
                <a:ea typeface="Roboto"/>
                <a:cs typeface="Roboto"/>
                <a:sym typeface="Roboto"/>
              </a:rPr>
              <a:t>status</a:t>
            </a:r>
            <a:r>
              <a:rPr lang="en-US" sz="1600" b="0" i="0" u="none" strike="noStrike" cap="none">
                <a:solidFill>
                  <a:srgbClr val="3F3F3F"/>
                </a:solidFill>
                <a:latin typeface="Roboto"/>
                <a:ea typeface="Roboto"/>
                <a:cs typeface="Roboto"/>
                <a:sym typeface="Roboto"/>
              </a:rPr>
              <a:t> of the workflows and jobs, job </a:t>
            </a:r>
            <a:r>
              <a:rPr lang="en-US" sz="1600" b="1" i="0" u="none" strike="noStrike" cap="none">
                <a:solidFill>
                  <a:srgbClr val="2D75B6"/>
                </a:solidFill>
                <a:latin typeface="Roboto"/>
                <a:ea typeface="Roboto"/>
                <a:cs typeface="Roboto"/>
                <a:sym typeface="Roboto"/>
              </a:rPr>
              <a:t>characteristics, statistics </a:t>
            </a:r>
            <a:r>
              <a:rPr lang="en-US" sz="1600" b="0" i="0" u="none" strike="noStrike" cap="none">
                <a:solidFill>
                  <a:srgbClr val="3F3F3F"/>
                </a:solidFill>
                <a:latin typeface="Roboto"/>
                <a:ea typeface="Roboto"/>
                <a:cs typeface="Roboto"/>
                <a:sym typeface="Roboto"/>
              </a:rPr>
              <a:t>and </a:t>
            </a:r>
            <a:r>
              <a:rPr lang="en-US" sz="1600" b="1" i="0" u="none" strike="noStrike" cap="none">
                <a:solidFill>
                  <a:srgbClr val="2D75B6"/>
                </a:solidFill>
                <a:latin typeface="Roboto"/>
                <a:ea typeface="Roboto"/>
                <a:cs typeface="Roboto"/>
                <a:sym typeface="Roboto"/>
              </a:rPr>
              <a:t>performance</a:t>
            </a:r>
            <a:r>
              <a:rPr lang="en-US" sz="1600" b="1" i="0" u="none" strike="noStrike" cap="none">
                <a:solidFill>
                  <a:srgbClr val="3F3F3F"/>
                </a:solidFill>
                <a:latin typeface="Roboto"/>
                <a:ea typeface="Roboto"/>
                <a:cs typeface="Roboto"/>
                <a:sym typeface="Roboto"/>
              </a:rPr>
              <a:t> </a:t>
            </a:r>
            <a:r>
              <a:rPr lang="en-US" sz="1600" b="0" i="0" u="none" strike="noStrike" cap="none">
                <a:solidFill>
                  <a:srgbClr val="3F3F3F"/>
                </a:solidFill>
                <a:latin typeface="Roboto"/>
                <a:ea typeface="Roboto"/>
                <a:cs typeface="Roboto"/>
                <a:sym typeface="Roboto"/>
              </a:rPr>
              <a:t>metrics.</a:t>
            </a:r>
            <a:endParaRPr sz="1800" b="0" i="0" u="none" strike="noStrike" cap="none">
              <a:solidFill>
                <a:srgbClr val="2D75B6"/>
              </a:solidFill>
              <a:latin typeface="Roboto"/>
              <a:ea typeface="Roboto"/>
              <a:cs typeface="Roboto"/>
              <a:sym typeface="Roboto"/>
            </a:endParaRPr>
          </a:p>
        </p:txBody>
      </p:sp>
      <p:grpSp>
        <p:nvGrpSpPr>
          <p:cNvPr id="1862" name="Google Shape;1862;p18"/>
          <p:cNvGrpSpPr/>
          <p:nvPr/>
        </p:nvGrpSpPr>
        <p:grpSpPr>
          <a:xfrm>
            <a:off x="229981" y="641996"/>
            <a:ext cx="4253114" cy="2501369"/>
            <a:chOff x="706389" y="509629"/>
            <a:chExt cx="3866467" cy="2273972"/>
          </a:xfrm>
        </p:grpSpPr>
        <p:sp>
          <p:nvSpPr>
            <p:cNvPr id="1863" name="Google Shape;1863;p18"/>
            <p:cNvSpPr/>
            <p:nvPr/>
          </p:nvSpPr>
          <p:spPr>
            <a:xfrm>
              <a:off x="706389" y="509629"/>
              <a:ext cx="3866467" cy="2273972"/>
            </a:xfrm>
            <a:prstGeom prst="rect">
              <a:avLst/>
            </a:prstGeom>
            <a:solidFill>
              <a:schemeClr val="lt1"/>
            </a:solidFill>
            <a:ln>
              <a:noFill/>
            </a:ln>
            <a:effectLst>
              <a:outerShdw blurRad="101600" dist="25400" dir="2700000" algn="tl" rotWithShape="0">
                <a:srgbClr val="000000">
                  <a:alpha val="1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pic>
          <p:nvPicPr>
            <p:cNvPr id="1864" name="Google Shape;1864;p18" descr="ashboard Home Page"/>
            <p:cNvPicPr preferRelativeResize="0"/>
            <p:nvPr/>
          </p:nvPicPr>
          <p:blipFill rotWithShape="1">
            <a:blip r:embed="rId4">
              <a:alphaModFix/>
            </a:blip>
            <a:srcRect/>
            <a:stretch/>
          </p:blipFill>
          <p:spPr>
            <a:xfrm>
              <a:off x="839622" y="654723"/>
              <a:ext cx="3600000" cy="1983785"/>
            </a:xfrm>
            <a:prstGeom prst="rect">
              <a:avLst/>
            </a:prstGeom>
            <a:noFill/>
            <a:ln>
              <a:noFill/>
            </a:ln>
          </p:spPr>
        </p:pic>
      </p:grpSp>
      <p:grpSp>
        <p:nvGrpSpPr>
          <p:cNvPr id="1865" name="Google Shape;1865;p18"/>
          <p:cNvGrpSpPr/>
          <p:nvPr/>
        </p:nvGrpSpPr>
        <p:grpSpPr>
          <a:xfrm>
            <a:off x="7709561" y="641996"/>
            <a:ext cx="4253114" cy="2501369"/>
            <a:chOff x="7895495" y="509628"/>
            <a:chExt cx="3866467" cy="2273972"/>
          </a:xfrm>
        </p:grpSpPr>
        <p:sp>
          <p:nvSpPr>
            <p:cNvPr id="1866" name="Google Shape;1866;p18"/>
            <p:cNvSpPr/>
            <p:nvPr/>
          </p:nvSpPr>
          <p:spPr>
            <a:xfrm>
              <a:off x="7895495" y="509628"/>
              <a:ext cx="3866467" cy="2273972"/>
            </a:xfrm>
            <a:prstGeom prst="rect">
              <a:avLst/>
            </a:prstGeom>
            <a:solidFill>
              <a:schemeClr val="lt1"/>
            </a:solidFill>
            <a:ln>
              <a:noFill/>
            </a:ln>
            <a:effectLst>
              <a:outerShdw blurRad="101600" dist="25400" dir="2700000" algn="tl" rotWithShape="0">
                <a:srgbClr val="000000">
                  <a:alpha val="1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pic>
          <p:nvPicPr>
            <p:cNvPr id="1867" name="Google Shape;1867;p18" descr="ashboard Statistics Page"/>
            <p:cNvPicPr preferRelativeResize="0"/>
            <p:nvPr/>
          </p:nvPicPr>
          <p:blipFill rotWithShape="1">
            <a:blip r:embed="rId5">
              <a:alphaModFix/>
            </a:blip>
            <a:srcRect/>
            <a:stretch/>
          </p:blipFill>
          <p:spPr>
            <a:xfrm>
              <a:off x="8340335" y="588833"/>
              <a:ext cx="2976787" cy="2115563"/>
            </a:xfrm>
            <a:prstGeom prst="rect">
              <a:avLst/>
            </a:prstGeom>
            <a:noFill/>
            <a:ln>
              <a:noFill/>
            </a:ln>
          </p:spPr>
        </p:pic>
      </p:grpSp>
      <p:grpSp>
        <p:nvGrpSpPr>
          <p:cNvPr id="1868" name="Google Shape;1868;p18"/>
          <p:cNvGrpSpPr/>
          <p:nvPr/>
        </p:nvGrpSpPr>
        <p:grpSpPr>
          <a:xfrm>
            <a:off x="4321187" y="3365262"/>
            <a:ext cx="3550241" cy="2936464"/>
            <a:chOff x="4434681" y="3295650"/>
            <a:chExt cx="3322640" cy="2748212"/>
          </a:xfrm>
        </p:grpSpPr>
        <p:sp>
          <p:nvSpPr>
            <p:cNvPr id="1869" name="Google Shape;1869;p18"/>
            <p:cNvSpPr/>
            <p:nvPr/>
          </p:nvSpPr>
          <p:spPr>
            <a:xfrm>
              <a:off x="4434681" y="3295650"/>
              <a:ext cx="3322640" cy="2748212"/>
            </a:xfrm>
            <a:prstGeom prst="rect">
              <a:avLst/>
            </a:prstGeom>
            <a:solidFill>
              <a:schemeClr val="lt1"/>
            </a:solidFill>
            <a:ln>
              <a:noFill/>
            </a:ln>
            <a:effectLst>
              <a:outerShdw blurRad="101600" dist="25400" dir="2700000" algn="tl" rotWithShape="0">
                <a:srgbClr val="000000">
                  <a:alpha val="13725"/>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pic>
          <p:nvPicPr>
            <p:cNvPr id="1870" name="Google Shape;1870;p18" descr="ashboard Workflow Page"/>
            <p:cNvPicPr preferRelativeResize="0"/>
            <p:nvPr/>
          </p:nvPicPr>
          <p:blipFill rotWithShape="1">
            <a:blip r:embed="rId6">
              <a:alphaModFix/>
            </a:blip>
            <a:srcRect/>
            <a:stretch/>
          </p:blipFill>
          <p:spPr>
            <a:xfrm>
              <a:off x="4572857" y="3387405"/>
              <a:ext cx="3046289" cy="2564703"/>
            </a:xfrm>
            <a:prstGeom prst="rect">
              <a:avLst/>
            </a:prstGeom>
            <a:noFill/>
            <a:ln>
              <a:noFill/>
            </a:ln>
          </p:spPr>
        </p:pic>
      </p:grpSp>
      <p:sp>
        <p:nvSpPr>
          <p:cNvPr id="1871" name="Google Shape;1871;p18"/>
          <p:cNvSpPr/>
          <p:nvPr/>
        </p:nvSpPr>
        <p:spPr>
          <a:xfrm>
            <a:off x="4933950" y="1623098"/>
            <a:ext cx="2324100" cy="83099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3F3F3F"/>
                </a:solidFill>
                <a:latin typeface="Roboto Black"/>
                <a:ea typeface="Roboto Black"/>
                <a:cs typeface="Roboto Black"/>
                <a:sym typeface="Roboto Black"/>
              </a:rPr>
              <a:t>PEGASUS</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rgbClr val="2D75B6"/>
                </a:solidFill>
                <a:latin typeface="Roboto Black"/>
                <a:ea typeface="Roboto Black"/>
                <a:cs typeface="Roboto Black"/>
                <a:sym typeface="Roboto Black"/>
              </a:rPr>
              <a:t>DASHBOARD</a:t>
            </a:r>
            <a:endParaRPr sz="1400" b="0" i="0" u="none" strike="noStrike" cap="none">
              <a:solidFill>
                <a:srgbClr val="000000"/>
              </a:solidFill>
              <a:latin typeface="Arial"/>
              <a:ea typeface="Arial"/>
              <a:cs typeface="Arial"/>
              <a:sym typeface="Arial"/>
            </a:endParaRPr>
          </a:p>
        </p:txBody>
      </p:sp>
      <p:sp>
        <p:nvSpPr>
          <p:cNvPr id="1872" name="Google Shape;1872;p18"/>
          <p:cNvSpPr/>
          <p:nvPr/>
        </p:nvSpPr>
        <p:spPr>
          <a:xfrm>
            <a:off x="4585708" y="2417150"/>
            <a:ext cx="3020584" cy="52322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Roboto"/>
                <a:ea typeface="Roboto"/>
                <a:cs typeface="Roboto"/>
                <a:sym typeface="Roboto"/>
              </a:rPr>
              <a:t>web interface for monitoring</a:t>
            </a:r>
            <a:endParaRPr sz="14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7F7F7F"/>
                </a:solidFill>
                <a:latin typeface="Roboto"/>
                <a:ea typeface="Roboto"/>
                <a:cs typeface="Roboto"/>
                <a:sym typeface="Roboto"/>
              </a:rPr>
              <a:t>and debugging workflows</a:t>
            </a:r>
            <a:endParaRPr sz="1400" b="0" i="0" u="none" strike="noStrike" cap="none">
              <a:solidFill>
                <a:srgbClr val="000000"/>
              </a:solidFill>
              <a:latin typeface="Arial"/>
              <a:ea typeface="Arial"/>
              <a:cs typeface="Arial"/>
              <a:sym typeface="Arial"/>
            </a:endParaRPr>
          </a:p>
        </p:txBody>
      </p:sp>
      <p:sp>
        <p:nvSpPr>
          <p:cNvPr id="1873" name="Google Shape;1873;p18"/>
          <p:cNvSpPr/>
          <p:nvPr/>
        </p:nvSpPr>
        <p:spPr>
          <a:xfrm>
            <a:off x="8337470" y="3507875"/>
            <a:ext cx="2706168" cy="423664"/>
          </a:xfrm>
          <a:prstGeom prst="roundRect">
            <a:avLst>
              <a:gd name="adj" fmla="val 50000"/>
            </a:avLst>
          </a:prstGeom>
          <a:solidFill>
            <a:srgbClr val="74CA21"/>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chemeClr val="lt1"/>
                </a:solidFill>
                <a:latin typeface="Roboto"/>
                <a:ea typeface="Roboto"/>
                <a:cs typeface="Roboto"/>
                <a:sym typeface="Roboto"/>
              </a:rPr>
              <a:t>Real-time Monitoring</a:t>
            </a:r>
            <a:endParaRPr sz="1400" b="0" i="0" u="none" strike="noStrike" cap="none">
              <a:solidFill>
                <a:srgbClr val="000000"/>
              </a:solidFill>
              <a:latin typeface="Arial"/>
              <a:ea typeface="Arial"/>
              <a:cs typeface="Arial"/>
              <a:sym typeface="Arial"/>
            </a:endParaRPr>
          </a:p>
        </p:txBody>
      </p:sp>
      <p:sp>
        <p:nvSpPr>
          <p:cNvPr id="1874" name="Google Shape;1874;p18"/>
          <p:cNvSpPr/>
          <p:nvPr/>
        </p:nvSpPr>
        <p:spPr>
          <a:xfrm>
            <a:off x="8337471" y="4028077"/>
            <a:ext cx="2706166" cy="423664"/>
          </a:xfrm>
          <a:prstGeom prst="roundRect">
            <a:avLst>
              <a:gd name="adj" fmla="val 50000"/>
            </a:avLst>
          </a:prstGeom>
          <a:solidFill>
            <a:srgbClr val="4AB9C4"/>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chemeClr val="lt1"/>
                </a:solidFill>
                <a:latin typeface="Roboto"/>
                <a:ea typeface="Roboto"/>
                <a:cs typeface="Roboto"/>
                <a:sym typeface="Roboto"/>
              </a:rPr>
              <a:t>Reporting</a:t>
            </a:r>
            <a:endParaRPr sz="1400" b="0" i="0" u="none" strike="noStrike" cap="none">
              <a:solidFill>
                <a:srgbClr val="000000"/>
              </a:solidFill>
              <a:latin typeface="Arial"/>
              <a:ea typeface="Arial"/>
              <a:cs typeface="Arial"/>
              <a:sym typeface="Arial"/>
            </a:endParaRPr>
          </a:p>
        </p:txBody>
      </p:sp>
      <p:sp>
        <p:nvSpPr>
          <p:cNvPr id="1875" name="Google Shape;1875;p18"/>
          <p:cNvSpPr/>
          <p:nvPr/>
        </p:nvSpPr>
        <p:spPr>
          <a:xfrm>
            <a:off x="8337471" y="4548279"/>
            <a:ext cx="2706166" cy="423664"/>
          </a:xfrm>
          <a:prstGeom prst="roundRect">
            <a:avLst>
              <a:gd name="adj" fmla="val 50000"/>
            </a:avLst>
          </a:prstGeom>
          <a:solidFill>
            <a:srgbClr val="2D75B6"/>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chemeClr val="lt1"/>
                </a:solidFill>
                <a:latin typeface="Roboto"/>
                <a:ea typeface="Roboto"/>
                <a:cs typeface="Roboto"/>
                <a:sym typeface="Roboto"/>
              </a:rPr>
              <a:t>Debugging</a:t>
            </a:r>
            <a:endParaRPr sz="1400" b="0" i="0" u="none" strike="noStrike" cap="none">
              <a:solidFill>
                <a:srgbClr val="000000"/>
              </a:solidFill>
              <a:latin typeface="Arial"/>
              <a:ea typeface="Arial"/>
              <a:cs typeface="Arial"/>
              <a:sym typeface="Arial"/>
            </a:endParaRPr>
          </a:p>
        </p:txBody>
      </p:sp>
      <p:sp>
        <p:nvSpPr>
          <p:cNvPr id="1876" name="Google Shape;1876;p18"/>
          <p:cNvSpPr/>
          <p:nvPr/>
        </p:nvSpPr>
        <p:spPr>
          <a:xfrm>
            <a:off x="8337471" y="5068480"/>
            <a:ext cx="2706166" cy="423664"/>
          </a:xfrm>
          <a:prstGeom prst="roundRect">
            <a:avLst>
              <a:gd name="adj" fmla="val 50000"/>
            </a:avLst>
          </a:prstGeom>
          <a:solidFill>
            <a:srgbClr val="4AB9C4"/>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chemeClr val="lt1"/>
                </a:solidFill>
                <a:latin typeface="Roboto"/>
                <a:ea typeface="Roboto"/>
                <a:cs typeface="Roboto"/>
                <a:sym typeface="Roboto"/>
              </a:rPr>
              <a:t>Troubleshooting</a:t>
            </a:r>
            <a:endParaRPr sz="1400" b="0" i="0" u="none" strike="noStrike" cap="none">
              <a:solidFill>
                <a:srgbClr val="000000"/>
              </a:solidFill>
              <a:latin typeface="Arial"/>
              <a:ea typeface="Arial"/>
              <a:cs typeface="Arial"/>
              <a:sym typeface="Arial"/>
            </a:endParaRPr>
          </a:p>
        </p:txBody>
      </p:sp>
      <p:sp>
        <p:nvSpPr>
          <p:cNvPr id="1877" name="Google Shape;1877;p18"/>
          <p:cNvSpPr/>
          <p:nvPr/>
        </p:nvSpPr>
        <p:spPr>
          <a:xfrm>
            <a:off x="8337471" y="5588681"/>
            <a:ext cx="2706166" cy="423664"/>
          </a:xfrm>
          <a:prstGeom prst="roundRect">
            <a:avLst>
              <a:gd name="adj" fmla="val 50000"/>
            </a:avLst>
          </a:prstGeom>
          <a:solidFill>
            <a:srgbClr val="74CA21"/>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chemeClr val="lt1"/>
                </a:solidFill>
                <a:latin typeface="Roboto"/>
                <a:ea typeface="Roboto"/>
                <a:cs typeface="Roboto"/>
                <a:sym typeface="Roboto"/>
              </a:rPr>
              <a:t>RESTful API</a:t>
            </a:r>
            <a:endParaRPr sz="1400" b="0" i="0" u="none" strike="noStrike" cap="none">
              <a:solidFill>
                <a:srgbClr val="000000"/>
              </a:solidFill>
              <a:latin typeface="Arial"/>
              <a:ea typeface="Arial"/>
              <a:cs typeface="Arial"/>
              <a:sym typeface="Arial"/>
            </a:endParaRPr>
          </a:p>
        </p:txBody>
      </p:sp>
      <p:sp>
        <p:nvSpPr>
          <p:cNvPr id="1878" name="Google Shape;1878;p18"/>
          <p:cNvSpPr/>
          <p:nvPr/>
        </p:nvSpPr>
        <p:spPr>
          <a:xfrm>
            <a:off x="1031785" y="5187808"/>
            <a:ext cx="2939324"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en-US" sz="1600" b="1" i="0" u="none" strike="noStrike" cap="none">
                <a:solidFill>
                  <a:srgbClr val="2D75B6"/>
                </a:solidFill>
                <a:latin typeface="Roboto"/>
                <a:ea typeface="Roboto"/>
                <a:cs typeface="Roboto"/>
                <a:sym typeface="Roboto"/>
              </a:rPr>
              <a:t>Provenance</a:t>
            </a:r>
            <a:r>
              <a:rPr lang="en-US" sz="1600" b="0" i="0" u="none" strike="noStrike" cap="none">
                <a:solidFill>
                  <a:srgbClr val="2D75B6"/>
                </a:solidFill>
                <a:latin typeface="Roboto"/>
                <a:ea typeface="Roboto"/>
                <a:cs typeface="Roboto"/>
                <a:sym typeface="Roboto"/>
              </a:rPr>
              <a:t> </a:t>
            </a:r>
            <a:r>
              <a:rPr lang="en-US" sz="1600" b="0" i="0" u="none" strike="noStrike" cap="none">
                <a:solidFill>
                  <a:srgbClr val="3F3F3F"/>
                </a:solidFill>
                <a:latin typeface="Roboto"/>
                <a:ea typeface="Roboto"/>
                <a:cs typeface="Roboto"/>
                <a:sym typeface="Roboto"/>
              </a:rPr>
              <a:t>data is stored into a relational database.</a:t>
            </a:r>
            <a:endParaRPr sz="1400" b="0" i="0" u="none" strike="noStrike" cap="none">
              <a:solidFill>
                <a:srgbClr val="000000"/>
              </a:solidFill>
              <a:latin typeface="Arial"/>
              <a:ea typeface="Arial"/>
              <a:cs typeface="Arial"/>
              <a:sym typeface="Arial"/>
            </a:endParaRPr>
          </a:p>
        </p:txBody>
      </p:sp>
      <p:cxnSp>
        <p:nvCxnSpPr>
          <p:cNvPr id="1879" name="Google Shape;1879;p18"/>
          <p:cNvCxnSpPr/>
          <p:nvPr/>
        </p:nvCxnSpPr>
        <p:spPr>
          <a:xfrm>
            <a:off x="2300225" y="5072245"/>
            <a:ext cx="402444" cy="0"/>
          </a:xfrm>
          <a:prstGeom prst="straightConnector1">
            <a:avLst/>
          </a:prstGeom>
          <a:noFill/>
          <a:ln w="38100" cap="flat" cmpd="sng">
            <a:solidFill>
              <a:srgbClr val="4AB9C4"/>
            </a:solidFill>
            <a:prstDash val="solid"/>
            <a:miter lim="800000"/>
            <a:headEnd type="none" w="sm" len="sm"/>
            <a:tailEnd type="none" w="sm" len="sm"/>
          </a:ln>
        </p:spPr>
      </p:cxnSp>
      <p:cxnSp>
        <p:nvCxnSpPr>
          <p:cNvPr id="1880" name="Google Shape;1880;p18"/>
          <p:cNvCxnSpPr/>
          <p:nvPr/>
        </p:nvCxnSpPr>
        <p:spPr>
          <a:xfrm>
            <a:off x="5894778" y="3212236"/>
            <a:ext cx="402444" cy="0"/>
          </a:xfrm>
          <a:prstGeom prst="straightConnector1">
            <a:avLst/>
          </a:prstGeom>
          <a:noFill/>
          <a:ln w="38100" cap="flat" cmpd="sng">
            <a:solidFill>
              <a:srgbClr val="2D75B6"/>
            </a:solidFill>
            <a:prstDash val="solid"/>
            <a:miter lim="800000"/>
            <a:headEnd type="none" w="sm" len="sm"/>
            <a:tailEnd type="none" w="sm" len="sm"/>
          </a:ln>
        </p:spPr>
      </p:cxnSp>
      <p:sp>
        <p:nvSpPr>
          <p:cNvPr id="1881" name="Google Shape;1881;p18"/>
          <p:cNvSpPr txBox="1">
            <a:spLocks noGrp="1"/>
          </p:cNvSpPr>
          <p:nvPr>
            <p:ph type="sldNum" idx="12"/>
          </p:nvPr>
        </p:nvSpPr>
        <p:spPr>
          <a:xfrm>
            <a:off x="11420474" y="6356350"/>
            <a:ext cx="398637"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6</a:t>
            </a:fld>
            <a:endParaRPr/>
          </a:p>
        </p:txBody>
      </p:sp>
      <p:sp>
        <p:nvSpPr>
          <p:cNvPr id="1882" name="Google Shape;1882;p18"/>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13"/>
          <p:cNvSpPr txBox="1">
            <a:spLocks noGrp="1"/>
          </p:cNvSpPr>
          <p:nvPr>
            <p:ph type="title"/>
          </p:nvPr>
        </p:nvSpPr>
        <p:spPr>
          <a:xfrm>
            <a:off x="838200" y="365125"/>
            <a:ext cx="9548674" cy="646331"/>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2D75B6"/>
              </a:buClr>
              <a:buSzPts val="3600"/>
              <a:buFont typeface="Roboto Black"/>
              <a:buNone/>
            </a:pPr>
            <a:r>
              <a:rPr lang="en-US" dirty="0">
                <a:solidFill>
                  <a:srgbClr val="2D75B6"/>
                </a:solidFill>
              </a:rPr>
              <a:t>Handling of Sensitive Data</a:t>
            </a:r>
            <a:endParaRPr dirty="0"/>
          </a:p>
        </p:txBody>
      </p:sp>
      <p:grpSp>
        <p:nvGrpSpPr>
          <p:cNvPr id="1292" name="Google Shape;1292;p13"/>
          <p:cNvGrpSpPr/>
          <p:nvPr/>
        </p:nvGrpSpPr>
        <p:grpSpPr>
          <a:xfrm>
            <a:off x="1129870" y="1252925"/>
            <a:ext cx="7296860" cy="1889151"/>
            <a:chOff x="4511039" y="1264992"/>
            <a:chExt cx="7296860" cy="1889151"/>
          </a:xfrm>
        </p:grpSpPr>
        <p:sp>
          <p:nvSpPr>
            <p:cNvPr id="1293" name="Google Shape;1293;p13"/>
            <p:cNvSpPr/>
            <p:nvPr/>
          </p:nvSpPr>
          <p:spPr>
            <a:xfrm>
              <a:off x="4511039" y="1264992"/>
              <a:ext cx="6135226" cy="349702"/>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US" b="1" i="0" u="none" strike="noStrike" cap="none" dirty="0">
                  <a:solidFill>
                    <a:srgbClr val="365CAA"/>
                  </a:solidFill>
                  <a:latin typeface="Roboto"/>
                  <a:ea typeface="Roboto"/>
                  <a:cs typeface="Roboto"/>
                  <a:sym typeface="Roboto"/>
                </a:rPr>
                <a:t>Highly Dependent on type of environment you run in</a:t>
              </a:r>
              <a:endParaRPr sz="1600" b="0" i="0" u="none" strike="noStrike" cap="none" dirty="0">
                <a:solidFill>
                  <a:srgbClr val="000000"/>
                </a:solidFill>
                <a:latin typeface="Arial"/>
                <a:ea typeface="Arial"/>
                <a:cs typeface="Arial"/>
                <a:sym typeface="Arial"/>
              </a:endParaRPr>
            </a:p>
          </p:txBody>
        </p:sp>
        <p:sp>
          <p:nvSpPr>
            <p:cNvPr id="1294" name="Google Shape;1294;p13"/>
            <p:cNvSpPr/>
            <p:nvPr/>
          </p:nvSpPr>
          <p:spPr>
            <a:xfrm>
              <a:off x="6209212" y="1264992"/>
              <a:ext cx="5478906" cy="288147"/>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1600"/>
                <a:buFont typeface="Arial"/>
                <a:buNone/>
              </a:pPr>
              <a:endParaRPr sz="1400" b="0" i="0" u="none" strike="noStrike" cap="none" dirty="0">
                <a:solidFill>
                  <a:srgbClr val="000000"/>
                </a:solidFill>
                <a:latin typeface="Arial"/>
                <a:ea typeface="Arial"/>
                <a:cs typeface="Arial"/>
                <a:sym typeface="Arial"/>
              </a:endParaRPr>
            </a:p>
          </p:txBody>
        </p:sp>
        <p:sp>
          <p:nvSpPr>
            <p:cNvPr id="1295" name="Google Shape;1295;p13"/>
            <p:cNvSpPr/>
            <p:nvPr/>
          </p:nvSpPr>
          <p:spPr>
            <a:xfrm>
              <a:off x="4511040" y="1850334"/>
              <a:ext cx="7296859" cy="1303809"/>
            </a:xfrm>
            <a:prstGeom prst="rect">
              <a:avLst/>
            </a:prstGeom>
            <a:noFill/>
            <a:ln>
              <a:noFill/>
            </a:ln>
          </p:spPr>
          <p:txBody>
            <a:bodyPr spcFirstLastPara="1" wrap="square" lIns="72000" tIns="36000" rIns="72000" bIns="36000" anchor="t" anchorCtr="0">
              <a:spAutoFit/>
            </a:bodyPr>
            <a:lstStyle/>
            <a:p>
              <a:pPr marL="200025" marR="0" lvl="0" indent="-200025" algn="l" rtl="0">
                <a:lnSpc>
                  <a:spcPct val="100000"/>
                </a:lnSpc>
                <a:spcBef>
                  <a:spcPts val="0"/>
                </a:spcBef>
                <a:spcAft>
                  <a:spcPts val="0"/>
                </a:spcAft>
                <a:buClr>
                  <a:srgbClr val="74CA21"/>
                </a:buClr>
                <a:buSzPts val="1400"/>
                <a:buFont typeface="Noto Sans Symbols"/>
                <a:buChar char="▪"/>
              </a:pPr>
              <a:r>
                <a:rPr lang="en-US" sz="1600" dirty="0">
                  <a:solidFill>
                    <a:srgbClr val="3F3F3F"/>
                  </a:solidFill>
                  <a:latin typeface="Roboto"/>
                  <a:ea typeface="Roboto"/>
                  <a:cs typeface="Arial"/>
                  <a:sym typeface="Roboto"/>
                </a:rPr>
                <a:t>How are users mapped on remote machines?</a:t>
              </a:r>
            </a:p>
            <a:p>
              <a:pPr marR="0" lvl="0" algn="l" rtl="0">
                <a:lnSpc>
                  <a:spcPct val="100000"/>
                </a:lnSpc>
                <a:spcBef>
                  <a:spcPts val="0"/>
                </a:spcBef>
                <a:spcAft>
                  <a:spcPts val="0"/>
                </a:spcAft>
                <a:buClr>
                  <a:srgbClr val="74CA21"/>
                </a:buClr>
                <a:buSzPts val="1400"/>
              </a:pPr>
              <a:endParaRPr lang="en-US" sz="1600" dirty="0">
                <a:solidFill>
                  <a:srgbClr val="3F3F3F"/>
                </a:solidFill>
                <a:latin typeface="Roboto"/>
                <a:ea typeface="Roboto"/>
                <a:cs typeface="Arial"/>
                <a:sym typeface="Roboto"/>
              </a:endParaRPr>
            </a:p>
            <a:p>
              <a:pPr marL="200025" marR="0" lvl="0" indent="-200025" algn="l" rtl="0">
                <a:lnSpc>
                  <a:spcPct val="100000"/>
                </a:lnSpc>
                <a:spcBef>
                  <a:spcPts val="0"/>
                </a:spcBef>
                <a:spcAft>
                  <a:spcPts val="0"/>
                </a:spcAft>
                <a:buClr>
                  <a:srgbClr val="74CA21"/>
                </a:buClr>
                <a:buSzPts val="1400"/>
                <a:buFont typeface="Noto Sans Symbols"/>
                <a:buChar char="▪"/>
              </a:pPr>
              <a:r>
                <a:rPr lang="en-US" sz="1600" b="0" i="0" u="none" strike="noStrike" cap="none" dirty="0">
                  <a:solidFill>
                    <a:srgbClr val="3F3F3F"/>
                  </a:solidFill>
                  <a:latin typeface="Roboto"/>
                  <a:ea typeface="Roboto"/>
                  <a:cs typeface="Arial"/>
                  <a:sym typeface="Roboto"/>
                </a:rPr>
                <a:t>Mainly rely on existing system permissions for users</a:t>
              </a:r>
            </a:p>
            <a:p>
              <a:pPr marR="0" lvl="0" algn="l" rtl="0">
                <a:lnSpc>
                  <a:spcPct val="100000"/>
                </a:lnSpc>
                <a:spcBef>
                  <a:spcPts val="0"/>
                </a:spcBef>
                <a:spcAft>
                  <a:spcPts val="0"/>
                </a:spcAft>
                <a:buClr>
                  <a:srgbClr val="74CA21"/>
                </a:buClr>
                <a:buSzPts val="1400"/>
              </a:pPr>
              <a:endParaRPr lang="en-US" sz="1600" b="0" i="0" u="none" strike="noStrike" cap="none" dirty="0">
                <a:solidFill>
                  <a:srgbClr val="3F3F3F"/>
                </a:solidFill>
                <a:latin typeface="Roboto"/>
                <a:ea typeface="Roboto"/>
                <a:cs typeface="Arial"/>
                <a:sym typeface="Roboto"/>
              </a:endParaRPr>
            </a:p>
            <a:p>
              <a:pPr marL="200025" marR="0" lvl="0" indent="-200025" algn="l" rtl="0">
                <a:lnSpc>
                  <a:spcPct val="100000"/>
                </a:lnSpc>
                <a:spcBef>
                  <a:spcPts val="0"/>
                </a:spcBef>
                <a:spcAft>
                  <a:spcPts val="0"/>
                </a:spcAft>
                <a:buClr>
                  <a:srgbClr val="74CA21"/>
                </a:buClr>
                <a:buSzPts val="1400"/>
                <a:buFont typeface="Noto Sans Symbols"/>
                <a:buChar char="▪"/>
              </a:pPr>
              <a:r>
                <a:rPr lang="en-US" sz="1600" dirty="0">
                  <a:solidFill>
                    <a:srgbClr val="3F3F3F"/>
                  </a:solidFill>
                  <a:latin typeface="Roboto"/>
                  <a:ea typeface="Roboto"/>
                  <a:cs typeface="Arial"/>
                  <a:sym typeface="Roboto"/>
                </a:rPr>
                <a:t>There is </a:t>
              </a:r>
              <a:r>
                <a:rPr lang="en-US" sz="1600" b="1" dirty="0">
                  <a:solidFill>
                    <a:srgbClr val="FF0000"/>
                  </a:solidFill>
                  <a:latin typeface="Roboto"/>
                  <a:ea typeface="Roboto"/>
                  <a:cs typeface="Arial"/>
                  <a:sym typeface="Roboto"/>
                </a:rPr>
                <a:t>NO automatic encryption/decryption </a:t>
              </a:r>
              <a:r>
                <a:rPr lang="en-US" sz="1600" dirty="0">
                  <a:solidFill>
                    <a:srgbClr val="3F3F3F"/>
                  </a:solidFill>
                  <a:latin typeface="Roboto"/>
                  <a:ea typeface="Roboto"/>
                  <a:cs typeface="Arial"/>
                  <a:sym typeface="Roboto"/>
                </a:rPr>
                <a:t>of data in Pegasus</a:t>
              </a:r>
              <a:endParaRPr sz="1600" b="0" i="0" u="none" strike="noStrike" cap="none" dirty="0">
                <a:solidFill>
                  <a:srgbClr val="000000"/>
                </a:solidFill>
                <a:latin typeface="Arial"/>
                <a:ea typeface="Arial"/>
                <a:cs typeface="Arial"/>
                <a:sym typeface="Arial"/>
              </a:endParaRPr>
            </a:p>
          </p:txBody>
        </p:sp>
      </p:grpSp>
      <p:grpSp>
        <p:nvGrpSpPr>
          <p:cNvPr id="1296" name="Google Shape;1296;p13"/>
          <p:cNvGrpSpPr/>
          <p:nvPr/>
        </p:nvGrpSpPr>
        <p:grpSpPr>
          <a:xfrm>
            <a:off x="1129870" y="3570642"/>
            <a:ext cx="5839543" cy="1231332"/>
            <a:chOff x="4511039" y="2957066"/>
            <a:chExt cx="5839543" cy="1231332"/>
          </a:xfrm>
        </p:grpSpPr>
        <p:sp>
          <p:nvSpPr>
            <p:cNvPr id="1297" name="Google Shape;1297;p13"/>
            <p:cNvSpPr/>
            <p:nvPr/>
          </p:nvSpPr>
          <p:spPr>
            <a:xfrm>
              <a:off x="4511039" y="2957066"/>
              <a:ext cx="5839543" cy="349702"/>
            </a:xfrm>
            <a:prstGeom prst="rect">
              <a:avLst/>
            </a:prstGeom>
            <a:noFill/>
            <a:ln>
              <a:noFill/>
            </a:ln>
          </p:spPr>
          <p:txBody>
            <a:bodyPr spcFirstLastPara="1" wrap="square" lIns="72000" tIns="36000" rIns="72000" bIns="360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365CAA"/>
                  </a:solidFill>
                  <a:latin typeface="Roboto"/>
                  <a:ea typeface="Roboto"/>
                  <a:cs typeface="Roboto"/>
                  <a:sym typeface="Roboto"/>
                </a:rPr>
                <a:t>Support for secure protocols to transfer data</a:t>
              </a:r>
              <a:endParaRPr sz="1400" b="0" i="0" u="none" strike="noStrike" cap="none" dirty="0">
                <a:solidFill>
                  <a:srgbClr val="000000"/>
                </a:solidFill>
                <a:latin typeface="Arial"/>
                <a:ea typeface="Arial"/>
                <a:cs typeface="Arial"/>
                <a:sym typeface="Arial"/>
              </a:endParaRPr>
            </a:p>
          </p:txBody>
        </p:sp>
        <p:sp>
          <p:nvSpPr>
            <p:cNvPr id="1298" name="Google Shape;1298;p13"/>
            <p:cNvSpPr/>
            <p:nvPr/>
          </p:nvSpPr>
          <p:spPr>
            <a:xfrm>
              <a:off x="4511040" y="3300087"/>
              <a:ext cx="5742827" cy="888311"/>
            </a:xfrm>
            <a:prstGeom prst="rect">
              <a:avLst/>
            </a:prstGeom>
            <a:noFill/>
            <a:ln>
              <a:noFill/>
            </a:ln>
          </p:spPr>
          <p:txBody>
            <a:bodyPr spcFirstLastPara="1" wrap="square" lIns="72000" tIns="36000" rIns="72000" bIns="36000" anchor="t" anchorCtr="0">
              <a:spAutoFit/>
            </a:bodyPr>
            <a:lstStyle/>
            <a:p>
              <a:pPr marL="200025" lvl="0" indent="-200025">
                <a:spcBef>
                  <a:spcPts val="600"/>
                </a:spcBef>
                <a:buClr>
                  <a:srgbClr val="74CA21"/>
                </a:buClr>
                <a:buSzPts val="1400"/>
                <a:buFont typeface="Noto Sans Symbols"/>
                <a:buChar char="▪"/>
              </a:pPr>
              <a:r>
                <a:rPr lang="en-US" sz="1600" dirty="0">
                  <a:solidFill>
                    <a:srgbClr val="3F3F3F"/>
                  </a:solidFill>
                  <a:latin typeface="Roboto"/>
                  <a:ea typeface="Roboto"/>
                  <a:cs typeface="Roboto"/>
                  <a:sym typeface="Roboto"/>
                </a:rPr>
                <a:t>Pegasus can use protocols such SCP, S3, SSH based </a:t>
              </a:r>
              <a:r>
                <a:rPr lang="en-US" sz="1600" dirty="0" err="1">
                  <a:solidFill>
                    <a:srgbClr val="3F3F3F"/>
                  </a:solidFill>
                  <a:latin typeface="Roboto"/>
                  <a:ea typeface="Roboto"/>
                  <a:cs typeface="Roboto"/>
                  <a:sym typeface="Roboto"/>
                </a:rPr>
                <a:t>GridFTP</a:t>
              </a:r>
              <a:r>
                <a:rPr lang="en-US" sz="1600" dirty="0">
                  <a:solidFill>
                    <a:srgbClr val="3F3F3F"/>
                  </a:solidFill>
                  <a:latin typeface="Roboto"/>
                  <a:ea typeface="Roboto"/>
                  <a:cs typeface="Roboto"/>
                  <a:sym typeface="Roboto"/>
                </a:rPr>
                <a:t> that have in built encryption to transfer data to remote nodes</a:t>
              </a:r>
              <a:endParaRPr lang="en-US" sz="1600" dirty="0">
                <a:solidFill>
                  <a:srgbClr val="000000"/>
                </a:solidFill>
                <a:latin typeface="Arial"/>
                <a:ea typeface="Arial"/>
                <a:cs typeface="Arial"/>
                <a:sym typeface="Arial"/>
              </a:endParaRPr>
            </a:p>
          </p:txBody>
        </p:sp>
      </p:grpSp>
      <p:sp>
        <p:nvSpPr>
          <p:cNvPr id="1299" name="Google Shape;1299;p13"/>
          <p:cNvSpPr/>
          <p:nvPr/>
        </p:nvSpPr>
        <p:spPr>
          <a:xfrm>
            <a:off x="1129870" y="5174136"/>
            <a:ext cx="7835999" cy="626701"/>
          </a:xfrm>
          <a:prstGeom prst="rect">
            <a:avLst/>
          </a:prstGeom>
          <a:noFill/>
          <a:ln>
            <a:noFill/>
          </a:ln>
        </p:spPr>
        <p:txBody>
          <a:bodyPr spcFirstLastPara="1" wrap="square" lIns="72000" tIns="36000" rIns="72000" bIns="36000" anchor="ctr" anchorCtr="0">
            <a:spAutoFit/>
          </a:bodyPr>
          <a:lstStyle/>
          <a:p>
            <a:pPr marL="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365CAA"/>
                </a:solidFill>
                <a:latin typeface="Roboto"/>
                <a:ea typeface="Roboto"/>
                <a:cs typeface="Roboto"/>
                <a:sym typeface="Roboto"/>
              </a:rPr>
              <a:t>Pegasus does support End to End Integrity Checking that ensures data does not get corrupted in transit</a:t>
            </a:r>
            <a:endParaRPr sz="1400" b="0" i="0" u="none" strike="noStrike" cap="none" dirty="0">
              <a:solidFill>
                <a:srgbClr val="000000"/>
              </a:solidFill>
              <a:latin typeface="Arial"/>
              <a:ea typeface="Arial"/>
              <a:cs typeface="Arial"/>
              <a:sym typeface="Arial"/>
            </a:endParaRPr>
          </a:p>
        </p:txBody>
      </p:sp>
      <p:cxnSp>
        <p:nvCxnSpPr>
          <p:cNvPr id="1303" name="Google Shape;1303;p13"/>
          <p:cNvCxnSpPr/>
          <p:nvPr/>
        </p:nvCxnSpPr>
        <p:spPr>
          <a:xfrm>
            <a:off x="1129871" y="3432626"/>
            <a:ext cx="5550329" cy="0"/>
          </a:xfrm>
          <a:prstGeom prst="straightConnector1">
            <a:avLst/>
          </a:prstGeom>
          <a:noFill/>
          <a:ln w="9525" cap="flat" cmpd="sng">
            <a:solidFill>
              <a:srgbClr val="74CA21"/>
            </a:solidFill>
            <a:prstDash val="dash"/>
            <a:miter lim="800000"/>
            <a:headEnd type="none" w="sm" len="sm"/>
            <a:tailEnd type="none" w="sm" len="sm"/>
          </a:ln>
        </p:spPr>
      </p:cxnSp>
      <p:cxnSp>
        <p:nvCxnSpPr>
          <p:cNvPr id="1304" name="Google Shape;1304;p13"/>
          <p:cNvCxnSpPr/>
          <p:nvPr/>
        </p:nvCxnSpPr>
        <p:spPr>
          <a:xfrm>
            <a:off x="1129871" y="4913083"/>
            <a:ext cx="3645329" cy="0"/>
          </a:xfrm>
          <a:prstGeom prst="straightConnector1">
            <a:avLst/>
          </a:prstGeom>
          <a:noFill/>
          <a:ln w="9525" cap="flat" cmpd="sng">
            <a:solidFill>
              <a:srgbClr val="74CA21"/>
            </a:solidFill>
            <a:prstDash val="dash"/>
            <a:miter lim="800000"/>
            <a:headEnd type="none" w="sm" len="sm"/>
            <a:tailEnd type="none" w="sm" len="sm"/>
          </a:ln>
        </p:spPr>
      </p:cxnSp>
      <p:sp>
        <p:nvSpPr>
          <p:cNvPr id="1330" name="Google Shape;1330;p13"/>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1331" name="Google Shape;1331;p13"/>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7</a:t>
            </a:fld>
            <a:endParaRPr/>
          </a:p>
        </p:txBody>
      </p:sp>
      <p:sp>
        <p:nvSpPr>
          <p:cNvPr id="1332" name="Google Shape;1332;p13"/>
          <p:cNvSpPr/>
          <p:nvPr/>
        </p:nvSpPr>
        <p:spPr>
          <a:xfrm flipH="1">
            <a:off x="955240" y="1345237"/>
            <a:ext cx="109155" cy="109155"/>
          </a:xfrm>
          <a:prstGeom prst="rtTriangl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33" name="Google Shape;1333;p13"/>
          <p:cNvSpPr/>
          <p:nvPr/>
        </p:nvSpPr>
        <p:spPr>
          <a:xfrm flipH="1">
            <a:off x="955240" y="3682385"/>
            <a:ext cx="109155" cy="109155"/>
          </a:xfrm>
          <a:prstGeom prst="rtTriangl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1334" name="Google Shape;1334;p13"/>
          <p:cNvSpPr/>
          <p:nvPr/>
        </p:nvSpPr>
        <p:spPr>
          <a:xfrm flipH="1">
            <a:off x="955240" y="5425463"/>
            <a:ext cx="109155" cy="109155"/>
          </a:xfrm>
          <a:prstGeom prst="rtTriangle">
            <a:avLst/>
          </a:prstGeom>
          <a:solidFill>
            <a:srgbClr val="BA083A"/>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Tree>
    <p:extLst>
      <p:ext uri="{BB962C8B-B14F-4D97-AF65-F5344CB8AC3E}">
        <p14:creationId xmlns:p14="http://schemas.microsoft.com/office/powerpoint/2010/main" val="17629453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79"/>
        <p:cNvGrpSpPr/>
        <p:nvPr/>
      </p:nvGrpSpPr>
      <p:grpSpPr>
        <a:xfrm>
          <a:off x="0" y="0"/>
          <a:ext cx="0" cy="0"/>
          <a:chOff x="0" y="0"/>
          <a:chExt cx="0" cy="0"/>
        </a:xfrm>
      </p:grpSpPr>
      <p:sp>
        <p:nvSpPr>
          <p:cNvPr id="2580" name="Google Shape;2580;p36"/>
          <p:cNvSpPr txBox="1">
            <a:spLocks noGrp="1"/>
          </p:cNvSpPr>
          <p:nvPr>
            <p:ph type="title"/>
          </p:nvPr>
        </p:nvSpPr>
        <p:spPr>
          <a:xfrm>
            <a:off x="838200" y="365125"/>
            <a:ext cx="9548675" cy="646331"/>
          </a:xfrm>
          <a:prstGeom prst="rect">
            <a:avLst/>
          </a:prstGeom>
          <a:noFill/>
          <a:ln>
            <a:noFill/>
          </a:ln>
        </p:spPr>
        <p:txBody>
          <a:bodyPr spcFirstLastPara="1" vert="horz" wrap="square" lIns="121900" tIns="121900" rIns="121900" bIns="121900" rtlCol="0" anchor="t" anchorCtr="0">
            <a:noAutofit/>
          </a:bodyPr>
          <a:lstStyle/>
          <a:p>
            <a:pPr>
              <a:buClr>
                <a:srgbClr val="2D75B6"/>
              </a:buClr>
              <a:buSzPts val="3600"/>
            </a:pPr>
            <a:r>
              <a:rPr lang="en-US">
                <a:solidFill>
                  <a:srgbClr val="2D75B6"/>
                </a:solidFill>
              </a:rPr>
              <a:t>Automatic Integrity </a:t>
            </a:r>
            <a:br>
              <a:rPr lang="en-US">
                <a:solidFill>
                  <a:srgbClr val="2D75B6"/>
                </a:solidFill>
              </a:rPr>
            </a:br>
            <a:r>
              <a:rPr lang="en-US">
                <a:solidFill>
                  <a:srgbClr val="2D75B6"/>
                </a:solidFill>
              </a:rPr>
              <a:t>Checking in Pegasus</a:t>
            </a:r>
            <a:endParaRPr b="1">
              <a:solidFill>
                <a:srgbClr val="757070"/>
              </a:solidFill>
            </a:endParaRPr>
          </a:p>
        </p:txBody>
      </p:sp>
      <p:sp>
        <p:nvSpPr>
          <p:cNvPr id="2581" name="Google Shape;2581;p36"/>
          <p:cNvSpPr txBox="1">
            <a:spLocks noGrp="1"/>
          </p:cNvSpPr>
          <p:nvPr>
            <p:ph type="sldNum" idx="12"/>
          </p:nvPr>
        </p:nvSpPr>
        <p:spPr>
          <a:xfrm>
            <a:off x="11410949" y="6356351"/>
            <a:ext cx="408163" cy="365125"/>
          </a:xfrm>
          <a:prstGeom prst="rect">
            <a:avLst/>
          </a:prstGeom>
          <a:noFill/>
          <a:ln>
            <a:noFill/>
          </a:ln>
        </p:spPr>
        <p:txBody>
          <a:bodyPr spcFirstLastPara="1" vert="horz" wrap="square" lIns="91425" tIns="45700" rIns="91425" bIns="45700" rtlCol="0" anchor="ctr" anchorCtr="0">
            <a:noAutofit/>
          </a:bodyPr>
          <a:lstStyle/>
          <a:p>
            <a:pPr>
              <a:buSzPts val="1200"/>
            </a:pPr>
            <a:fld id="{00000000-1234-1234-1234-123412341234}" type="slidenum">
              <a:rPr lang="en-US"/>
              <a:pPr>
                <a:buSzPts val="1200"/>
              </a:pPr>
              <a:t>8</a:t>
            </a:fld>
            <a:endParaRPr/>
          </a:p>
        </p:txBody>
      </p:sp>
      <p:sp>
        <p:nvSpPr>
          <p:cNvPr id="2582" name="Google Shape;2582;p36"/>
          <p:cNvSpPr/>
          <p:nvPr/>
        </p:nvSpPr>
        <p:spPr>
          <a:xfrm>
            <a:off x="838200" y="1640172"/>
            <a:ext cx="4507557" cy="1015622"/>
          </a:xfrm>
          <a:prstGeom prst="rect">
            <a:avLst/>
          </a:prstGeom>
          <a:noFill/>
          <a:ln>
            <a:noFill/>
          </a:ln>
        </p:spPr>
        <p:txBody>
          <a:bodyPr spcFirstLastPara="1" wrap="square" lIns="91425" tIns="45700" rIns="91425" bIns="45700" anchor="t" anchorCtr="0">
            <a:spAutoFit/>
          </a:bodyPr>
          <a:lstStyle/>
          <a:p>
            <a:pPr>
              <a:buSzPts val="2000"/>
            </a:pPr>
            <a:r>
              <a:rPr lang="en-US" sz="2000" b="1">
                <a:solidFill>
                  <a:srgbClr val="BA083A"/>
                </a:solidFill>
                <a:latin typeface="Roboto"/>
                <a:ea typeface="Roboto"/>
                <a:cs typeface="Roboto"/>
                <a:sym typeface="Roboto"/>
              </a:rPr>
              <a:t>Pegasus performs integrity checksums on input files right before a job starts on the remote node.</a:t>
            </a:r>
            <a:endParaRPr sz="1400"/>
          </a:p>
        </p:txBody>
      </p:sp>
      <p:sp>
        <p:nvSpPr>
          <p:cNvPr id="2583" name="Google Shape;2583;p36"/>
          <p:cNvSpPr txBox="1"/>
          <p:nvPr/>
        </p:nvSpPr>
        <p:spPr>
          <a:xfrm>
            <a:off x="838201" y="2805766"/>
            <a:ext cx="4188657" cy="2492950"/>
          </a:xfrm>
          <a:prstGeom prst="rect">
            <a:avLst/>
          </a:prstGeom>
          <a:noFill/>
          <a:ln>
            <a:noFill/>
          </a:ln>
        </p:spPr>
        <p:txBody>
          <a:bodyPr spcFirstLastPara="1" wrap="square" lIns="91425" tIns="45700" rIns="91425" bIns="45700" anchor="t" anchorCtr="0">
            <a:spAutoFit/>
          </a:bodyPr>
          <a:lstStyle/>
          <a:p>
            <a:pPr marL="285744" indent="-285744">
              <a:buClr>
                <a:srgbClr val="F16D19"/>
              </a:buClr>
              <a:buSzPts val="1800"/>
              <a:buFont typeface="Montserrat"/>
              <a:buChar char="▶"/>
            </a:pPr>
            <a:r>
              <a:rPr lang="en-US">
                <a:solidFill>
                  <a:srgbClr val="3F3F3F"/>
                </a:solidFill>
                <a:latin typeface="Roboto"/>
                <a:ea typeface="Roboto"/>
                <a:cs typeface="Roboto"/>
                <a:sym typeface="Roboto"/>
              </a:rPr>
              <a:t>For raw inputs, </a:t>
            </a:r>
            <a:r>
              <a:rPr lang="en-US" b="1">
                <a:solidFill>
                  <a:srgbClr val="F48A47"/>
                </a:solidFill>
                <a:latin typeface="Roboto"/>
                <a:ea typeface="Roboto"/>
                <a:cs typeface="Roboto"/>
                <a:sym typeface="Roboto"/>
              </a:rPr>
              <a:t>checksums specified in the input replica catalog </a:t>
            </a:r>
            <a:r>
              <a:rPr lang="en-US">
                <a:solidFill>
                  <a:srgbClr val="3F3F3F"/>
                </a:solidFill>
                <a:latin typeface="Roboto"/>
                <a:ea typeface="Roboto"/>
                <a:cs typeface="Roboto"/>
                <a:sym typeface="Roboto"/>
              </a:rPr>
              <a:t>along with file locations</a:t>
            </a:r>
            <a:endParaRPr sz="1400"/>
          </a:p>
          <a:p>
            <a:pPr marL="285744" indent="-285744">
              <a:spcBef>
                <a:spcPts val="1200"/>
              </a:spcBef>
              <a:buClr>
                <a:srgbClr val="F16D19"/>
              </a:buClr>
              <a:buSzPts val="1800"/>
              <a:buFont typeface="Montserrat"/>
              <a:buChar char="▶"/>
            </a:pPr>
            <a:r>
              <a:rPr lang="en-US">
                <a:solidFill>
                  <a:srgbClr val="3F3F3F"/>
                </a:solidFill>
                <a:latin typeface="Roboto"/>
                <a:ea typeface="Roboto"/>
                <a:cs typeface="Roboto"/>
                <a:sym typeface="Roboto"/>
              </a:rPr>
              <a:t>All </a:t>
            </a:r>
            <a:r>
              <a:rPr lang="en-US" b="1">
                <a:solidFill>
                  <a:srgbClr val="F48A47"/>
                </a:solidFill>
                <a:latin typeface="Roboto"/>
                <a:ea typeface="Roboto"/>
                <a:cs typeface="Roboto"/>
                <a:sym typeface="Roboto"/>
              </a:rPr>
              <a:t>intermediate</a:t>
            </a:r>
            <a:r>
              <a:rPr lang="en-US">
                <a:solidFill>
                  <a:srgbClr val="3F3F3F"/>
                </a:solidFill>
                <a:latin typeface="Roboto"/>
                <a:ea typeface="Roboto"/>
                <a:cs typeface="Roboto"/>
                <a:sym typeface="Roboto"/>
              </a:rPr>
              <a:t> and </a:t>
            </a:r>
            <a:r>
              <a:rPr lang="en-US" b="1">
                <a:solidFill>
                  <a:srgbClr val="F48A47"/>
                </a:solidFill>
                <a:latin typeface="Roboto"/>
                <a:ea typeface="Roboto"/>
                <a:cs typeface="Roboto"/>
                <a:sym typeface="Roboto"/>
              </a:rPr>
              <a:t>output</a:t>
            </a:r>
            <a:r>
              <a:rPr lang="en-US">
                <a:solidFill>
                  <a:srgbClr val="3F3F3F"/>
                </a:solidFill>
                <a:latin typeface="Roboto"/>
                <a:ea typeface="Roboto"/>
                <a:cs typeface="Roboto"/>
                <a:sym typeface="Roboto"/>
              </a:rPr>
              <a:t> files checksums are generated and tracked within the system.</a:t>
            </a:r>
            <a:endParaRPr sz="1400"/>
          </a:p>
          <a:p>
            <a:pPr marL="285744" indent="-285744">
              <a:spcBef>
                <a:spcPts val="1200"/>
              </a:spcBef>
              <a:spcAft>
                <a:spcPts val="1200"/>
              </a:spcAft>
              <a:buClr>
                <a:srgbClr val="F16D19"/>
              </a:buClr>
              <a:buSzPts val="1800"/>
              <a:buFont typeface="Montserrat"/>
              <a:buChar char="▶"/>
            </a:pPr>
            <a:r>
              <a:rPr lang="en-US">
                <a:solidFill>
                  <a:srgbClr val="3F3F3F"/>
                </a:solidFill>
                <a:latin typeface="Roboto"/>
                <a:ea typeface="Roboto"/>
                <a:cs typeface="Roboto"/>
                <a:sym typeface="Roboto"/>
              </a:rPr>
              <a:t>Support for </a:t>
            </a:r>
            <a:r>
              <a:rPr lang="en-US" b="1">
                <a:solidFill>
                  <a:srgbClr val="F48A47"/>
                </a:solidFill>
                <a:latin typeface="Roboto"/>
                <a:ea typeface="Roboto"/>
                <a:cs typeface="Roboto"/>
                <a:sym typeface="Roboto"/>
              </a:rPr>
              <a:t>sha256 </a:t>
            </a:r>
            <a:r>
              <a:rPr lang="en-US">
                <a:solidFill>
                  <a:srgbClr val="3F3F3F"/>
                </a:solidFill>
                <a:latin typeface="Roboto"/>
                <a:ea typeface="Roboto"/>
                <a:cs typeface="Roboto"/>
                <a:sym typeface="Roboto"/>
              </a:rPr>
              <a:t>checksums</a:t>
            </a:r>
            <a:endParaRPr sz="1400"/>
          </a:p>
        </p:txBody>
      </p:sp>
      <p:sp>
        <p:nvSpPr>
          <p:cNvPr id="2584" name="Google Shape;2584;p36"/>
          <p:cNvSpPr/>
          <p:nvPr/>
        </p:nvSpPr>
        <p:spPr>
          <a:xfrm>
            <a:off x="1143001" y="5361609"/>
            <a:ext cx="3883857" cy="825273"/>
          </a:xfrm>
          <a:prstGeom prst="roundRect">
            <a:avLst>
              <a:gd name="adj" fmla="val 50000"/>
            </a:avLst>
          </a:prstGeom>
          <a:solidFill>
            <a:srgbClr val="BA083A"/>
          </a:solidFill>
          <a:ln>
            <a:noFill/>
          </a:ln>
        </p:spPr>
        <p:txBody>
          <a:bodyPr spcFirstLastPara="1" wrap="square" lIns="72000" tIns="36000" rIns="72000" bIns="36000" anchor="ctr" anchorCtr="0">
            <a:noAutofit/>
          </a:bodyPr>
          <a:lstStyle/>
          <a:p>
            <a:pPr algn="ctr">
              <a:buSzPts val="2000"/>
            </a:pPr>
            <a:r>
              <a:rPr lang="en-US" sz="2000" b="1">
                <a:solidFill>
                  <a:schemeClr val="lt1"/>
                </a:solidFill>
                <a:latin typeface="Roboto"/>
                <a:ea typeface="Roboto"/>
                <a:cs typeface="Roboto"/>
                <a:sym typeface="Roboto"/>
              </a:rPr>
              <a:t>Job failure is triggered</a:t>
            </a:r>
            <a:endParaRPr sz="2000" b="1">
              <a:solidFill>
                <a:schemeClr val="lt1"/>
              </a:solidFill>
              <a:latin typeface="Roboto"/>
              <a:ea typeface="Roboto"/>
              <a:cs typeface="Roboto"/>
              <a:sym typeface="Roboto"/>
            </a:endParaRPr>
          </a:p>
          <a:p>
            <a:pPr algn="ctr">
              <a:buSzPts val="2000"/>
            </a:pPr>
            <a:r>
              <a:rPr lang="en-US" sz="2000" b="1">
                <a:solidFill>
                  <a:schemeClr val="lt1"/>
                </a:solidFill>
                <a:latin typeface="Roboto"/>
                <a:ea typeface="Roboto"/>
                <a:cs typeface="Roboto"/>
                <a:sym typeface="Roboto"/>
              </a:rPr>
              <a:t>if checksums fail</a:t>
            </a:r>
            <a:endParaRPr sz="1400"/>
          </a:p>
        </p:txBody>
      </p:sp>
      <p:sp>
        <p:nvSpPr>
          <p:cNvPr id="2585" name="Google Shape;2585;p36"/>
          <p:cNvSpPr/>
          <p:nvPr/>
        </p:nvSpPr>
        <p:spPr>
          <a:xfrm>
            <a:off x="7139062" y="2989166"/>
            <a:ext cx="3086037" cy="1835828"/>
          </a:xfrm>
          <a:prstGeom prst="roundRect">
            <a:avLst>
              <a:gd name="adj" fmla="val 5855"/>
            </a:avLst>
          </a:prstGeom>
          <a:solidFill>
            <a:srgbClr val="E1EFD8">
              <a:alpha val="23921"/>
            </a:srgbClr>
          </a:solidFill>
          <a:ln w="12700" cap="flat" cmpd="sng">
            <a:solidFill>
              <a:srgbClr val="6CAF27"/>
            </a:solidFill>
            <a:prstDash val="solid"/>
            <a:round/>
            <a:headEnd type="none" w="sm" len="sm"/>
            <a:tailEnd type="none" w="sm" len="sm"/>
          </a:ln>
        </p:spPr>
        <p:txBody>
          <a:bodyPr spcFirstLastPara="1" wrap="square" lIns="91425" tIns="45700" rIns="91425" bIns="45700" anchor="ctr" anchorCtr="0">
            <a:noAutofit/>
          </a:bodyPr>
          <a:lstStyle/>
          <a:p>
            <a:pPr algn="ctr">
              <a:buSzPts val="1400"/>
            </a:pPr>
            <a:endParaRPr sz="1400">
              <a:solidFill>
                <a:schemeClr val="lt1"/>
              </a:solidFill>
            </a:endParaRPr>
          </a:p>
        </p:txBody>
      </p:sp>
      <p:sp>
        <p:nvSpPr>
          <p:cNvPr id="2586" name="Google Shape;2586;p36"/>
          <p:cNvSpPr/>
          <p:nvPr/>
        </p:nvSpPr>
        <p:spPr>
          <a:xfrm>
            <a:off x="7762384" y="3167875"/>
            <a:ext cx="1594701" cy="1361504"/>
          </a:xfrm>
          <a:custGeom>
            <a:avLst/>
            <a:gdLst/>
            <a:ahLst/>
            <a:cxnLst/>
            <a:rect l="l" t="t" r="r" b="b"/>
            <a:pathLst>
              <a:path w="741362" h="763588" extrusionOk="0">
                <a:moveTo>
                  <a:pt x="0" y="354013"/>
                </a:moveTo>
                <a:lnTo>
                  <a:pt x="741362" y="0"/>
                </a:lnTo>
                <a:lnTo>
                  <a:pt x="542925" y="763588"/>
                </a:lnTo>
                <a:lnTo>
                  <a:pt x="0" y="354013"/>
                </a:lnTo>
                <a:close/>
              </a:path>
            </a:pathLst>
          </a:custGeom>
          <a:gradFill>
            <a:gsLst>
              <a:gs pos="0">
                <a:srgbClr val="C4E0B2">
                  <a:alpha val="44313"/>
                </a:srgbClr>
              </a:gs>
              <a:gs pos="100000">
                <a:srgbClr val="E1EFD8">
                  <a:alpha val="0"/>
                </a:srgbClr>
              </a:gs>
            </a:gsLst>
            <a:lin ang="0" scaled="0"/>
          </a:gradFill>
          <a:ln>
            <a:noFill/>
          </a:ln>
        </p:spPr>
        <p:txBody>
          <a:bodyPr spcFirstLastPara="1" wrap="square" lIns="91425" tIns="45700" rIns="91425" bIns="45700" anchor="ctr" anchorCtr="0">
            <a:noAutofit/>
          </a:bodyPr>
          <a:lstStyle/>
          <a:p>
            <a:pPr algn="ctr">
              <a:buSzPts val="1400"/>
            </a:pPr>
            <a:endParaRPr sz="1400">
              <a:solidFill>
                <a:schemeClr val="lt1"/>
              </a:solidFill>
            </a:endParaRPr>
          </a:p>
        </p:txBody>
      </p:sp>
      <p:sp>
        <p:nvSpPr>
          <p:cNvPr id="2587" name="Google Shape;2587;p36"/>
          <p:cNvSpPr/>
          <p:nvPr/>
        </p:nvSpPr>
        <p:spPr>
          <a:xfrm>
            <a:off x="8554580" y="3159845"/>
            <a:ext cx="1549195" cy="1549195"/>
          </a:xfrm>
          <a:prstGeom prst="ellipse">
            <a:avLst/>
          </a:prstGeom>
          <a:gradFill>
            <a:gsLst>
              <a:gs pos="0">
                <a:srgbClr val="E1EFD8">
                  <a:alpha val="44313"/>
                </a:srgbClr>
              </a:gs>
              <a:gs pos="17000">
                <a:srgbClr val="E1EFD8">
                  <a:alpha val="44313"/>
                </a:srgbClr>
              </a:gs>
              <a:gs pos="100000">
                <a:srgbClr val="C4E0B2"/>
              </a:gs>
            </a:gsLst>
            <a:path path="circle">
              <a:fillToRect l="50000" t="50000" r="50000" b="50000"/>
            </a:path>
            <a:tileRect/>
          </a:gradFill>
          <a:ln>
            <a:noFill/>
          </a:ln>
        </p:spPr>
        <p:txBody>
          <a:bodyPr spcFirstLastPara="1" wrap="square" lIns="91425" tIns="45700" rIns="91425" bIns="45700" anchor="ctr" anchorCtr="0">
            <a:noAutofit/>
          </a:bodyPr>
          <a:lstStyle/>
          <a:p>
            <a:pPr algn="ctr">
              <a:buSzPts val="1400"/>
            </a:pPr>
            <a:endParaRPr sz="1400">
              <a:solidFill>
                <a:schemeClr val="lt1"/>
              </a:solidFill>
            </a:endParaRPr>
          </a:p>
        </p:txBody>
      </p:sp>
      <p:sp>
        <p:nvSpPr>
          <p:cNvPr id="2588" name="Google Shape;2588;p36"/>
          <p:cNvSpPr/>
          <p:nvPr/>
        </p:nvSpPr>
        <p:spPr>
          <a:xfrm>
            <a:off x="7139062" y="1002174"/>
            <a:ext cx="3086037" cy="1835828"/>
          </a:xfrm>
          <a:prstGeom prst="roundRect">
            <a:avLst>
              <a:gd name="adj" fmla="val 5855"/>
            </a:avLst>
          </a:prstGeom>
          <a:solidFill>
            <a:srgbClr val="E1EFD8">
              <a:alpha val="23921"/>
            </a:srgbClr>
          </a:solidFill>
          <a:ln w="12700" cap="flat" cmpd="sng">
            <a:solidFill>
              <a:srgbClr val="6CAF27"/>
            </a:solidFill>
            <a:prstDash val="solid"/>
            <a:round/>
            <a:headEnd type="none" w="sm" len="sm"/>
            <a:tailEnd type="none" w="sm" len="sm"/>
          </a:ln>
        </p:spPr>
        <p:txBody>
          <a:bodyPr spcFirstLastPara="1" wrap="square" lIns="91425" tIns="45700" rIns="91425" bIns="45700" anchor="ctr" anchorCtr="0">
            <a:noAutofit/>
          </a:bodyPr>
          <a:lstStyle/>
          <a:p>
            <a:pPr algn="ctr">
              <a:buSzPts val="1400"/>
            </a:pPr>
            <a:endParaRPr sz="1400">
              <a:solidFill>
                <a:schemeClr val="lt1"/>
              </a:solidFill>
            </a:endParaRPr>
          </a:p>
        </p:txBody>
      </p:sp>
      <p:sp>
        <p:nvSpPr>
          <p:cNvPr id="2589" name="Google Shape;2589;p36"/>
          <p:cNvSpPr/>
          <p:nvPr/>
        </p:nvSpPr>
        <p:spPr>
          <a:xfrm>
            <a:off x="7762384" y="1153519"/>
            <a:ext cx="1594701" cy="1361504"/>
          </a:xfrm>
          <a:custGeom>
            <a:avLst/>
            <a:gdLst/>
            <a:ahLst/>
            <a:cxnLst/>
            <a:rect l="l" t="t" r="r" b="b"/>
            <a:pathLst>
              <a:path w="741362" h="763588" extrusionOk="0">
                <a:moveTo>
                  <a:pt x="0" y="354013"/>
                </a:moveTo>
                <a:lnTo>
                  <a:pt x="741362" y="0"/>
                </a:lnTo>
                <a:lnTo>
                  <a:pt x="542925" y="763588"/>
                </a:lnTo>
                <a:lnTo>
                  <a:pt x="0" y="354013"/>
                </a:lnTo>
                <a:close/>
              </a:path>
            </a:pathLst>
          </a:custGeom>
          <a:gradFill>
            <a:gsLst>
              <a:gs pos="0">
                <a:srgbClr val="C4E0B2">
                  <a:alpha val="44313"/>
                </a:srgbClr>
              </a:gs>
              <a:gs pos="100000">
                <a:srgbClr val="E1EFD8">
                  <a:alpha val="0"/>
                </a:srgbClr>
              </a:gs>
            </a:gsLst>
            <a:lin ang="0" scaled="0"/>
          </a:gradFill>
          <a:ln>
            <a:noFill/>
          </a:ln>
        </p:spPr>
        <p:txBody>
          <a:bodyPr spcFirstLastPara="1" wrap="square" lIns="91425" tIns="45700" rIns="91425" bIns="45700" anchor="ctr" anchorCtr="0">
            <a:noAutofit/>
          </a:bodyPr>
          <a:lstStyle/>
          <a:p>
            <a:pPr algn="ctr">
              <a:buSzPts val="1400"/>
            </a:pPr>
            <a:endParaRPr sz="1400">
              <a:solidFill>
                <a:schemeClr val="lt1"/>
              </a:solidFill>
            </a:endParaRPr>
          </a:p>
        </p:txBody>
      </p:sp>
      <p:sp>
        <p:nvSpPr>
          <p:cNvPr id="2590" name="Google Shape;2590;p36"/>
          <p:cNvSpPr/>
          <p:nvPr/>
        </p:nvSpPr>
        <p:spPr>
          <a:xfrm>
            <a:off x="8554580" y="1145489"/>
            <a:ext cx="1549195" cy="1549195"/>
          </a:xfrm>
          <a:prstGeom prst="ellipse">
            <a:avLst/>
          </a:prstGeom>
          <a:gradFill>
            <a:gsLst>
              <a:gs pos="0">
                <a:srgbClr val="E1EFD8">
                  <a:alpha val="44313"/>
                </a:srgbClr>
              </a:gs>
              <a:gs pos="17000">
                <a:srgbClr val="E1EFD8">
                  <a:alpha val="44313"/>
                </a:srgbClr>
              </a:gs>
              <a:gs pos="100000">
                <a:srgbClr val="C4E0B2"/>
              </a:gs>
            </a:gsLst>
            <a:path path="circle">
              <a:fillToRect l="50000" t="50000" r="50000" b="50000"/>
            </a:path>
            <a:tileRect/>
          </a:gradFill>
          <a:ln>
            <a:noFill/>
          </a:ln>
        </p:spPr>
        <p:txBody>
          <a:bodyPr spcFirstLastPara="1" wrap="square" lIns="91425" tIns="45700" rIns="91425" bIns="45700" anchor="ctr" anchorCtr="0">
            <a:noAutofit/>
          </a:bodyPr>
          <a:lstStyle/>
          <a:p>
            <a:pPr algn="ctr">
              <a:buSzPts val="1400"/>
            </a:pPr>
            <a:endParaRPr sz="1400">
              <a:solidFill>
                <a:schemeClr val="lt1"/>
              </a:solidFill>
            </a:endParaRPr>
          </a:p>
        </p:txBody>
      </p:sp>
      <p:sp>
        <p:nvSpPr>
          <p:cNvPr id="2591" name="Google Shape;2591;p36"/>
          <p:cNvSpPr/>
          <p:nvPr/>
        </p:nvSpPr>
        <p:spPr>
          <a:xfrm>
            <a:off x="5576289" y="1252563"/>
            <a:ext cx="1453985" cy="3570227"/>
          </a:xfrm>
          <a:prstGeom prst="round2SameRect">
            <a:avLst>
              <a:gd name="adj1" fmla="val 0"/>
              <a:gd name="adj2" fmla="val 0"/>
            </a:avLst>
          </a:prstGeom>
          <a:solidFill>
            <a:srgbClr val="D8E2F3">
              <a:alpha val="23921"/>
            </a:srgbClr>
          </a:solidFill>
          <a:ln w="12700" cap="flat" cmpd="sng">
            <a:solidFill>
              <a:srgbClr val="2D75B6"/>
            </a:solidFill>
            <a:prstDash val="solid"/>
            <a:round/>
            <a:headEnd type="none" w="sm" len="sm"/>
            <a:tailEnd type="none" w="sm" len="sm"/>
          </a:ln>
        </p:spPr>
        <p:txBody>
          <a:bodyPr spcFirstLastPara="1" wrap="square" lIns="91425" tIns="45700" rIns="91425" bIns="45700" anchor="ctr" anchorCtr="0">
            <a:noAutofit/>
          </a:bodyPr>
          <a:lstStyle/>
          <a:p>
            <a:pPr algn="ctr">
              <a:buSzPts val="1400"/>
            </a:pPr>
            <a:endParaRPr sz="1400">
              <a:solidFill>
                <a:schemeClr val="lt1"/>
              </a:solidFill>
            </a:endParaRPr>
          </a:p>
        </p:txBody>
      </p:sp>
      <p:sp>
        <p:nvSpPr>
          <p:cNvPr id="2592" name="Google Shape;2592;p36"/>
          <p:cNvSpPr/>
          <p:nvPr/>
        </p:nvSpPr>
        <p:spPr>
          <a:xfrm>
            <a:off x="5637115" y="1312261"/>
            <a:ext cx="1332328" cy="2578183"/>
          </a:xfrm>
          <a:prstGeom prst="rect">
            <a:avLst/>
          </a:prstGeom>
          <a:gradFill>
            <a:gsLst>
              <a:gs pos="0">
                <a:srgbClr val="BFBFBF"/>
              </a:gs>
              <a:gs pos="100000">
                <a:srgbClr val="7F7F7F"/>
              </a:gs>
            </a:gsLst>
            <a:path path="circle">
              <a:fillToRect l="50000" t="50000" r="50000" b="50000"/>
            </a:path>
            <a:tileRect/>
          </a:gradFill>
          <a:ln>
            <a:noFill/>
          </a:ln>
        </p:spPr>
        <p:txBody>
          <a:bodyPr spcFirstLastPara="1" wrap="square" lIns="91425" tIns="45700" rIns="91425" bIns="45700" anchor="ctr" anchorCtr="0">
            <a:noAutofit/>
          </a:bodyPr>
          <a:lstStyle/>
          <a:p>
            <a:pPr algn="ctr">
              <a:buSzPts val="1400"/>
            </a:pPr>
            <a:endParaRPr sz="1400">
              <a:solidFill>
                <a:schemeClr val="lt1"/>
              </a:solidFill>
            </a:endParaRPr>
          </a:p>
        </p:txBody>
      </p:sp>
      <p:sp>
        <p:nvSpPr>
          <p:cNvPr id="2593" name="Google Shape;2593;p36"/>
          <p:cNvSpPr/>
          <p:nvPr/>
        </p:nvSpPr>
        <p:spPr>
          <a:xfrm>
            <a:off x="5553076" y="5483989"/>
            <a:ext cx="6266037" cy="815332"/>
          </a:xfrm>
          <a:prstGeom prst="rect">
            <a:avLst/>
          </a:prstGeom>
          <a:solidFill>
            <a:srgbClr val="F2F2F2">
              <a:alpha val="23921"/>
            </a:srgbClr>
          </a:solidFill>
          <a:ln w="127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algn="ctr">
              <a:buSzPts val="1400"/>
            </a:pPr>
            <a:endParaRPr sz="1400">
              <a:solidFill>
                <a:schemeClr val="lt1"/>
              </a:solidFill>
            </a:endParaRPr>
          </a:p>
        </p:txBody>
      </p:sp>
      <p:grpSp>
        <p:nvGrpSpPr>
          <p:cNvPr id="2594" name="Google Shape;2594;p36"/>
          <p:cNvGrpSpPr/>
          <p:nvPr/>
        </p:nvGrpSpPr>
        <p:grpSpPr>
          <a:xfrm>
            <a:off x="10636327" y="5606275"/>
            <a:ext cx="219835" cy="219835"/>
            <a:chOff x="4288417" y="6929460"/>
            <a:chExt cx="228600" cy="228600"/>
          </a:xfrm>
        </p:grpSpPr>
        <p:sp>
          <p:nvSpPr>
            <p:cNvPr id="2595" name="Google Shape;2595;p36"/>
            <p:cNvSpPr/>
            <p:nvPr/>
          </p:nvSpPr>
          <p:spPr>
            <a:xfrm>
              <a:off x="4288417" y="6929460"/>
              <a:ext cx="228600" cy="228600"/>
            </a:xfrm>
            <a:prstGeom prst="ellipse">
              <a:avLst/>
            </a:prstGeom>
            <a:noFill/>
            <a:ln w="9525" cap="flat" cmpd="sng">
              <a:solidFill>
                <a:srgbClr val="A5A5A5"/>
              </a:solidFill>
              <a:prstDash val="solid"/>
              <a:round/>
              <a:headEnd type="none" w="sm" len="sm"/>
              <a:tailEnd type="none" w="sm" len="sm"/>
            </a:ln>
          </p:spPr>
          <p:txBody>
            <a:bodyPr spcFirstLastPara="1" wrap="square" lIns="91425" tIns="45700" rIns="91425" bIns="45700" anchor="ctr" anchorCtr="0">
              <a:noAutofit/>
            </a:bodyPr>
            <a:lstStyle/>
            <a:p>
              <a:pPr algn="ctr">
                <a:buSzPts val="600"/>
              </a:pPr>
              <a:endParaRPr sz="600" b="1">
                <a:solidFill>
                  <a:schemeClr val="lt1"/>
                </a:solidFill>
                <a:latin typeface="Roboto"/>
                <a:ea typeface="Roboto"/>
                <a:cs typeface="Roboto"/>
                <a:sym typeface="Roboto"/>
              </a:endParaRPr>
            </a:p>
          </p:txBody>
        </p:sp>
        <p:sp>
          <p:nvSpPr>
            <p:cNvPr id="2596" name="Google Shape;2596;p36"/>
            <p:cNvSpPr/>
            <p:nvPr/>
          </p:nvSpPr>
          <p:spPr>
            <a:xfrm>
              <a:off x="4309170" y="6949298"/>
              <a:ext cx="188925" cy="188925"/>
            </a:xfrm>
            <a:prstGeom prst="ellipse">
              <a:avLst/>
            </a:prstGeom>
            <a:solidFill>
              <a:srgbClr val="F16D19"/>
            </a:solidFill>
            <a:ln>
              <a:noFill/>
            </a:ln>
          </p:spPr>
          <p:txBody>
            <a:bodyPr spcFirstLastPara="1" wrap="square" lIns="91425" tIns="45700" rIns="91425" bIns="45700" anchor="ctr" anchorCtr="0">
              <a:noAutofit/>
            </a:bodyPr>
            <a:lstStyle/>
            <a:p>
              <a:pPr algn="ctr">
                <a:buSzPts val="600"/>
              </a:pPr>
              <a:r>
                <a:rPr lang="en-US" sz="600" b="1">
                  <a:solidFill>
                    <a:schemeClr val="lt1"/>
                  </a:solidFill>
                  <a:latin typeface="Roboto"/>
                  <a:ea typeface="Roboto"/>
                  <a:cs typeface="Roboto"/>
                  <a:sym typeface="Roboto"/>
                </a:rPr>
                <a:t>J</a:t>
              </a:r>
              <a:endParaRPr sz="1400"/>
            </a:p>
          </p:txBody>
        </p:sp>
      </p:grpSp>
      <p:sp>
        <p:nvSpPr>
          <p:cNvPr id="2597" name="Google Shape;2597;p36"/>
          <p:cNvSpPr/>
          <p:nvPr/>
        </p:nvSpPr>
        <p:spPr>
          <a:xfrm>
            <a:off x="7236165" y="5616265"/>
            <a:ext cx="199851" cy="199851"/>
          </a:xfrm>
          <a:prstGeom prst="ellipse">
            <a:avLst/>
          </a:prstGeom>
          <a:solidFill>
            <a:srgbClr val="F16D19"/>
          </a:solidFill>
          <a:ln>
            <a:noFill/>
          </a:ln>
        </p:spPr>
        <p:txBody>
          <a:bodyPr spcFirstLastPara="1" wrap="square" lIns="91425" tIns="45700" rIns="91425" bIns="45700" anchor="ctr" anchorCtr="0">
            <a:noAutofit/>
          </a:bodyPr>
          <a:lstStyle/>
          <a:p>
            <a:pPr algn="ctr">
              <a:buSzPts val="800"/>
            </a:pPr>
            <a:endParaRPr sz="800" b="1">
              <a:solidFill>
                <a:schemeClr val="lt1"/>
              </a:solidFill>
              <a:latin typeface="Roboto"/>
              <a:ea typeface="Roboto"/>
              <a:cs typeface="Roboto"/>
              <a:sym typeface="Roboto"/>
            </a:endParaRPr>
          </a:p>
        </p:txBody>
      </p:sp>
      <p:sp>
        <p:nvSpPr>
          <p:cNvPr id="2598" name="Google Shape;2598;p36"/>
          <p:cNvSpPr/>
          <p:nvPr/>
        </p:nvSpPr>
        <p:spPr>
          <a:xfrm>
            <a:off x="7236165" y="5963845"/>
            <a:ext cx="199851" cy="199851"/>
          </a:xfrm>
          <a:prstGeom prst="ellipse">
            <a:avLst/>
          </a:prstGeom>
          <a:solidFill>
            <a:srgbClr val="74CA21"/>
          </a:solidFill>
          <a:ln>
            <a:noFill/>
          </a:ln>
        </p:spPr>
        <p:txBody>
          <a:bodyPr spcFirstLastPara="1" wrap="square" lIns="91425" tIns="45700" rIns="91425" bIns="45700" anchor="ctr" anchorCtr="0">
            <a:noAutofit/>
          </a:bodyPr>
          <a:lstStyle/>
          <a:p>
            <a:pPr algn="ctr">
              <a:buSzPts val="800"/>
            </a:pPr>
            <a:endParaRPr sz="800" b="1">
              <a:solidFill>
                <a:schemeClr val="lt1"/>
              </a:solidFill>
              <a:latin typeface="Roboto"/>
              <a:ea typeface="Roboto"/>
              <a:cs typeface="Roboto"/>
              <a:sym typeface="Roboto"/>
            </a:endParaRPr>
          </a:p>
        </p:txBody>
      </p:sp>
      <p:sp>
        <p:nvSpPr>
          <p:cNvPr id="2599" name="Google Shape;2599;p36"/>
          <p:cNvSpPr/>
          <p:nvPr/>
        </p:nvSpPr>
        <p:spPr>
          <a:xfrm>
            <a:off x="8276744" y="5616265"/>
            <a:ext cx="199851" cy="199851"/>
          </a:xfrm>
          <a:prstGeom prst="ellipse">
            <a:avLst/>
          </a:prstGeom>
          <a:solidFill>
            <a:srgbClr val="119D96"/>
          </a:solidFill>
          <a:ln>
            <a:noFill/>
          </a:ln>
        </p:spPr>
        <p:txBody>
          <a:bodyPr spcFirstLastPara="1" wrap="square" lIns="91425" tIns="45700" rIns="91425" bIns="45700" anchor="ctr" anchorCtr="0">
            <a:noAutofit/>
          </a:bodyPr>
          <a:lstStyle/>
          <a:p>
            <a:pPr algn="ctr">
              <a:buSzPts val="800"/>
            </a:pPr>
            <a:endParaRPr sz="800" b="1">
              <a:solidFill>
                <a:schemeClr val="lt1"/>
              </a:solidFill>
              <a:latin typeface="Roboto"/>
              <a:ea typeface="Roboto"/>
              <a:cs typeface="Roboto"/>
              <a:sym typeface="Roboto"/>
            </a:endParaRPr>
          </a:p>
        </p:txBody>
      </p:sp>
      <p:sp>
        <p:nvSpPr>
          <p:cNvPr id="2600" name="Google Shape;2600;p36"/>
          <p:cNvSpPr/>
          <p:nvPr/>
        </p:nvSpPr>
        <p:spPr>
          <a:xfrm>
            <a:off x="8276744" y="5963845"/>
            <a:ext cx="199851" cy="199851"/>
          </a:xfrm>
          <a:prstGeom prst="ellipse">
            <a:avLst/>
          </a:prstGeom>
          <a:solidFill>
            <a:srgbClr val="C00000"/>
          </a:solidFill>
          <a:ln>
            <a:noFill/>
          </a:ln>
        </p:spPr>
        <p:txBody>
          <a:bodyPr spcFirstLastPara="1" wrap="square" lIns="91425" tIns="45700" rIns="91425" bIns="45700" anchor="ctr" anchorCtr="0">
            <a:noAutofit/>
          </a:bodyPr>
          <a:lstStyle/>
          <a:p>
            <a:pPr algn="ctr">
              <a:buSzPts val="800"/>
            </a:pPr>
            <a:endParaRPr sz="800" b="1">
              <a:solidFill>
                <a:schemeClr val="lt1"/>
              </a:solidFill>
              <a:latin typeface="Roboto"/>
              <a:ea typeface="Roboto"/>
              <a:cs typeface="Roboto"/>
              <a:sym typeface="Roboto"/>
            </a:endParaRPr>
          </a:p>
        </p:txBody>
      </p:sp>
      <p:sp>
        <p:nvSpPr>
          <p:cNvPr id="2601" name="Google Shape;2601;p36"/>
          <p:cNvSpPr txBox="1"/>
          <p:nvPr/>
        </p:nvSpPr>
        <p:spPr>
          <a:xfrm>
            <a:off x="7520238" y="5593082"/>
            <a:ext cx="753695" cy="246221"/>
          </a:xfrm>
          <a:prstGeom prst="rect">
            <a:avLst/>
          </a:prstGeom>
          <a:noFill/>
          <a:ln>
            <a:noFill/>
          </a:ln>
        </p:spPr>
        <p:txBody>
          <a:bodyPr spcFirstLastPara="1" wrap="square" lIns="0" tIns="0" rIns="0" bIns="0" anchor="ctr" anchorCtr="0">
            <a:spAutoFit/>
          </a:bodyPr>
          <a:lstStyle/>
          <a:p>
            <a:pPr>
              <a:buSzPts val="800"/>
            </a:pPr>
            <a:r>
              <a:rPr lang="en-US" sz="800">
                <a:solidFill>
                  <a:srgbClr val="3F3F3F"/>
                </a:solidFill>
                <a:latin typeface="Roboto Light"/>
                <a:ea typeface="Roboto Light"/>
                <a:cs typeface="Roboto Light"/>
                <a:sym typeface="Roboto Light"/>
              </a:rPr>
              <a:t>Directory </a:t>
            </a:r>
            <a:endParaRPr sz="1400"/>
          </a:p>
          <a:p>
            <a:pPr>
              <a:buSzPts val="800"/>
            </a:pPr>
            <a:r>
              <a:rPr lang="en-US" sz="800">
                <a:solidFill>
                  <a:srgbClr val="3F3F3F"/>
                </a:solidFill>
                <a:latin typeface="Roboto Light"/>
                <a:ea typeface="Roboto Light"/>
                <a:cs typeface="Roboto Light"/>
                <a:sym typeface="Roboto Light"/>
              </a:rPr>
              <a:t>Setup Job</a:t>
            </a:r>
            <a:endParaRPr sz="800">
              <a:solidFill>
                <a:srgbClr val="3F3F3F"/>
              </a:solidFill>
              <a:latin typeface="Roboto Light"/>
              <a:ea typeface="Roboto Light"/>
              <a:cs typeface="Roboto Light"/>
              <a:sym typeface="Roboto Light"/>
            </a:endParaRPr>
          </a:p>
        </p:txBody>
      </p:sp>
      <p:sp>
        <p:nvSpPr>
          <p:cNvPr id="2602" name="Google Shape;2602;p36"/>
          <p:cNvSpPr txBox="1"/>
          <p:nvPr/>
        </p:nvSpPr>
        <p:spPr>
          <a:xfrm>
            <a:off x="7515078" y="5940662"/>
            <a:ext cx="753695" cy="246221"/>
          </a:xfrm>
          <a:prstGeom prst="rect">
            <a:avLst/>
          </a:prstGeom>
          <a:noFill/>
          <a:ln>
            <a:noFill/>
          </a:ln>
        </p:spPr>
        <p:txBody>
          <a:bodyPr spcFirstLastPara="1" wrap="square" lIns="0" tIns="0" rIns="0" bIns="0" anchor="ctr" anchorCtr="0">
            <a:spAutoFit/>
          </a:bodyPr>
          <a:lstStyle/>
          <a:p>
            <a:pPr>
              <a:buSzPts val="800"/>
            </a:pPr>
            <a:r>
              <a:rPr lang="en-US" sz="800">
                <a:solidFill>
                  <a:srgbClr val="3F3F3F"/>
                </a:solidFill>
                <a:latin typeface="Roboto Light"/>
                <a:ea typeface="Roboto Light"/>
                <a:cs typeface="Roboto Light"/>
                <a:sym typeface="Roboto Light"/>
              </a:rPr>
              <a:t>Data </a:t>
            </a:r>
            <a:endParaRPr sz="1400"/>
          </a:p>
          <a:p>
            <a:pPr>
              <a:buSzPts val="800"/>
            </a:pPr>
            <a:r>
              <a:rPr lang="en-US" sz="800">
                <a:solidFill>
                  <a:srgbClr val="3F3F3F"/>
                </a:solidFill>
                <a:latin typeface="Roboto Light"/>
                <a:ea typeface="Roboto Light"/>
                <a:cs typeface="Roboto Light"/>
                <a:sym typeface="Roboto Light"/>
              </a:rPr>
              <a:t>Stagein Job</a:t>
            </a:r>
            <a:endParaRPr sz="800">
              <a:solidFill>
                <a:srgbClr val="3F3F3F"/>
              </a:solidFill>
              <a:latin typeface="Roboto Light"/>
              <a:ea typeface="Roboto Light"/>
              <a:cs typeface="Roboto Light"/>
              <a:sym typeface="Roboto Light"/>
            </a:endParaRPr>
          </a:p>
        </p:txBody>
      </p:sp>
      <p:sp>
        <p:nvSpPr>
          <p:cNvPr id="2603" name="Google Shape;2603;p36"/>
          <p:cNvSpPr txBox="1"/>
          <p:nvPr/>
        </p:nvSpPr>
        <p:spPr>
          <a:xfrm>
            <a:off x="10966455" y="5593082"/>
            <a:ext cx="753695" cy="246221"/>
          </a:xfrm>
          <a:prstGeom prst="rect">
            <a:avLst/>
          </a:prstGeom>
          <a:noFill/>
          <a:ln>
            <a:noFill/>
          </a:ln>
        </p:spPr>
        <p:txBody>
          <a:bodyPr spcFirstLastPara="1" wrap="square" lIns="0" tIns="0" rIns="0" bIns="0" anchor="ctr" anchorCtr="0">
            <a:spAutoFit/>
          </a:bodyPr>
          <a:lstStyle/>
          <a:p>
            <a:pPr>
              <a:buSzPts val="800"/>
            </a:pPr>
            <a:r>
              <a:rPr lang="en-US" sz="800">
                <a:solidFill>
                  <a:srgbClr val="3F3F3F"/>
                </a:solidFill>
                <a:latin typeface="Roboto Light"/>
                <a:ea typeface="Roboto Light"/>
                <a:cs typeface="Roboto Light"/>
                <a:sym typeface="Roboto Light"/>
              </a:rPr>
              <a:t>Pegasus Lite Compute Job</a:t>
            </a:r>
            <a:endParaRPr sz="800">
              <a:solidFill>
                <a:srgbClr val="3F3F3F"/>
              </a:solidFill>
              <a:latin typeface="Roboto Light"/>
              <a:ea typeface="Roboto Light"/>
              <a:cs typeface="Roboto Light"/>
              <a:sym typeface="Roboto Light"/>
            </a:endParaRPr>
          </a:p>
        </p:txBody>
      </p:sp>
      <p:sp>
        <p:nvSpPr>
          <p:cNvPr id="2604" name="Google Shape;2604;p36"/>
          <p:cNvSpPr txBox="1"/>
          <p:nvPr/>
        </p:nvSpPr>
        <p:spPr>
          <a:xfrm>
            <a:off x="8579417" y="5593080"/>
            <a:ext cx="753695" cy="246221"/>
          </a:xfrm>
          <a:prstGeom prst="rect">
            <a:avLst/>
          </a:prstGeom>
          <a:noFill/>
          <a:ln>
            <a:noFill/>
          </a:ln>
        </p:spPr>
        <p:txBody>
          <a:bodyPr spcFirstLastPara="1" wrap="square" lIns="0" tIns="0" rIns="0" bIns="0" anchor="ctr" anchorCtr="0">
            <a:spAutoFit/>
          </a:bodyPr>
          <a:lstStyle/>
          <a:p>
            <a:pPr>
              <a:buSzPts val="800"/>
            </a:pPr>
            <a:r>
              <a:rPr lang="en-US" sz="800">
                <a:solidFill>
                  <a:srgbClr val="3F3F3F"/>
                </a:solidFill>
                <a:latin typeface="Roboto Light"/>
                <a:ea typeface="Roboto Light"/>
                <a:cs typeface="Roboto Light"/>
                <a:sym typeface="Roboto Light"/>
              </a:rPr>
              <a:t>Data </a:t>
            </a:r>
            <a:endParaRPr sz="1400"/>
          </a:p>
          <a:p>
            <a:pPr>
              <a:buSzPts val="800"/>
            </a:pPr>
            <a:r>
              <a:rPr lang="en-US" sz="800">
                <a:solidFill>
                  <a:srgbClr val="3F3F3F"/>
                </a:solidFill>
                <a:latin typeface="Roboto Light"/>
                <a:ea typeface="Roboto Light"/>
                <a:cs typeface="Roboto Light"/>
                <a:sym typeface="Roboto Light"/>
              </a:rPr>
              <a:t>Stageout Job</a:t>
            </a:r>
            <a:endParaRPr sz="800">
              <a:solidFill>
                <a:srgbClr val="3F3F3F"/>
              </a:solidFill>
              <a:latin typeface="Roboto Light"/>
              <a:ea typeface="Roboto Light"/>
              <a:cs typeface="Roboto Light"/>
              <a:sym typeface="Roboto Light"/>
            </a:endParaRPr>
          </a:p>
        </p:txBody>
      </p:sp>
      <p:sp>
        <p:nvSpPr>
          <p:cNvPr id="2605" name="Google Shape;2605;p36"/>
          <p:cNvSpPr txBox="1"/>
          <p:nvPr/>
        </p:nvSpPr>
        <p:spPr>
          <a:xfrm>
            <a:off x="8563935" y="5940662"/>
            <a:ext cx="753695" cy="246221"/>
          </a:xfrm>
          <a:prstGeom prst="rect">
            <a:avLst/>
          </a:prstGeom>
          <a:noFill/>
          <a:ln>
            <a:noFill/>
          </a:ln>
        </p:spPr>
        <p:txBody>
          <a:bodyPr spcFirstLastPara="1" wrap="square" lIns="0" tIns="0" rIns="0" bIns="0" anchor="ctr" anchorCtr="0">
            <a:spAutoFit/>
          </a:bodyPr>
          <a:lstStyle/>
          <a:p>
            <a:pPr>
              <a:buSzPts val="800"/>
            </a:pPr>
            <a:r>
              <a:rPr lang="en-US" sz="800">
                <a:solidFill>
                  <a:srgbClr val="3F3F3F"/>
                </a:solidFill>
                <a:latin typeface="Roboto Light"/>
                <a:ea typeface="Roboto Light"/>
                <a:cs typeface="Roboto Light"/>
                <a:sym typeface="Roboto Light"/>
              </a:rPr>
              <a:t>Directory</a:t>
            </a:r>
            <a:endParaRPr sz="1400"/>
          </a:p>
          <a:p>
            <a:pPr>
              <a:buSzPts val="800"/>
            </a:pPr>
            <a:r>
              <a:rPr lang="en-US" sz="800">
                <a:solidFill>
                  <a:srgbClr val="3F3F3F"/>
                </a:solidFill>
                <a:latin typeface="Roboto Light"/>
                <a:ea typeface="Roboto Light"/>
                <a:cs typeface="Roboto Light"/>
                <a:sym typeface="Roboto Light"/>
              </a:rPr>
              <a:t>Cleanup Job</a:t>
            </a:r>
            <a:endParaRPr sz="800">
              <a:solidFill>
                <a:srgbClr val="3F3F3F"/>
              </a:solidFill>
              <a:latin typeface="Roboto Light"/>
              <a:ea typeface="Roboto Light"/>
              <a:cs typeface="Roboto Light"/>
              <a:sym typeface="Roboto Light"/>
            </a:endParaRPr>
          </a:p>
        </p:txBody>
      </p:sp>
      <p:sp>
        <p:nvSpPr>
          <p:cNvPr id="2606" name="Google Shape;2606;p36"/>
          <p:cNvSpPr txBox="1"/>
          <p:nvPr/>
        </p:nvSpPr>
        <p:spPr>
          <a:xfrm>
            <a:off x="10966455" y="5939490"/>
            <a:ext cx="753696" cy="246221"/>
          </a:xfrm>
          <a:prstGeom prst="rect">
            <a:avLst/>
          </a:prstGeom>
          <a:noFill/>
          <a:ln>
            <a:noFill/>
          </a:ln>
        </p:spPr>
        <p:txBody>
          <a:bodyPr spcFirstLastPara="1" wrap="square" lIns="0" tIns="0" rIns="0" bIns="0" anchor="ctr" anchorCtr="0">
            <a:spAutoFit/>
          </a:bodyPr>
          <a:lstStyle/>
          <a:p>
            <a:pPr>
              <a:buSzPts val="800"/>
            </a:pPr>
            <a:r>
              <a:rPr lang="en-US" sz="800">
                <a:solidFill>
                  <a:srgbClr val="3F3F3F"/>
                </a:solidFill>
                <a:latin typeface="Roboto Light"/>
                <a:ea typeface="Roboto Light"/>
                <a:cs typeface="Roboto Light"/>
                <a:sym typeface="Roboto Light"/>
              </a:rPr>
              <a:t>Worker Node </a:t>
            </a:r>
            <a:endParaRPr sz="800">
              <a:solidFill>
                <a:srgbClr val="3F3F3F"/>
              </a:solidFill>
              <a:latin typeface="Roboto Light"/>
              <a:ea typeface="Roboto Light"/>
              <a:cs typeface="Roboto Light"/>
              <a:sym typeface="Roboto Light"/>
            </a:endParaRPr>
          </a:p>
          <a:p>
            <a:pPr>
              <a:buSzPts val="800"/>
            </a:pPr>
            <a:r>
              <a:rPr lang="en-US" sz="800">
                <a:solidFill>
                  <a:srgbClr val="3F3F3F"/>
                </a:solidFill>
                <a:latin typeface="Roboto Light"/>
                <a:ea typeface="Roboto Light"/>
                <a:cs typeface="Roboto Light"/>
                <a:sym typeface="Roboto Light"/>
              </a:rPr>
              <a:t>(WN)</a:t>
            </a:r>
            <a:endParaRPr sz="800">
              <a:solidFill>
                <a:srgbClr val="3F3F3F"/>
              </a:solidFill>
              <a:latin typeface="Roboto Light"/>
              <a:ea typeface="Roboto Light"/>
              <a:cs typeface="Roboto Light"/>
              <a:sym typeface="Roboto Light"/>
            </a:endParaRPr>
          </a:p>
        </p:txBody>
      </p:sp>
      <p:sp>
        <p:nvSpPr>
          <p:cNvPr id="2607" name="Google Shape;2607;p36"/>
          <p:cNvSpPr/>
          <p:nvPr/>
        </p:nvSpPr>
        <p:spPr>
          <a:xfrm>
            <a:off x="5553076" y="5170369"/>
            <a:ext cx="6266037" cy="313620"/>
          </a:xfrm>
          <a:prstGeom prst="round2SameRect">
            <a:avLst>
              <a:gd name="adj1" fmla="val 16667"/>
              <a:gd name="adj2" fmla="val 0"/>
            </a:avLst>
          </a:prstGeom>
          <a:gradFill>
            <a:gsLst>
              <a:gs pos="0">
                <a:schemeClr val="lt2"/>
              </a:gs>
              <a:gs pos="100000">
                <a:srgbClr val="D8D8D8"/>
              </a:gs>
            </a:gsLst>
            <a:path path="circle">
              <a:fillToRect l="50000" t="50000" r="50000" b="50000"/>
            </a:path>
            <a:tileRect/>
          </a:gradFill>
          <a:ln>
            <a:noFill/>
          </a:ln>
        </p:spPr>
        <p:txBody>
          <a:bodyPr spcFirstLastPara="1" wrap="square" lIns="0" tIns="0" rIns="0" bIns="0" anchor="ctr" anchorCtr="0">
            <a:noAutofit/>
          </a:bodyPr>
          <a:lstStyle/>
          <a:p>
            <a:pPr algn="ctr">
              <a:buSzPts val="1050"/>
            </a:pPr>
            <a:r>
              <a:rPr lang="en-US" sz="1051" b="1">
                <a:solidFill>
                  <a:srgbClr val="3F3F3F"/>
                </a:solidFill>
                <a:latin typeface="Roboto"/>
                <a:ea typeface="Roboto"/>
                <a:cs typeface="Roboto"/>
                <a:sym typeface="Roboto"/>
              </a:rPr>
              <a:t>LEGEND</a:t>
            </a:r>
            <a:endParaRPr sz="1051" b="1">
              <a:solidFill>
                <a:srgbClr val="3F3F3F"/>
              </a:solidFill>
              <a:latin typeface="Roboto"/>
              <a:ea typeface="Roboto"/>
              <a:cs typeface="Roboto"/>
              <a:sym typeface="Roboto"/>
            </a:endParaRPr>
          </a:p>
        </p:txBody>
      </p:sp>
      <p:sp>
        <p:nvSpPr>
          <p:cNvPr id="2608" name="Google Shape;2608;p36"/>
          <p:cNvSpPr/>
          <p:nvPr/>
        </p:nvSpPr>
        <p:spPr>
          <a:xfrm>
            <a:off x="9410341" y="5616265"/>
            <a:ext cx="199851" cy="199851"/>
          </a:xfrm>
          <a:prstGeom prst="ellipse">
            <a:avLst/>
          </a:prstGeom>
          <a:solidFill>
            <a:srgbClr val="FF7C80"/>
          </a:solidFill>
          <a:ln>
            <a:noFill/>
          </a:ln>
        </p:spPr>
        <p:txBody>
          <a:bodyPr spcFirstLastPara="1" wrap="square" lIns="91425" tIns="45700" rIns="91425" bIns="45700" anchor="ctr" anchorCtr="0">
            <a:noAutofit/>
          </a:bodyPr>
          <a:lstStyle/>
          <a:p>
            <a:pPr algn="ctr">
              <a:buSzPts val="800"/>
            </a:pPr>
            <a:endParaRPr sz="800" b="1">
              <a:solidFill>
                <a:schemeClr val="lt1"/>
              </a:solidFill>
              <a:latin typeface="Roboto"/>
              <a:ea typeface="Roboto"/>
              <a:cs typeface="Roboto"/>
              <a:sym typeface="Roboto"/>
            </a:endParaRPr>
          </a:p>
        </p:txBody>
      </p:sp>
      <p:sp>
        <p:nvSpPr>
          <p:cNvPr id="2609" name="Google Shape;2609;p36"/>
          <p:cNvSpPr/>
          <p:nvPr/>
        </p:nvSpPr>
        <p:spPr>
          <a:xfrm>
            <a:off x="9410341" y="5963845"/>
            <a:ext cx="199851" cy="199851"/>
          </a:xfrm>
          <a:prstGeom prst="ellipse">
            <a:avLst/>
          </a:prstGeom>
          <a:solidFill>
            <a:srgbClr val="FF5050"/>
          </a:solidFill>
          <a:ln>
            <a:noFill/>
          </a:ln>
        </p:spPr>
        <p:txBody>
          <a:bodyPr spcFirstLastPara="1" wrap="square" lIns="91425" tIns="45700" rIns="91425" bIns="45700" anchor="ctr" anchorCtr="0">
            <a:noAutofit/>
          </a:bodyPr>
          <a:lstStyle/>
          <a:p>
            <a:pPr algn="ctr">
              <a:buSzPts val="800"/>
            </a:pPr>
            <a:endParaRPr sz="800" b="1">
              <a:solidFill>
                <a:schemeClr val="lt1"/>
              </a:solidFill>
              <a:latin typeface="Roboto"/>
              <a:ea typeface="Roboto"/>
              <a:cs typeface="Roboto"/>
              <a:sym typeface="Roboto"/>
            </a:endParaRPr>
          </a:p>
        </p:txBody>
      </p:sp>
      <p:sp>
        <p:nvSpPr>
          <p:cNvPr id="2610" name="Google Shape;2610;p36"/>
          <p:cNvSpPr txBox="1"/>
          <p:nvPr/>
        </p:nvSpPr>
        <p:spPr>
          <a:xfrm>
            <a:off x="9713014" y="5593080"/>
            <a:ext cx="753695" cy="246221"/>
          </a:xfrm>
          <a:prstGeom prst="rect">
            <a:avLst/>
          </a:prstGeom>
          <a:noFill/>
          <a:ln>
            <a:noFill/>
          </a:ln>
        </p:spPr>
        <p:txBody>
          <a:bodyPr spcFirstLastPara="1" wrap="square" lIns="0" tIns="0" rIns="0" bIns="0" anchor="ctr" anchorCtr="0">
            <a:spAutoFit/>
          </a:bodyPr>
          <a:lstStyle/>
          <a:p>
            <a:pPr>
              <a:buSzPts val="800"/>
            </a:pPr>
            <a:r>
              <a:rPr lang="en-US" sz="800">
                <a:solidFill>
                  <a:srgbClr val="3F3F3F"/>
                </a:solidFill>
                <a:latin typeface="Roboto Light"/>
                <a:ea typeface="Roboto Light"/>
                <a:cs typeface="Roboto Light"/>
                <a:sym typeface="Roboto Light"/>
              </a:rPr>
              <a:t>Check</a:t>
            </a:r>
            <a:endParaRPr sz="1400"/>
          </a:p>
          <a:p>
            <a:pPr>
              <a:buSzPts val="800"/>
            </a:pPr>
            <a:r>
              <a:rPr lang="en-US" sz="800">
                <a:solidFill>
                  <a:srgbClr val="3F3F3F"/>
                </a:solidFill>
                <a:latin typeface="Roboto Light"/>
                <a:ea typeface="Roboto Light"/>
                <a:cs typeface="Roboto Light"/>
                <a:sym typeface="Roboto Light"/>
              </a:rPr>
              <a:t>Integrity Job</a:t>
            </a:r>
            <a:endParaRPr sz="800">
              <a:solidFill>
                <a:srgbClr val="3F3F3F"/>
              </a:solidFill>
              <a:latin typeface="Roboto Light"/>
              <a:ea typeface="Roboto Light"/>
              <a:cs typeface="Roboto Light"/>
              <a:sym typeface="Roboto Light"/>
            </a:endParaRPr>
          </a:p>
        </p:txBody>
      </p:sp>
      <p:sp>
        <p:nvSpPr>
          <p:cNvPr id="2611" name="Google Shape;2611;p36"/>
          <p:cNvSpPr txBox="1"/>
          <p:nvPr/>
        </p:nvSpPr>
        <p:spPr>
          <a:xfrm>
            <a:off x="9697533" y="5940659"/>
            <a:ext cx="753695" cy="246221"/>
          </a:xfrm>
          <a:prstGeom prst="rect">
            <a:avLst/>
          </a:prstGeom>
          <a:noFill/>
          <a:ln>
            <a:noFill/>
          </a:ln>
        </p:spPr>
        <p:txBody>
          <a:bodyPr spcFirstLastPara="1" wrap="square" lIns="0" tIns="0" rIns="0" bIns="0" anchor="ctr" anchorCtr="0">
            <a:spAutoFit/>
          </a:bodyPr>
          <a:lstStyle/>
          <a:p>
            <a:pPr>
              <a:buSzPts val="800"/>
            </a:pPr>
            <a:r>
              <a:rPr lang="en-US" sz="800">
                <a:solidFill>
                  <a:srgbClr val="3F3F3F"/>
                </a:solidFill>
                <a:latin typeface="Roboto Light"/>
                <a:ea typeface="Roboto Light"/>
                <a:cs typeface="Roboto Light"/>
                <a:sym typeface="Roboto Light"/>
              </a:rPr>
              <a:t>Checksum Generation Job</a:t>
            </a:r>
            <a:endParaRPr sz="800">
              <a:solidFill>
                <a:srgbClr val="3F3F3F"/>
              </a:solidFill>
              <a:latin typeface="Roboto Light"/>
              <a:ea typeface="Roboto Light"/>
              <a:cs typeface="Roboto Light"/>
              <a:sym typeface="Roboto Light"/>
            </a:endParaRPr>
          </a:p>
        </p:txBody>
      </p:sp>
      <p:sp>
        <p:nvSpPr>
          <p:cNvPr id="2612" name="Google Shape;2612;p36"/>
          <p:cNvSpPr txBox="1"/>
          <p:nvPr/>
        </p:nvSpPr>
        <p:spPr>
          <a:xfrm>
            <a:off x="6448426" y="5593080"/>
            <a:ext cx="657645" cy="246221"/>
          </a:xfrm>
          <a:prstGeom prst="rect">
            <a:avLst/>
          </a:prstGeom>
          <a:noFill/>
          <a:ln>
            <a:noFill/>
          </a:ln>
        </p:spPr>
        <p:txBody>
          <a:bodyPr spcFirstLastPara="1" wrap="square" lIns="0" tIns="0" rIns="0" bIns="0" anchor="ctr" anchorCtr="0">
            <a:spAutoFit/>
          </a:bodyPr>
          <a:lstStyle/>
          <a:p>
            <a:pPr>
              <a:buSzPts val="800"/>
            </a:pPr>
            <a:r>
              <a:rPr lang="en-US" sz="800">
                <a:solidFill>
                  <a:srgbClr val="3F3F3F"/>
                </a:solidFill>
                <a:latin typeface="Roboto Light"/>
                <a:ea typeface="Roboto Light"/>
                <a:cs typeface="Roboto Light"/>
                <a:sym typeface="Roboto Light"/>
              </a:rPr>
              <a:t>Task flow +</a:t>
            </a:r>
            <a:endParaRPr sz="1400"/>
          </a:p>
          <a:p>
            <a:pPr>
              <a:buSzPts val="800"/>
            </a:pPr>
            <a:r>
              <a:rPr lang="en-US" sz="800">
                <a:solidFill>
                  <a:srgbClr val="3F3F3F"/>
                </a:solidFill>
                <a:latin typeface="Roboto Light"/>
                <a:ea typeface="Roboto Light"/>
                <a:cs typeface="Roboto Light"/>
                <a:sym typeface="Roboto Light"/>
              </a:rPr>
              <a:t>Checksums</a:t>
            </a:r>
            <a:endParaRPr sz="800">
              <a:solidFill>
                <a:srgbClr val="3F3F3F"/>
              </a:solidFill>
              <a:latin typeface="Roboto Light"/>
              <a:ea typeface="Roboto Light"/>
              <a:cs typeface="Roboto Light"/>
              <a:sym typeface="Roboto Light"/>
            </a:endParaRPr>
          </a:p>
        </p:txBody>
      </p:sp>
      <p:sp>
        <p:nvSpPr>
          <p:cNvPr id="2613" name="Google Shape;2613;p36"/>
          <p:cNvSpPr txBox="1"/>
          <p:nvPr/>
        </p:nvSpPr>
        <p:spPr>
          <a:xfrm>
            <a:off x="6443266" y="6002216"/>
            <a:ext cx="657645" cy="123111"/>
          </a:xfrm>
          <a:prstGeom prst="rect">
            <a:avLst/>
          </a:prstGeom>
          <a:noFill/>
          <a:ln>
            <a:noFill/>
          </a:ln>
        </p:spPr>
        <p:txBody>
          <a:bodyPr spcFirstLastPara="1" wrap="square" lIns="0" tIns="0" rIns="0" bIns="0" anchor="ctr" anchorCtr="0">
            <a:spAutoFit/>
          </a:bodyPr>
          <a:lstStyle/>
          <a:p>
            <a:pPr>
              <a:buSzPts val="800"/>
            </a:pPr>
            <a:r>
              <a:rPr lang="en-US" sz="800">
                <a:solidFill>
                  <a:srgbClr val="3F3F3F"/>
                </a:solidFill>
                <a:latin typeface="Roboto Light"/>
                <a:ea typeface="Roboto Light"/>
                <a:cs typeface="Roboto Light"/>
                <a:sym typeface="Roboto Light"/>
              </a:rPr>
              <a:t>Data Flow</a:t>
            </a:r>
            <a:endParaRPr sz="800">
              <a:solidFill>
                <a:srgbClr val="3F3F3F"/>
              </a:solidFill>
              <a:latin typeface="Roboto Light"/>
              <a:ea typeface="Roboto Light"/>
              <a:cs typeface="Roboto Light"/>
              <a:sym typeface="Roboto Light"/>
            </a:endParaRPr>
          </a:p>
        </p:txBody>
      </p:sp>
      <p:cxnSp>
        <p:nvCxnSpPr>
          <p:cNvPr id="2614" name="Google Shape;2614;p36"/>
          <p:cNvCxnSpPr/>
          <p:nvPr/>
        </p:nvCxnSpPr>
        <p:spPr>
          <a:xfrm>
            <a:off x="5752364" y="6063769"/>
            <a:ext cx="537257" cy="0"/>
          </a:xfrm>
          <a:prstGeom prst="straightConnector1">
            <a:avLst/>
          </a:prstGeom>
          <a:noFill/>
          <a:ln w="12700" cap="flat" cmpd="sng">
            <a:solidFill>
              <a:srgbClr val="3F3F3F"/>
            </a:solidFill>
            <a:prstDash val="dash"/>
            <a:round/>
            <a:headEnd type="none" w="sm" len="sm"/>
            <a:tailEnd type="triangle" w="med" len="med"/>
          </a:ln>
        </p:spPr>
      </p:cxnSp>
      <p:cxnSp>
        <p:nvCxnSpPr>
          <p:cNvPr id="2615" name="Google Shape;2615;p36"/>
          <p:cNvCxnSpPr/>
          <p:nvPr/>
        </p:nvCxnSpPr>
        <p:spPr>
          <a:xfrm>
            <a:off x="5752364" y="5716189"/>
            <a:ext cx="537257" cy="0"/>
          </a:xfrm>
          <a:prstGeom prst="straightConnector1">
            <a:avLst/>
          </a:prstGeom>
          <a:noFill/>
          <a:ln w="12700" cap="flat" cmpd="sng">
            <a:solidFill>
              <a:srgbClr val="A5A5A5"/>
            </a:solidFill>
            <a:prstDash val="lgDash"/>
            <a:round/>
            <a:headEnd type="triangle" w="med" len="med"/>
            <a:tailEnd type="triangle" w="med" len="med"/>
          </a:ln>
        </p:spPr>
      </p:cxnSp>
      <p:sp>
        <p:nvSpPr>
          <p:cNvPr id="2616" name="Google Shape;2616;p36"/>
          <p:cNvSpPr txBox="1"/>
          <p:nvPr/>
        </p:nvSpPr>
        <p:spPr>
          <a:xfrm>
            <a:off x="7356867" y="3122847"/>
            <a:ext cx="992951" cy="161711"/>
          </a:xfrm>
          <a:prstGeom prst="rect">
            <a:avLst/>
          </a:prstGeom>
          <a:noFill/>
          <a:ln>
            <a:noFill/>
          </a:ln>
        </p:spPr>
        <p:txBody>
          <a:bodyPr spcFirstLastPara="1" wrap="square" lIns="0" tIns="0" rIns="0" bIns="0" anchor="ctr" anchorCtr="0">
            <a:spAutoFit/>
          </a:bodyPr>
          <a:lstStyle/>
          <a:p>
            <a:pPr>
              <a:buSzPts val="1050"/>
            </a:pPr>
            <a:r>
              <a:rPr lang="en-US" sz="1051" b="1">
                <a:solidFill>
                  <a:srgbClr val="6CAF27"/>
                </a:solidFill>
                <a:latin typeface="Roboto"/>
                <a:ea typeface="Roboto"/>
                <a:cs typeface="Roboto"/>
                <a:sym typeface="Roboto"/>
              </a:rPr>
              <a:t>Compute Site n</a:t>
            </a:r>
            <a:endParaRPr sz="1051" b="1">
              <a:solidFill>
                <a:srgbClr val="6CAF27"/>
              </a:solidFill>
              <a:latin typeface="Roboto"/>
              <a:ea typeface="Roboto"/>
              <a:cs typeface="Roboto"/>
              <a:sym typeface="Roboto"/>
            </a:endParaRPr>
          </a:p>
        </p:txBody>
      </p:sp>
      <p:cxnSp>
        <p:nvCxnSpPr>
          <p:cNvPr id="2617" name="Google Shape;2617;p36"/>
          <p:cNvCxnSpPr/>
          <p:nvPr/>
        </p:nvCxnSpPr>
        <p:spPr>
          <a:xfrm>
            <a:off x="7695950" y="4379799"/>
            <a:ext cx="572567" cy="0"/>
          </a:xfrm>
          <a:prstGeom prst="straightConnector1">
            <a:avLst/>
          </a:prstGeom>
          <a:noFill/>
          <a:ln w="12700" cap="flat" cmpd="sng">
            <a:solidFill>
              <a:srgbClr val="BFBFBF"/>
            </a:solidFill>
            <a:prstDash val="solid"/>
            <a:round/>
            <a:headEnd type="none" w="sm" len="sm"/>
            <a:tailEnd type="none" w="sm" len="sm"/>
          </a:ln>
        </p:spPr>
      </p:cxnSp>
      <p:grpSp>
        <p:nvGrpSpPr>
          <p:cNvPr id="2618" name="Google Shape;2618;p36"/>
          <p:cNvGrpSpPr/>
          <p:nvPr/>
        </p:nvGrpSpPr>
        <p:grpSpPr>
          <a:xfrm>
            <a:off x="7357906" y="4136114"/>
            <a:ext cx="480125" cy="571442"/>
            <a:chOff x="2700529" y="5095926"/>
            <a:chExt cx="376960" cy="448655"/>
          </a:xfrm>
        </p:grpSpPr>
        <p:grpSp>
          <p:nvGrpSpPr>
            <p:cNvPr id="2619" name="Google Shape;2619;p36"/>
            <p:cNvGrpSpPr/>
            <p:nvPr/>
          </p:nvGrpSpPr>
          <p:grpSpPr>
            <a:xfrm>
              <a:off x="2700529" y="5095926"/>
              <a:ext cx="376960" cy="448655"/>
              <a:chOff x="2939671" y="4395131"/>
              <a:chExt cx="376960" cy="448655"/>
            </a:xfrm>
          </p:grpSpPr>
          <p:grpSp>
            <p:nvGrpSpPr>
              <p:cNvPr id="2620" name="Google Shape;2620;p36"/>
              <p:cNvGrpSpPr/>
              <p:nvPr/>
            </p:nvGrpSpPr>
            <p:grpSpPr>
              <a:xfrm>
                <a:off x="3040778" y="4395131"/>
                <a:ext cx="275853" cy="376767"/>
                <a:chOff x="3040778" y="4395131"/>
                <a:chExt cx="275853" cy="376767"/>
              </a:xfrm>
            </p:grpSpPr>
            <p:sp>
              <p:nvSpPr>
                <p:cNvPr id="2621" name="Google Shape;2621;p36"/>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a:buSzPts val="1400"/>
                  </a:pPr>
                  <a:endParaRPr sz="1400"/>
                </a:p>
              </p:txBody>
            </p:sp>
            <p:sp>
              <p:nvSpPr>
                <p:cNvPr id="2622" name="Google Shape;2622;p36"/>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a:buSzPts val="1400"/>
                  </a:pPr>
                  <a:endParaRPr sz="1400"/>
                </a:p>
              </p:txBody>
            </p:sp>
            <p:sp>
              <p:nvSpPr>
                <p:cNvPr id="2623" name="Google Shape;2623;p36"/>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a:buSzPts val="1400"/>
                  </a:pPr>
                  <a:endParaRPr sz="1400"/>
                </a:p>
              </p:txBody>
            </p:sp>
            <p:sp>
              <p:nvSpPr>
                <p:cNvPr id="2624" name="Google Shape;2624;p36"/>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a:buSzPts val="1400"/>
                  </a:pPr>
                  <a:endParaRPr sz="1400"/>
                </a:p>
              </p:txBody>
            </p:sp>
            <p:sp>
              <p:nvSpPr>
                <p:cNvPr id="2625" name="Google Shape;2625;p36"/>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a:buSzPts val="1400"/>
                  </a:pPr>
                  <a:endParaRPr sz="1400"/>
                </a:p>
              </p:txBody>
            </p:sp>
            <p:sp>
              <p:nvSpPr>
                <p:cNvPr id="2626" name="Google Shape;2626;p36"/>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a:buSzPts val="1400"/>
                  </a:pPr>
                  <a:endParaRPr sz="1400"/>
                </a:p>
              </p:txBody>
            </p:sp>
            <p:sp>
              <p:nvSpPr>
                <p:cNvPr id="2627" name="Google Shape;2627;p36"/>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a:buSzPts val="1400"/>
                  </a:pPr>
                  <a:endParaRPr sz="1400"/>
                </a:p>
              </p:txBody>
            </p:sp>
            <p:sp>
              <p:nvSpPr>
                <p:cNvPr id="2628" name="Google Shape;2628;p36"/>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a:buSzPts val="1400"/>
                  </a:pPr>
                  <a:endParaRPr sz="1400"/>
                </a:p>
              </p:txBody>
            </p:sp>
            <p:sp>
              <p:nvSpPr>
                <p:cNvPr id="2629" name="Google Shape;2629;p36"/>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a:buSzPts val="1400"/>
                  </a:pPr>
                  <a:endParaRPr sz="1400"/>
                </a:p>
              </p:txBody>
            </p:sp>
          </p:grpSp>
          <p:grpSp>
            <p:nvGrpSpPr>
              <p:cNvPr id="2630" name="Google Shape;2630;p36"/>
              <p:cNvGrpSpPr/>
              <p:nvPr/>
            </p:nvGrpSpPr>
            <p:grpSpPr>
              <a:xfrm>
                <a:off x="2939671" y="4689883"/>
                <a:ext cx="145155" cy="153903"/>
                <a:chOff x="5967413" y="-3362325"/>
                <a:chExt cx="1133475" cy="1454150"/>
              </a:xfrm>
            </p:grpSpPr>
            <p:sp>
              <p:nvSpPr>
                <p:cNvPr id="2631" name="Google Shape;2631;p36"/>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a:buSzPts val="1400"/>
                  </a:pPr>
                  <a:endParaRPr sz="1400"/>
                </a:p>
              </p:txBody>
            </p:sp>
            <p:sp>
              <p:nvSpPr>
                <p:cNvPr id="2632" name="Google Shape;2632;p36"/>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a:buSzPts val="1400"/>
                  </a:pPr>
                  <a:endParaRPr sz="1400"/>
                </a:p>
              </p:txBody>
            </p:sp>
            <p:sp>
              <p:nvSpPr>
                <p:cNvPr id="2633" name="Google Shape;2633;p36"/>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a:buSzPts val="1400"/>
                  </a:pPr>
                  <a:endParaRPr sz="1400"/>
                </a:p>
              </p:txBody>
            </p:sp>
            <p:sp>
              <p:nvSpPr>
                <p:cNvPr id="2634" name="Google Shape;2634;p36"/>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a:buSzPts val="1400"/>
                  </a:pPr>
                  <a:endParaRPr sz="1400"/>
                </a:p>
              </p:txBody>
            </p:sp>
            <p:sp>
              <p:nvSpPr>
                <p:cNvPr id="2635" name="Google Shape;2635;p36"/>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a:buSzPts val="1400"/>
                  </a:pPr>
                  <a:endParaRPr sz="1400"/>
                </a:p>
              </p:txBody>
            </p:sp>
            <p:sp>
              <p:nvSpPr>
                <p:cNvPr id="2636" name="Google Shape;2636;p36"/>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a:buSzPts val="1400"/>
                  </a:pPr>
                  <a:endParaRPr sz="1400"/>
                </a:p>
              </p:txBody>
            </p:sp>
            <p:sp>
              <p:nvSpPr>
                <p:cNvPr id="2637" name="Google Shape;2637;p36"/>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a:buSzPts val="1400"/>
                  </a:pPr>
                  <a:endParaRPr sz="1400"/>
                </a:p>
              </p:txBody>
            </p:sp>
            <p:sp>
              <p:nvSpPr>
                <p:cNvPr id="2638" name="Google Shape;2638;p36"/>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a:buSzPts val="1400"/>
                  </a:pPr>
                  <a:endParaRPr sz="1400"/>
                </a:p>
              </p:txBody>
            </p:sp>
            <p:sp>
              <p:nvSpPr>
                <p:cNvPr id="2639" name="Google Shape;2639;p36"/>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a:buSzPts val="1400"/>
                  </a:pPr>
                  <a:endParaRPr sz="1400"/>
                </a:p>
              </p:txBody>
            </p:sp>
            <p:sp>
              <p:nvSpPr>
                <p:cNvPr id="2640" name="Google Shape;2640;p36"/>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a:buSzPts val="1400"/>
                  </a:pPr>
                  <a:endParaRPr sz="1400"/>
                </a:p>
              </p:txBody>
            </p:sp>
            <p:sp>
              <p:nvSpPr>
                <p:cNvPr id="2641" name="Google Shape;2641;p36"/>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a:buSzPts val="1400"/>
                  </a:pPr>
                  <a:endParaRPr sz="1400"/>
                </a:p>
              </p:txBody>
            </p:sp>
            <p:sp>
              <p:nvSpPr>
                <p:cNvPr id="2642" name="Google Shape;2642;p36"/>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a:buSzPts val="1400"/>
                  </a:pPr>
                  <a:endParaRPr sz="1400"/>
                </a:p>
              </p:txBody>
            </p:sp>
            <p:sp>
              <p:nvSpPr>
                <p:cNvPr id="2643" name="Google Shape;2643;p36"/>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a:buSzPts val="1400"/>
                  </a:pPr>
                  <a:endParaRPr sz="1400"/>
                </a:p>
              </p:txBody>
            </p:sp>
            <p:sp>
              <p:nvSpPr>
                <p:cNvPr id="2644" name="Google Shape;2644;p36"/>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a:buSzPts val="1400"/>
                  </a:pPr>
                  <a:endParaRPr sz="1400"/>
                </a:p>
              </p:txBody>
            </p:sp>
          </p:grpSp>
        </p:grpSp>
        <p:sp>
          <p:nvSpPr>
            <p:cNvPr id="2645" name="Google Shape;2645;p36"/>
            <p:cNvSpPr txBox="1"/>
            <p:nvPr/>
          </p:nvSpPr>
          <p:spPr>
            <a:xfrm>
              <a:off x="2866069" y="5493356"/>
              <a:ext cx="92696" cy="48329"/>
            </a:xfrm>
            <a:prstGeom prst="rect">
              <a:avLst/>
            </a:prstGeom>
            <a:noFill/>
            <a:ln>
              <a:noFill/>
            </a:ln>
          </p:spPr>
          <p:txBody>
            <a:bodyPr spcFirstLastPara="1" wrap="square" lIns="0" tIns="0" rIns="0" bIns="0" anchor="ctr" anchorCtr="0">
              <a:spAutoFit/>
            </a:bodyPr>
            <a:lstStyle/>
            <a:p>
              <a:pPr>
                <a:buSzPts val="400"/>
              </a:pPr>
              <a:r>
                <a:rPr lang="en-US" sz="400" b="1">
                  <a:solidFill>
                    <a:srgbClr val="3F3F3F"/>
                  </a:solidFill>
                  <a:latin typeface="Roboto"/>
                  <a:ea typeface="Roboto"/>
                  <a:cs typeface="Roboto"/>
                  <a:sym typeface="Roboto"/>
                </a:rPr>
                <a:t>WN</a:t>
              </a:r>
              <a:endParaRPr sz="400" b="1">
                <a:solidFill>
                  <a:srgbClr val="3F3F3F"/>
                </a:solidFill>
                <a:latin typeface="Roboto"/>
                <a:ea typeface="Roboto"/>
                <a:cs typeface="Roboto"/>
                <a:sym typeface="Roboto"/>
              </a:endParaRPr>
            </a:p>
          </p:txBody>
        </p:sp>
      </p:grpSp>
      <p:grpSp>
        <p:nvGrpSpPr>
          <p:cNvPr id="2646" name="Google Shape;2646;p36"/>
          <p:cNvGrpSpPr/>
          <p:nvPr/>
        </p:nvGrpSpPr>
        <p:grpSpPr>
          <a:xfrm>
            <a:off x="7958008" y="4136114"/>
            <a:ext cx="480125" cy="571442"/>
            <a:chOff x="2700529" y="5095926"/>
            <a:chExt cx="376960" cy="448655"/>
          </a:xfrm>
        </p:grpSpPr>
        <p:grpSp>
          <p:nvGrpSpPr>
            <p:cNvPr id="2647" name="Google Shape;2647;p36"/>
            <p:cNvGrpSpPr/>
            <p:nvPr/>
          </p:nvGrpSpPr>
          <p:grpSpPr>
            <a:xfrm>
              <a:off x="2700529" y="5095926"/>
              <a:ext cx="376960" cy="448655"/>
              <a:chOff x="2939671" y="4395131"/>
              <a:chExt cx="376960" cy="448655"/>
            </a:xfrm>
          </p:grpSpPr>
          <p:grpSp>
            <p:nvGrpSpPr>
              <p:cNvPr id="2648" name="Google Shape;2648;p36"/>
              <p:cNvGrpSpPr/>
              <p:nvPr/>
            </p:nvGrpSpPr>
            <p:grpSpPr>
              <a:xfrm>
                <a:off x="3040778" y="4395131"/>
                <a:ext cx="275853" cy="376767"/>
                <a:chOff x="3040778" y="4395131"/>
                <a:chExt cx="275853" cy="376767"/>
              </a:xfrm>
            </p:grpSpPr>
            <p:sp>
              <p:nvSpPr>
                <p:cNvPr id="2649" name="Google Shape;2649;p36"/>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a:buSzPts val="1400"/>
                  </a:pPr>
                  <a:endParaRPr sz="1400"/>
                </a:p>
              </p:txBody>
            </p:sp>
            <p:sp>
              <p:nvSpPr>
                <p:cNvPr id="2650" name="Google Shape;2650;p36"/>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a:buSzPts val="1400"/>
                  </a:pPr>
                  <a:endParaRPr sz="1400"/>
                </a:p>
              </p:txBody>
            </p:sp>
            <p:sp>
              <p:nvSpPr>
                <p:cNvPr id="2651" name="Google Shape;2651;p36"/>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a:buSzPts val="1400"/>
                  </a:pPr>
                  <a:endParaRPr sz="1400"/>
                </a:p>
              </p:txBody>
            </p:sp>
            <p:sp>
              <p:nvSpPr>
                <p:cNvPr id="2652" name="Google Shape;2652;p36"/>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a:buSzPts val="1400"/>
                  </a:pPr>
                  <a:endParaRPr sz="1400"/>
                </a:p>
              </p:txBody>
            </p:sp>
            <p:sp>
              <p:nvSpPr>
                <p:cNvPr id="2653" name="Google Shape;2653;p36"/>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a:buSzPts val="1400"/>
                  </a:pPr>
                  <a:endParaRPr sz="1400"/>
                </a:p>
              </p:txBody>
            </p:sp>
            <p:sp>
              <p:nvSpPr>
                <p:cNvPr id="2654" name="Google Shape;2654;p36"/>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a:buSzPts val="1400"/>
                  </a:pPr>
                  <a:endParaRPr sz="1400"/>
                </a:p>
              </p:txBody>
            </p:sp>
            <p:sp>
              <p:nvSpPr>
                <p:cNvPr id="2655" name="Google Shape;2655;p36"/>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a:buSzPts val="1400"/>
                  </a:pPr>
                  <a:endParaRPr sz="1400"/>
                </a:p>
              </p:txBody>
            </p:sp>
            <p:sp>
              <p:nvSpPr>
                <p:cNvPr id="2656" name="Google Shape;2656;p36"/>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a:buSzPts val="1400"/>
                  </a:pPr>
                  <a:endParaRPr sz="1400"/>
                </a:p>
              </p:txBody>
            </p:sp>
            <p:sp>
              <p:nvSpPr>
                <p:cNvPr id="2657" name="Google Shape;2657;p36"/>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a:buSzPts val="1400"/>
                  </a:pPr>
                  <a:endParaRPr sz="1400"/>
                </a:p>
              </p:txBody>
            </p:sp>
          </p:grpSp>
          <p:grpSp>
            <p:nvGrpSpPr>
              <p:cNvPr id="2658" name="Google Shape;2658;p36"/>
              <p:cNvGrpSpPr/>
              <p:nvPr/>
            </p:nvGrpSpPr>
            <p:grpSpPr>
              <a:xfrm>
                <a:off x="2939671" y="4689883"/>
                <a:ext cx="145155" cy="153903"/>
                <a:chOff x="5967413" y="-3362325"/>
                <a:chExt cx="1133475" cy="1454150"/>
              </a:xfrm>
            </p:grpSpPr>
            <p:sp>
              <p:nvSpPr>
                <p:cNvPr id="2659" name="Google Shape;2659;p36"/>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a:buSzPts val="1400"/>
                  </a:pPr>
                  <a:endParaRPr sz="1400"/>
                </a:p>
              </p:txBody>
            </p:sp>
            <p:sp>
              <p:nvSpPr>
                <p:cNvPr id="2660" name="Google Shape;2660;p36"/>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a:buSzPts val="1400"/>
                  </a:pPr>
                  <a:endParaRPr sz="1400"/>
                </a:p>
              </p:txBody>
            </p:sp>
            <p:sp>
              <p:nvSpPr>
                <p:cNvPr id="2661" name="Google Shape;2661;p36"/>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a:buSzPts val="1400"/>
                  </a:pPr>
                  <a:endParaRPr sz="1400"/>
                </a:p>
              </p:txBody>
            </p:sp>
            <p:sp>
              <p:nvSpPr>
                <p:cNvPr id="2662" name="Google Shape;2662;p36"/>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a:buSzPts val="1400"/>
                  </a:pPr>
                  <a:endParaRPr sz="1400"/>
                </a:p>
              </p:txBody>
            </p:sp>
            <p:sp>
              <p:nvSpPr>
                <p:cNvPr id="2663" name="Google Shape;2663;p36"/>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a:buSzPts val="1400"/>
                  </a:pPr>
                  <a:endParaRPr sz="1400"/>
                </a:p>
              </p:txBody>
            </p:sp>
            <p:sp>
              <p:nvSpPr>
                <p:cNvPr id="2664" name="Google Shape;2664;p36"/>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a:buSzPts val="1400"/>
                  </a:pPr>
                  <a:endParaRPr sz="1400"/>
                </a:p>
              </p:txBody>
            </p:sp>
            <p:sp>
              <p:nvSpPr>
                <p:cNvPr id="2665" name="Google Shape;2665;p36"/>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a:buSzPts val="1400"/>
                  </a:pPr>
                  <a:endParaRPr sz="1400"/>
                </a:p>
              </p:txBody>
            </p:sp>
            <p:sp>
              <p:nvSpPr>
                <p:cNvPr id="2666" name="Google Shape;2666;p36"/>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a:buSzPts val="1400"/>
                  </a:pPr>
                  <a:endParaRPr sz="1400"/>
                </a:p>
              </p:txBody>
            </p:sp>
            <p:sp>
              <p:nvSpPr>
                <p:cNvPr id="2667" name="Google Shape;2667;p36"/>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a:buSzPts val="1400"/>
                  </a:pPr>
                  <a:endParaRPr sz="1400"/>
                </a:p>
              </p:txBody>
            </p:sp>
            <p:sp>
              <p:nvSpPr>
                <p:cNvPr id="2668" name="Google Shape;2668;p36"/>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a:buSzPts val="1400"/>
                  </a:pPr>
                  <a:endParaRPr sz="1400"/>
                </a:p>
              </p:txBody>
            </p:sp>
            <p:sp>
              <p:nvSpPr>
                <p:cNvPr id="2669" name="Google Shape;2669;p36"/>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a:buSzPts val="1400"/>
                  </a:pPr>
                  <a:endParaRPr sz="1400"/>
                </a:p>
              </p:txBody>
            </p:sp>
            <p:sp>
              <p:nvSpPr>
                <p:cNvPr id="2670" name="Google Shape;2670;p36"/>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a:buSzPts val="1400"/>
                  </a:pPr>
                  <a:endParaRPr sz="1400"/>
                </a:p>
              </p:txBody>
            </p:sp>
            <p:sp>
              <p:nvSpPr>
                <p:cNvPr id="2671" name="Google Shape;2671;p36"/>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a:buSzPts val="1400"/>
                  </a:pPr>
                  <a:endParaRPr sz="1400"/>
                </a:p>
              </p:txBody>
            </p:sp>
            <p:sp>
              <p:nvSpPr>
                <p:cNvPr id="2672" name="Google Shape;2672;p36"/>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a:buSzPts val="1400"/>
                  </a:pPr>
                  <a:endParaRPr sz="1400"/>
                </a:p>
              </p:txBody>
            </p:sp>
          </p:grpSp>
        </p:grpSp>
        <p:sp>
          <p:nvSpPr>
            <p:cNvPr id="2673" name="Google Shape;2673;p36"/>
            <p:cNvSpPr txBox="1"/>
            <p:nvPr/>
          </p:nvSpPr>
          <p:spPr>
            <a:xfrm>
              <a:off x="2866069" y="5493356"/>
              <a:ext cx="92696" cy="48329"/>
            </a:xfrm>
            <a:prstGeom prst="rect">
              <a:avLst/>
            </a:prstGeom>
            <a:noFill/>
            <a:ln>
              <a:noFill/>
            </a:ln>
          </p:spPr>
          <p:txBody>
            <a:bodyPr spcFirstLastPara="1" wrap="square" lIns="0" tIns="0" rIns="0" bIns="0" anchor="ctr" anchorCtr="0">
              <a:spAutoFit/>
            </a:bodyPr>
            <a:lstStyle/>
            <a:p>
              <a:pPr>
                <a:buSzPts val="400"/>
              </a:pPr>
              <a:r>
                <a:rPr lang="en-US" sz="400" b="1">
                  <a:solidFill>
                    <a:srgbClr val="3F3F3F"/>
                  </a:solidFill>
                  <a:latin typeface="Roboto"/>
                  <a:ea typeface="Roboto"/>
                  <a:cs typeface="Roboto"/>
                  <a:sym typeface="Roboto"/>
                </a:rPr>
                <a:t>WN</a:t>
              </a:r>
              <a:endParaRPr sz="400" b="1">
                <a:solidFill>
                  <a:srgbClr val="3F3F3F"/>
                </a:solidFill>
                <a:latin typeface="Roboto"/>
                <a:ea typeface="Roboto"/>
                <a:cs typeface="Roboto"/>
                <a:sym typeface="Roboto"/>
              </a:endParaRPr>
            </a:p>
          </p:txBody>
        </p:sp>
      </p:grpSp>
      <p:sp>
        <p:nvSpPr>
          <p:cNvPr id="2674" name="Google Shape;2674;p36"/>
          <p:cNvSpPr/>
          <p:nvPr/>
        </p:nvSpPr>
        <p:spPr>
          <a:xfrm>
            <a:off x="9394597" y="3684355"/>
            <a:ext cx="167267" cy="167267"/>
          </a:xfrm>
          <a:prstGeom prst="ellipse">
            <a:avLst/>
          </a:prstGeom>
          <a:solidFill>
            <a:srgbClr val="FF7C80"/>
          </a:solidFill>
          <a:ln>
            <a:noFill/>
          </a:ln>
        </p:spPr>
        <p:txBody>
          <a:bodyPr spcFirstLastPara="1" wrap="square" lIns="91425" tIns="45700" rIns="91425" bIns="45700" anchor="ctr" anchorCtr="0">
            <a:noAutofit/>
          </a:bodyPr>
          <a:lstStyle/>
          <a:p>
            <a:pPr algn="ctr">
              <a:buSzPts val="400"/>
            </a:pPr>
            <a:endParaRPr sz="400" b="1">
              <a:solidFill>
                <a:schemeClr val="lt1"/>
              </a:solidFill>
              <a:latin typeface="Roboto"/>
              <a:ea typeface="Roboto"/>
              <a:cs typeface="Roboto"/>
              <a:sym typeface="Roboto"/>
            </a:endParaRPr>
          </a:p>
        </p:txBody>
      </p:sp>
      <p:sp>
        <p:nvSpPr>
          <p:cNvPr id="2675" name="Google Shape;2675;p36"/>
          <p:cNvSpPr/>
          <p:nvPr/>
        </p:nvSpPr>
        <p:spPr>
          <a:xfrm>
            <a:off x="9150157" y="3266676"/>
            <a:ext cx="169136" cy="169136"/>
          </a:xfrm>
          <a:prstGeom prst="ellipse">
            <a:avLst/>
          </a:prstGeom>
          <a:solidFill>
            <a:srgbClr val="F16D19"/>
          </a:solidFill>
          <a:ln>
            <a:noFill/>
          </a:ln>
        </p:spPr>
        <p:txBody>
          <a:bodyPr spcFirstLastPara="1" wrap="square" lIns="91425" tIns="45700" rIns="91425" bIns="45700" anchor="ctr" anchorCtr="0">
            <a:noAutofit/>
          </a:bodyPr>
          <a:lstStyle/>
          <a:p>
            <a:pPr algn="ctr">
              <a:buSzPts val="800"/>
            </a:pPr>
            <a:endParaRPr sz="800" b="1">
              <a:solidFill>
                <a:schemeClr val="lt1"/>
              </a:solidFill>
              <a:latin typeface="Roboto"/>
              <a:ea typeface="Roboto"/>
              <a:cs typeface="Roboto"/>
              <a:sym typeface="Roboto"/>
            </a:endParaRPr>
          </a:p>
        </p:txBody>
      </p:sp>
      <p:sp>
        <p:nvSpPr>
          <p:cNvPr id="2676" name="Google Shape;2676;p36"/>
          <p:cNvSpPr/>
          <p:nvPr/>
        </p:nvSpPr>
        <p:spPr>
          <a:xfrm>
            <a:off x="9150157" y="3533463"/>
            <a:ext cx="169136" cy="169136"/>
          </a:xfrm>
          <a:prstGeom prst="ellipse">
            <a:avLst/>
          </a:prstGeom>
          <a:solidFill>
            <a:srgbClr val="74CA21"/>
          </a:solidFill>
          <a:ln>
            <a:noFill/>
          </a:ln>
        </p:spPr>
        <p:txBody>
          <a:bodyPr spcFirstLastPara="1" wrap="square" lIns="91425" tIns="45700" rIns="91425" bIns="45700" anchor="ctr" anchorCtr="0">
            <a:noAutofit/>
          </a:bodyPr>
          <a:lstStyle/>
          <a:p>
            <a:pPr algn="ctr">
              <a:buSzPts val="800"/>
            </a:pPr>
            <a:endParaRPr sz="800" b="1">
              <a:solidFill>
                <a:schemeClr val="lt1"/>
              </a:solidFill>
              <a:latin typeface="Roboto"/>
              <a:ea typeface="Roboto"/>
              <a:cs typeface="Roboto"/>
              <a:sym typeface="Roboto"/>
            </a:endParaRPr>
          </a:p>
        </p:txBody>
      </p:sp>
      <p:sp>
        <p:nvSpPr>
          <p:cNvPr id="2677" name="Google Shape;2677;p36"/>
          <p:cNvSpPr/>
          <p:nvPr/>
        </p:nvSpPr>
        <p:spPr>
          <a:xfrm>
            <a:off x="9386264" y="3984187"/>
            <a:ext cx="169136" cy="169136"/>
          </a:xfrm>
          <a:prstGeom prst="ellipse">
            <a:avLst/>
          </a:prstGeom>
          <a:solidFill>
            <a:srgbClr val="FF6699"/>
          </a:solidFill>
          <a:ln>
            <a:noFill/>
          </a:ln>
        </p:spPr>
        <p:txBody>
          <a:bodyPr spcFirstLastPara="1" wrap="square" lIns="91425" tIns="45700" rIns="91425" bIns="45700" anchor="ctr" anchorCtr="0">
            <a:noAutofit/>
          </a:bodyPr>
          <a:lstStyle/>
          <a:p>
            <a:pPr algn="ctr">
              <a:buSzPts val="800"/>
            </a:pPr>
            <a:endParaRPr sz="800" b="1">
              <a:solidFill>
                <a:schemeClr val="lt1"/>
              </a:solidFill>
              <a:latin typeface="Roboto"/>
              <a:ea typeface="Roboto"/>
              <a:cs typeface="Roboto"/>
              <a:sym typeface="Roboto"/>
            </a:endParaRPr>
          </a:p>
        </p:txBody>
      </p:sp>
      <p:sp>
        <p:nvSpPr>
          <p:cNvPr id="2678" name="Google Shape;2678;p36"/>
          <p:cNvSpPr/>
          <p:nvPr/>
        </p:nvSpPr>
        <p:spPr>
          <a:xfrm>
            <a:off x="9150157" y="4134995"/>
            <a:ext cx="169136" cy="169136"/>
          </a:xfrm>
          <a:prstGeom prst="ellipse">
            <a:avLst/>
          </a:prstGeom>
          <a:solidFill>
            <a:srgbClr val="119D96"/>
          </a:solidFill>
          <a:ln>
            <a:noFill/>
          </a:ln>
        </p:spPr>
        <p:txBody>
          <a:bodyPr spcFirstLastPara="1" wrap="square" lIns="91425" tIns="45700" rIns="91425" bIns="45700" anchor="ctr" anchorCtr="0">
            <a:noAutofit/>
          </a:bodyPr>
          <a:lstStyle/>
          <a:p>
            <a:pPr algn="ctr">
              <a:buSzPts val="800"/>
            </a:pPr>
            <a:endParaRPr sz="800" b="1">
              <a:solidFill>
                <a:schemeClr val="lt1"/>
              </a:solidFill>
              <a:latin typeface="Roboto"/>
              <a:ea typeface="Roboto"/>
              <a:cs typeface="Roboto"/>
              <a:sym typeface="Roboto"/>
            </a:endParaRPr>
          </a:p>
        </p:txBody>
      </p:sp>
      <p:sp>
        <p:nvSpPr>
          <p:cNvPr id="2679" name="Google Shape;2679;p36"/>
          <p:cNvSpPr/>
          <p:nvPr/>
        </p:nvSpPr>
        <p:spPr>
          <a:xfrm>
            <a:off x="9150157" y="4398032"/>
            <a:ext cx="169136" cy="169136"/>
          </a:xfrm>
          <a:prstGeom prst="ellipse">
            <a:avLst/>
          </a:prstGeom>
          <a:solidFill>
            <a:srgbClr val="BA083A"/>
          </a:solidFill>
          <a:ln>
            <a:noFill/>
          </a:ln>
        </p:spPr>
        <p:txBody>
          <a:bodyPr spcFirstLastPara="1" wrap="square" lIns="91425" tIns="45700" rIns="91425" bIns="45700" anchor="ctr" anchorCtr="0">
            <a:noAutofit/>
          </a:bodyPr>
          <a:lstStyle/>
          <a:p>
            <a:pPr algn="ctr">
              <a:buSzPts val="800"/>
            </a:pPr>
            <a:endParaRPr sz="800" b="1">
              <a:solidFill>
                <a:schemeClr val="lt1"/>
              </a:solidFill>
              <a:latin typeface="Roboto"/>
              <a:ea typeface="Roboto"/>
              <a:cs typeface="Roboto"/>
              <a:sym typeface="Roboto"/>
            </a:endParaRPr>
          </a:p>
        </p:txBody>
      </p:sp>
      <p:sp>
        <p:nvSpPr>
          <p:cNvPr id="2680" name="Google Shape;2680;p36"/>
          <p:cNvSpPr/>
          <p:nvPr/>
        </p:nvSpPr>
        <p:spPr>
          <a:xfrm>
            <a:off x="9158910" y="3831102"/>
            <a:ext cx="153119" cy="153119"/>
          </a:xfrm>
          <a:prstGeom prst="ellipse">
            <a:avLst/>
          </a:prstGeom>
          <a:solidFill>
            <a:srgbClr val="F16D19"/>
          </a:solidFill>
          <a:ln>
            <a:noFill/>
          </a:ln>
        </p:spPr>
        <p:txBody>
          <a:bodyPr spcFirstLastPara="1" wrap="square" lIns="0" tIns="45700" rIns="0" bIns="45700" anchor="ctr" anchorCtr="0">
            <a:noAutofit/>
          </a:bodyPr>
          <a:lstStyle/>
          <a:p>
            <a:pPr algn="ctr">
              <a:buSzPts val="500"/>
            </a:pPr>
            <a:r>
              <a:rPr lang="en-US" sz="500" b="1">
                <a:solidFill>
                  <a:schemeClr val="lt1"/>
                </a:solidFill>
                <a:latin typeface="Roboto"/>
                <a:ea typeface="Roboto"/>
                <a:cs typeface="Roboto"/>
                <a:sym typeface="Roboto"/>
              </a:rPr>
              <a:t>T2</a:t>
            </a:r>
            <a:endParaRPr sz="1400"/>
          </a:p>
        </p:txBody>
      </p:sp>
      <p:cxnSp>
        <p:nvCxnSpPr>
          <p:cNvPr id="2681" name="Google Shape;2681;p36"/>
          <p:cNvCxnSpPr>
            <a:stCxn id="2675" idx="4"/>
            <a:endCxn id="2676" idx="0"/>
          </p:cNvCxnSpPr>
          <p:nvPr/>
        </p:nvCxnSpPr>
        <p:spPr>
          <a:xfrm>
            <a:off x="9234725" y="3435812"/>
            <a:ext cx="0" cy="97800"/>
          </a:xfrm>
          <a:prstGeom prst="straightConnector1">
            <a:avLst/>
          </a:prstGeom>
          <a:noFill/>
          <a:ln w="9525" cap="flat" cmpd="sng">
            <a:solidFill>
              <a:srgbClr val="3F3F3F"/>
            </a:solidFill>
            <a:prstDash val="solid"/>
            <a:round/>
            <a:headEnd type="none" w="sm" len="sm"/>
            <a:tailEnd type="triangle" w="sm" len="sm"/>
          </a:ln>
        </p:spPr>
      </p:cxnSp>
      <p:cxnSp>
        <p:nvCxnSpPr>
          <p:cNvPr id="2682" name="Google Shape;2682;p36"/>
          <p:cNvCxnSpPr>
            <a:stCxn id="2676" idx="6"/>
            <a:endCxn id="2674" idx="1"/>
          </p:cNvCxnSpPr>
          <p:nvPr/>
        </p:nvCxnSpPr>
        <p:spPr>
          <a:xfrm>
            <a:off x="9319294" y="3618031"/>
            <a:ext cx="99900" cy="90900"/>
          </a:xfrm>
          <a:prstGeom prst="straightConnector1">
            <a:avLst/>
          </a:prstGeom>
          <a:noFill/>
          <a:ln w="9525" cap="flat" cmpd="sng">
            <a:solidFill>
              <a:srgbClr val="3F3F3F"/>
            </a:solidFill>
            <a:prstDash val="solid"/>
            <a:round/>
            <a:headEnd type="none" w="sm" len="sm"/>
            <a:tailEnd type="triangle" w="sm" len="sm"/>
          </a:ln>
        </p:spPr>
      </p:cxnSp>
      <p:cxnSp>
        <p:nvCxnSpPr>
          <p:cNvPr id="2683" name="Google Shape;2683;p36"/>
          <p:cNvCxnSpPr>
            <a:stCxn id="2674" idx="3"/>
            <a:endCxn id="2684" idx="6"/>
          </p:cNvCxnSpPr>
          <p:nvPr/>
        </p:nvCxnSpPr>
        <p:spPr>
          <a:xfrm flipH="1">
            <a:off x="9327293" y="3827127"/>
            <a:ext cx="91800" cy="80400"/>
          </a:xfrm>
          <a:prstGeom prst="straightConnector1">
            <a:avLst/>
          </a:prstGeom>
          <a:noFill/>
          <a:ln w="9525" cap="flat" cmpd="sng">
            <a:solidFill>
              <a:srgbClr val="3F3F3F"/>
            </a:solidFill>
            <a:prstDash val="solid"/>
            <a:round/>
            <a:headEnd type="none" w="sm" len="sm"/>
            <a:tailEnd type="triangle" w="sm" len="sm"/>
          </a:ln>
        </p:spPr>
      </p:cxnSp>
      <p:cxnSp>
        <p:nvCxnSpPr>
          <p:cNvPr id="2685" name="Google Shape;2685;p36"/>
          <p:cNvCxnSpPr>
            <a:stCxn id="2677" idx="3"/>
            <a:endCxn id="2678" idx="6"/>
          </p:cNvCxnSpPr>
          <p:nvPr/>
        </p:nvCxnSpPr>
        <p:spPr>
          <a:xfrm flipH="1">
            <a:off x="9319233" y="4128554"/>
            <a:ext cx="91800" cy="90900"/>
          </a:xfrm>
          <a:prstGeom prst="straightConnector1">
            <a:avLst/>
          </a:prstGeom>
          <a:noFill/>
          <a:ln w="9525" cap="flat" cmpd="sng">
            <a:solidFill>
              <a:srgbClr val="3F3F3F"/>
            </a:solidFill>
            <a:prstDash val="solid"/>
            <a:round/>
            <a:headEnd type="none" w="sm" len="sm"/>
            <a:tailEnd type="triangle" w="sm" len="sm"/>
          </a:ln>
        </p:spPr>
      </p:cxnSp>
      <p:cxnSp>
        <p:nvCxnSpPr>
          <p:cNvPr id="2686" name="Google Shape;2686;p36"/>
          <p:cNvCxnSpPr>
            <a:stCxn id="2684" idx="5"/>
            <a:endCxn id="2677" idx="2"/>
          </p:cNvCxnSpPr>
          <p:nvPr/>
        </p:nvCxnSpPr>
        <p:spPr>
          <a:xfrm>
            <a:off x="9300165" y="3973055"/>
            <a:ext cx="86100" cy="95700"/>
          </a:xfrm>
          <a:prstGeom prst="straightConnector1">
            <a:avLst/>
          </a:prstGeom>
          <a:noFill/>
          <a:ln w="9525" cap="flat" cmpd="sng">
            <a:solidFill>
              <a:srgbClr val="3F3F3F"/>
            </a:solidFill>
            <a:prstDash val="solid"/>
            <a:round/>
            <a:headEnd type="none" w="sm" len="sm"/>
            <a:tailEnd type="triangle" w="sm" len="sm"/>
          </a:ln>
        </p:spPr>
      </p:cxnSp>
      <p:cxnSp>
        <p:nvCxnSpPr>
          <p:cNvPr id="2687" name="Google Shape;2687;p36"/>
          <p:cNvCxnSpPr>
            <a:stCxn id="2678" idx="4"/>
            <a:endCxn id="2679" idx="0"/>
          </p:cNvCxnSpPr>
          <p:nvPr/>
        </p:nvCxnSpPr>
        <p:spPr>
          <a:xfrm>
            <a:off x="9234725" y="4304131"/>
            <a:ext cx="0" cy="93900"/>
          </a:xfrm>
          <a:prstGeom prst="straightConnector1">
            <a:avLst/>
          </a:prstGeom>
          <a:noFill/>
          <a:ln w="9525" cap="flat" cmpd="sng">
            <a:solidFill>
              <a:srgbClr val="3F3F3F"/>
            </a:solidFill>
            <a:prstDash val="solid"/>
            <a:round/>
            <a:headEnd type="none" w="sm" len="sm"/>
            <a:tailEnd type="triangle" w="sm" len="sm"/>
          </a:ln>
        </p:spPr>
      </p:cxnSp>
      <p:grpSp>
        <p:nvGrpSpPr>
          <p:cNvPr id="2688" name="Google Shape;2688;p36"/>
          <p:cNvGrpSpPr/>
          <p:nvPr/>
        </p:nvGrpSpPr>
        <p:grpSpPr>
          <a:xfrm>
            <a:off x="7469785" y="3655210"/>
            <a:ext cx="292601" cy="292601"/>
            <a:chOff x="2910293" y="4570783"/>
            <a:chExt cx="228600" cy="228600"/>
          </a:xfrm>
        </p:grpSpPr>
        <p:sp>
          <p:nvSpPr>
            <p:cNvPr id="2689" name="Google Shape;2689;p36"/>
            <p:cNvSpPr/>
            <p:nvPr/>
          </p:nvSpPr>
          <p:spPr>
            <a:xfrm>
              <a:off x="2910293" y="4570783"/>
              <a:ext cx="228600" cy="228600"/>
            </a:xfrm>
            <a:prstGeom prst="ellipse">
              <a:avLst/>
            </a:prstGeom>
            <a:noFill/>
            <a:ln w="9525" cap="flat" cmpd="sng">
              <a:solidFill>
                <a:srgbClr val="A5A5A5"/>
              </a:solidFill>
              <a:prstDash val="solid"/>
              <a:round/>
              <a:headEnd type="none" w="sm" len="sm"/>
              <a:tailEnd type="none" w="sm" len="sm"/>
            </a:ln>
          </p:spPr>
          <p:txBody>
            <a:bodyPr spcFirstLastPara="1" wrap="square" lIns="0" tIns="45700" rIns="0" bIns="45700" anchor="ctr" anchorCtr="0">
              <a:noAutofit/>
            </a:bodyPr>
            <a:lstStyle/>
            <a:p>
              <a:pPr algn="ctr">
                <a:buSzPts val="700"/>
              </a:pPr>
              <a:endParaRPr sz="700" b="1">
                <a:solidFill>
                  <a:schemeClr val="lt1"/>
                </a:solidFill>
                <a:latin typeface="Roboto"/>
                <a:ea typeface="Roboto"/>
                <a:cs typeface="Roboto"/>
                <a:sym typeface="Roboto"/>
              </a:endParaRPr>
            </a:p>
          </p:txBody>
        </p:sp>
        <p:sp>
          <p:nvSpPr>
            <p:cNvPr id="2690" name="Google Shape;2690;p36"/>
            <p:cNvSpPr/>
            <p:nvPr/>
          </p:nvSpPr>
          <p:spPr>
            <a:xfrm>
              <a:off x="2931046" y="4590621"/>
              <a:ext cx="188925" cy="188925"/>
            </a:xfrm>
            <a:prstGeom prst="ellipse">
              <a:avLst/>
            </a:prstGeom>
            <a:solidFill>
              <a:srgbClr val="F16D19"/>
            </a:solidFill>
            <a:ln>
              <a:noFill/>
            </a:ln>
          </p:spPr>
          <p:txBody>
            <a:bodyPr spcFirstLastPara="1" wrap="square" lIns="0" tIns="45700" rIns="0" bIns="45700" anchor="ctr" anchorCtr="0">
              <a:noAutofit/>
            </a:bodyPr>
            <a:lstStyle/>
            <a:p>
              <a:pPr algn="ctr">
                <a:buSzPts val="700"/>
              </a:pPr>
              <a:r>
                <a:rPr lang="en-US" sz="700" b="1">
                  <a:solidFill>
                    <a:schemeClr val="lt1"/>
                  </a:solidFill>
                  <a:latin typeface="Roboto"/>
                  <a:ea typeface="Roboto"/>
                  <a:cs typeface="Roboto"/>
                  <a:sym typeface="Roboto"/>
                </a:rPr>
                <a:t>J2</a:t>
              </a:r>
              <a:endParaRPr sz="1400"/>
            </a:p>
          </p:txBody>
        </p:sp>
      </p:grpSp>
      <p:sp>
        <p:nvSpPr>
          <p:cNvPr id="2691" name="Google Shape;2691;p36"/>
          <p:cNvSpPr txBox="1"/>
          <p:nvPr/>
        </p:nvSpPr>
        <p:spPr>
          <a:xfrm>
            <a:off x="7934523" y="3321178"/>
            <a:ext cx="624301" cy="246221"/>
          </a:xfrm>
          <a:prstGeom prst="rect">
            <a:avLst/>
          </a:prstGeom>
          <a:noFill/>
          <a:ln>
            <a:noFill/>
          </a:ln>
        </p:spPr>
        <p:txBody>
          <a:bodyPr spcFirstLastPara="1" wrap="square" lIns="0" tIns="0" rIns="0" bIns="0" anchor="ctr" anchorCtr="0">
            <a:spAutoFit/>
          </a:bodyPr>
          <a:lstStyle/>
          <a:p>
            <a:pPr>
              <a:buSzPts val="800"/>
            </a:pPr>
            <a:r>
              <a:rPr lang="en-US" sz="800" b="1">
                <a:solidFill>
                  <a:srgbClr val="3F3F3F"/>
                </a:solidFill>
                <a:latin typeface="Roboto"/>
                <a:ea typeface="Roboto"/>
                <a:cs typeface="Roboto"/>
                <a:sym typeface="Roboto"/>
              </a:rPr>
              <a:t>Pegasus Lite </a:t>
            </a:r>
            <a:endParaRPr sz="1400"/>
          </a:p>
          <a:p>
            <a:pPr>
              <a:buSzPts val="800"/>
            </a:pPr>
            <a:r>
              <a:rPr lang="en-US" sz="800" b="1">
                <a:solidFill>
                  <a:srgbClr val="3F3F3F"/>
                </a:solidFill>
                <a:latin typeface="Roboto"/>
                <a:ea typeface="Roboto"/>
                <a:cs typeface="Roboto"/>
                <a:sym typeface="Roboto"/>
              </a:rPr>
              <a:t>Instance</a:t>
            </a:r>
            <a:endParaRPr sz="800" b="1">
              <a:solidFill>
                <a:srgbClr val="3F3F3F"/>
              </a:solidFill>
              <a:latin typeface="Roboto"/>
              <a:ea typeface="Roboto"/>
              <a:cs typeface="Roboto"/>
              <a:sym typeface="Roboto"/>
            </a:endParaRPr>
          </a:p>
        </p:txBody>
      </p:sp>
      <p:sp>
        <p:nvSpPr>
          <p:cNvPr id="2692" name="Google Shape;2692;p36"/>
          <p:cNvSpPr/>
          <p:nvPr/>
        </p:nvSpPr>
        <p:spPr>
          <a:xfrm>
            <a:off x="5576289" y="990255"/>
            <a:ext cx="1453985" cy="262308"/>
          </a:xfrm>
          <a:prstGeom prst="round2SameRect">
            <a:avLst>
              <a:gd name="adj1" fmla="val 21992"/>
              <a:gd name="adj2" fmla="val 0"/>
            </a:avLst>
          </a:prstGeom>
          <a:solidFill>
            <a:srgbClr val="2D75B6"/>
          </a:solidFill>
          <a:ln>
            <a:noFill/>
          </a:ln>
        </p:spPr>
        <p:txBody>
          <a:bodyPr spcFirstLastPara="1" wrap="square" lIns="72000" tIns="36000" rIns="72000" bIns="36000" anchor="ctr" anchorCtr="0">
            <a:noAutofit/>
          </a:bodyPr>
          <a:lstStyle/>
          <a:p>
            <a:pPr algn="ctr">
              <a:lnSpc>
                <a:spcPct val="90000"/>
              </a:lnSpc>
              <a:buSzPts val="900"/>
            </a:pPr>
            <a:r>
              <a:rPr lang="en-US" sz="900" b="1">
                <a:solidFill>
                  <a:schemeClr val="lt1"/>
                </a:solidFill>
                <a:latin typeface="Roboto"/>
                <a:ea typeface="Roboto"/>
                <a:cs typeface="Roboto"/>
                <a:sym typeface="Roboto"/>
              </a:rPr>
              <a:t>SUBMIT HOST</a:t>
            </a:r>
            <a:endParaRPr sz="1400"/>
          </a:p>
        </p:txBody>
      </p:sp>
      <p:sp>
        <p:nvSpPr>
          <p:cNvPr id="2693" name="Google Shape;2693;p36"/>
          <p:cNvSpPr txBox="1"/>
          <p:nvPr/>
        </p:nvSpPr>
        <p:spPr>
          <a:xfrm>
            <a:off x="6039787" y="1405951"/>
            <a:ext cx="526987" cy="250843"/>
          </a:xfrm>
          <a:prstGeom prst="rect">
            <a:avLst/>
          </a:prstGeom>
          <a:solidFill>
            <a:srgbClr val="BBD6EE"/>
          </a:solidFill>
          <a:ln>
            <a:noFill/>
          </a:ln>
        </p:spPr>
        <p:txBody>
          <a:bodyPr spcFirstLastPara="1" wrap="square" lIns="0" tIns="0" rIns="0" bIns="0" anchor="ctr" anchorCtr="0">
            <a:noAutofit/>
          </a:bodyPr>
          <a:lstStyle/>
          <a:p>
            <a:pPr algn="ctr">
              <a:buSzPts val="900"/>
            </a:pPr>
            <a:r>
              <a:rPr lang="en-US" sz="900" b="1">
                <a:solidFill>
                  <a:srgbClr val="3F3F3F"/>
                </a:solidFill>
                <a:latin typeface="Roboto"/>
                <a:ea typeface="Roboto"/>
                <a:cs typeface="Roboto"/>
                <a:sym typeface="Roboto"/>
              </a:rPr>
              <a:t>F.in</a:t>
            </a:r>
            <a:endParaRPr sz="900" b="1">
              <a:solidFill>
                <a:srgbClr val="3F3F3F"/>
              </a:solidFill>
              <a:latin typeface="Roboto"/>
              <a:ea typeface="Roboto"/>
              <a:cs typeface="Roboto"/>
              <a:sym typeface="Roboto"/>
            </a:endParaRPr>
          </a:p>
        </p:txBody>
      </p:sp>
      <p:sp>
        <p:nvSpPr>
          <p:cNvPr id="2694" name="Google Shape;2694;p36"/>
          <p:cNvSpPr txBox="1"/>
          <p:nvPr/>
        </p:nvSpPr>
        <p:spPr>
          <a:xfrm>
            <a:off x="6039787" y="2473368"/>
            <a:ext cx="526987" cy="250843"/>
          </a:xfrm>
          <a:prstGeom prst="rect">
            <a:avLst/>
          </a:prstGeom>
          <a:solidFill>
            <a:srgbClr val="BBD6EE"/>
          </a:solidFill>
          <a:ln>
            <a:noFill/>
          </a:ln>
        </p:spPr>
        <p:txBody>
          <a:bodyPr spcFirstLastPara="1" wrap="square" lIns="0" tIns="0" rIns="0" bIns="0" anchor="ctr" anchorCtr="0">
            <a:noAutofit/>
          </a:bodyPr>
          <a:lstStyle/>
          <a:p>
            <a:pPr algn="ctr">
              <a:buSzPts val="900"/>
            </a:pPr>
            <a:r>
              <a:rPr lang="en-US" sz="900" b="1">
                <a:solidFill>
                  <a:srgbClr val="3F3F3F"/>
                </a:solidFill>
                <a:latin typeface="Roboto"/>
                <a:ea typeface="Roboto"/>
                <a:cs typeface="Roboto"/>
                <a:sym typeface="Roboto"/>
              </a:rPr>
              <a:t>F.int</a:t>
            </a:r>
            <a:endParaRPr sz="900" b="1">
              <a:solidFill>
                <a:srgbClr val="3F3F3F"/>
              </a:solidFill>
              <a:latin typeface="Roboto"/>
              <a:ea typeface="Roboto"/>
              <a:cs typeface="Roboto"/>
              <a:sym typeface="Roboto"/>
            </a:endParaRPr>
          </a:p>
        </p:txBody>
      </p:sp>
      <p:sp>
        <p:nvSpPr>
          <p:cNvPr id="2695" name="Google Shape;2695;p36"/>
          <p:cNvSpPr/>
          <p:nvPr/>
        </p:nvSpPr>
        <p:spPr>
          <a:xfrm>
            <a:off x="6171568" y="2999497"/>
            <a:ext cx="266000" cy="266000"/>
          </a:xfrm>
          <a:prstGeom prst="ellipse">
            <a:avLst/>
          </a:prstGeom>
          <a:solidFill>
            <a:srgbClr val="F16D19"/>
          </a:solidFill>
          <a:ln>
            <a:noFill/>
          </a:ln>
        </p:spPr>
        <p:txBody>
          <a:bodyPr spcFirstLastPara="1" wrap="square" lIns="0" tIns="45700" rIns="0" bIns="45700" anchor="ctr" anchorCtr="0">
            <a:noAutofit/>
          </a:bodyPr>
          <a:lstStyle/>
          <a:p>
            <a:pPr algn="ctr">
              <a:buSzPts val="800"/>
            </a:pPr>
            <a:r>
              <a:rPr lang="en-US" sz="800" b="1">
                <a:solidFill>
                  <a:schemeClr val="lt1"/>
                </a:solidFill>
                <a:latin typeface="Roboto"/>
                <a:ea typeface="Roboto"/>
                <a:cs typeface="Roboto"/>
                <a:sym typeface="Roboto"/>
              </a:rPr>
              <a:t>T2</a:t>
            </a:r>
            <a:endParaRPr sz="1400"/>
          </a:p>
        </p:txBody>
      </p:sp>
      <p:sp>
        <p:nvSpPr>
          <p:cNvPr id="2696" name="Google Shape;2696;p36"/>
          <p:cNvSpPr/>
          <p:nvPr/>
        </p:nvSpPr>
        <p:spPr>
          <a:xfrm>
            <a:off x="6171715" y="1932319"/>
            <a:ext cx="266112" cy="266112"/>
          </a:xfrm>
          <a:prstGeom prst="ellipse">
            <a:avLst/>
          </a:prstGeom>
          <a:solidFill>
            <a:srgbClr val="F16D19"/>
          </a:solidFill>
          <a:ln>
            <a:noFill/>
          </a:ln>
        </p:spPr>
        <p:txBody>
          <a:bodyPr spcFirstLastPara="1" wrap="square" lIns="0" tIns="45700" rIns="0" bIns="45700" anchor="ctr" anchorCtr="0">
            <a:noAutofit/>
          </a:bodyPr>
          <a:lstStyle/>
          <a:p>
            <a:pPr algn="ctr">
              <a:buSzPts val="800"/>
            </a:pPr>
            <a:r>
              <a:rPr lang="en-US" sz="800" b="1">
                <a:solidFill>
                  <a:schemeClr val="lt1"/>
                </a:solidFill>
                <a:latin typeface="Roboto"/>
                <a:ea typeface="Roboto"/>
                <a:cs typeface="Roboto"/>
                <a:sym typeface="Roboto"/>
              </a:rPr>
              <a:t>T1</a:t>
            </a:r>
            <a:endParaRPr sz="1400"/>
          </a:p>
        </p:txBody>
      </p:sp>
      <p:sp>
        <p:nvSpPr>
          <p:cNvPr id="2697" name="Google Shape;2697;p36"/>
          <p:cNvSpPr txBox="1"/>
          <p:nvPr/>
        </p:nvSpPr>
        <p:spPr>
          <a:xfrm>
            <a:off x="6039787" y="3540785"/>
            <a:ext cx="526987" cy="250843"/>
          </a:xfrm>
          <a:prstGeom prst="rect">
            <a:avLst/>
          </a:prstGeom>
          <a:solidFill>
            <a:srgbClr val="BBD6EE"/>
          </a:solidFill>
          <a:ln>
            <a:noFill/>
          </a:ln>
        </p:spPr>
        <p:txBody>
          <a:bodyPr spcFirstLastPara="1" wrap="square" lIns="0" tIns="0" rIns="0" bIns="0" anchor="ctr" anchorCtr="0">
            <a:noAutofit/>
          </a:bodyPr>
          <a:lstStyle/>
          <a:p>
            <a:pPr algn="ctr">
              <a:buSzPts val="900"/>
            </a:pPr>
            <a:r>
              <a:rPr lang="en-US" sz="900" b="1">
                <a:solidFill>
                  <a:srgbClr val="3F3F3F"/>
                </a:solidFill>
                <a:latin typeface="Roboto"/>
                <a:ea typeface="Roboto"/>
                <a:cs typeface="Roboto"/>
                <a:sym typeface="Roboto"/>
              </a:rPr>
              <a:t>F.out</a:t>
            </a:r>
            <a:endParaRPr sz="900" b="1">
              <a:solidFill>
                <a:srgbClr val="3F3F3F"/>
              </a:solidFill>
              <a:latin typeface="Roboto"/>
              <a:ea typeface="Roboto"/>
              <a:cs typeface="Roboto"/>
              <a:sym typeface="Roboto"/>
            </a:endParaRPr>
          </a:p>
        </p:txBody>
      </p:sp>
      <p:cxnSp>
        <p:nvCxnSpPr>
          <p:cNvPr id="2698" name="Google Shape;2698;p36"/>
          <p:cNvCxnSpPr/>
          <p:nvPr/>
        </p:nvCxnSpPr>
        <p:spPr>
          <a:xfrm>
            <a:off x="6303279" y="1696601"/>
            <a:ext cx="0" cy="167739"/>
          </a:xfrm>
          <a:prstGeom prst="straightConnector1">
            <a:avLst/>
          </a:prstGeom>
          <a:noFill/>
          <a:ln w="12700" cap="flat" cmpd="sng">
            <a:solidFill>
              <a:srgbClr val="3F3F3F"/>
            </a:solidFill>
            <a:prstDash val="solid"/>
            <a:round/>
            <a:headEnd type="none" w="sm" len="sm"/>
            <a:tailEnd type="triangle" w="med" len="med"/>
          </a:ln>
        </p:spPr>
      </p:cxnSp>
      <p:cxnSp>
        <p:nvCxnSpPr>
          <p:cNvPr id="2699" name="Google Shape;2699;p36"/>
          <p:cNvCxnSpPr/>
          <p:nvPr/>
        </p:nvCxnSpPr>
        <p:spPr>
          <a:xfrm>
            <a:off x="6303279" y="2265820"/>
            <a:ext cx="0" cy="167739"/>
          </a:xfrm>
          <a:prstGeom prst="straightConnector1">
            <a:avLst/>
          </a:prstGeom>
          <a:noFill/>
          <a:ln w="12700" cap="flat" cmpd="sng">
            <a:solidFill>
              <a:srgbClr val="3F3F3F"/>
            </a:solidFill>
            <a:prstDash val="solid"/>
            <a:round/>
            <a:headEnd type="none" w="sm" len="sm"/>
            <a:tailEnd type="triangle" w="med" len="med"/>
          </a:ln>
        </p:spPr>
      </p:cxnSp>
      <p:cxnSp>
        <p:nvCxnSpPr>
          <p:cNvPr id="2700" name="Google Shape;2700;p36"/>
          <p:cNvCxnSpPr/>
          <p:nvPr/>
        </p:nvCxnSpPr>
        <p:spPr>
          <a:xfrm>
            <a:off x="6303279" y="2764019"/>
            <a:ext cx="0" cy="167739"/>
          </a:xfrm>
          <a:prstGeom prst="straightConnector1">
            <a:avLst/>
          </a:prstGeom>
          <a:noFill/>
          <a:ln w="12700" cap="flat" cmpd="sng">
            <a:solidFill>
              <a:srgbClr val="3F3F3F"/>
            </a:solidFill>
            <a:prstDash val="solid"/>
            <a:round/>
            <a:headEnd type="none" w="sm" len="sm"/>
            <a:tailEnd type="triangle" w="med" len="med"/>
          </a:ln>
        </p:spPr>
      </p:cxnSp>
      <p:cxnSp>
        <p:nvCxnSpPr>
          <p:cNvPr id="2701" name="Google Shape;2701;p36"/>
          <p:cNvCxnSpPr/>
          <p:nvPr/>
        </p:nvCxnSpPr>
        <p:spPr>
          <a:xfrm>
            <a:off x="6303279" y="3333237"/>
            <a:ext cx="0" cy="167739"/>
          </a:xfrm>
          <a:prstGeom prst="straightConnector1">
            <a:avLst/>
          </a:prstGeom>
          <a:noFill/>
          <a:ln w="12700" cap="flat" cmpd="sng">
            <a:solidFill>
              <a:srgbClr val="3F3F3F"/>
            </a:solidFill>
            <a:prstDash val="solid"/>
            <a:round/>
            <a:headEnd type="none" w="sm" len="sm"/>
            <a:tailEnd type="triangle" w="med" len="med"/>
          </a:ln>
        </p:spPr>
      </p:cxnSp>
      <p:cxnSp>
        <p:nvCxnSpPr>
          <p:cNvPr id="2702" name="Google Shape;2702;p36"/>
          <p:cNvCxnSpPr/>
          <p:nvPr/>
        </p:nvCxnSpPr>
        <p:spPr>
          <a:xfrm>
            <a:off x="6303281" y="3890443"/>
            <a:ext cx="1" cy="247640"/>
          </a:xfrm>
          <a:prstGeom prst="straightConnector1">
            <a:avLst/>
          </a:prstGeom>
          <a:noFill/>
          <a:ln w="25400" cap="flat" cmpd="sng">
            <a:solidFill>
              <a:srgbClr val="3F3F3F"/>
            </a:solidFill>
            <a:prstDash val="solid"/>
            <a:round/>
            <a:headEnd type="none" w="sm" len="sm"/>
            <a:tailEnd type="triangle" w="lg" len="lg"/>
          </a:ln>
        </p:spPr>
      </p:cxnSp>
      <p:sp>
        <p:nvSpPr>
          <p:cNvPr id="2703" name="Google Shape;2703;p36"/>
          <p:cNvSpPr txBox="1"/>
          <p:nvPr/>
        </p:nvSpPr>
        <p:spPr>
          <a:xfrm>
            <a:off x="7356867" y="1135855"/>
            <a:ext cx="992951" cy="161711"/>
          </a:xfrm>
          <a:prstGeom prst="rect">
            <a:avLst/>
          </a:prstGeom>
          <a:noFill/>
          <a:ln>
            <a:noFill/>
          </a:ln>
        </p:spPr>
        <p:txBody>
          <a:bodyPr spcFirstLastPara="1" wrap="square" lIns="0" tIns="0" rIns="0" bIns="0" anchor="ctr" anchorCtr="0">
            <a:spAutoFit/>
          </a:bodyPr>
          <a:lstStyle/>
          <a:p>
            <a:pPr>
              <a:buSzPts val="1050"/>
            </a:pPr>
            <a:r>
              <a:rPr lang="en-US" sz="1051" b="1">
                <a:solidFill>
                  <a:srgbClr val="6CAF27"/>
                </a:solidFill>
                <a:latin typeface="Roboto"/>
                <a:ea typeface="Roboto"/>
                <a:cs typeface="Roboto"/>
                <a:sym typeface="Roboto"/>
              </a:rPr>
              <a:t>Compute Site 1</a:t>
            </a:r>
            <a:endParaRPr sz="1051" b="1">
              <a:solidFill>
                <a:srgbClr val="6CAF27"/>
              </a:solidFill>
              <a:latin typeface="Roboto"/>
              <a:ea typeface="Roboto"/>
              <a:cs typeface="Roboto"/>
              <a:sym typeface="Roboto"/>
            </a:endParaRPr>
          </a:p>
        </p:txBody>
      </p:sp>
      <p:cxnSp>
        <p:nvCxnSpPr>
          <p:cNvPr id="2704" name="Google Shape;2704;p36"/>
          <p:cNvCxnSpPr/>
          <p:nvPr/>
        </p:nvCxnSpPr>
        <p:spPr>
          <a:xfrm>
            <a:off x="7695950" y="2392807"/>
            <a:ext cx="572567" cy="0"/>
          </a:xfrm>
          <a:prstGeom prst="straightConnector1">
            <a:avLst/>
          </a:prstGeom>
          <a:noFill/>
          <a:ln w="12700" cap="flat" cmpd="sng">
            <a:solidFill>
              <a:srgbClr val="BFBFBF"/>
            </a:solidFill>
            <a:prstDash val="solid"/>
            <a:round/>
            <a:headEnd type="none" w="sm" len="sm"/>
            <a:tailEnd type="none" w="sm" len="sm"/>
          </a:ln>
        </p:spPr>
      </p:cxnSp>
      <p:grpSp>
        <p:nvGrpSpPr>
          <p:cNvPr id="2705" name="Google Shape;2705;p36"/>
          <p:cNvGrpSpPr/>
          <p:nvPr/>
        </p:nvGrpSpPr>
        <p:grpSpPr>
          <a:xfrm>
            <a:off x="7357906" y="2149122"/>
            <a:ext cx="480125" cy="571442"/>
            <a:chOff x="2700529" y="5095926"/>
            <a:chExt cx="376960" cy="448655"/>
          </a:xfrm>
        </p:grpSpPr>
        <p:grpSp>
          <p:nvGrpSpPr>
            <p:cNvPr id="2706" name="Google Shape;2706;p36"/>
            <p:cNvGrpSpPr/>
            <p:nvPr/>
          </p:nvGrpSpPr>
          <p:grpSpPr>
            <a:xfrm>
              <a:off x="2700529" y="5095926"/>
              <a:ext cx="376960" cy="448655"/>
              <a:chOff x="2939671" y="4395131"/>
              <a:chExt cx="376960" cy="448655"/>
            </a:xfrm>
          </p:grpSpPr>
          <p:grpSp>
            <p:nvGrpSpPr>
              <p:cNvPr id="2707" name="Google Shape;2707;p36"/>
              <p:cNvGrpSpPr/>
              <p:nvPr/>
            </p:nvGrpSpPr>
            <p:grpSpPr>
              <a:xfrm>
                <a:off x="3040778" y="4395131"/>
                <a:ext cx="275853" cy="376767"/>
                <a:chOff x="3040778" y="4395131"/>
                <a:chExt cx="275853" cy="376767"/>
              </a:xfrm>
            </p:grpSpPr>
            <p:sp>
              <p:nvSpPr>
                <p:cNvPr id="2708" name="Google Shape;2708;p36"/>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a:buSzPts val="1400"/>
                  </a:pPr>
                  <a:endParaRPr sz="1400"/>
                </a:p>
              </p:txBody>
            </p:sp>
            <p:sp>
              <p:nvSpPr>
                <p:cNvPr id="2709" name="Google Shape;2709;p36"/>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a:buSzPts val="1400"/>
                  </a:pPr>
                  <a:endParaRPr sz="1400"/>
                </a:p>
              </p:txBody>
            </p:sp>
            <p:sp>
              <p:nvSpPr>
                <p:cNvPr id="2710" name="Google Shape;2710;p36"/>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a:buSzPts val="1400"/>
                  </a:pPr>
                  <a:endParaRPr sz="1400"/>
                </a:p>
              </p:txBody>
            </p:sp>
            <p:sp>
              <p:nvSpPr>
                <p:cNvPr id="2711" name="Google Shape;2711;p36"/>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a:buSzPts val="1400"/>
                  </a:pPr>
                  <a:endParaRPr sz="1400"/>
                </a:p>
              </p:txBody>
            </p:sp>
            <p:sp>
              <p:nvSpPr>
                <p:cNvPr id="2712" name="Google Shape;2712;p36"/>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a:buSzPts val="1400"/>
                  </a:pPr>
                  <a:endParaRPr sz="1400"/>
                </a:p>
              </p:txBody>
            </p:sp>
            <p:sp>
              <p:nvSpPr>
                <p:cNvPr id="2713" name="Google Shape;2713;p36"/>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a:buSzPts val="1400"/>
                  </a:pPr>
                  <a:endParaRPr sz="1400"/>
                </a:p>
              </p:txBody>
            </p:sp>
            <p:sp>
              <p:nvSpPr>
                <p:cNvPr id="2714" name="Google Shape;2714;p36"/>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a:buSzPts val="1400"/>
                  </a:pPr>
                  <a:endParaRPr sz="1400"/>
                </a:p>
              </p:txBody>
            </p:sp>
            <p:sp>
              <p:nvSpPr>
                <p:cNvPr id="2715" name="Google Shape;2715;p36"/>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a:buSzPts val="1400"/>
                  </a:pPr>
                  <a:endParaRPr sz="1400"/>
                </a:p>
              </p:txBody>
            </p:sp>
            <p:sp>
              <p:nvSpPr>
                <p:cNvPr id="2716" name="Google Shape;2716;p36"/>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a:buSzPts val="1400"/>
                  </a:pPr>
                  <a:endParaRPr sz="1400"/>
                </a:p>
              </p:txBody>
            </p:sp>
          </p:grpSp>
          <p:grpSp>
            <p:nvGrpSpPr>
              <p:cNvPr id="2717" name="Google Shape;2717;p36"/>
              <p:cNvGrpSpPr/>
              <p:nvPr/>
            </p:nvGrpSpPr>
            <p:grpSpPr>
              <a:xfrm>
                <a:off x="2939671" y="4689883"/>
                <a:ext cx="145155" cy="153903"/>
                <a:chOff x="5967413" y="-3362325"/>
                <a:chExt cx="1133475" cy="1454150"/>
              </a:xfrm>
            </p:grpSpPr>
            <p:sp>
              <p:nvSpPr>
                <p:cNvPr id="2718" name="Google Shape;2718;p36"/>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a:buSzPts val="1400"/>
                  </a:pPr>
                  <a:endParaRPr sz="1400"/>
                </a:p>
              </p:txBody>
            </p:sp>
            <p:sp>
              <p:nvSpPr>
                <p:cNvPr id="2719" name="Google Shape;2719;p36"/>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a:buSzPts val="1400"/>
                  </a:pPr>
                  <a:endParaRPr sz="1400"/>
                </a:p>
              </p:txBody>
            </p:sp>
            <p:sp>
              <p:nvSpPr>
                <p:cNvPr id="2720" name="Google Shape;2720;p36"/>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a:buSzPts val="1400"/>
                  </a:pPr>
                  <a:endParaRPr sz="1400"/>
                </a:p>
              </p:txBody>
            </p:sp>
            <p:sp>
              <p:nvSpPr>
                <p:cNvPr id="2721" name="Google Shape;2721;p36"/>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a:buSzPts val="1400"/>
                  </a:pPr>
                  <a:endParaRPr sz="1400"/>
                </a:p>
              </p:txBody>
            </p:sp>
            <p:sp>
              <p:nvSpPr>
                <p:cNvPr id="2722" name="Google Shape;2722;p36"/>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a:buSzPts val="1400"/>
                  </a:pPr>
                  <a:endParaRPr sz="1400"/>
                </a:p>
              </p:txBody>
            </p:sp>
            <p:sp>
              <p:nvSpPr>
                <p:cNvPr id="2723" name="Google Shape;2723;p36"/>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a:buSzPts val="1400"/>
                  </a:pPr>
                  <a:endParaRPr sz="1400"/>
                </a:p>
              </p:txBody>
            </p:sp>
            <p:sp>
              <p:nvSpPr>
                <p:cNvPr id="2724" name="Google Shape;2724;p36"/>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a:buSzPts val="1400"/>
                  </a:pPr>
                  <a:endParaRPr sz="1400"/>
                </a:p>
              </p:txBody>
            </p:sp>
            <p:sp>
              <p:nvSpPr>
                <p:cNvPr id="2725" name="Google Shape;2725;p36"/>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a:buSzPts val="1400"/>
                  </a:pPr>
                  <a:endParaRPr sz="1400"/>
                </a:p>
              </p:txBody>
            </p:sp>
            <p:sp>
              <p:nvSpPr>
                <p:cNvPr id="2726" name="Google Shape;2726;p36"/>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a:buSzPts val="1400"/>
                  </a:pPr>
                  <a:endParaRPr sz="1400"/>
                </a:p>
              </p:txBody>
            </p:sp>
            <p:sp>
              <p:nvSpPr>
                <p:cNvPr id="2727" name="Google Shape;2727;p36"/>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a:buSzPts val="1400"/>
                  </a:pPr>
                  <a:endParaRPr sz="1400"/>
                </a:p>
              </p:txBody>
            </p:sp>
            <p:sp>
              <p:nvSpPr>
                <p:cNvPr id="2728" name="Google Shape;2728;p36"/>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a:buSzPts val="1400"/>
                  </a:pPr>
                  <a:endParaRPr sz="1400"/>
                </a:p>
              </p:txBody>
            </p:sp>
            <p:sp>
              <p:nvSpPr>
                <p:cNvPr id="2729" name="Google Shape;2729;p36"/>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a:buSzPts val="1400"/>
                  </a:pPr>
                  <a:endParaRPr sz="1400"/>
                </a:p>
              </p:txBody>
            </p:sp>
            <p:sp>
              <p:nvSpPr>
                <p:cNvPr id="2730" name="Google Shape;2730;p36"/>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a:buSzPts val="1400"/>
                  </a:pPr>
                  <a:endParaRPr sz="1400"/>
                </a:p>
              </p:txBody>
            </p:sp>
            <p:sp>
              <p:nvSpPr>
                <p:cNvPr id="2731" name="Google Shape;2731;p36"/>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a:buSzPts val="1400"/>
                  </a:pPr>
                  <a:endParaRPr sz="1400"/>
                </a:p>
              </p:txBody>
            </p:sp>
          </p:grpSp>
        </p:grpSp>
        <p:sp>
          <p:nvSpPr>
            <p:cNvPr id="2732" name="Google Shape;2732;p36"/>
            <p:cNvSpPr txBox="1"/>
            <p:nvPr/>
          </p:nvSpPr>
          <p:spPr>
            <a:xfrm>
              <a:off x="2866069" y="5493356"/>
              <a:ext cx="92696" cy="48329"/>
            </a:xfrm>
            <a:prstGeom prst="rect">
              <a:avLst/>
            </a:prstGeom>
            <a:noFill/>
            <a:ln>
              <a:noFill/>
            </a:ln>
          </p:spPr>
          <p:txBody>
            <a:bodyPr spcFirstLastPara="1" wrap="square" lIns="0" tIns="0" rIns="0" bIns="0" anchor="ctr" anchorCtr="0">
              <a:spAutoFit/>
            </a:bodyPr>
            <a:lstStyle/>
            <a:p>
              <a:pPr>
                <a:buSzPts val="400"/>
              </a:pPr>
              <a:r>
                <a:rPr lang="en-US" sz="400" b="1">
                  <a:solidFill>
                    <a:srgbClr val="3F3F3F"/>
                  </a:solidFill>
                  <a:latin typeface="Roboto"/>
                  <a:ea typeface="Roboto"/>
                  <a:cs typeface="Roboto"/>
                  <a:sym typeface="Roboto"/>
                </a:rPr>
                <a:t>WN</a:t>
              </a:r>
              <a:endParaRPr sz="400" b="1">
                <a:solidFill>
                  <a:srgbClr val="3F3F3F"/>
                </a:solidFill>
                <a:latin typeface="Roboto"/>
                <a:ea typeface="Roboto"/>
                <a:cs typeface="Roboto"/>
                <a:sym typeface="Roboto"/>
              </a:endParaRPr>
            </a:p>
          </p:txBody>
        </p:sp>
      </p:grpSp>
      <p:grpSp>
        <p:nvGrpSpPr>
          <p:cNvPr id="2733" name="Google Shape;2733;p36"/>
          <p:cNvGrpSpPr/>
          <p:nvPr/>
        </p:nvGrpSpPr>
        <p:grpSpPr>
          <a:xfrm>
            <a:off x="7958008" y="2149122"/>
            <a:ext cx="480125" cy="571442"/>
            <a:chOff x="2700529" y="5095926"/>
            <a:chExt cx="376960" cy="448655"/>
          </a:xfrm>
        </p:grpSpPr>
        <p:grpSp>
          <p:nvGrpSpPr>
            <p:cNvPr id="2734" name="Google Shape;2734;p36"/>
            <p:cNvGrpSpPr/>
            <p:nvPr/>
          </p:nvGrpSpPr>
          <p:grpSpPr>
            <a:xfrm>
              <a:off x="2700529" y="5095926"/>
              <a:ext cx="376960" cy="448655"/>
              <a:chOff x="2939671" y="4395131"/>
              <a:chExt cx="376960" cy="448655"/>
            </a:xfrm>
          </p:grpSpPr>
          <p:grpSp>
            <p:nvGrpSpPr>
              <p:cNvPr id="2735" name="Google Shape;2735;p36"/>
              <p:cNvGrpSpPr/>
              <p:nvPr/>
            </p:nvGrpSpPr>
            <p:grpSpPr>
              <a:xfrm>
                <a:off x="3040778" y="4395131"/>
                <a:ext cx="275853" cy="376767"/>
                <a:chOff x="3040778" y="4395131"/>
                <a:chExt cx="275853" cy="376767"/>
              </a:xfrm>
            </p:grpSpPr>
            <p:sp>
              <p:nvSpPr>
                <p:cNvPr id="2736" name="Google Shape;2736;p36"/>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a:buSzPts val="1400"/>
                  </a:pPr>
                  <a:endParaRPr sz="1400"/>
                </a:p>
              </p:txBody>
            </p:sp>
            <p:sp>
              <p:nvSpPr>
                <p:cNvPr id="2737" name="Google Shape;2737;p36"/>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a:buSzPts val="1400"/>
                  </a:pPr>
                  <a:endParaRPr sz="1400"/>
                </a:p>
              </p:txBody>
            </p:sp>
            <p:sp>
              <p:nvSpPr>
                <p:cNvPr id="2738" name="Google Shape;2738;p36"/>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a:buSzPts val="1400"/>
                  </a:pPr>
                  <a:endParaRPr sz="1400"/>
                </a:p>
              </p:txBody>
            </p:sp>
            <p:sp>
              <p:nvSpPr>
                <p:cNvPr id="2739" name="Google Shape;2739;p36"/>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a:buSzPts val="1400"/>
                  </a:pPr>
                  <a:endParaRPr sz="1400"/>
                </a:p>
              </p:txBody>
            </p:sp>
            <p:sp>
              <p:nvSpPr>
                <p:cNvPr id="2740" name="Google Shape;2740;p36"/>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a:buSzPts val="1400"/>
                  </a:pPr>
                  <a:endParaRPr sz="1400"/>
                </a:p>
              </p:txBody>
            </p:sp>
            <p:sp>
              <p:nvSpPr>
                <p:cNvPr id="2741" name="Google Shape;2741;p36"/>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a:buSzPts val="1400"/>
                  </a:pPr>
                  <a:endParaRPr sz="1400"/>
                </a:p>
              </p:txBody>
            </p:sp>
            <p:sp>
              <p:nvSpPr>
                <p:cNvPr id="2742" name="Google Shape;2742;p36"/>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a:buSzPts val="1400"/>
                  </a:pPr>
                  <a:endParaRPr sz="1400"/>
                </a:p>
              </p:txBody>
            </p:sp>
            <p:sp>
              <p:nvSpPr>
                <p:cNvPr id="2743" name="Google Shape;2743;p36"/>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a:buSzPts val="1400"/>
                  </a:pPr>
                  <a:endParaRPr sz="1400"/>
                </a:p>
              </p:txBody>
            </p:sp>
            <p:sp>
              <p:nvSpPr>
                <p:cNvPr id="2744" name="Google Shape;2744;p36"/>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a:buSzPts val="1400"/>
                  </a:pPr>
                  <a:endParaRPr sz="1400"/>
                </a:p>
              </p:txBody>
            </p:sp>
          </p:grpSp>
          <p:grpSp>
            <p:nvGrpSpPr>
              <p:cNvPr id="2745" name="Google Shape;2745;p36"/>
              <p:cNvGrpSpPr/>
              <p:nvPr/>
            </p:nvGrpSpPr>
            <p:grpSpPr>
              <a:xfrm>
                <a:off x="2939671" y="4689883"/>
                <a:ext cx="145155" cy="153903"/>
                <a:chOff x="5967413" y="-3362325"/>
                <a:chExt cx="1133475" cy="1454150"/>
              </a:xfrm>
            </p:grpSpPr>
            <p:sp>
              <p:nvSpPr>
                <p:cNvPr id="2746" name="Google Shape;2746;p36"/>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a:buSzPts val="1400"/>
                  </a:pPr>
                  <a:endParaRPr sz="1400"/>
                </a:p>
              </p:txBody>
            </p:sp>
            <p:sp>
              <p:nvSpPr>
                <p:cNvPr id="2747" name="Google Shape;2747;p36"/>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a:buSzPts val="1400"/>
                  </a:pPr>
                  <a:endParaRPr sz="1400"/>
                </a:p>
              </p:txBody>
            </p:sp>
            <p:sp>
              <p:nvSpPr>
                <p:cNvPr id="2748" name="Google Shape;2748;p36"/>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a:buSzPts val="1400"/>
                  </a:pPr>
                  <a:endParaRPr sz="1400"/>
                </a:p>
              </p:txBody>
            </p:sp>
            <p:sp>
              <p:nvSpPr>
                <p:cNvPr id="2749" name="Google Shape;2749;p36"/>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a:buSzPts val="1400"/>
                  </a:pPr>
                  <a:endParaRPr sz="1400"/>
                </a:p>
              </p:txBody>
            </p:sp>
            <p:sp>
              <p:nvSpPr>
                <p:cNvPr id="2750" name="Google Shape;2750;p36"/>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a:buSzPts val="1400"/>
                  </a:pPr>
                  <a:endParaRPr sz="1400"/>
                </a:p>
              </p:txBody>
            </p:sp>
            <p:sp>
              <p:nvSpPr>
                <p:cNvPr id="2751" name="Google Shape;2751;p36"/>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a:buSzPts val="1400"/>
                  </a:pPr>
                  <a:endParaRPr sz="1400"/>
                </a:p>
              </p:txBody>
            </p:sp>
            <p:sp>
              <p:nvSpPr>
                <p:cNvPr id="2752" name="Google Shape;2752;p36"/>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a:buSzPts val="1400"/>
                  </a:pPr>
                  <a:endParaRPr sz="1400"/>
                </a:p>
              </p:txBody>
            </p:sp>
            <p:sp>
              <p:nvSpPr>
                <p:cNvPr id="2753" name="Google Shape;2753;p36"/>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a:buSzPts val="1400"/>
                  </a:pPr>
                  <a:endParaRPr sz="1400"/>
                </a:p>
              </p:txBody>
            </p:sp>
            <p:sp>
              <p:nvSpPr>
                <p:cNvPr id="2754" name="Google Shape;2754;p36"/>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a:buSzPts val="1400"/>
                  </a:pPr>
                  <a:endParaRPr sz="1400"/>
                </a:p>
              </p:txBody>
            </p:sp>
            <p:sp>
              <p:nvSpPr>
                <p:cNvPr id="2755" name="Google Shape;2755;p36"/>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a:buSzPts val="1400"/>
                  </a:pPr>
                  <a:endParaRPr sz="1400"/>
                </a:p>
              </p:txBody>
            </p:sp>
            <p:sp>
              <p:nvSpPr>
                <p:cNvPr id="2756" name="Google Shape;2756;p36"/>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a:buSzPts val="1400"/>
                  </a:pPr>
                  <a:endParaRPr sz="1400"/>
                </a:p>
              </p:txBody>
            </p:sp>
            <p:sp>
              <p:nvSpPr>
                <p:cNvPr id="2757" name="Google Shape;2757;p36"/>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a:buSzPts val="1400"/>
                  </a:pPr>
                  <a:endParaRPr sz="1400"/>
                </a:p>
              </p:txBody>
            </p:sp>
            <p:sp>
              <p:nvSpPr>
                <p:cNvPr id="2758" name="Google Shape;2758;p36"/>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a:buSzPts val="1400"/>
                  </a:pPr>
                  <a:endParaRPr sz="1400"/>
                </a:p>
              </p:txBody>
            </p:sp>
            <p:sp>
              <p:nvSpPr>
                <p:cNvPr id="2759" name="Google Shape;2759;p36"/>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a:buSzPts val="1400"/>
                  </a:pPr>
                  <a:endParaRPr sz="1400"/>
                </a:p>
              </p:txBody>
            </p:sp>
          </p:grpSp>
        </p:grpSp>
        <p:sp>
          <p:nvSpPr>
            <p:cNvPr id="2760" name="Google Shape;2760;p36"/>
            <p:cNvSpPr txBox="1"/>
            <p:nvPr/>
          </p:nvSpPr>
          <p:spPr>
            <a:xfrm>
              <a:off x="2866069" y="5493356"/>
              <a:ext cx="92696" cy="48329"/>
            </a:xfrm>
            <a:prstGeom prst="rect">
              <a:avLst/>
            </a:prstGeom>
            <a:noFill/>
            <a:ln>
              <a:noFill/>
            </a:ln>
          </p:spPr>
          <p:txBody>
            <a:bodyPr spcFirstLastPara="1" wrap="square" lIns="0" tIns="0" rIns="0" bIns="0" anchor="ctr" anchorCtr="0">
              <a:spAutoFit/>
            </a:bodyPr>
            <a:lstStyle/>
            <a:p>
              <a:pPr>
                <a:buSzPts val="400"/>
              </a:pPr>
              <a:r>
                <a:rPr lang="en-US" sz="400" b="1">
                  <a:solidFill>
                    <a:srgbClr val="3F3F3F"/>
                  </a:solidFill>
                  <a:latin typeface="Roboto"/>
                  <a:ea typeface="Roboto"/>
                  <a:cs typeface="Roboto"/>
                  <a:sym typeface="Roboto"/>
                </a:rPr>
                <a:t>WN</a:t>
              </a:r>
              <a:endParaRPr sz="400" b="1">
                <a:solidFill>
                  <a:srgbClr val="3F3F3F"/>
                </a:solidFill>
                <a:latin typeface="Roboto"/>
                <a:ea typeface="Roboto"/>
                <a:cs typeface="Roboto"/>
                <a:sym typeface="Roboto"/>
              </a:endParaRPr>
            </a:p>
          </p:txBody>
        </p:sp>
      </p:grpSp>
      <p:sp>
        <p:nvSpPr>
          <p:cNvPr id="2761" name="Google Shape;2761;p36"/>
          <p:cNvSpPr/>
          <p:nvPr/>
        </p:nvSpPr>
        <p:spPr>
          <a:xfrm>
            <a:off x="9394597" y="1697363"/>
            <a:ext cx="167267" cy="167267"/>
          </a:xfrm>
          <a:prstGeom prst="ellipse">
            <a:avLst/>
          </a:prstGeom>
          <a:solidFill>
            <a:srgbClr val="FF7C80"/>
          </a:solidFill>
          <a:ln>
            <a:noFill/>
          </a:ln>
        </p:spPr>
        <p:txBody>
          <a:bodyPr spcFirstLastPara="1" wrap="square" lIns="91425" tIns="45700" rIns="91425" bIns="45700" anchor="ctr" anchorCtr="0">
            <a:noAutofit/>
          </a:bodyPr>
          <a:lstStyle/>
          <a:p>
            <a:pPr algn="ctr">
              <a:buSzPts val="400"/>
            </a:pPr>
            <a:endParaRPr sz="400" b="1">
              <a:solidFill>
                <a:schemeClr val="lt1"/>
              </a:solidFill>
              <a:latin typeface="Roboto"/>
              <a:ea typeface="Roboto"/>
              <a:cs typeface="Roboto"/>
              <a:sym typeface="Roboto"/>
            </a:endParaRPr>
          </a:p>
        </p:txBody>
      </p:sp>
      <p:sp>
        <p:nvSpPr>
          <p:cNvPr id="2762" name="Google Shape;2762;p36"/>
          <p:cNvSpPr/>
          <p:nvPr/>
        </p:nvSpPr>
        <p:spPr>
          <a:xfrm>
            <a:off x="9150157" y="1279684"/>
            <a:ext cx="169136" cy="169136"/>
          </a:xfrm>
          <a:prstGeom prst="ellipse">
            <a:avLst/>
          </a:prstGeom>
          <a:solidFill>
            <a:srgbClr val="F16D19"/>
          </a:solidFill>
          <a:ln>
            <a:noFill/>
          </a:ln>
        </p:spPr>
        <p:txBody>
          <a:bodyPr spcFirstLastPara="1" wrap="square" lIns="91425" tIns="45700" rIns="91425" bIns="45700" anchor="ctr" anchorCtr="0">
            <a:noAutofit/>
          </a:bodyPr>
          <a:lstStyle/>
          <a:p>
            <a:pPr algn="ctr">
              <a:buSzPts val="800"/>
            </a:pPr>
            <a:endParaRPr sz="800" b="1">
              <a:solidFill>
                <a:schemeClr val="lt1"/>
              </a:solidFill>
              <a:latin typeface="Roboto"/>
              <a:ea typeface="Roboto"/>
              <a:cs typeface="Roboto"/>
              <a:sym typeface="Roboto"/>
            </a:endParaRPr>
          </a:p>
        </p:txBody>
      </p:sp>
      <p:sp>
        <p:nvSpPr>
          <p:cNvPr id="2763" name="Google Shape;2763;p36"/>
          <p:cNvSpPr/>
          <p:nvPr/>
        </p:nvSpPr>
        <p:spPr>
          <a:xfrm>
            <a:off x="9150157" y="1546471"/>
            <a:ext cx="169136" cy="169136"/>
          </a:xfrm>
          <a:prstGeom prst="ellipse">
            <a:avLst/>
          </a:prstGeom>
          <a:solidFill>
            <a:srgbClr val="74CA21"/>
          </a:solidFill>
          <a:ln>
            <a:noFill/>
          </a:ln>
        </p:spPr>
        <p:txBody>
          <a:bodyPr spcFirstLastPara="1" wrap="square" lIns="91425" tIns="45700" rIns="91425" bIns="45700" anchor="ctr" anchorCtr="0">
            <a:noAutofit/>
          </a:bodyPr>
          <a:lstStyle/>
          <a:p>
            <a:pPr algn="ctr">
              <a:buSzPts val="800"/>
            </a:pPr>
            <a:endParaRPr sz="800" b="1">
              <a:solidFill>
                <a:schemeClr val="lt1"/>
              </a:solidFill>
              <a:latin typeface="Roboto"/>
              <a:ea typeface="Roboto"/>
              <a:cs typeface="Roboto"/>
              <a:sym typeface="Roboto"/>
            </a:endParaRPr>
          </a:p>
        </p:txBody>
      </p:sp>
      <p:sp>
        <p:nvSpPr>
          <p:cNvPr id="2764" name="Google Shape;2764;p36"/>
          <p:cNvSpPr/>
          <p:nvPr/>
        </p:nvSpPr>
        <p:spPr>
          <a:xfrm>
            <a:off x="9386264" y="1997195"/>
            <a:ext cx="169136" cy="169136"/>
          </a:xfrm>
          <a:prstGeom prst="ellipse">
            <a:avLst/>
          </a:prstGeom>
          <a:solidFill>
            <a:srgbClr val="FF6699"/>
          </a:solidFill>
          <a:ln>
            <a:noFill/>
          </a:ln>
        </p:spPr>
        <p:txBody>
          <a:bodyPr spcFirstLastPara="1" wrap="square" lIns="91425" tIns="45700" rIns="91425" bIns="45700" anchor="ctr" anchorCtr="0">
            <a:noAutofit/>
          </a:bodyPr>
          <a:lstStyle/>
          <a:p>
            <a:pPr algn="ctr">
              <a:buSzPts val="800"/>
            </a:pPr>
            <a:endParaRPr sz="800" b="1">
              <a:solidFill>
                <a:schemeClr val="lt1"/>
              </a:solidFill>
              <a:latin typeface="Roboto"/>
              <a:ea typeface="Roboto"/>
              <a:cs typeface="Roboto"/>
              <a:sym typeface="Roboto"/>
            </a:endParaRPr>
          </a:p>
        </p:txBody>
      </p:sp>
      <p:sp>
        <p:nvSpPr>
          <p:cNvPr id="2765" name="Google Shape;2765;p36"/>
          <p:cNvSpPr/>
          <p:nvPr/>
        </p:nvSpPr>
        <p:spPr>
          <a:xfrm>
            <a:off x="9150157" y="2148003"/>
            <a:ext cx="169136" cy="169136"/>
          </a:xfrm>
          <a:prstGeom prst="ellipse">
            <a:avLst/>
          </a:prstGeom>
          <a:solidFill>
            <a:srgbClr val="119D96"/>
          </a:solidFill>
          <a:ln>
            <a:noFill/>
          </a:ln>
        </p:spPr>
        <p:txBody>
          <a:bodyPr spcFirstLastPara="1" wrap="square" lIns="91425" tIns="45700" rIns="91425" bIns="45700" anchor="ctr" anchorCtr="0">
            <a:noAutofit/>
          </a:bodyPr>
          <a:lstStyle/>
          <a:p>
            <a:pPr algn="ctr">
              <a:buSzPts val="800"/>
            </a:pPr>
            <a:endParaRPr sz="800" b="1">
              <a:solidFill>
                <a:schemeClr val="lt1"/>
              </a:solidFill>
              <a:latin typeface="Roboto"/>
              <a:ea typeface="Roboto"/>
              <a:cs typeface="Roboto"/>
              <a:sym typeface="Roboto"/>
            </a:endParaRPr>
          </a:p>
        </p:txBody>
      </p:sp>
      <p:sp>
        <p:nvSpPr>
          <p:cNvPr id="2766" name="Google Shape;2766;p36"/>
          <p:cNvSpPr/>
          <p:nvPr/>
        </p:nvSpPr>
        <p:spPr>
          <a:xfrm>
            <a:off x="9150157" y="2411040"/>
            <a:ext cx="169136" cy="169136"/>
          </a:xfrm>
          <a:prstGeom prst="ellipse">
            <a:avLst/>
          </a:prstGeom>
          <a:solidFill>
            <a:srgbClr val="BA083A"/>
          </a:solidFill>
          <a:ln>
            <a:noFill/>
          </a:ln>
        </p:spPr>
        <p:txBody>
          <a:bodyPr spcFirstLastPara="1" wrap="square" lIns="91425" tIns="45700" rIns="91425" bIns="45700" anchor="ctr" anchorCtr="0">
            <a:noAutofit/>
          </a:bodyPr>
          <a:lstStyle/>
          <a:p>
            <a:pPr algn="ctr">
              <a:buSzPts val="800"/>
            </a:pPr>
            <a:endParaRPr sz="800" b="1">
              <a:solidFill>
                <a:schemeClr val="lt1"/>
              </a:solidFill>
              <a:latin typeface="Roboto"/>
              <a:ea typeface="Roboto"/>
              <a:cs typeface="Roboto"/>
              <a:sym typeface="Roboto"/>
            </a:endParaRPr>
          </a:p>
        </p:txBody>
      </p:sp>
      <p:sp>
        <p:nvSpPr>
          <p:cNvPr id="2767" name="Google Shape;2767;p36"/>
          <p:cNvSpPr/>
          <p:nvPr/>
        </p:nvSpPr>
        <p:spPr>
          <a:xfrm>
            <a:off x="9158910" y="1844110"/>
            <a:ext cx="153119" cy="153119"/>
          </a:xfrm>
          <a:prstGeom prst="ellipse">
            <a:avLst/>
          </a:prstGeom>
          <a:solidFill>
            <a:srgbClr val="F16D19"/>
          </a:solidFill>
          <a:ln>
            <a:noFill/>
          </a:ln>
        </p:spPr>
        <p:txBody>
          <a:bodyPr spcFirstLastPara="1" wrap="square" lIns="0" tIns="45700" rIns="0" bIns="45700" anchor="ctr" anchorCtr="0">
            <a:noAutofit/>
          </a:bodyPr>
          <a:lstStyle/>
          <a:p>
            <a:pPr algn="ctr">
              <a:buSzPts val="500"/>
            </a:pPr>
            <a:r>
              <a:rPr lang="en-US" sz="500" b="1">
                <a:solidFill>
                  <a:schemeClr val="lt1"/>
                </a:solidFill>
                <a:latin typeface="Roboto"/>
                <a:ea typeface="Roboto"/>
                <a:cs typeface="Roboto"/>
                <a:sym typeface="Roboto"/>
              </a:rPr>
              <a:t>T1</a:t>
            </a:r>
            <a:endParaRPr sz="1400"/>
          </a:p>
        </p:txBody>
      </p:sp>
      <p:cxnSp>
        <p:nvCxnSpPr>
          <p:cNvPr id="2768" name="Google Shape;2768;p36"/>
          <p:cNvCxnSpPr>
            <a:stCxn id="2762" idx="4"/>
            <a:endCxn id="2763" idx="0"/>
          </p:cNvCxnSpPr>
          <p:nvPr/>
        </p:nvCxnSpPr>
        <p:spPr>
          <a:xfrm>
            <a:off x="9234725" y="1448820"/>
            <a:ext cx="0" cy="97800"/>
          </a:xfrm>
          <a:prstGeom prst="straightConnector1">
            <a:avLst/>
          </a:prstGeom>
          <a:noFill/>
          <a:ln w="9525" cap="flat" cmpd="sng">
            <a:solidFill>
              <a:srgbClr val="3F3F3F"/>
            </a:solidFill>
            <a:prstDash val="solid"/>
            <a:round/>
            <a:headEnd type="none" w="sm" len="sm"/>
            <a:tailEnd type="triangle" w="sm" len="sm"/>
          </a:ln>
        </p:spPr>
      </p:cxnSp>
      <p:cxnSp>
        <p:nvCxnSpPr>
          <p:cNvPr id="2769" name="Google Shape;2769;p36"/>
          <p:cNvCxnSpPr>
            <a:stCxn id="2763" idx="6"/>
            <a:endCxn id="2761" idx="1"/>
          </p:cNvCxnSpPr>
          <p:nvPr/>
        </p:nvCxnSpPr>
        <p:spPr>
          <a:xfrm>
            <a:off x="9319294" y="1631039"/>
            <a:ext cx="99900" cy="90900"/>
          </a:xfrm>
          <a:prstGeom prst="straightConnector1">
            <a:avLst/>
          </a:prstGeom>
          <a:noFill/>
          <a:ln w="9525" cap="flat" cmpd="sng">
            <a:solidFill>
              <a:srgbClr val="3F3F3F"/>
            </a:solidFill>
            <a:prstDash val="solid"/>
            <a:round/>
            <a:headEnd type="none" w="sm" len="sm"/>
            <a:tailEnd type="triangle" w="sm" len="sm"/>
          </a:ln>
        </p:spPr>
      </p:cxnSp>
      <p:cxnSp>
        <p:nvCxnSpPr>
          <p:cNvPr id="2770" name="Google Shape;2770;p36"/>
          <p:cNvCxnSpPr>
            <a:stCxn id="2761" idx="3"/>
            <a:endCxn id="2771" idx="6"/>
          </p:cNvCxnSpPr>
          <p:nvPr/>
        </p:nvCxnSpPr>
        <p:spPr>
          <a:xfrm flipH="1">
            <a:off x="9327293" y="1840135"/>
            <a:ext cx="91800" cy="80400"/>
          </a:xfrm>
          <a:prstGeom prst="straightConnector1">
            <a:avLst/>
          </a:prstGeom>
          <a:noFill/>
          <a:ln w="9525" cap="flat" cmpd="sng">
            <a:solidFill>
              <a:srgbClr val="3F3F3F"/>
            </a:solidFill>
            <a:prstDash val="solid"/>
            <a:round/>
            <a:headEnd type="none" w="sm" len="sm"/>
            <a:tailEnd type="triangle" w="sm" len="sm"/>
          </a:ln>
        </p:spPr>
      </p:cxnSp>
      <p:cxnSp>
        <p:nvCxnSpPr>
          <p:cNvPr id="2772" name="Google Shape;2772;p36"/>
          <p:cNvCxnSpPr>
            <a:stCxn id="2764" idx="3"/>
            <a:endCxn id="2765" idx="6"/>
          </p:cNvCxnSpPr>
          <p:nvPr/>
        </p:nvCxnSpPr>
        <p:spPr>
          <a:xfrm flipH="1">
            <a:off x="9319233" y="2141562"/>
            <a:ext cx="91800" cy="90900"/>
          </a:xfrm>
          <a:prstGeom prst="straightConnector1">
            <a:avLst/>
          </a:prstGeom>
          <a:noFill/>
          <a:ln w="9525" cap="flat" cmpd="sng">
            <a:solidFill>
              <a:srgbClr val="3F3F3F"/>
            </a:solidFill>
            <a:prstDash val="solid"/>
            <a:round/>
            <a:headEnd type="none" w="sm" len="sm"/>
            <a:tailEnd type="triangle" w="sm" len="sm"/>
          </a:ln>
        </p:spPr>
      </p:cxnSp>
      <p:cxnSp>
        <p:nvCxnSpPr>
          <p:cNvPr id="2773" name="Google Shape;2773;p36"/>
          <p:cNvCxnSpPr>
            <a:stCxn id="2771" idx="5"/>
            <a:endCxn id="2764" idx="2"/>
          </p:cNvCxnSpPr>
          <p:nvPr/>
        </p:nvCxnSpPr>
        <p:spPr>
          <a:xfrm>
            <a:off x="9300165" y="1986063"/>
            <a:ext cx="86100" cy="95700"/>
          </a:xfrm>
          <a:prstGeom prst="straightConnector1">
            <a:avLst/>
          </a:prstGeom>
          <a:noFill/>
          <a:ln w="9525" cap="flat" cmpd="sng">
            <a:solidFill>
              <a:srgbClr val="3F3F3F"/>
            </a:solidFill>
            <a:prstDash val="solid"/>
            <a:round/>
            <a:headEnd type="none" w="sm" len="sm"/>
            <a:tailEnd type="triangle" w="sm" len="sm"/>
          </a:ln>
        </p:spPr>
      </p:cxnSp>
      <p:cxnSp>
        <p:nvCxnSpPr>
          <p:cNvPr id="2774" name="Google Shape;2774;p36"/>
          <p:cNvCxnSpPr>
            <a:stCxn id="2765" idx="4"/>
            <a:endCxn id="2766" idx="0"/>
          </p:cNvCxnSpPr>
          <p:nvPr/>
        </p:nvCxnSpPr>
        <p:spPr>
          <a:xfrm>
            <a:off x="9234725" y="2317139"/>
            <a:ext cx="0" cy="93900"/>
          </a:xfrm>
          <a:prstGeom prst="straightConnector1">
            <a:avLst/>
          </a:prstGeom>
          <a:noFill/>
          <a:ln w="9525" cap="flat" cmpd="sng">
            <a:solidFill>
              <a:srgbClr val="3F3F3F"/>
            </a:solidFill>
            <a:prstDash val="solid"/>
            <a:round/>
            <a:headEnd type="none" w="sm" len="sm"/>
            <a:tailEnd type="triangle" w="sm" len="sm"/>
          </a:ln>
        </p:spPr>
      </p:cxnSp>
      <p:grpSp>
        <p:nvGrpSpPr>
          <p:cNvPr id="2775" name="Google Shape;2775;p36"/>
          <p:cNvGrpSpPr/>
          <p:nvPr/>
        </p:nvGrpSpPr>
        <p:grpSpPr>
          <a:xfrm>
            <a:off x="7469785" y="1637505"/>
            <a:ext cx="292601" cy="292601"/>
            <a:chOff x="2628544" y="4570783"/>
            <a:chExt cx="228600" cy="228600"/>
          </a:xfrm>
        </p:grpSpPr>
        <p:sp>
          <p:nvSpPr>
            <p:cNvPr id="2776" name="Google Shape;2776;p36"/>
            <p:cNvSpPr/>
            <p:nvPr/>
          </p:nvSpPr>
          <p:spPr>
            <a:xfrm>
              <a:off x="2628544" y="4570783"/>
              <a:ext cx="228600" cy="228600"/>
            </a:xfrm>
            <a:prstGeom prst="ellipse">
              <a:avLst/>
            </a:prstGeom>
            <a:noFill/>
            <a:ln w="9525" cap="flat" cmpd="sng">
              <a:solidFill>
                <a:srgbClr val="A5A5A5"/>
              </a:solidFill>
              <a:prstDash val="solid"/>
              <a:round/>
              <a:headEnd type="none" w="sm" len="sm"/>
              <a:tailEnd type="none" w="sm" len="sm"/>
            </a:ln>
          </p:spPr>
          <p:txBody>
            <a:bodyPr spcFirstLastPara="1" wrap="square" lIns="0" tIns="45700" rIns="0" bIns="45700" anchor="ctr" anchorCtr="0">
              <a:noAutofit/>
            </a:bodyPr>
            <a:lstStyle/>
            <a:p>
              <a:pPr algn="ctr">
                <a:buSzPts val="700"/>
              </a:pPr>
              <a:endParaRPr sz="700" b="1">
                <a:solidFill>
                  <a:schemeClr val="lt1"/>
                </a:solidFill>
                <a:latin typeface="Roboto"/>
                <a:ea typeface="Roboto"/>
                <a:cs typeface="Roboto"/>
                <a:sym typeface="Roboto"/>
              </a:endParaRPr>
            </a:p>
          </p:txBody>
        </p:sp>
        <p:sp>
          <p:nvSpPr>
            <p:cNvPr id="2777" name="Google Shape;2777;p36"/>
            <p:cNvSpPr/>
            <p:nvPr/>
          </p:nvSpPr>
          <p:spPr>
            <a:xfrm>
              <a:off x="2649298" y="4590621"/>
              <a:ext cx="188925" cy="188925"/>
            </a:xfrm>
            <a:prstGeom prst="ellipse">
              <a:avLst/>
            </a:prstGeom>
            <a:solidFill>
              <a:srgbClr val="F16D19"/>
            </a:solidFill>
            <a:ln>
              <a:noFill/>
            </a:ln>
          </p:spPr>
          <p:txBody>
            <a:bodyPr spcFirstLastPara="1" wrap="square" lIns="0" tIns="45700" rIns="0" bIns="45700" anchor="ctr" anchorCtr="0">
              <a:noAutofit/>
            </a:bodyPr>
            <a:lstStyle/>
            <a:p>
              <a:pPr algn="ctr">
                <a:buSzPts val="700"/>
              </a:pPr>
              <a:r>
                <a:rPr lang="en-US" sz="700" b="1">
                  <a:solidFill>
                    <a:schemeClr val="lt1"/>
                  </a:solidFill>
                  <a:latin typeface="Roboto"/>
                  <a:ea typeface="Roboto"/>
                  <a:cs typeface="Roboto"/>
                  <a:sym typeface="Roboto"/>
                </a:rPr>
                <a:t>J1</a:t>
              </a:r>
              <a:endParaRPr sz="1400"/>
            </a:p>
          </p:txBody>
        </p:sp>
      </p:grpSp>
      <p:sp>
        <p:nvSpPr>
          <p:cNvPr id="2778" name="Google Shape;2778;p36"/>
          <p:cNvSpPr txBox="1"/>
          <p:nvPr/>
        </p:nvSpPr>
        <p:spPr>
          <a:xfrm>
            <a:off x="7934523" y="1321786"/>
            <a:ext cx="624301" cy="246221"/>
          </a:xfrm>
          <a:prstGeom prst="rect">
            <a:avLst/>
          </a:prstGeom>
          <a:noFill/>
          <a:ln>
            <a:noFill/>
          </a:ln>
        </p:spPr>
        <p:txBody>
          <a:bodyPr spcFirstLastPara="1" wrap="square" lIns="0" tIns="0" rIns="0" bIns="0" anchor="ctr" anchorCtr="0">
            <a:spAutoFit/>
          </a:bodyPr>
          <a:lstStyle/>
          <a:p>
            <a:pPr>
              <a:buSzPts val="800"/>
            </a:pPr>
            <a:r>
              <a:rPr lang="en-US" sz="800" b="1">
                <a:solidFill>
                  <a:srgbClr val="3F3F3F"/>
                </a:solidFill>
                <a:latin typeface="Roboto"/>
                <a:ea typeface="Roboto"/>
                <a:cs typeface="Roboto"/>
                <a:sym typeface="Roboto"/>
              </a:rPr>
              <a:t>Pegasus Lite </a:t>
            </a:r>
            <a:endParaRPr sz="1400"/>
          </a:p>
          <a:p>
            <a:pPr>
              <a:buSzPts val="800"/>
            </a:pPr>
            <a:r>
              <a:rPr lang="en-US" sz="800" b="1">
                <a:solidFill>
                  <a:srgbClr val="3F3F3F"/>
                </a:solidFill>
                <a:latin typeface="Roboto"/>
                <a:ea typeface="Roboto"/>
                <a:cs typeface="Roboto"/>
                <a:sym typeface="Roboto"/>
              </a:rPr>
              <a:t>Instance</a:t>
            </a:r>
            <a:endParaRPr sz="800" b="1">
              <a:solidFill>
                <a:srgbClr val="3F3F3F"/>
              </a:solidFill>
              <a:latin typeface="Roboto"/>
              <a:ea typeface="Roboto"/>
              <a:cs typeface="Roboto"/>
              <a:sym typeface="Roboto"/>
            </a:endParaRPr>
          </a:p>
        </p:txBody>
      </p:sp>
      <p:sp>
        <p:nvSpPr>
          <p:cNvPr id="2779" name="Google Shape;2779;p36"/>
          <p:cNvSpPr txBox="1"/>
          <p:nvPr/>
        </p:nvSpPr>
        <p:spPr>
          <a:xfrm>
            <a:off x="10962298" y="1509540"/>
            <a:ext cx="856815" cy="250843"/>
          </a:xfrm>
          <a:prstGeom prst="rect">
            <a:avLst/>
          </a:prstGeom>
          <a:solidFill>
            <a:srgbClr val="BBD6EE"/>
          </a:solidFill>
          <a:ln>
            <a:noFill/>
          </a:ln>
        </p:spPr>
        <p:txBody>
          <a:bodyPr spcFirstLastPara="1" wrap="square" lIns="0" tIns="0" rIns="0" bIns="0" anchor="ctr" anchorCtr="0">
            <a:noAutofit/>
          </a:bodyPr>
          <a:lstStyle/>
          <a:p>
            <a:pPr algn="ctr">
              <a:buSzPts val="900"/>
            </a:pPr>
            <a:r>
              <a:rPr lang="en-US" sz="900" b="1">
                <a:solidFill>
                  <a:srgbClr val="3F3F3F"/>
                </a:solidFill>
                <a:latin typeface="Roboto"/>
                <a:ea typeface="Roboto"/>
                <a:cs typeface="Roboto"/>
                <a:sym typeface="Roboto"/>
              </a:rPr>
              <a:t>F.in</a:t>
            </a:r>
            <a:endParaRPr sz="900" b="1">
              <a:solidFill>
                <a:srgbClr val="3F3F3F"/>
              </a:solidFill>
              <a:latin typeface="Roboto"/>
              <a:ea typeface="Roboto"/>
              <a:cs typeface="Roboto"/>
              <a:sym typeface="Roboto"/>
            </a:endParaRPr>
          </a:p>
        </p:txBody>
      </p:sp>
      <p:sp>
        <p:nvSpPr>
          <p:cNvPr id="2780" name="Google Shape;2780;p36"/>
          <p:cNvSpPr txBox="1"/>
          <p:nvPr/>
        </p:nvSpPr>
        <p:spPr>
          <a:xfrm>
            <a:off x="10962298" y="2850609"/>
            <a:ext cx="856815" cy="250843"/>
          </a:xfrm>
          <a:prstGeom prst="rect">
            <a:avLst/>
          </a:prstGeom>
          <a:solidFill>
            <a:srgbClr val="BBD6EE"/>
          </a:solidFill>
          <a:ln>
            <a:noFill/>
          </a:ln>
        </p:spPr>
        <p:txBody>
          <a:bodyPr spcFirstLastPara="1" wrap="square" lIns="0" tIns="0" rIns="0" bIns="0" anchor="ctr" anchorCtr="0">
            <a:noAutofit/>
          </a:bodyPr>
          <a:lstStyle/>
          <a:p>
            <a:pPr algn="ctr">
              <a:buSzPts val="900"/>
            </a:pPr>
            <a:r>
              <a:rPr lang="en-US" sz="900" b="1">
                <a:solidFill>
                  <a:srgbClr val="3F3F3F"/>
                </a:solidFill>
                <a:latin typeface="Roboto"/>
                <a:ea typeface="Roboto"/>
                <a:cs typeface="Roboto"/>
                <a:sym typeface="Roboto"/>
              </a:rPr>
              <a:t>F.int</a:t>
            </a:r>
            <a:endParaRPr sz="900" b="1">
              <a:solidFill>
                <a:srgbClr val="3F3F3F"/>
              </a:solidFill>
              <a:latin typeface="Roboto"/>
              <a:ea typeface="Roboto"/>
              <a:cs typeface="Roboto"/>
              <a:sym typeface="Roboto"/>
            </a:endParaRPr>
          </a:p>
        </p:txBody>
      </p:sp>
      <p:sp>
        <p:nvSpPr>
          <p:cNvPr id="2781" name="Google Shape;2781;p36"/>
          <p:cNvSpPr txBox="1"/>
          <p:nvPr/>
        </p:nvSpPr>
        <p:spPr>
          <a:xfrm>
            <a:off x="10962298" y="4112441"/>
            <a:ext cx="856815" cy="250843"/>
          </a:xfrm>
          <a:prstGeom prst="rect">
            <a:avLst/>
          </a:prstGeom>
          <a:solidFill>
            <a:srgbClr val="BBD6EE"/>
          </a:solidFill>
          <a:ln>
            <a:noFill/>
          </a:ln>
        </p:spPr>
        <p:txBody>
          <a:bodyPr spcFirstLastPara="1" wrap="square" lIns="0" tIns="0" rIns="0" bIns="0" anchor="ctr" anchorCtr="0">
            <a:noAutofit/>
          </a:bodyPr>
          <a:lstStyle/>
          <a:p>
            <a:pPr algn="ctr">
              <a:buSzPts val="900"/>
            </a:pPr>
            <a:r>
              <a:rPr lang="en-US" sz="900" b="1">
                <a:solidFill>
                  <a:srgbClr val="3F3F3F"/>
                </a:solidFill>
                <a:latin typeface="Roboto"/>
                <a:ea typeface="Roboto"/>
                <a:cs typeface="Roboto"/>
                <a:sym typeface="Roboto"/>
              </a:rPr>
              <a:t>F.out</a:t>
            </a:r>
            <a:endParaRPr sz="900" b="1">
              <a:solidFill>
                <a:srgbClr val="3F3F3F"/>
              </a:solidFill>
              <a:latin typeface="Roboto"/>
              <a:ea typeface="Roboto"/>
              <a:cs typeface="Roboto"/>
              <a:sym typeface="Roboto"/>
            </a:endParaRPr>
          </a:p>
        </p:txBody>
      </p:sp>
      <p:sp>
        <p:nvSpPr>
          <p:cNvPr id="2782" name="Google Shape;2782;p36"/>
          <p:cNvSpPr/>
          <p:nvPr/>
        </p:nvSpPr>
        <p:spPr>
          <a:xfrm>
            <a:off x="10962298" y="1263079"/>
            <a:ext cx="856815" cy="250843"/>
          </a:xfrm>
          <a:prstGeom prst="round2SameRect">
            <a:avLst>
              <a:gd name="adj1" fmla="val 16667"/>
              <a:gd name="adj2" fmla="val 0"/>
            </a:avLst>
          </a:prstGeom>
          <a:solidFill>
            <a:srgbClr val="F2F2F2"/>
          </a:solidFill>
          <a:ln>
            <a:noFill/>
          </a:ln>
        </p:spPr>
        <p:txBody>
          <a:bodyPr spcFirstLastPara="1" wrap="square" lIns="0" tIns="0" rIns="0" bIns="0" anchor="ctr" anchorCtr="0">
            <a:noAutofit/>
          </a:bodyPr>
          <a:lstStyle/>
          <a:p>
            <a:pPr algn="ctr">
              <a:buSzPts val="800"/>
            </a:pPr>
            <a:r>
              <a:rPr lang="en-US" sz="800" b="1">
                <a:solidFill>
                  <a:srgbClr val="3F3F3F"/>
                </a:solidFill>
                <a:latin typeface="Roboto"/>
                <a:ea typeface="Roboto"/>
                <a:cs typeface="Roboto"/>
                <a:sym typeface="Roboto"/>
              </a:rPr>
              <a:t>Input Data Site</a:t>
            </a:r>
            <a:endParaRPr sz="800" b="1">
              <a:solidFill>
                <a:srgbClr val="3F3F3F"/>
              </a:solidFill>
              <a:latin typeface="Roboto"/>
              <a:ea typeface="Roboto"/>
              <a:cs typeface="Roboto"/>
              <a:sym typeface="Roboto"/>
            </a:endParaRPr>
          </a:p>
        </p:txBody>
      </p:sp>
      <p:sp>
        <p:nvSpPr>
          <p:cNvPr id="2783" name="Google Shape;2783;p36"/>
          <p:cNvSpPr/>
          <p:nvPr/>
        </p:nvSpPr>
        <p:spPr>
          <a:xfrm>
            <a:off x="10962298" y="2604148"/>
            <a:ext cx="856815" cy="250843"/>
          </a:xfrm>
          <a:prstGeom prst="round2SameRect">
            <a:avLst>
              <a:gd name="adj1" fmla="val 16667"/>
              <a:gd name="adj2" fmla="val 0"/>
            </a:avLst>
          </a:prstGeom>
          <a:solidFill>
            <a:srgbClr val="F2F2F2"/>
          </a:solidFill>
          <a:ln>
            <a:noFill/>
          </a:ln>
        </p:spPr>
        <p:txBody>
          <a:bodyPr spcFirstLastPara="1" wrap="square" lIns="0" tIns="0" rIns="0" bIns="0" anchor="ctr" anchorCtr="0">
            <a:noAutofit/>
          </a:bodyPr>
          <a:lstStyle/>
          <a:p>
            <a:pPr algn="ctr">
              <a:buSzPts val="800"/>
            </a:pPr>
            <a:r>
              <a:rPr lang="en-US" sz="800" b="1">
                <a:solidFill>
                  <a:srgbClr val="3F3F3F"/>
                </a:solidFill>
                <a:latin typeface="Roboto"/>
                <a:ea typeface="Roboto"/>
                <a:cs typeface="Roboto"/>
                <a:sym typeface="Roboto"/>
              </a:rPr>
              <a:t>Staging Site</a:t>
            </a:r>
            <a:endParaRPr sz="800" b="1">
              <a:solidFill>
                <a:srgbClr val="3F3F3F"/>
              </a:solidFill>
              <a:latin typeface="Roboto"/>
              <a:ea typeface="Roboto"/>
              <a:cs typeface="Roboto"/>
              <a:sym typeface="Roboto"/>
            </a:endParaRPr>
          </a:p>
        </p:txBody>
      </p:sp>
      <p:sp>
        <p:nvSpPr>
          <p:cNvPr id="2784" name="Google Shape;2784;p36"/>
          <p:cNvSpPr/>
          <p:nvPr/>
        </p:nvSpPr>
        <p:spPr>
          <a:xfrm>
            <a:off x="10962298" y="3865980"/>
            <a:ext cx="856815" cy="250843"/>
          </a:xfrm>
          <a:prstGeom prst="round2SameRect">
            <a:avLst>
              <a:gd name="adj1" fmla="val 16667"/>
              <a:gd name="adj2" fmla="val 0"/>
            </a:avLst>
          </a:prstGeom>
          <a:solidFill>
            <a:srgbClr val="F2F2F2"/>
          </a:solidFill>
          <a:ln>
            <a:noFill/>
          </a:ln>
        </p:spPr>
        <p:txBody>
          <a:bodyPr spcFirstLastPara="1" wrap="square" lIns="0" tIns="0" rIns="0" bIns="0" anchor="ctr" anchorCtr="0">
            <a:noAutofit/>
          </a:bodyPr>
          <a:lstStyle/>
          <a:p>
            <a:pPr algn="ctr">
              <a:buSzPts val="800"/>
            </a:pPr>
            <a:r>
              <a:rPr lang="en-US" sz="800" b="1">
                <a:solidFill>
                  <a:srgbClr val="3F3F3F"/>
                </a:solidFill>
                <a:latin typeface="Roboto"/>
                <a:ea typeface="Roboto"/>
                <a:cs typeface="Roboto"/>
                <a:sym typeface="Roboto"/>
              </a:rPr>
              <a:t>Output Data Site</a:t>
            </a:r>
            <a:endParaRPr sz="800" b="1">
              <a:solidFill>
                <a:srgbClr val="3F3F3F"/>
              </a:solidFill>
              <a:latin typeface="Roboto"/>
              <a:ea typeface="Roboto"/>
              <a:cs typeface="Roboto"/>
              <a:sym typeface="Roboto"/>
            </a:endParaRPr>
          </a:p>
        </p:txBody>
      </p:sp>
      <p:cxnSp>
        <p:nvCxnSpPr>
          <p:cNvPr id="2785" name="Google Shape;2785;p36"/>
          <p:cNvCxnSpPr/>
          <p:nvPr/>
        </p:nvCxnSpPr>
        <p:spPr>
          <a:xfrm rot="10800000">
            <a:off x="9419095" y="1595699"/>
            <a:ext cx="1429028" cy="0"/>
          </a:xfrm>
          <a:prstGeom prst="straightConnector1">
            <a:avLst/>
          </a:prstGeom>
          <a:noFill/>
          <a:ln w="12700" cap="flat" cmpd="sng">
            <a:solidFill>
              <a:srgbClr val="3F3F3F"/>
            </a:solidFill>
            <a:prstDash val="dash"/>
            <a:round/>
            <a:headEnd type="none" w="sm" len="sm"/>
            <a:tailEnd type="triangle" w="med" len="med"/>
          </a:ln>
        </p:spPr>
      </p:cxnSp>
      <p:cxnSp>
        <p:nvCxnSpPr>
          <p:cNvPr id="2786" name="Google Shape;2786;p36"/>
          <p:cNvCxnSpPr/>
          <p:nvPr/>
        </p:nvCxnSpPr>
        <p:spPr>
          <a:xfrm rot="10800000" flipH="1">
            <a:off x="6712908" y="1997195"/>
            <a:ext cx="713529" cy="2077439"/>
          </a:xfrm>
          <a:prstGeom prst="straightConnector1">
            <a:avLst/>
          </a:prstGeom>
          <a:noFill/>
          <a:ln w="12700" cap="flat" cmpd="sng">
            <a:solidFill>
              <a:srgbClr val="B7B7B7"/>
            </a:solidFill>
            <a:prstDash val="lgDash"/>
            <a:round/>
            <a:headEnd type="triangle" w="med" len="med"/>
            <a:tailEnd type="triangle" w="med" len="med"/>
          </a:ln>
        </p:spPr>
      </p:cxnSp>
      <p:cxnSp>
        <p:nvCxnSpPr>
          <p:cNvPr id="2787" name="Google Shape;2787;p36"/>
          <p:cNvCxnSpPr/>
          <p:nvPr/>
        </p:nvCxnSpPr>
        <p:spPr>
          <a:xfrm>
            <a:off x="9386265" y="2317140"/>
            <a:ext cx="1469897" cy="615523"/>
          </a:xfrm>
          <a:prstGeom prst="straightConnector1">
            <a:avLst/>
          </a:prstGeom>
          <a:noFill/>
          <a:ln w="12700" cap="flat" cmpd="sng">
            <a:solidFill>
              <a:srgbClr val="3F3F3F"/>
            </a:solidFill>
            <a:prstDash val="dash"/>
            <a:round/>
            <a:headEnd type="none" w="sm" len="sm"/>
            <a:tailEnd type="triangle" w="med" len="med"/>
          </a:ln>
        </p:spPr>
      </p:cxnSp>
      <p:cxnSp>
        <p:nvCxnSpPr>
          <p:cNvPr id="2788" name="Google Shape;2788;p36"/>
          <p:cNvCxnSpPr/>
          <p:nvPr/>
        </p:nvCxnSpPr>
        <p:spPr>
          <a:xfrm flipH="1">
            <a:off x="9386267" y="3027846"/>
            <a:ext cx="1480464" cy="541029"/>
          </a:xfrm>
          <a:prstGeom prst="straightConnector1">
            <a:avLst/>
          </a:prstGeom>
          <a:noFill/>
          <a:ln w="12700" cap="flat" cmpd="sng">
            <a:solidFill>
              <a:srgbClr val="3F3F3F"/>
            </a:solidFill>
            <a:prstDash val="dash"/>
            <a:round/>
            <a:headEnd type="none" w="sm" len="sm"/>
            <a:tailEnd type="triangle" w="med" len="med"/>
          </a:ln>
        </p:spPr>
      </p:cxnSp>
      <p:cxnSp>
        <p:nvCxnSpPr>
          <p:cNvPr id="2789" name="Google Shape;2789;p36"/>
          <p:cNvCxnSpPr/>
          <p:nvPr/>
        </p:nvCxnSpPr>
        <p:spPr>
          <a:xfrm>
            <a:off x="9419095" y="4232478"/>
            <a:ext cx="1437067" cy="10769"/>
          </a:xfrm>
          <a:prstGeom prst="straightConnector1">
            <a:avLst/>
          </a:prstGeom>
          <a:noFill/>
          <a:ln w="12700" cap="flat" cmpd="sng">
            <a:solidFill>
              <a:srgbClr val="3F3F3F"/>
            </a:solidFill>
            <a:prstDash val="dash"/>
            <a:round/>
            <a:headEnd type="none" w="sm" len="sm"/>
            <a:tailEnd type="triangle" w="med" len="med"/>
          </a:ln>
        </p:spPr>
      </p:cxnSp>
      <p:cxnSp>
        <p:nvCxnSpPr>
          <p:cNvPr id="2790" name="Google Shape;2790;p36"/>
          <p:cNvCxnSpPr/>
          <p:nvPr/>
        </p:nvCxnSpPr>
        <p:spPr>
          <a:xfrm rot="10800000" flipH="1">
            <a:off x="6841111" y="3921954"/>
            <a:ext cx="582779" cy="477076"/>
          </a:xfrm>
          <a:prstGeom prst="straightConnector1">
            <a:avLst/>
          </a:prstGeom>
          <a:noFill/>
          <a:ln w="12700" cap="flat" cmpd="sng">
            <a:solidFill>
              <a:srgbClr val="B7B7B7"/>
            </a:solidFill>
            <a:prstDash val="lgDash"/>
            <a:round/>
            <a:headEnd type="triangle" w="med" len="med"/>
            <a:tailEnd type="triangle" w="med" len="med"/>
          </a:ln>
        </p:spPr>
      </p:cxnSp>
      <p:grpSp>
        <p:nvGrpSpPr>
          <p:cNvPr id="2791" name="Google Shape;2791;p36"/>
          <p:cNvGrpSpPr/>
          <p:nvPr/>
        </p:nvGrpSpPr>
        <p:grpSpPr>
          <a:xfrm>
            <a:off x="10588025" y="5914489"/>
            <a:ext cx="268163" cy="323449"/>
            <a:chOff x="2700529" y="5095926"/>
            <a:chExt cx="376960" cy="454674"/>
          </a:xfrm>
        </p:grpSpPr>
        <p:grpSp>
          <p:nvGrpSpPr>
            <p:cNvPr id="2792" name="Google Shape;2792;p36"/>
            <p:cNvGrpSpPr/>
            <p:nvPr/>
          </p:nvGrpSpPr>
          <p:grpSpPr>
            <a:xfrm>
              <a:off x="2700529" y="5095926"/>
              <a:ext cx="376960" cy="448655"/>
              <a:chOff x="2939671" y="4395131"/>
              <a:chExt cx="376960" cy="448655"/>
            </a:xfrm>
          </p:grpSpPr>
          <p:grpSp>
            <p:nvGrpSpPr>
              <p:cNvPr id="2793" name="Google Shape;2793;p36"/>
              <p:cNvGrpSpPr/>
              <p:nvPr/>
            </p:nvGrpSpPr>
            <p:grpSpPr>
              <a:xfrm>
                <a:off x="3040778" y="4395131"/>
                <a:ext cx="275853" cy="376767"/>
                <a:chOff x="3040778" y="4395131"/>
                <a:chExt cx="275853" cy="376767"/>
              </a:xfrm>
            </p:grpSpPr>
            <p:sp>
              <p:nvSpPr>
                <p:cNvPr id="2794" name="Google Shape;2794;p36"/>
                <p:cNvSpPr/>
                <p:nvPr/>
              </p:nvSpPr>
              <p:spPr>
                <a:xfrm>
                  <a:off x="3040778" y="4395131"/>
                  <a:ext cx="275853" cy="376767"/>
                </a:xfrm>
                <a:custGeom>
                  <a:avLst/>
                  <a:gdLst/>
                  <a:ahLst/>
                  <a:cxnLst/>
                  <a:rect l="l" t="t" r="r" b="b"/>
                  <a:pathLst>
                    <a:path w="5235" h="7147" extrusionOk="0">
                      <a:moveTo>
                        <a:pt x="3501" y="0"/>
                      </a:moveTo>
                      <a:lnTo>
                        <a:pt x="0" y="2049"/>
                      </a:lnTo>
                      <a:lnTo>
                        <a:pt x="16" y="6095"/>
                      </a:lnTo>
                      <a:lnTo>
                        <a:pt x="1785" y="7147"/>
                      </a:lnTo>
                      <a:lnTo>
                        <a:pt x="5199" y="5045"/>
                      </a:lnTo>
                      <a:lnTo>
                        <a:pt x="5235" y="981"/>
                      </a:lnTo>
                      <a:lnTo>
                        <a:pt x="3501" y="0"/>
                      </a:lnTo>
                      <a:close/>
                    </a:path>
                  </a:pathLst>
                </a:custGeom>
                <a:solidFill>
                  <a:srgbClr val="999999"/>
                </a:solidFill>
                <a:ln>
                  <a:noFill/>
                </a:ln>
              </p:spPr>
              <p:txBody>
                <a:bodyPr spcFirstLastPara="1" wrap="square" lIns="91425" tIns="45700" rIns="91425" bIns="45700" anchor="t" anchorCtr="0">
                  <a:noAutofit/>
                </a:bodyPr>
                <a:lstStyle/>
                <a:p>
                  <a:pPr>
                    <a:buSzPts val="1400"/>
                  </a:pPr>
                  <a:endParaRPr sz="1400"/>
                </a:p>
              </p:txBody>
            </p:sp>
            <p:sp>
              <p:nvSpPr>
                <p:cNvPr id="2795" name="Google Shape;2795;p36"/>
                <p:cNvSpPr/>
                <p:nvPr/>
              </p:nvSpPr>
              <p:spPr>
                <a:xfrm>
                  <a:off x="3134100" y="4449542"/>
                  <a:ext cx="182531" cy="322356"/>
                </a:xfrm>
                <a:custGeom>
                  <a:avLst/>
                  <a:gdLst/>
                  <a:ahLst/>
                  <a:cxnLst/>
                  <a:rect l="l" t="t" r="r" b="b"/>
                  <a:pathLst>
                    <a:path w="3464" h="6117" extrusionOk="0">
                      <a:moveTo>
                        <a:pt x="0" y="6107"/>
                      </a:moveTo>
                      <a:lnTo>
                        <a:pt x="15" y="6117"/>
                      </a:lnTo>
                      <a:lnTo>
                        <a:pt x="3429" y="4015"/>
                      </a:lnTo>
                      <a:lnTo>
                        <a:pt x="3464" y="0"/>
                      </a:lnTo>
                      <a:lnTo>
                        <a:pt x="15" y="2053"/>
                      </a:lnTo>
                      <a:lnTo>
                        <a:pt x="0" y="6107"/>
                      </a:lnTo>
                      <a:close/>
                    </a:path>
                  </a:pathLst>
                </a:custGeom>
                <a:gradFill>
                  <a:gsLst>
                    <a:gs pos="0">
                      <a:srgbClr val="494949"/>
                    </a:gs>
                    <a:gs pos="50000">
                      <a:srgbClr val="6A6A6A"/>
                    </a:gs>
                    <a:gs pos="100000">
                      <a:srgbClr val="7F7F7F"/>
                    </a:gs>
                  </a:gsLst>
                  <a:lin ang="13500000" scaled="0"/>
                </a:gradFill>
                <a:ln>
                  <a:noFill/>
                </a:ln>
              </p:spPr>
              <p:txBody>
                <a:bodyPr spcFirstLastPara="1" wrap="square" lIns="91425" tIns="45700" rIns="91425" bIns="45700" anchor="t" anchorCtr="0">
                  <a:noAutofit/>
                </a:bodyPr>
                <a:lstStyle/>
                <a:p>
                  <a:pPr>
                    <a:buSzPts val="1400"/>
                  </a:pPr>
                  <a:endParaRPr sz="1400"/>
                </a:p>
              </p:txBody>
            </p:sp>
            <p:sp>
              <p:nvSpPr>
                <p:cNvPr id="2796" name="Google Shape;2796;p36"/>
                <p:cNvSpPr/>
                <p:nvPr/>
              </p:nvSpPr>
              <p:spPr>
                <a:xfrm>
                  <a:off x="3040778" y="4495729"/>
                  <a:ext cx="108823" cy="276169"/>
                </a:xfrm>
                <a:custGeom>
                  <a:avLst/>
                  <a:gdLst/>
                  <a:ahLst/>
                  <a:cxnLst/>
                  <a:rect l="l" t="t" r="r" b="b"/>
                  <a:pathLst>
                    <a:path w="2066" h="5241" extrusionOk="0">
                      <a:moveTo>
                        <a:pt x="244" y="0"/>
                      </a:moveTo>
                      <a:lnTo>
                        <a:pt x="0" y="143"/>
                      </a:lnTo>
                      <a:lnTo>
                        <a:pt x="16" y="4189"/>
                      </a:lnTo>
                      <a:lnTo>
                        <a:pt x="1785" y="5241"/>
                      </a:lnTo>
                      <a:lnTo>
                        <a:pt x="2066" y="5068"/>
                      </a:lnTo>
                      <a:lnTo>
                        <a:pt x="2066" y="984"/>
                      </a:lnTo>
                      <a:lnTo>
                        <a:pt x="244" y="0"/>
                      </a:lnTo>
                      <a:close/>
                    </a:path>
                  </a:pathLst>
                </a:custGeom>
                <a:gradFill>
                  <a:gsLst>
                    <a:gs pos="0">
                      <a:srgbClr val="F2F2F2"/>
                    </a:gs>
                    <a:gs pos="35000">
                      <a:srgbClr val="C3C3C3"/>
                    </a:gs>
                    <a:gs pos="40000">
                      <a:srgbClr val="F2F2F2"/>
                    </a:gs>
                    <a:gs pos="100000">
                      <a:srgbClr val="D8D8D8"/>
                    </a:gs>
                  </a:gsLst>
                  <a:lin ang="3600000" scaled="0"/>
                </a:gradFill>
                <a:ln>
                  <a:noFill/>
                </a:ln>
              </p:spPr>
              <p:txBody>
                <a:bodyPr spcFirstLastPara="1" wrap="square" lIns="91425" tIns="45700" rIns="91425" bIns="45700" anchor="t" anchorCtr="0">
                  <a:noAutofit/>
                </a:bodyPr>
                <a:lstStyle/>
                <a:p>
                  <a:pPr>
                    <a:buSzPts val="1400"/>
                  </a:pPr>
                  <a:endParaRPr sz="1400"/>
                </a:p>
              </p:txBody>
            </p:sp>
            <p:sp>
              <p:nvSpPr>
                <p:cNvPr id="2797" name="Google Shape;2797;p36"/>
                <p:cNvSpPr/>
                <p:nvPr/>
              </p:nvSpPr>
              <p:spPr>
                <a:xfrm>
                  <a:off x="3040778" y="4503005"/>
                  <a:ext cx="94904" cy="268893"/>
                </a:xfrm>
                <a:custGeom>
                  <a:avLst/>
                  <a:gdLst/>
                  <a:ahLst/>
                  <a:cxnLst/>
                  <a:rect l="l" t="t" r="r" b="b"/>
                  <a:pathLst>
                    <a:path w="1803" h="5103" extrusionOk="0">
                      <a:moveTo>
                        <a:pt x="10" y="0"/>
                      </a:moveTo>
                      <a:lnTo>
                        <a:pt x="0" y="5"/>
                      </a:lnTo>
                      <a:lnTo>
                        <a:pt x="16" y="4051"/>
                      </a:lnTo>
                      <a:lnTo>
                        <a:pt x="1785" y="5103"/>
                      </a:lnTo>
                      <a:lnTo>
                        <a:pt x="1786" y="5102"/>
                      </a:lnTo>
                      <a:lnTo>
                        <a:pt x="1803" y="1039"/>
                      </a:lnTo>
                      <a:lnTo>
                        <a:pt x="10" y="0"/>
                      </a:lnTo>
                      <a:close/>
                    </a:path>
                  </a:pathLst>
                </a:custGeom>
                <a:gradFill>
                  <a:gsLst>
                    <a:gs pos="0">
                      <a:srgbClr val="7F7F7F"/>
                    </a:gs>
                    <a:gs pos="12000">
                      <a:srgbClr val="7F7F7F"/>
                    </a:gs>
                    <a:gs pos="100000">
                      <a:srgbClr val="A5A5A5"/>
                    </a:gs>
                  </a:gsLst>
                  <a:lin ang="7200000" scaled="0"/>
                </a:gradFill>
                <a:ln>
                  <a:noFill/>
                </a:ln>
              </p:spPr>
              <p:txBody>
                <a:bodyPr spcFirstLastPara="1" wrap="square" lIns="91425" tIns="45700" rIns="91425" bIns="45700" anchor="t" anchorCtr="0">
                  <a:noAutofit/>
                </a:bodyPr>
                <a:lstStyle/>
                <a:p>
                  <a:pPr>
                    <a:buSzPts val="1400"/>
                  </a:pPr>
                  <a:endParaRPr sz="1400"/>
                </a:p>
              </p:txBody>
            </p:sp>
            <p:sp>
              <p:nvSpPr>
                <p:cNvPr id="2798" name="Google Shape;2798;p36"/>
                <p:cNvSpPr/>
                <p:nvPr/>
              </p:nvSpPr>
              <p:spPr>
                <a:xfrm>
                  <a:off x="3052483" y="4534955"/>
                  <a:ext cx="68330" cy="58207"/>
                </a:xfrm>
                <a:custGeom>
                  <a:avLst/>
                  <a:gdLst/>
                  <a:ahLst/>
                  <a:cxnLst/>
                  <a:rect l="l" t="t" r="r" b="b"/>
                  <a:pathLst>
                    <a:path w="1296" h="1102" extrusionOk="0">
                      <a:moveTo>
                        <a:pt x="0" y="0"/>
                      </a:moveTo>
                      <a:lnTo>
                        <a:pt x="1296" y="752"/>
                      </a:lnTo>
                      <a:lnTo>
                        <a:pt x="1296" y="1102"/>
                      </a:lnTo>
                      <a:lnTo>
                        <a:pt x="0" y="351"/>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a:buSzPts val="1400"/>
                  </a:pPr>
                  <a:endParaRPr sz="1400"/>
                </a:p>
              </p:txBody>
            </p:sp>
            <p:sp>
              <p:nvSpPr>
                <p:cNvPr id="2799" name="Google Shape;2799;p36"/>
                <p:cNvSpPr/>
                <p:nvPr/>
              </p:nvSpPr>
              <p:spPr>
                <a:xfrm>
                  <a:off x="3102782" y="4589999"/>
                  <a:ext cx="18032" cy="15501"/>
                </a:xfrm>
                <a:custGeom>
                  <a:avLst/>
                  <a:gdLst/>
                  <a:ahLst/>
                  <a:cxnLst/>
                  <a:rect l="l" t="t" r="r" b="b"/>
                  <a:pathLst>
                    <a:path w="346" h="294" extrusionOk="0">
                      <a:moveTo>
                        <a:pt x="0" y="0"/>
                      </a:moveTo>
                      <a:lnTo>
                        <a:pt x="346" y="201"/>
                      </a:lnTo>
                      <a:lnTo>
                        <a:pt x="346" y="294"/>
                      </a:lnTo>
                      <a:lnTo>
                        <a:pt x="0" y="93"/>
                      </a:lnTo>
                      <a:lnTo>
                        <a:pt x="0" y="0"/>
                      </a:lnTo>
                      <a:close/>
                    </a:path>
                  </a:pathLst>
                </a:custGeom>
                <a:gradFill>
                  <a:gsLst>
                    <a:gs pos="0">
                      <a:srgbClr val="333333"/>
                    </a:gs>
                    <a:gs pos="50000">
                      <a:srgbClr val="4A4A4A"/>
                    </a:gs>
                    <a:gs pos="100000">
                      <a:srgbClr val="595959"/>
                    </a:gs>
                  </a:gsLst>
                  <a:lin ang="16200000" scaled="0"/>
                </a:gradFill>
                <a:ln>
                  <a:noFill/>
                </a:ln>
              </p:spPr>
              <p:txBody>
                <a:bodyPr spcFirstLastPara="1" wrap="square" lIns="91425" tIns="45700" rIns="91425" bIns="45700" anchor="t" anchorCtr="0">
                  <a:noAutofit/>
                </a:bodyPr>
                <a:lstStyle/>
                <a:p>
                  <a:pPr>
                    <a:buSzPts val="1400"/>
                  </a:pPr>
                  <a:endParaRPr sz="1400"/>
                </a:p>
              </p:txBody>
            </p:sp>
            <p:sp>
              <p:nvSpPr>
                <p:cNvPr id="2800" name="Google Shape;2800;p36"/>
                <p:cNvSpPr/>
                <p:nvPr/>
              </p:nvSpPr>
              <p:spPr>
                <a:xfrm>
                  <a:off x="3063238" y="4615738"/>
                  <a:ext cx="43972" cy="44921"/>
                </a:xfrm>
                <a:custGeom>
                  <a:avLst/>
                  <a:gdLst/>
                  <a:ahLst/>
                  <a:cxnLst/>
                  <a:rect l="l" t="t" r="r" b="b"/>
                  <a:pathLst>
                    <a:path w="832" h="853" extrusionOk="0">
                      <a:moveTo>
                        <a:pt x="416" y="10"/>
                      </a:moveTo>
                      <a:lnTo>
                        <a:pt x="438" y="15"/>
                      </a:lnTo>
                      <a:lnTo>
                        <a:pt x="459" y="22"/>
                      </a:lnTo>
                      <a:lnTo>
                        <a:pt x="479" y="30"/>
                      </a:lnTo>
                      <a:lnTo>
                        <a:pt x="500" y="37"/>
                      </a:lnTo>
                      <a:lnTo>
                        <a:pt x="520" y="47"/>
                      </a:lnTo>
                      <a:lnTo>
                        <a:pt x="540" y="57"/>
                      </a:lnTo>
                      <a:lnTo>
                        <a:pt x="559" y="68"/>
                      </a:lnTo>
                      <a:lnTo>
                        <a:pt x="577" y="79"/>
                      </a:lnTo>
                      <a:lnTo>
                        <a:pt x="596" y="93"/>
                      </a:lnTo>
                      <a:lnTo>
                        <a:pt x="614" y="106"/>
                      </a:lnTo>
                      <a:lnTo>
                        <a:pt x="632" y="119"/>
                      </a:lnTo>
                      <a:lnTo>
                        <a:pt x="648" y="135"/>
                      </a:lnTo>
                      <a:lnTo>
                        <a:pt x="665" y="149"/>
                      </a:lnTo>
                      <a:lnTo>
                        <a:pt x="680" y="166"/>
                      </a:lnTo>
                      <a:lnTo>
                        <a:pt x="696" y="182"/>
                      </a:lnTo>
                      <a:lnTo>
                        <a:pt x="710" y="199"/>
                      </a:lnTo>
                      <a:lnTo>
                        <a:pt x="724" y="217"/>
                      </a:lnTo>
                      <a:lnTo>
                        <a:pt x="737" y="235"/>
                      </a:lnTo>
                      <a:lnTo>
                        <a:pt x="749" y="253"/>
                      </a:lnTo>
                      <a:lnTo>
                        <a:pt x="760" y="272"/>
                      </a:lnTo>
                      <a:lnTo>
                        <a:pt x="771" y="292"/>
                      </a:lnTo>
                      <a:lnTo>
                        <a:pt x="781" y="311"/>
                      </a:lnTo>
                      <a:lnTo>
                        <a:pt x="791" y="332"/>
                      </a:lnTo>
                      <a:lnTo>
                        <a:pt x="799" y="352"/>
                      </a:lnTo>
                      <a:lnTo>
                        <a:pt x="807" y="373"/>
                      </a:lnTo>
                      <a:lnTo>
                        <a:pt x="813" y="393"/>
                      </a:lnTo>
                      <a:lnTo>
                        <a:pt x="819" y="414"/>
                      </a:lnTo>
                      <a:lnTo>
                        <a:pt x="823" y="435"/>
                      </a:lnTo>
                      <a:lnTo>
                        <a:pt x="827" y="457"/>
                      </a:lnTo>
                      <a:lnTo>
                        <a:pt x="830" y="478"/>
                      </a:lnTo>
                      <a:lnTo>
                        <a:pt x="831" y="499"/>
                      </a:lnTo>
                      <a:lnTo>
                        <a:pt x="832" y="522"/>
                      </a:lnTo>
                      <a:lnTo>
                        <a:pt x="831" y="543"/>
                      </a:lnTo>
                      <a:lnTo>
                        <a:pt x="830" y="564"/>
                      </a:lnTo>
                      <a:lnTo>
                        <a:pt x="827" y="584"/>
                      </a:lnTo>
                      <a:lnTo>
                        <a:pt x="823" y="604"/>
                      </a:lnTo>
                      <a:lnTo>
                        <a:pt x="819" y="622"/>
                      </a:lnTo>
                      <a:lnTo>
                        <a:pt x="813" y="641"/>
                      </a:lnTo>
                      <a:lnTo>
                        <a:pt x="807" y="659"/>
                      </a:lnTo>
                      <a:lnTo>
                        <a:pt x="799" y="676"/>
                      </a:lnTo>
                      <a:lnTo>
                        <a:pt x="791" y="692"/>
                      </a:lnTo>
                      <a:lnTo>
                        <a:pt x="781" y="708"/>
                      </a:lnTo>
                      <a:lnTo>
                        <a:pt x="771" y="723"/>
                      </a:lnTo>
                      <a:lnTo>
                        <a:pt x="760" y="738"/>
                      </a:lnTo>
                      <a:lnTo>
                        <a:pt x="749" y="751"/>
                      </a:lnTo>
                      <a:lnTo>
                        <a:pt x="737" y="764"/>
                      </a:lnTo>
                      <a:lnTo>
                        <a:pt x="724" y="777"/>
                      </a:lnTo>
                      <a:lnTo>
                        <a:pt x="710" y="788"/>
                      </a:lnTo>
                      <a:lnTo>
                        <a:pt x="696" y="798"/>
                      </a:lnTo>
                      <a:lnTo>
                        <a:pt x="680" y="808"/>
                      </a:lnTo>
                      <a:lnTo>
                        <a:pt x="665" y="816"/>
                      </a:lnTo>
                      <a:lnTo>
                        <a:pt x="648" y="824"/>
                      </a:lnTo>
                      <a:lnTo>
                        <a:pt x="632" y="831"/>
                      </a:lnTo>
                      <a:lnTo>
                        <a:pt x="614" y="837"/>
                      </a:lnTo>
                      <a:lnTo>
                        <a:pt x="596" y="842"/>
                      </a:lnTo>
                      <a:lnTo>
                        <a:pt x="577" y="846"/>
                      </a:lnTo>
                      <a:lnTo>
                        <a:pt x="559" y="850"/>
                      </a:lnTo>
                      <a:lnTo>
                        <a:pt x="540" y="852"/>
                      </a:lnTo>
                      <a:lnTo>
                        <a:pt x="520" y="853"/>
                      </a:lnTo>
                      <a:lnTo>
                        <a:pt x="500" y="853"/>
                      </a:lnTo>
                      <a:lnTo>
                        <a:pt x="479" y="852"/>
                      </a:lnTo>
                      <a:lnTo>
                        <a:pt x="459" y="850"/>
                      </a:lnTo>
                      <a:lnTo>
                        <a:pt x="438" y="846"/>
                      </a:lnTo>
                      <a:lnTo>
                        <a:pt x="416" y="842"/>
                      </a:lnTo>
                      <a:lnTo>
                        <a:pt x="395" y="836"/>
                      </a:lnTo>
                      <a:lnTo>
                        <a:pt x="374" y="830"/>
                      </a:lnTo>
                      <a:lnTo>
                        <a:pt x="353" y="823"/>
                      </a:lnTo>
                      <a:lnTo>
                        <a:pt x="333" y="814"/>
                      </a:lnTo>
                      <a:lnTo>
                        <a:pt x="312" y="805"/>
                      </a:lnTo>
                      <a:lnTo>
                        <a:pt x="293" y="795"/>
                      </a:lnTo>
                      <a:lnTo>
                        <a:pt x="273" y="784"/>
                      </a:lnTo>
                      <a:lnTo>
                        <a:pt x="254" y="772"/>
                      </a:lnTo>
                      <a:lnTo>
                        <a:pt x="235" y="760"/>
                      </a:lnTo>
                      <a:lnTo>
                        <a:pt x="217" y="747"/>
                      </a:lnTo>
                      <a:lnTo>
                        <a:pt x="201" y="732"/>
                      </a:lnTo>
                      <a:lnTo>
                        <a:pt x="183" y="718"/>
                      </a:lnTo>
                      <a:lnTo>
                        <a:pt x="168" y="702"/>
                      </a:lnTo>
                      <a:lnTo>
                        <a:pt x="151" y="687"/>
                      </a:lnTo>
                      <a:lnTo>
                        <a:pt x="137" y="670"/>
                      </a:lnTo>
                      <a:lnTo>
                        <a:pt x="122" y="652"/>
                      </a:lnTo>
                      <a:lnTo>
                        <a:pt x="108" y="635"/>
                      </a:lnTo>
                      <a:lnTo>
                        <a:pt x="96" y="617"/>
                      </a:lnTo>
                      <a:lnTo>
                        <a:pt x="82" y="598"/>
                      </a:lnTo>
                      <a:lnTo>
                        <a:pt x="71" y="579"/>
                      </a:lnTo>
                      <a:lnTo>
                        <a:pt x="60" y="560"/>
                      </a:lnTo>
                      <a:lnTo>
                        <a:pt x="50" y="540"/>
                      </a:lnTo>
                      <a:lnTo>
                        <a:pt x="41" y="521"/>
                      </a:lnTo>
                      <a:lnTo>
                        <a:pt x="32" y="499"/>
                      </a:lnTo>
                      <a:lnTo>
                        <a:pt x="26" y="479"/>
                      </a:lnTo>
                      <a:lnTo>
                        <a:pt x="19" y="458"/>
                      </a:lnTo>
                      <a:lnTo>
                        <a:pt x="14" y="437"/>
                      </a:lnTo>
                      <a:lnTo>
                        <a:pt x="8" y="416"/>
                      </a:lnTo>
                      <a:lnTo>
                        <a:pt x="5" y="395"/>
                      </a:lnTo>
                      <a:lnTo>
                        <a:pt x="2" y="373"/>
                      </a:lnTo>
                      <a:lnTo>
                        <a:pt x="0" y="352"/>
                      </a:lnTo>
                      <a:lnTo>
                        <a:pt x="0" y="331"/>
                      </a:lnTo>
                      <a:lnTo>
                        <a:pt x="0" y="309"/>
                      </a:lnTo>
                      <a:lnTo>
                        <a:pt x="2" y="289"/>
                      </a:lnTo>
                      <a:lnTo>
                        <a:pt x="5" y="268"/>
                      </a:lnTo>
                      <a:lnTo>
                        <a:pt x="8" y="249"/>
                      </a:lnTo>
                      <a:lnTo>
                        <a:pt x="14" y="230"/>
                      </a:lnTo>
                      <a:lnTo>
                        <a:pt x="19" y="211"/>
                      </a:lnTo>
                      <a:lnTo>
                        <a:pt x="26" y="194"/>
                      </a:lnTo>
                      <a:lnTo>
                        <a:pt x="32" y="176"/>
                      </a:lnTo>
                      <a:lnTo>
                        <a:pt x="41" y="159"/>
                      </a:lnTo>
                      <a:lnTo>
                        <a:pt x="50" y="144"/>
                      </a:lnTo>
                      <a:lnTo>
                        <a:pt x="60" y="128"/>
                      </a:lnTo>
                      <a:lnTo>
                        <a:pt x="71" y="114"/>
                      </a:lnTo>
                      <a:lnTo>
                        <a:pt x="82" y="100"/>
                      </a:lnTo>
                      <a:lnTo>
                        <a:pt x="96" y="87"/>
                      </a:lnTo>
                      <a:lnTo>
                        <a:pt x="108" y="76"/>
                      </a:lnTo>
                      <a:lnTo>
                        <a:pt x="122" y="64"/>
                      </a:lnTo>
                      <a:lnTo>
                        <a:pt x="137" y="54"/>
                      </a:lnTo>
                      <a:lnTo>
                        <a:pt x="151" y="44"/>
                      </a:lnTo>
                      <a:lnTo>
                        <a:pt x="168" y="35"/>
                      </a:lnTo>
                      <a:lnTo>
                        <a:pt x="183" y="27"/>
                      </a:lnTo>
                      <a:lnTo>
                        <a:pt x="201" y="21"/>
                      </a:lnTo>
                      <a:lnTo>
                        <a:pt x="217" y="15"/>
                      </a:lnTo>
                      <a:lnTo>
                        <a:pt x="235" y="10"/>
                      </a:lnTo>
                      <a:lnTo>
                        <a:pt x="254" y="5"/>
                      </a:lnTo>
                      <a:lnTo>
                        <a:pt x="273" y="2"/>
                      </a:lnTo>
                      <a:lnTo>
                        <a:pt x="293" y="1"/>
                      </a:lnTo>
                      <a:lnTo>
                        <a:pt x="312" y="0"/>
                      </a:lnTo>
                      <a:lnTo>
                        <a:pt x="333" y="0"/>
                      </a:lnTo>
                      <a:lnTo>
                        <a:pt x="353" y="1"/>
                      </a:lnTo>
                      <a:lnTo>
                        <a:pt x="374" y="2"/>
                      </a:lnTo>
                      <a:lnTo>
                        <a:pt x="395" y="5"/>
                      </a:lnTo>
                      <a:lnTo>
                        <a:pt x="416" y="10"/>
                      </a:lnTo>
                      <a:close/>
                    </a:path>
                  </a:pathLst>
                </a:custGeom>
                <a:solidFill>
                  <a:srgbClr val="F2F2F2"/>
                </a:solidFill>
                <a:ln>
                  <a:noFill/>
                </a:ln>
              </p:spPr>
              <p:txBody>
                <a:bodyPr spcFirstLastPara="1" wrap="square" lIns="91425" tIns="45700" rIns="91425" bIns="45700" anchor="t" anchorCtr="0">
                  <a:noAutofit/>
                </a:bodyPr>
                <a:lstStyle/>
                <a:p>
                  <a:pPr>
                    <a:buSzPts val="1400"/>
                  </a:pPr>
                  <a:endParaRPr sz="1400"/>
                </a:p>
              </p:txBody>
            </p:sp>
            <p:sp>
              <p:nvSpPr>
                <p:cNvPr id="2801" name="Google Shape;2801;p36"/>
                <p:cNvSpPr/>
                <p:nvPr/>
              </p:nvSpPr>
              <p:spPr>
                <a:xfrm>
                  <a:off x="3073994" y="4626493"/>
                  <a:ext cx="22461" cy="23410"/>
                </a:xfrm>
                <a:custGeom>
                  <a:avLst/>
                  <a:gdLst/>
                  <a:ahLst/>
                  <a:cxnLst/>
                  <a:rect l="l" t="t" r="r" b="b"/>
                  <a:pathLst>
                    <a:path w="429" h="440" extrusionOk="0">
                      <a:moveTo>
                        <a:pt x="214" y="5"/>
                      </a:moveTo>
                      <a:lnTo>
                        <a:pt x="236" y="12"/>
                      </a:lnTo>
                      <a:lnTo>
                        <a:pt x="257" y="20"/>
                      </a:lnTo>
                      <a:lnTo>
                        <a:pt x="278" y="30"/>
                      </a:lnTo>
                      <a:lnTo>
                        <a:pt x="297" y="42"/>
                      </a:lnTo>
                      <a:lnTo>
                        <a:pt x="316" y="55"/>
                      </a:lnTo>
                      <a:lnTo>
                        <a:pt x="333" y="70"/>
                      </a:lnTo>
                      <a:lnTo>
                        <a:pt x="350" y="86"/>
                      </a:lnTo>
                      <a:lnTo>
                        <a:pt x="365" y="103"/>
                      </a:lnTo>
                      <a:lnTo>
                        <a:pt x="379" y="122"/>
                      </a:lnTo>
                      <a:lnTo>
                        <a:pt x="392" y="141"/>
                      </a:lnTo>
                      <a:lnTo>
                        <a:pt x="402" y="162"/>
                      </a:lnTo>
                      <a:lnTo>
                        <a:pt x="411" y="182"/>
                      </a:lnTo>
                      <a:lnTo>
                        <a:pt x="419" y="204"/>
                      </a:lnTo>
                      <a:lnTo>
                        <a:pt x="424" y="225"/>
                      </a:lnTo>
                      <a:lnTo>
                        <a:pt x="427" y="247"/>
                      </a:lnTo>
                      <a:lnTo>
                        <a:pt x="429" y="269"/>
                      </a:lnTo>
                      <a:lnTo>
                        <a:pt x="427" y="280"/>
                      </a:lnTo>
                      <a:lnTo>
                        <a:pt x="427" y="291"/>
                      </a:lnTo>
                      <a:lnTo>
                        <a:pt x="425" y="301"/>
                      </a:lnTo>
                      <a:lnTo>
                        <a:pt x="424" y="311"/>
                      </a:lnTo>
                      <a:lnTo>
                        <a:pt x="421" y="321"/>
                      </a:lnTo>
                      <a:lnTo>
                        <a:pt x="419" y="331"/>
                      </a:lnTo>
                      <a:lnTo>
                        <a:pt x="415" y="340"/>
                      </a:lnTo>
                      <a:lnTo>
                        <a:pt x="411" y="349"/>
                      </a:lnTo>
                      <a:lnTo>
                        <a:pt x="402" y="365"/>
                      </a:lnTo>
                      <a:lnTo>
                        <a:pt x="392" y="381"/>
                      </a:lnTo>
                      <a:lnTo>
                        <a:pt x="379" y="394"/>
                      </a:lnTo>
                      <a:lnTo>
                        <a:pt x="365" y="406"/>
                      </a:lnTo>
                      <a:lnTo>
                        <a:pt x="350" y="416"/>
                      </a:lnTo>
                      <a:lnTo>
                        <a:pt x="333" y="425"/>
                      </a:lnTo>
                      <a:lnTo>
                        <a:pt x="316" y="432"/>
                      </a:lnTo>
                      <a:lnTo>
                        <a:pt x="297" y="436"/>
                      </a:lnTo>
                      <a:lnTo>
                        <a:pt x="278" y="440"/>
                      </a:lnTo>
                      <a:lnTo>
                        <a:pt x="257" y="440"/>
                      </a:lnTo>
                      <a:lnTo>
                        <a:pt x="236" y="439"/>
                      </a:lnTo>
                      <a:lnTo>
                        <a:pt x="214" y="434"/>
                      </a:lnTo>
                      <a:lnTo>
                        <a:pt x="192" y="429"/>
                      </a:lnTo>
                      <a:lnTo>
                        <a:pt x="170" y="420"/>
                      </a:lnTo>
                      <a:lnTo>
                        <a:pt x="151" y="410"/>
                      </a:lnTo>
                      <a:lnTo>
                        <a:pt x="131" y="399"/>
                      </a:lnTo>
                      <a:lnTo>
                        <a:pt x="112" y="385"/>
                      </a:lnTo>
                      <a:lnTo>
                        <a:pt x="94" y="370"/>
                      </a:lnTo>
                      <a:lnTo>
                        <a:pt x="77" y="354"/>
                      </a:lnTo>
                      <a:lnTo>
                        <a:pt x="62" y="337"/>
                      </a:lnTo>
                      <a:lnTo>
                        <a:pt x="49" y="318"/>
                      </a:lnTo>
                      <a:lnTo>
                        <a:pt x="36" y="299"/>
                      </a:lnTo>
                      <a:lnTo>
                        <a:pt x="25" y="279"/>
                      </a:lnTo>
                      <a:lnTo>
                        <a:pt x="16" y="258"/>
                      </a:lnTo>
                      <a:lnTo>
                        <a:pt x="10" y="237"/>
                      </a:lnTo>
                      <a:lnTo>
                        <a:pt x="4" y="215"/>
                      </a:lnTo>
                      <a:lnTo>
                        <a:pt x="1" y="193"/>
                      </a:lnTo>
                      <a:lnTo>
                        <a:pt x="0" y="170"/>
                      </a:lnTo>
                      <a:lnTo>
                        <a:pt x="0" y="159"/>
                      </a:lnTo>
                      <a:lnTo>
                        <a:pt x="1" y="149"/>
                      </a:lnTo>
                      <a:lnTo>
                        <a:pt x="2" y="138"/>
                      </a:lnTo>
                      <a:lnTo>
                        <a:pt x="4" y="128"/>
                      </a:lnTo>
                      <a:lnTo>
                        <a:pt x="7" y="118"/>
                      </a:lnTo>
                      <a:lnTo>
                        <a:pt x="10" y="109"/>
                      </a:lnTo>
                      <a:lnTo>
                        <a:pt x="13" y="101"/>
                      </a:lnTo>
                      <a:lnTo>
                        <a:pt x="16" y="92"/>
                      </a:lnTo>
                      <a:lnTo>
                        <a:pt x="25" y="75"/>
                      </a:lnTo>
                      <a:lnTo>
                        <a:pt x="36" y="60"/>
                      </a:lnTo>
                      <a:lnTo>
                        <a:pt x="49" y="46"/>
                      </a:lnTo>
                      <a:lnTo>
                        <a:pt x="62" y="34"/>
                      </a:lnTo>
                      <a:lnTo>
                        <a:pt x="77" y="23"/>
                      </a:lnTo>
                      <a:lnTo>
                        <a:pt x="94" y="15"/>
                      </a:lnTo>
                      <a:lnTo>
                        <a:pt x="112" y="9"/>
                      </a:lnTo>
                      <a:lnTo>
                        <a:pt x="131" y="3"/>
                      </a:lnTo>
                      <a:lnTo>
                        <a:pt x="151" y="1"/>
                      </a:lnTo>
                      <a:lnTo>
                        <a:pt x="170" y="0"/>
                      </a:lnTo>
                      <a:lnTo>
                        <a:pt x="192" y="2"/>
                      </a:lnTo>
                      <a:lnTo>
                        <a:pt x="214" y="5"/>
                      </a:lnTo>
                      <a:close/>
                    </a:path>
                  </a:pathLst>
                </a:custGeom>
                <a:solidFill>
                  <a:srgbClr val="B3B3B3"/>
                </a:solidFill>
                <a:ln>
                  <a:noFill/>
                </a:ln>
              </p:spPr>
              <p:txBody>
                <a:bodyPr spcFirstLastPara="1" wrap="square" lIns="91425" tIns="45700" rIns="91425" bIns="45700" anchor="t" anchorCtr="0">
                  <a:noAutofit/>
                </a:bodyPr>
                <a:lstStyle/>
                <a:p>
                  <a:pPr>
                    <a:buSzPts val="1400"/>
                  </a:pPr>
                  <a:endParaRPr sz="1400"/>
                </a:p>
              </p:txBody>
            </p:sp>
            <p:sp>
              <p:nvSpPr>
                <p:cNvPr id="2802" name="Google Shape;2802;p36"/>
                <p:cNvSpPr/>
                <p:nvPr/>
              </p:nvSpPr>
              <p:spPr>
                <a:xfrm>
                  <a:off x="3078106" y="4630922"/>
                  <a:ext cx="14236" cy="14552"/>
                </a:xfrm>
                <a:custGeom>
                  <a:avLst/>
                  <a:gdLst/>
                  <a:ahLst/>
                  <a:cxnLst/>
                  <a:rect l="l" t="t" r="r" b="b"/>
                  <a:pathLst>
                    <a:path w="271" h="278" extrusionOk="0">
                      <a:moveTo>
                        <a:pt x="135" y="3"/>
                      </a:moveTo>
                      <a:lnTo>
                        <a:pt x="149" y="7"/>
                      </a:lnTo>
                      <a:lnTo>
                        <a:pt x="162" y="12"/>
                      </a:lnTo>
                      <a:lnTo>
                        <a:pt x="176" y="18"/>
                      </a:lnTo>
                      <a:lnTo>
                        <a:pt x="188" y="26"/>
                      </a:lnTo>
                      <a:lnTo>
                        <a:pt x="200" y="34"/>
                      </a:lnTo>
                      <a:lnTo>
                        <a:pt x="211" y="44"/>
                      </a:lnTo>
                      <a:lnTo>
                        <a:pt x="221" y="54"/>
                      </a:lnTo>
                      <a:lnTo>
                        <a:pt x="231" y="65"/>
                      </a:lnTo>
                      <a:lnTo>
                        <a:pt x="240" y="76"/>
                      </a:lnTo>
                      <a:lnTo>
                        <a:pt x="248" y="89"/>
                      </a:lnTo>
                      <a:lnTo>
                        <a:pt x="254" y="102"/>
                      </a:lnTo>
                      <a:lnTo>
                        <a:pt x="260" y="115"/>
                      </a:lnTo>
                      <a:lnTo>
                        <a:pt x="264" y="128"/>
                      </a:lnTo>
                      <a:lnTo>
                        <a:pt x="268" y="143"/>
                      </a:lnTo>
                      <a:lnTo>
                        <a:pt x="270" y="156"/>
                      </a:lnTo>
                      <a:lnTo>
                        <a:pt x="271" y="170"/>
                      </a:lnTo>
                      <a:lnTo>
                        <a:pt x="270" y="184"/>
                      </a:lnTo>
                      <a:lnTo>
                        <a:pt x="268" y="197"/>
                      </a:lnTo>
                      <a:lnTo>
                        <a:pt x="264" y="209"/>
                      </a:lnTo>
                      <a:lnTo>
                        <a:pt x="260" y="220"/>
                      </a:lnTo>
                      <a:lnTo>
                        <a:pt x="254" y="231"/>
                      </a:lnTo>
                      <a:lnTo>
                        <a:pt x="248" y="241"/>
                      </a:lnTo>
                      <a:lnTo>
                        <a:pt x="240" y="249"/>
                      </a:lnTo>
                      <a:lnTo>
                        <a:pt x="231" y="257"/>
                      </a:lnTo>
                      <a:lnTo>
                        <a:pt x="221" y="263"/>
                      </a:lnTo>
                      <a:lnTo>
                        <a:pt x="211" y="269"/>
                      </a:lnTo>
                      <a:lnTo>
                        <a:pt x="200" y="273"/>
                      </a:lnTo>
                      <a:lnTo>
                        <a:pt x="188" y="277"/>
                      </a:lnTo>
                      <a:lnTo>
                        <a:pt x="176" y="278"/>
                      </a:lnTo>
                      <a:lnTo>
                        <a:pt x="162" y="278"/>
                      </a:lnTo>
                      <a:lnTo>
                        <a:pt x="149" y="277"/>
                      </a:lnTo>
                      <a:lnTo>
                        <a:pt x="135" y="275"/>
                      </a:lnTo>
                      <a:lnTo>
                        <a:pt x="121" y="271"/>
                      </a:lnTo>
                      <a:lnTo>
                        <a:pt x="107" y="266"/>
                      </a:lnTo>
                      <a:lnTo>
                        <a:pt x="95" y="259"/>
                      </a:lnTo>
                      <a:lnTo>
                        <a:pt x="83" y="252"/>
                      </a:lnTo>
                      <a:lnTo>
                        <a:pt x="70" y="243"/>
                      </a:lnTo>
                      <a:lnTo>
                        <a:pt x="59" y="235"/>
                      </a:lnTo>
                      <a:lnTo>
                        <a:pt x="48" y="224"/>
                      </a:lnTo>
                      <a:lnTo>
                        <a:pt x="39" y="212"/>
                      </a:lnTo>
                      <a:lnTo>
                        <a:pt x="31" y="201"/>
                      </a:lnTo>
                      <a:lnTo>
                        <a:pt x="23" y="189"/>
                      </a:lnTo>
                      <a:lnTo>
                        <a:pt x="15" y="176"/>
                      </a:lnTo>
                      <a:lnTo>
                        <a:pt x="9" y="164"/>
                      </a:lnTo>
                      <a:lnTo>
                        <a:pt x="5" y="149"/>
                      </a:lnTo>
                      <a:lnTo>
                        <a:pt x="2" y="136"/>
                      </a:lnTo>
                      <a:lnTo>
                        <a:pt x="0" y="122"/>
                      </a:lnTo>
                      <a:lnTo>
                        <a:pt x="0" y="108"/>
                      </a:lnTo>
                      <a:lnTo>
                        <a:pt x="0" y="94"/>
                      </a:lnTo>
                      <a:lnTo>
                        <a:pt x="2" y="81"/>
                      </a:lnTo>
                      <a:lnTo>
                        <a:pt x="5" y="68"/>
                      </a:lnTo>
                      <a:lnTo>
                        <a:pt x="9" y="57"/>
                      </a:lnTo>
                      <a:lnTo>
                        <a:pt x="15" y="47"/>
                      </a:lnTo>
                      <a:lnTo>
                        <a:pt x="23" y="37"/>
                      </a:lnTo>
                      <a:lnTo>
                        <a:pt x="31" y="28"/>
                      </a:lnTo>
                      <a:lnTo>
                        <a:pt x="39" y="21"/>
                      </a:lnTo>
                      <a:lnTo>
                        <a:pt x="48" y="14"/>
                      </a:lnTo>
                      <a:lnTo>
                        <a:pt x="59" y="9"/>
                      </a:lnTo>
                      <a:lnTo>
                        <a:pt x="70" y="5"/>
                      </a:lnTo>
                      <a:lnTo>
                        <a:pt x="83" y="2"/>
                      </a:lnTo>
                      <a:lnTo>
                        <a:pt x="95" y="0"/>
                      </a:lnTo>
                      <a:lnTo>
                        <a:pt x="107" y="0"/>
                      </a:lnTo>
                      <a:lnTo>
                        <a:pt x="121" y="1"/>
                      </a:lnTo>
                      <a:lnTo>
                        <a:pt x="135" y="3"/>
                      </a:lnTo>
                      <a:close/>
                    </a:path>
                  </a:pathLst>
                </a:custGeom>
                <a:gradFill>
                  <a:gsLst>
                    <a:gs pos="0">
                      <a:srgbClr val="006994"/>
                    </a:gs>
                    <a:gs pos="50000">
                      <a:srgbClr val="009AD7"/>
                    </a:gs>
                    <a:gs pos="100000">
                      <a:srgbClr val="00B8FF"/>
                    </a:gs>
                  </a:gsLst>
                  <a:lin ang="16200000" scaled="0"/>
                </a:gradFill>
                <a:ln>
                  <a:noFill/>
                </a:ln>
              </p:spPr>
              <p:txBody>
                <a:bodyPr spcFirstLastPara="1" wrap="square" lIns="91425" tIns="45700" rIns="91425" bIns="45700" anchor="t" anchorCtr="0">
                  <a:noAutofit/>
                </a:bodyPr>
                <a:lstStyle/>
                <a:p>
                  <a:pPr>
                    <a:buSzPts val="1400"/>
                  </a:pPr>
                  <a:endParaRPr sz="1400"/>
                </a:p>
              </p:txBody>
            </p:sp>
          </p:grpSp>
          <p:grpSp>
            <p:nvGrpSpPr>
              <p:cNvPr id="2803" name="Google Shape;2803;p36"/>
              <p:cNvGrpSpPr/>
              <p:nvPr/>
            </p:nvGrpSpPr>
            <p:grpSpPr>
              <a:xfrm>
                <a:off x="2939671" y="4689883"/>
                <a:ext cx="145155" cy="153903"/>
                <a:chOff x="5967413" y="-3362325"/>
                <a:chExt cx="1133475" cy="1454150"/>
              </a:xfrm>
            </p:grpSpPr>
            <p:sp>
              <p:nvSpPr>
                <p:cNvPr id="2804" name="Google Shape;2804;p36"/>
                <p:cNvSpPr/>
                <p:nvPr/>
              </p:nvSpPr>
              <p:spPr>
                <a:xfrm>
                  <a:off x="5992813" y="-2208213"/>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2"/>
                      </a:lnTo>
                      <a:lnTo>
                        <a:pt x="1467" y="27"/>
                      </a:lnTo>
                      <a:lnTo>
                        <a:pt x="1511" y="35"/>
                      </a:lnTo>
                      <a:lnTo>
                        <a:pt x="1553" y="40"/>
                      </a:lnTo>
                      <a:lnTo>
                        <a:pt x="1595" y="49"/>
                      </a:lnTo>
                      <a:lnTo>
                        <a:pt x="1636" y="56"/>
                      </a:lnTo>
                      <a:lnTo>
                        <a:pt x="1673" y="64"/>
                      </a:lnTo>
                      <a:lnTo>
                        <a:pt x="1711" y="73"/>
                      </a:lnTo>
                      <a:lnTo>
                        <a:pt x="1746" y="83"/>
                      </a:lnTo>
                      <a:lnTo>
                        <a:pt x="1781" y="92"/>
                      </a:lnTo>
                      <a:lnTo>
                        <a:pt x="1812" y="103"/>
                      </a:lnTo>
                      <a:lnTo>
                        <a:pt x="1843" y="114"/>
                      </a:lnTo>
                      <a:lnTo>
                        <a:pt x="1871" y="124"/>
                      </a:lnTo>
                      <a:lnTo>
                        <a:pt x="1898" y="136"/>
                      </a:lnTo>
                      <a:lnTo>
                        <a:pt x="1922" y="148"/>
                      </a:lnTo>
                      <a:lnTo>
                        <a:pt x="1946" y="160"/>
                      </a:lnTo>
                      <a:lnTo>
                        <a:pt x="1966" y="172"/>
                      </a:lnTo>
                      <a:lnTo>
                        <a:pt x="1984" y="185"/>
                      </a:lnTo>
                      <a:lnTo>
                        <a:pt x="2000" y="198"/>
                      </a:lnTo>
                      <a:lnTo>
                        <a:pt x="2014" y="211"/>
                      </a:lnTo>
                      <a:lnTo>
                        <a:pt x="2026" y="226"/>
                      </a:lnTo>
                      <a:lnTo>
                        <a:pt x="2034" y="240"/>
                      </a:lnTo>
                      <a:lnTo>
                        <a:pt x="2041" y="254"/>
                      </a:lnTo>
                      <a:lnTo>
                        <a:pt x="2045" y="268"/>
                      </a:lnTo>
                      <a:lnTo>
                        <a:pt x="2046" y="282"/>
                      </a:lnTo>
                      <a:lnTo>
                        <a:pt x="2045" y="296"/>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1"/>
                      </a:lnTo>
                      <a:lnTo>
                        <a:pt x="1812" y="461"/>
                      </a:lnTo>
                      <a:lnTo>
                        <a:pt x="1781" y="472"/>
                      </a:lnTo>
                      <a:lnTo>
                        <a:pt x="1746" y="482"/>
                      </a:lnTo>
                      <a:lnTo>
                        <a:pt x="1711" y="491"/>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1"/>
                      </a:lnTo>
                      <a:lnTo>
                        <a:pt x="300" y="482"/>
                      </a:lnTo>
                      <a:lnTo>
                        <a:pt x="266" y="472"/>
                      </a:lnTo>
                      <a:lnTo>
                        <a:pt x="234" y="461"/>
                      </a:lnTo>
                      <a:lnTo>
                        <a:pt x="204" y="451"/>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6"/>
                      </a:lnTo>
                      <a:lnTo>
                        <a:pt x="0" y="282"/>
                      </a:lnTo>
                      <a:lnTo>
                        <a:pt x="2" y="268"/>
                      </a:lnTo>
                      <a:lnTo>
                        <a:pt x="6" y="254"/>
                      </a:lnTo>
                      <a:lnTo>
                        <a:pt x="12" y="240"/>
                      </a:lnTo>
                      <a:lnTo>
                        <a:pt x="21" y="226"/>
                      </a:lnTo>
                      <a:lnTo>
                        <a:pt x="33" y="211"/>
                      </a:lnTo>
                      <a:lnTo>
                        <a:pt x="46" y="198"/>
                      </a:lnTo>
                      <a:lnTo>
                        <a:pt x="62" y="185"/>
                      </a:lnTo>
                      <a:lnTo>
                        <a:pt x="81" y="172"/>
                      </a:lnTo>
                      <a:lnTo>
                        <a:pt x="101" y="160"/>
                      </a:lnTo>
                      <a:lnTo>
                        <a:pt x="123" y="148"/>
                      </a:lnTo>
                      <a:lnTo>
                        <a:pt x="148" y="136"/>
                      </a:lnTo>
                      <a:lnTo>
                        <a:pt x="175" y="124"/>
                      </a:lnTo>
                      <a:lnTo>
                        <a:pt x="204" y="114"/>
                      </a:lnTo>
                      <a:lnTo>
                        <a:pt x="234" y="103"/>
                      </a:lnTo>
                      <a:lnTo>
                        <a:pt x="266" y="92"/>
                      </a:lnTo>
                      <a:lnTo>
                        <a:pt x="300" y="83"/>
                      </a:lnTo>
                      <a:lnTo>
                        <a:pt x="336" y="73"/>
                      </a:lnTo>
                      <a:lnTo>
                        <a:pt x="372" y="64"/>
                      </a:lnTo>
                      <a:lnTo>
                        <a:pt x="411" y="56"/>
                      </a:lnTo>
                      <a:lnTo>
                        <a:pt x="451" y="49"/>
                      </a:lnTo>
                      <a:lnTo>
                        <a:pt x="492" y="40"/>
                      </a:lnTo>
                      <a:lnTo>
                        <a:pt x="536" y="35"/>
                      </a:lnTo>
                      <a:lnTo>
                        <a:pt x="580" y="27"/>
                      </a:lnTo>
                      <a:lnTo>
                        <a:pt x="624" y="22"/>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a:buSzPts val="1400"/>
                  </a:pPr>
                  <a:endParaRPr sz="1400"/>
                </a:p>
              </p:txBody>
            </p:sp>
            <p:sp>
              <p:nvSpPr>
                <p:cNvPr id="2805" name="Google Shape;2805;p36"/>
                <p:cNvSpPr/>
                <p:nvPr/>
              </p:nvSpPr>
              <p:spPr>
                <a:xfrm>
                  <a:off x="5967413" y="-2419350"/>
                  <a:ext cx="1133475" cy="481013"/>
                </a:xfrm>
                <a:custGeom>
                  <a:avLst/>
                  <a:gdLst/>
                  <a:ahLst/>
                  <a:cxnLst/>
                  <a:rect l="l" t="t" r="r" b="b"/>
                  <a:pathLst>
                    <a:path w="2141" h="908" extrusionOk="0">
                      <a:moveTo>
                        <a:pt x="2141" y="594"/>
                      </a:moveTo>
                      <a:lnTo>
                        <a:pt x="2139" y="609"/>
                      </a:lnTo>
                      <a:lnTo>
                        <a:pt x="2133" y="626"/>
                      </a:lnTo>
                      <a:lnTo>
                        <a:pt x="2126" y="641"/>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6"/>
                      </a:lnTo>
                      <a:lnTo>
                        <a:pt x="1704" y="846"/>
                      </a:lnTo>
                      <a:lnTo>
                        <a:pt x="1663" y="855"/>
                      </a:lnTo>
                      <a:lnTo>
                        <a:pt x="1619" y="862"/>
                      </a:lnTo>
                      <a:lnTo>
                        <a:pt x="1574" y="871"/>
                      </a:lnTo>
                      <a:lnTo>
                        <a:pt x="1529" y="878"/>
                      </a:lnTo>
                      <a:lnTo>
                        <a:pt x="1482" y="884"/>
                      </a:lnTo>
                      <a:lnTo>
                        <a:pt x="1434" y="890"/>
                      </a:lnTo>
                      <a:lnTo>
                        <a:pt x="1384" y="894"/>
                      </a:lnTo>
                      <a:lnTo>
                        <a:pt x="1335" y="899"/>
                      </a:lnTo>
                      <a:lnTo>
                        <a:pt x="1283" y="902"/>
                      </a:lnTo>
                      <a:lnTo>
                        <a:pt x="1231" y="905"/>
                      </a:lnTo>
                      <a:lnTo>
                        <a:pt x="1178" y="907"/>
                      </a:lnTo>
                      <a:lnTo>
                        <a:pt x="1124" y="908"/>
                      </a:lnTo>
                      <a:lnTo>
                        <a:pt x="1070" y="908"/>
                      </a:lnTo>
                      <a:lnTo>
                        <a:pt x="1015" y="908"/>
                      </a:lnTo>
                      <a:lnTo>
                        <a:pt x="962" y="907"/>
                      </a:lnTo>
                      <a:lnTo>
                        <a:pt x="909" y="905"/>
                      </a:lnTo>
                      <a:lnTo>
                        <a:pt x="858" y="902"/>
                      </a:lnTo>
                      <a:lnTo>
                        <a:pt x="806" y="899"/>
                      </a:lnTo>
                      <a:lnTo>
                        <a:pt x="755" y="894"/>
                      </a:lnTo>
                      <a:lnTo>
                        <a:pt x="707" y="890"/>
                      </a:lnTo>
                      <a:lnTo>
                        <a:pt x="658" y="884"/>
                      </a:lnTo>
                      <a:lnTo>
                        <a:pt x="611" y="878"/>
                      </a:lnTo>
                      <a:lnTo>
                        <a:pt x="565" y="871"/>
                      </a:lnTo>
                      <a:lnTo>
                        <a:pt x="522" y="862"/>
                      </a:lnTo>
                      <a:lnTo>
                        <a:pt x="478" y="855"/>
                      </a:lnTo>
                      <a:lnTo>
                        <a:pt x="437" y="846"/>
                      </a:lnTo>
                      <a:lnTo>
                        <a:pt x="397" y="836"/>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1"/>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a:buSzPts val="1400"/>
                  </a:pPr>
                  <a:endParaRPr sz="1400"/>
                </a:p>
              </p:txBody>
            </p:sp>
            <p:sp>
              <p:nvSpPr>
                <p:cNvPr id="2806" name="Google Shape;2806;p36"/>
                <p:cNvSpPr/>
                <p:nvPr/>
              </p:nvSpPr>
              <p:spPr>
                <a:xfrm>
                  <a:off x="5967413" y="-2590800"/>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4"/>
                      </a:lnTo>
                      <a:lnTo>
                        <a:pt x="2011" y="168"/>
                      </a:lnTo>
                      <a:lnTo>
                        <a:pt x="2035" y="182"/>
                      </a:lnTo>
                      <a:lnTo>
                        <a:pt x="2057" y="196"/>
                      </a:lnTo>
                      <a:lnTo>
                        <a:pt x="2076" y="211"/>
                      </a:lnTo>
                      <a:lnTo>
                        <a:pt x="2093" y="226"/>
                      </a:lnTo>
                      <a:lnTo>
                        <a:pt x="2107" y="241"/>
                      </a:lnTo>
                      <a:lnTo>
                        <a:pt x="2120" y="256"/>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29"/>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29"/>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6"/>
                      </a:lnTo>
                      <a:lnTo>
                        <a:pt x="33" y="241"/>
                      </a:lnTo>
                      <a:lnTo>
                        <a:pt x="47" y="226"/>
                      </a:lnTo>
                      <a:lnTo>
                        <a:pt x="64" y="211"/>
                      </a:lnTo>
                      <a:lnTo>
                        <a:pt x="83" y="196"/>
                      </a:lnTo>
                      <a:lnTo>
                        <a:pt x="104" y="182"/>
                      </a:lnTo>
                      <a:lnTo>
                        <a:pt x="128" y="168"/>
                      </a:lnTo>
                      <a:lnTo>
                        <a:pt x="154" y="154"/>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a:buSzPts val="1400"/>
                  </a:pPr>
                  <a:endParaRPr sz="1400"/>
                </a:p>
              </p:txBody>
            </p:sp>
            <p:sp>
              <p:nvSpPr>
                <p:cNvPr id="2807" name="Google Shape;2807;p36"/>
                <p:cNvSpPr/>
                <p:nvPr/>
              </p:nvSpPr>
              <p:spPr>
                <a:xfrm>
                  <a:off x="5992813" y="-2593975"/>
                  <a:ext cx="1082675" cy="298450"/>
                </a:xfrm>
                <a:custGeom>
                  <a:avLst/>
                  <a:gdLst/>
                  <a:ahLst/>
                  <a:cxnLst/>
                  <a:rect l="l" t="t" r="r" b="b"/>
                  <a:pathLst>
                    <a:path w="2046" h="564" extrusionOk="0">
                      <a:moveTo>
                        <a:pt x="1023" y="0"/>
                      </a:moveTo>
                      <a:lnTo>
                        <a:pt x="1076" y="0"/>
                      </a:lnTo>
                      <a:lnTo>
                        <a:pt x="1128" y="1"/>
                      </a:lnTo>
                      <a:lnTo>
                        <a:pt x="1178" y="3"/>
                      </a:lnTo>
                      <a:lnTo>
                        <a:pt x="1229" y="6"/>
                      </a:lnTo>
                      <a:lnTo>
                        <a:pt x="1278" y="9"/>
                      </a:lnTo>
                      <a:lnTo>
                        <a:pt x="1327" y="13"/>
                      </a:lnTo>
                      <a:lnTo>
                        <a:pt x="1375" y="17"/>
                      </a:lnTo>
                      <a:lnTo>
                        <a:pt x="1421" y="22"/>
                      </a:lnTo>
                      <a:lnTo>
                        <a:pt x="1467" y="28"/>
                      </a:lnTo>
                      <a:lnTo>
                        <a:pt x="1511" y="34"/>
                      </a:lnTo>
                      <a:lnTo>
                        <a:pt x="1553" y="41"/>
                      </a:lnTo>
                      <a:lnTo>
                        <a:pt x="1595" y="48"/>
                      </a:lnTo>
                      <a:lnTo>
                        <a:pt x="1636" y="56"/>
                      </a:lnTo>
                      <a:lnTo>
                        <a:pt x="1673" y="65"/>
                      </a:lnTo>
                      <a:lnTo>
                        <a:pt x="1711" y="73"/>
                      </a:lnTo>
                      <a:lnTo>
                        <a:pt x="1746" y="82"/>
                      </a:lnTo>
                      <a:lnTo>
                        <a:pt x="1781" y="92"/>
                      </a:lnTo>
                      <a:lnTo>
                        <a:pt x="1812" y="102"/>
                      </a:lnTo>
                      <a:lnTo>
                        <a:pt x="1843" y="113"/>
                      </a:lnTo>
                      <a:lnTo>
                        <a:pt x="1871" y="125"/>
                      </a:lnTo>
                      <a:lnTo>
                        <a:pt x="1898" y="135"/>
                      </a:lnTo>
                      <a:lnTo>
                        <a:pt x="1922" y="147"/>
                      </a:lnTo>
                      <a:lnTo>
                        <a:pt x="1946" y="160"/>
                      </a:lnTo>
                      <a:lnTo>
                        <a:pt x="1966" y="172"/>
                      </a:lnTo>
                      <a:lnTo>
                        <a:pt x="1984" y="185"/>
                      </a:lnTo>
                      <a:lnTo>
                        <a:pt x="2000" y="198"/>
                      </a:lnTo>
                      <a:lnTo>
                        <a:pt x="2014" y="212"/>
                      </a:lnTo>
                      <a:lnTo>
                        <a:pt x="2026" y="225"/>
                      </a:lnTo>
                      <a:lnTo>
                        <a:pt x="2034" y="239"/>
                      </a:lnTo>
                      <a:lnTo>
                        <a:pt x="2041" y="253"/>
                      </a:lnTo>
                      <a:lnTo>
                        <a:pt x="2045" y="267"/>
                      </a:lnTo>
                      <a:lnTo>
                        <a:pt x="2046" y="282"/>
                      </a:lnTo>
                      <a:lnTo>
                        <a:pt x="2045" y="297"/>
                      </a:lnTo>
                      <a:lnTo>
                        <a:pt x="2041" y="311"/>
                      </a:lnTo>
                      <a:lnTo>
                        <a:pt x="2034" y="325"/>
                      </a:lnTo>
                      <a:lnTo>
                        <a:pt x="2026" y="339"/>
                      </a:lnTo>
                      <a:lnTo>
                        <a:pt x="2014" y="352"/>
                      </a:lnTo>
                      <a:lnTo>
                        <a:pt x="2000" y="366"/>
                      </a:lnTo>
                      <a:lnTo>
                        <a:pt x="1984" y="379"/>
                      </a:lnTo>
                      <a:lnTo>
                        <a:pt x="1966" y="392"/>
                      </a:lnTo>
                      <a:lnTo>
                        <a:pt x="1946" y="404"/>
                      </a:lnTo>
                      <a:lnTo>
                        <a:pt x="1922" y="417"/>
                      </a:lnTo>
                      <a:lnTo>
                        <a:pt x="1898" y="429"/>
                      </a:lnTo>
                      <a:lnTo>
                        <a:pt x="1871" y="439"/>
                      </a:lnTo>
                      <a:lnTo>
                        <a:pt x="1843" y="451"/>
                      </a:lnTo>
                      <a:lnTo>
                        <a:pt x="1812" y="462"/>
                      </a:lnTo>
                      <a:lnTo>
                        <a:pt x="1781" y="472"/>
                      </a:lnTo>
                      <a:lnTo>
                        <a:pt x="1746" y="482"/>
                      </a:lnTo>
                      <a:lnTo>
                        <a:pt x="1711" y="491"/>
                      </a:lnTo>
                      <a:lnTo>
                        <a:pt x="1673" y="500"/>
                      </a:lnTo>
                      <a:lnTo>
                        <a:pt x="1636" y="508"/>
                      </a:lnTo>
                      <a:lnTo>
                        <a:pt x="1595" y="516"/>
                      </a:lnTo>
                      <a:lnTo>
                        <a:pt x="1553" y="523"/>
                      </a:lnTo>
                      <a:lnTo>
                        <a:pt x="1511" y="530"/>
                      </a:lnTo>
                      <a:lnTo>
                        <a:pt x="1467" y="536"/>
                      </a:lnTo>
                      <a:lnTo>
                        <a:pt x="1421" y="542"/>
                      </a:lnTo>
                      <a:lnTo>
                        <a:pt x="1375" y="547"/>
                      </a:lnTo>
                      <a:lnTo>
                        <a:pt x="1327" y="551"/>
                      </a:lnTo>
                      <a:lnTo>
                        <a:pt x="1278" y="555"/>
                      </a:lnTo>
                      <a:lnTo>
                        <a:pt x="1229" y="558"/>
                      </a:lnTo>
                      <a:lnTo>
                        <a:pt x="1178" y="561"/>
                      </a:lnTo>
                      <a:lnTo>
                        <a:pt x="1128" y="563"/>
                      </a:lnTo>
                      <a:lnTo>
                        <a:pt x="1076" y="564"/>
                      </a:lnTo>
                      <a:lnTo>
                        <a:pt x="1023" y="564"/>
                      </a:lnTo>
                      <a:lnTo>
                        <a:pt x="971" y="564"/>
                      </a:lnTo>
                      <a:lnTo>
                        <a:pt x="919" y="563"/>
                      </a:lnTo>
                      <a:lnTo>
                        <a:pt x="867" y="561"/>
                      </a:lnTo>
                      <a:lnTo>
                        <a:pt x="816" y="558"/>
                      </a:lnTo>
                      <a:lnTo>
                        <a:pt x="767" y="555"/>
                      </a:lnTo>
                      <a:lnTo>
                        <a:pt x="719" y="551"/>
                      </a:lnTo>
                      <a:lnTo>
                        <a:pt x="671" y="547"/>
                      </a:lnTo>
                      <a:lnTo>
                        <a:pt x="624" y="542"/>
                      </a:lnTo>
                      <a:lnTo>
                        <a:pt x="580" y="536"/>
                      </a:lnTo>
                      <a:lnTo>
                        <a:pt x="536" y="530"/>
                      </a:lnTo>
                      <a:lnTo>
                        <a:pt x="492" y="523"/>
                      </a:lnTo>
                      <a:lnTo>
                        <a:pt x="451" y="516"/>
                      </a:lnTo>
                      <a:lnTo>
                        <a:pt x="411" y="508"/>
                      </a:lnTo>
                      <a:lnTo>
                        <a:pt x="372" y="500"/>
                      </a:lnTo>
                      <a:lnTo>
                        <a:pt x="336" y="491"/>
                      </a:lnTo>
                      <a:lnTo>
                        <a:pt x="300" y="482"/>
                      </a:lnTo>
                      <a:lnTo>
                        <a:pt x="266" y="472"/>
                      </a:lnTo>
                      <a:lnTo>
                        <a:pt x="234" y="462"/>
                      </a:lnTo>
                      <a:lnTo>
                        <a:pt x="204" y="451"/>
                      </a:lnTo>
                      <a:lnTo>
                        <a:pt x="175" y="439"/>
                      </a:lnTo>
                      <a:lnTo>
                        <a:pt x="148" y="429"/>
                      </a:lnTo>
                      <a:lnTo>
                        <a:pt x="123" y="417"/>
                      </a:lnTo>
                      <a:lnTo>
                        <a:pt x="101" y="404"/>
                      </a:lnTo>
                      <a:lnTo>
                        <a:pt x="81" y="392"/>
                      </a:lnTo>
                      <a:lnTo>
                        <a:pt x="62" y="379"/>
                      </a:lnTo>
                      <a:lnTo>
                        <a:pt x="46" y="366"/>
                      </a:lnTo>
                      <a:lnTo>
                        <a:pt x="33" y="352"/>
                      </a:lnTo>
                      <a:lnTo>
                        <a:pt x="21" y="339"/>
                      </a:lnTo>
                      <a:lnTo>
                        <a:pt x="12" y="325"/>
                      </a:lnTo>
                      <a:lnTo>
                        <a:pt x="6" y="311"/>
                      </a:lnTo>
                      <a:lnTo>
                        <a:pt x="2" y="297"/>
                      </a:lnTo>
                      <a:lnTo>
                        <a:pt x="0" y="282"/>
                      </a:lnTo>
                      <a:lnTo>
                        <a:pt x="2" y="267"/>
                      </a:lnTo>
                      <a:lnTo>
                        <a:pt x="6" y="253"/>
                      </a:lnTo>
                      <a:lnTo>
                        <a:pt x="12" y="239"/>
                      </a:lnTo>
                      <a:lnTo>
                        <a:pt x="21" y="225"/>
                      </a:lnTo>
                      <a:lnTo>
                        <a:pt x="33" y="212"/>
                      </a:lnTo>
                      <a:lnTo>
                        <a:pt x="46" y="198"/>
                      </a:lnTo>
                      <a:lnTo>
                        <a:pt x="62" y="185"/>
                      </a:lnTo>
                      <a:lnTo>
                        <a:pt x="81" y="172"/>
                      </a:lnTo>
                      <a:lnTo>
                        <a:pt x="101" y="160"/>
                      </a:lnTo>
                      <a:lnTo>
                        <a:pt x="123" y="147"/>
                      </a:lnTo>
                      <a:lnTo>
                        <a:pt x="148" y="135"/>
                      </a:lnTo>
                      <a:lnTo>
                        <a:pt x="175" y="125"/>
                      </a:lnTo>
                      <a:lnTo>
                        <a:pt x="204" y="113"/>
                      </a:lnTo>
                      <a:lnTo>
                        <a:pt x="234" y="102"/>
                      </a:lnTo>
                      <a:lnTo>
                        <a:pt x="266" y="92"/>
                      </a:lnTo>
                      <a:lnTo>
                        <a:pt x="300" y="82"/>
                      </a:lnTo>
                      <a:lnTo>
                        <a:pt x="336" y="73"/>
                      </a:lnTo>
                      <a:lnTo>
                        <a:pt x="372" y="65"/>
                      </a:lnTo>
                      <a:lnTo>
                        <a:pt x="411" y="56"/>
                      </a:lnTo>
                      <a:lnTo>
                        <a:pt x="451" y="48"/>
                      </a:lnTo>
                      <a:lnTo>
                        <a:pt x="492" y="41"/>
                      </a:lnTo>
                      <a:lnTo>
                        <a:pt x="536" y="34"/>
                      </a:lnTo>
                      <a:lnTo>
                        <a:pt x="580" y="28"/>
                      </a:lnTo>
                      <a:lnTo>
                        <a:pt x="624" y="22"/>
                      </a:lnTo>
                      <a:lnTo>
                        <a:pt x="671" y="17"/>
                      </a:lnTo>
                      <a:lnTo>
                        <a:pt x="719" y="13"/>
                      </a:lnTo>
                      <a:lnTo>
                        <a:pt x="767" y="9"/>
                      </a:lnTo>
                      <a:lnTo>
                        <a:pt x="816" y="6"/>
                      </a:lnTo>
                      <a:lnTo>
                        <a:pt x="867" y="3"/>
                      </a:lnTo>
                      <a:lnTo>
                        <a:pt x="919" y="1"/>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a:buSzPts val="1400"/>
                  </a:pPr>
                  <a:endParaRPr sz="1400"/>
                </a:p>
              </p:txBody>
            </p:sp>
            <p:sp>
              <p:nvSpPr>
                <p:cNvPr id="2808" name="Google Shape;2808;p36"/>
                <p:cNvSpPr/>
                <p:nvPr/>
              </p:nvSpPr>
              <p:spPr>
                <a:xfrm>
                  <a:off x="5967413" y="-2805113"/>
                  <a:ext cx="1133475" cy="481013"/>
                </a:xfrm>
                <a:custGeom>
                  <a:avLst/>
                  <a:gdLst/>
                  <a:ahLst/>
                  <a:cxnLst/>
                  <a:rect l="l" t="t" r="r" b="b"/>
                  <a:pathLst>
                    <a:path w="2141" h="909" extrusionOk="0">
                      <a:moveTo>
                        <a:pt x="2141" y="594"/>
                      </a:moveTo>
                      <a:lnTo>
                        <a:pt x="2139" y="611"/>
                      </a:lnTo>
                      <a:lnTo>
                        <a:pt x="2133" y="626"/>
                      </a:lnTo>
                      <a:lnTo>
                        <a:pt x="2126" y="642"/>
                      </a:lnTo>
                      <a:lnTo>
                        <a:pt x="2115" y="658"/>
                      </a:lnTo>
                      <a:lnTo>
                        <a:pt x="2102" y="673"/>
                      </a:lnTo>
                      <a:lnTo>
                        <a:pt x="2087" y="688"/>
                      </a:lnTo>
                      <a:lnTo>
                        <a:pt x="2070" y="703"/>
                      </a:lnTo>
                      <a:lnTo>
                        <a:pt x="2050" y="717"/>
                      </a:lnTo>
                      <a:lnTo>
                        <a:pt x="2028" y="731"/>
                      </a:lnTo>
                      <a:lnTo>
                        <a:pt x="2004" y="745"/>
                      </a:lnTo>
                      <a:lnTo>
                        <a:pt x="1978" y="758"/>
                      </a:lnTo>
                      <a:lnTo>
                        <a:pt x="1950" y="771"/>
                      </a:lnTo>
                      <a:lnTo>
                        <a:pt x="1921" y="783"/>
                      </a:lnTo>
                      <a:lnTo>
                        <a:pt x="1889" y="794"/>
                      </a:lnTo>
                      <a:lnTo>
                        <a:pt x="1855" y="806"/>
                      </a:lnTo>
                      <a:lnTo>
                        <a:pt x="1819" y="817"/>
                      </a:lnTo>
                      <a:lnTo>
                        <a:pt x="1783" y="827"/>
                      </a:lnTo>
                      <a:lnTo>
                        <a:pt x="1744" y="838"/>
                      </a:lnTo>
                      <a:lnTo>
                        <a:pt x="1704" y="846"/>
                      </a:lnTo>
                      <a:lnTo>
                        <a:pt x="1663" y="856"/>
                      </a:lnTo>
                      <a:lnTo>
                        <a:pt x="1619" y="864"/>
                      </a:lnTo>
                      <a:lnTo>
                        <a:pt x="1574" y="871"/>
                      </a:lnTo>
                      <a:lnTo>
                        <a:pt x="1529" y="878"/>
                      </a:lnTo>
                      <a:lnTo>
                        <a:pt x="1482" y="884"/>
                      </a:lnTo>
                      <a:lnTo>
                        <a:pt x="1434" y="890"/>
                      </a:lnTo>
                      <a:lnTo>
                        <a:pt x="1384" y="895"/>
                      </a:lnTo>
                      <a:lnTo>
                        <a:pt x="1335" y="899"/>
                      </a:lnTo>
                      <a:lnTo>
                        <a:pt x="1283" y="903"/>
                      </a:lnTo>
                      <a:lnTo>
                        <a:pt x="1231" y="905"/>
                      </a:lnTo>
                      <a:lnTo>
                        <a:pt x="1178" y="908"/>
                      </a:lnTo>
                      <a:lnTo>
                        <a:pt x="1124" y="909"/>
                      </a:lnTo>
                      <a:lnTo>
                        <a:pt x="1070" y="909"/>
                      </a:lnTo>
                      <a:lnTo>
                        <a:pt x="1015" y="909"/>
                      </a:lnTo>
                      <a:lnTo>
                        <a:pt x="962" y="908"/>
                      </a:lnTo>
                      <a:lnTo>
                        <a:pt x="909" y="905"/>
                      </a:lnTo>
                      <a:lnTo>
                        <a:pt x="858" y="903"/>
                      </a:lnTo>
                      <a:lnTo>
                        <a:pt x="806" y="899"/>
                      </a:lnTo>
                      <a:lnTo>
                        <a:pt x="755" y="895"/>
                      </a:lnTo>
                      <a:lnTo>
                        <a:pt x="707" y="890"/>
                      </a:lnTo>
                      <a:lnTo>
                        <a:pt x="658" y="884"/>
                      </a:lnTo>
                      <a:lnTo>
                        <a:pt x="611" y="878"/>
                      </a:lnTo>
                      <a:lnTo>
                        <a:pt x="565" y="871"/>
                      </a:lnTo>
                      <a:lnTo>
                        <a:pt x="522" y="864"/>
                      </a:lnTo>
                      <a:lnTo>
                        <a:pt x="478" y="856"/>
                      </a:lnTo>
                      <a:lnTo>
                        <a:pt x="437" y="846"/>
                      </a:lnTo>
                      <a:lnTo>
                        <a:pt x="397" y="838"/>
                      </a:lnTo>
                      <a:lnTo>
                        <a:pt x="358" y="827"/>
                      </a:lnTo>
                      <a:lnTo>
                        <a:pt x="320" y="817"/>
                      </a:lnTo>
                      <a:lnTo>
                        <a:pt x="285" y="806"/>
                      </a:lnTo>
                      <a:lnTo>
                        <a:pt x="252" y="794"/>
                      </a:lnTo>
                      <a:lnTo>
                        <a:pt x="220" y="783"/>
                      </a:lnTo>
                      <a:lnTo>
                        <a:pt x="189" y="771"/>
                      </a:lnTo>
                      <a:lnTo>
                        <a:pt x="162" y="758"/>
                      </a:lnTo>
                      <a:lnTo>
                        <a:pt x="135" y="745"/>
                      </a:lnTo>
                      <a:lnTo>
                        <a:pt x="112" y="731"/>
                      </a:lnTo>
                      <a:lnTo>
                        <a:pt x="90" y="717"/>
                      </a:lnTo>
                      <a:lnTo>
                        <a:pt x="70" y="703"/>
                      </a:lnTo>
                      <a:lnTo>
                        <a:pt x="53" y="688"/>
                      </a:lnTo>
                      <a:lnTo>
                        <a:pt x="37" y="673"/>
                      </a:lnTo>
                      <a:lnTo>
                        <a:pt x="26" y="658"/>
                      </a:lnTo>
                      <a:lnTo>
                        <a:pt x="15" y="642"/>
                      </a:lnTo>
                      <a:lnTo>
                        <a:pt x="7" y="626"/>
                      </a:lnTo>
                      <a:lnTo>
                        <a:pt x="2" y="611"/>
                      </a:lnTo>
                      <a:lnTo>
                        <a:pt x="0" y="594"/>
                      </a:lnTo>
                      <a:lnTo>
                        <a:pt x="0" y="594"/>
                      </a:lnTo>
                      <a:lnTo>
                        <a:pt x="0" y="0"/>
                      </a:lnTo>
                      <a:lnTo>
                        <a:pt x="502" y="243"/>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a:buSzPts val="1400"/>
                  </a:pPr>
                  <a:endParaRPr sz="1400"/>
                </a:p>
              </p:txBody>
            </p:sp>
            <p:sp>
              <p:nvSpPr>
                <p:cNvPr id="2809" name="Google Shape;2809;p36"/>
                <p:cNvSpPr/>
                <p:nvPr/>
              </p:nvSpPr>
              <p:spPr>
                <a:xfrm>
                  <a:off x="5967413" y="-2976563"/>
                  <a:ext cx="1133475" cy="341313"/>
                </a:xfrm>
                <a:custGeom>
                  <a:avLst/>
                  <a:gdLst/>
                  <a:ahLst/>
                  <a:cxnLst/>
                  <a:rect l="l" t="t" r="r" b="b"/>
                  <a:pathLst>
                    <a:path w="2141" h="645" extrusionOk="0">
                      <a:moveTo>
                        <a:pt x="1070" y="0"/>
                      </a:moveTo>
                      <a:lnTo>
                        <a:pt x="1125" y="0"/>
                      </a:lnTo>
                      <a:lnTo>
                        <a:pt x="1179" y="2"/>
                      </a:lnTo>
                      <a:lnTo>
                        <a:pt x="1234" y="4"/>
                      </a:lnTo>
                      <a:lnTo>
                        <a:pt x="1285" y="7"/>
                      </a:lnTo>
                      <a:lnTo>
                        <a:pt x="1337" y="11"/>
                      </a:lnTo>
                      <a:lnTo>
                        <a:pt x="1389" y="14"/>
                      </a:lnTo>
                      <a:lnTo>
                        <a:pt x="1439" y="20"/>
                      </a:lnTo>
                      <a:lnTo>
                        <a:pt x="1487" y="26"/>
                      </a:lnTo>
                      <a:lnTo>
                        <a:pt x="1534" y="32"/>
                      </a:lnTo>
                      <a:lnTo>
                        <a:pt x="1580" y="39"/>
                      </a:lnTo>
                      <a:lnTo>
                        <a:pt x="1625" y="47"/>
                      </a:lnTo>
                      <a:lnTo>
                        <a:pt x="1668" y="55"/>
                      </a:lnTo>
                      <a:lnTo>
                        <a:pt x="1711" y="64"/>
                      </a:lnTo>
                      <a:lnTo>
                        <a:pt x="1751" y="74"/>
                      </a:lnTo>
                      <a:lnTo>
                        <a:pt x="1790" y="84"/>
                      </a:lnTo>
                      <a:lnTo>
                        <a:pt x="1828" y="94"/>
                      </a:lnTo>
                      <a:lnTo>
                        <a:pt x="1863" y="106"/>
                      </a:lnTo>
                      <a:lnTo>
                        <a:pt x="1896" y="118"/>
                      </a:lnTo>
                      <a:lnTo>
                        <a:pt x="1928" y="130"/>
                      </a:lnTo>
                      <a:lnTo>
                        <a:pt x="1958" y="143"/>
                      </a:lnTo>
                      <a:lnTo>
                        <a:pt x="1985" y="156"/>
                      </a:lnTo>
                      <a:lnTo>
                        <a:pt x="2011" y="169"/>
                      </a:lnTo>
                      <a:lnTo>
                        <a:pt x="2035" y="183"/>
                      </a:lnTo>
                      <a:lnTo>
                        <a:pt x="2057" y="197"/>
                      </a:lnTo>
                      <a:lnTo>
                        <a:pt x="2076" y="212"/>
                      </a:lnTo>
                      <a:lnTo>
                        <a:pt x="2093" y="226"/>
                      </a:lnTo>
                      <a:lnTo>
                        <a:pt x="2107" y="242"/>
                      </a:lnTo>
                      <a:lnTo>
                        <a:pt x="2120" y="257"/>
                      </a:lnTo>
                      <a:lnTo>
                        <a:pt x="2129" y="273"/>
                      </a:lnTo>
                      <a:lnTo>
                        <a:pt x="2135" y="290"/>
                      </a:lnTo>
                      <a:lnTo>
                        <a:pt x="2140" y="306"/>
                      </a:lnTo>
                      <a:lnTo>
                        <a:pt x="2141" y="323"/>
                      </a:lnTo>
                      <a:lnTo>
                        <a:pt x="2140" y="339"/>
                      </a:lnTo>
                      <a:lnTo>
                        <a:pt x="2135" y="356"/>
                      </a:lnTo>
                      <a:lnTo>
                        <a:pt x="2129" y="371"/>
                      </a:lnTo>
                      <a:lnTo>
                        <a:pt x="2120" y="388"/>
                      </a:lnTo>
                      <a:lnTo>
                        <a:pt x="2107" y="403"/>
                      </a:lnTo>
                      <a:lnTo>
                        <a:pt x="2093" y="418"/>
                      </a:lnTo>
                      <a:lnTo>
                        <a:pt x="2076" y="434"/>
                      </a:lnTo>
                      <a:lnTo>
                        <a:pt x="2057" y="448"/>
                      </a:lnTo>
                      <a:lnTo>
                        <a:pt x="2035" y="462"/>
                      </a:lnTo>
                      <a:lnTo>
                        <a:pt x="2011" y="476"/>
                      </a:lnTo>
                      <a:lnTo>
                        <a:pt x="1985" y="489"/>
                      </a:lnTo>
                      <a:lnTo>
                        <a:pt x="1958" y="502"/>
                      </a:lnTo>
                      <a:lnTo>
                        <a:pt x="1928" y="515"/>
                      </a:lnTo>
                      <a:lnTo>
                        <a:pt x="1896" y="528"/>
                      </a:lnTo>
                      <a:lnTo>
                        <a:pt x="1863" y="539"/>
                      </a:lnTo>
                      <a:lnTo>
                        <a:pt x="1828" y="550"/>
                      </a:lnTo>
                      <a:lnTo>
                        <a:pt x="1790" y="561"/>
                      </a:lnTo>
                      <a:lnTo>
                        <a:pt x="1751" y="572"/>
                      </a:lnTo>
                      <a:lnTo>
                        <a:pt x="1711" y="581"/>
                      </a:lnTo>
                      <a:lnTo>
                        <a:pt x="1668" y="589"/>
                      </a:lnTo>
                      <a:lnTo>
                        <a:pt x="1625" y="598"/>
                      </a:lnTo>
                      <a:lnTo>
                        <a:pt x="1580" y="606"/>
                      </a:lnTo>
                      <a:lnTo>
                        <a:pt x="1534" y="613"/>
                      </a:lnTo>
                      <a:lnTo>
                        <a:pt x="1487" y="620"/>
                      </a:lnTo>
                      <a:lnTo>
                        <a:pt x="1439" y="625"/>
                      </a:lnTo>
                      <a:lnTo>
                        <a:pt x="1389" y="631"/>
                      </a:lnTo>
                      <a:lnTo>
                        <a:pt x="1337" y="634"/>
                      </a:lnTo>
                      <a:lnTo>
                        <a:pt x="1285" y="638"/>
                      </a:lnTo>
                      <a:lnTo>
                        <a:pt x="1234" y="641"/>
                      </a:lnTo>
                      <a:lnTo>
                        <a:pt x="1179" y="643"/>
                      </a:lnTo>
                      <a:lnTo>
                        <a:pt x="1125" y="645"/>
                      </a:lnTo>
                      <a:lnTo>
                        <a:pt x="1070" y="645"/>
                      </a:lnTo>
                      <a:lnTo>
                        <a:pt x="1015" y="645"/>
                      </a:lnTo>
                      <a:lnTo>
                        <a:pt x="960" y="643"/>
                      </a:lnTo>
                      <a:lnTo>
                        <a:pt x="907" y="641"/>
                      </a:lnTo>
                      <a:lnTo>
                        <a:pt x="854" y="638"/>
                      </a:lnTo>
                      <a:lnTo>
                        <a:pt x="802" y="634"/>
                      </a:lnTo>
                      <a:lnTo>
                        <a:pt x="751" y="631"/>
                      </a:lnTo>
                      <a:lnTo>
                        <a:pt x="702" y="625"/>
                      </a:lnTo>
                      <a:lnTo>
                        <a:pt x="654" y="620"/>
                      </a:lnTo>
                      <a:lnTo>
                        <a:pt x="605" y="613"/>
                      </a:lnTo>
                      <a:lnTo>
                        <a:pt x="559" y="606"/>
                      </a:lnTo>
                      <a:lnTo>
                        <a:pt x="515" y="598"/>
                      </a:lnTo>
                      <a:lnTo>
                        <a:pt x="471" y="589"/>
                      </a:lnTo>
                      <a:lnTo>
                        <a:pt x="430" y="581"/>
                      </a:lnTo>
                      <a:lnTo>
                        <a:pt x="389" y="572"/>
                      </a:lnTo>
                      <a:lnTo>
                        <a:pt x="350" y="561"/>
                      </a:lnTo>
                      <a:lnTo>
                        <a:pt x="313" y="550"/>
                      </a:lnTo>
                      <a:lnTo>
                        <a:pt x="278" y="539"/>
                      </a:lnTo>
                      <a:lnTo>
                        <a:pt x="244" y="528"/>
                      </a:lnTo>
                      <a:lnTo>
                        <a:pt x="212" y="515"/>
                      </a:lnTo>
                      <a:lnTo>
                        <a:pt x="182" y="502"/>
                      </a:lnTo>
                      <a:lnTo>
                        <a:pt x="154" y="489"/>
                      </a:lnTo>
                      <a:lnTo>
                        <a:pt x="128" y="476"/>
                      </a:lnTo>
                      <a:lnTo>
                        <a:pt x="104" y="462"/>
                      </a:lnTo>
                      <a:lnTo>
                        <a:pt x="83" y="448"/>
                      </a:lnTo>
                      <a:lnTo>
                        <a:pt x="64" y="434"/>
                      </a:lnTo>
                      <a:lnTo>
                        <a:pt x="47" y="418"/>
                      </a:lnTo>
                      <a:lnTo>
                        <a:pt x="33" y="403"/>
                      </a:lnTo>
                      <a:lnTo>
                        <a:pt x="21" y="388"/>
                      </a:lnTo>
                      <a:lnTo>
                        <a:pt x="11" y="371"/>
                      </a:lnTo>
                      <a:lnTo>
                        <a:pt x="4" y="356"/>
                      </a:lnTo>
                      <a:lnTo>
                        <a:pt x="1" y="339"/>
                      </a:lnTo>
                      <a:lnTo>
                        <a:pt x="0" y="323"/>
                      </a:lnTo>
                      <a:lnTo>
                        <a:pt x="1" y="306"/>
                      </a:lnTo>
                      <a:lnTo>
                        <a:pt x="4" y="290"/>
                      </a:lnTo>
                      <a:lnTo>
                        <a:pt x="11" y="273"/>
                      </a:lnTo>
                      <a:lnTo>
                        <a:pt x="21" y="257"/>
                      </a:lnTo>
                      <a:lnTo>
                        <a:pt x="33" y="242"/>
                      </a:lnTo>
                      <a:lnTo>
                        <a:pt x="47" y="226"/>
                      </a:lnTo>
                      <a:lnTo>
                        <a:pt x="64" y="212"/>
                      </a:lnTo>
                      <a:lnTo>
                        <a:pt x="83" y="197"/>
                      </a:lnTo>
                      <a:lnTo>
                        <a:pt x="104" y="183"/>
                      </a:lnTo>
                      <a:lnTo>
                        <a:pt x="128" y="169"/>
                      </a:lnTo>
                      <a:lnTo>
                        <a:pt x="154" y="156"/>
                      </a:lnTo>
                      <a:lnTo>
                        <a:pt x="182" y="143"/>
                      </a:lnTo>
                      <a:lnTo>
                        <a:pt x="212" y="130"/>
                      </a:lnTo>
                      <a:lnTo>
                        <a:pt x="244" y="118"/>
                      </a:lnTo>
                      <a:lnTo>
                        <a:pt x="278" y="106"/>
                      </a:lnTo>
                      <a:lnTo>
                        <a:pt x="313" y="94"/>
                      </a:lnTo>
                      <a:lnTo>
                        <a:pt x="350" y="84"/>
                      </a:lnTo>
                      <a:lnTo>
                        <a:pt x="389" y="74"/>
                      </a:lnTo>
                      <a:lnTo>
                        <a:pt x="430" y="64"/>
                      </a:lnTo>
                      <a:lnTo>
                        <a:pt x="471" y="55"/>
                      </a:lnTo>
                      <a:lnTo>
                        <a:pt x="515" y="47"/>
                      </a:lnTo>
                      <a:lnTo>
                        <a:pt x="559" y="39"/>
                      </a:lnTo>
                      <a:lnTo>
                        <a:pt x="605" y="32"/>
                      </a:lnTo>
                      <a:lnTo>
                        <a:pt x="654" y="26"/>
                      </a:lnTo>
                      <a:lnTo>
                        <a:pt x="702" y="20"/>
                      </a:lnTo>
                      <a:lnTo>
                        <a:pt x="751" y="14"/>
                      </a:lnTo>
                      <a:lnTo>
                        <a:pt x="802" y="11"/>
                      </a:lnTo>
                      <a:lnTo>
                        <a:pt x="854" y="7"/>
                      </a:lnTo>
                      <a:lnTo>
                        <a:pt x="907" y="4"/>
                      </a:lnTo>
                      <a:lnTo>
                        <a:pt x="960" y="2"/>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a:buSzPts val="1400"/>
                  </a:pPr>
                  <a:endParaRPr sz="1400"/>
                </a:p>
              </p:txBody>
            </p:sp>
            <p:sp>
              <p:nvSpPr>
                <p:cNvPr id="2810" name="Google Shape;2810;p36"/>
                <p:cNvSpPr/>
                <p:nvPr/>
              </p:nvSpPr>
              <p:spPr>
                <a:xfrm>
                  <a:off x="5992813" y="-2979738"/>
                  <a:ext cx="1082675" cy="300038"/>
                </a:xfrm>
                <a:custGeom>
                  <a:avLst/>
                  <a:gdLst/>
                  <a:ahLst/>
                  <a:cxnLst/>
                  <a:rect l="l" t="t" r="r" b="b"/>
                  <a:pathLst>
                    <a:path w="2046" h="565" extrusionOk="0">
                      <a:moveTo>
                        <a:pt x="1023" y="0"/>
                      </a:moveTo>
                      <a:lnTo>
                        <a:pt x="1076" y="0"/>
                      </a:lnTo>
                      <a:lnTo>
                        <a:pt x="1128" y="2"/>
                      </a:lnTo>
                      <a:lnTo>
                        <a:pt x="1178" y="3"/>
                      </a:lnTo>
                      <a:lnTo>
                        <a:pt x="1229" y="6"/>
                      </a:lnTo>
                      <a:lnTo>
                        <a:pt x="1278" y="9"/>
                      </a:lnTo>
                      <a:lnTo>
                        <a:pt x="1327" y="12"/>
                      </a:lnTo>
                      <a:lnTo>
                        <a:pt x="1375" y="17"/>
                      </a:lnTo>
                      <a:lnTo>
                        <a:pt x="1421" y="23"/>
                      </a:lnTo>
                      <a:lnTo>
                        <a:pt x="1467" y="28"/>
                      </a:lnTo>
                      <a:lnTo>
                        <a:pt x="1511" y="35"/>
                      </a:lnTo>
                      <a:lnTo>
                        <a:pt x="1553" y="41"/>
                      </a:lnTo>
                      <a:lnTo>
                        <a:pt x="1595" y="49"/>
                      </a:lnTo>
                      <a:lnTo>
                        <a:pt x="1636" y="56"/>
                      </a:lnTo>
                      <a:lnTo>
                        <a:pt x="1673" y="64"/>
                      </a:lnTo>
                      <a:lnTo>
                        <a:pt x="1711" y="74"/>
                      </a:lnTo>
                      <a:lnTo>
                        <a:pt x="1746" y="83"/>
                      </a:lnTo>
                      <a:lnTo>
                        <a:pt x="1781" y="92"/>
                      </a:lnTo>
                      <a:lnTo>
                        <a:pt x="1812" y="103"/>
                      </a:lnTo>
                      <a:lnTo>
                        <a:pt x="1843" y="114"/>
                      </a:lnTo>
                      <a:lnTo>
                        <a:pt x="1871" y="124"/>
                      </a:lnTo>
                      <a:lnTo>
                        <a:pt x="1898" y="136"/>
                      </a:lnTo>
                      <a:lnTo>
                        <a:pt x="1922" y="148"/>
                      </a:lnTo>
                      <a:lnTo>
                        <a:pt x="1946" y="160"/>
                      </a:lnTo>
                      <a:lnTo>
                        <a:pt x="1966" y="173"/>
                      </a:lnTo>
                      <a:lnTo>
                        <a:pt x="1984" y="185"/>
                      </a:lnTo>
                      <a:lnTo>
                        <a:pt x="2000" y="198"/>
                      </a:lnTo>
                      <a:lnTo>
                        <a:pt x="2014" y="211"/>
                      </a:lnTo>
                      <a:lnTo>
                        <a:pt x="2026" y="226"/>
                      </a:lnTo>
                      <a:lnTo>
                        <a:pt x="2034" y="240"/>
                      </a:lnTo>
                      <a:lnTo>
                        <a:pt x="2041" y="254"/>
                      </a:lnTo>
                      <a:lnTo>
                        <a:pt x="2045" y="268"/>
                      </a:lnTo>
                      <a:lnTo>
                        <a:pt x="2046" y="282"/>
                      </a:lnTo>
                      <a:lnTo>
                        <a:pt x="2045" y="297"/>
                      </a:lnTo>
                      <a:lnTo>
                        <a:pt x="2041" y="312"/>
                      </a:lnTo>
                      <a:lnTo>
                        <a:pt x="2034" y="326"/>
                      </a:lnTo>
                      <a:lnTo>
                        <a:pt x="2026" y="339"/>
                      </a:lnTo>
                      <a:lnTo>
                        <a:pt x="2014" y="353"/>
                      </a:lnTo>
                      <a:lnTo>
                        <a:pt x="2000" y="366"/>
                      </a:lnTo>
                      <a:lnTo>
                        <a:pt x="1984" y="380"/>
                      </a:lnTo>
                      <a:lnTo>
                        <a:pt x="1966" y="392"/>
                      </a:lnTo>
                      <a:lnTo>
                        <a:pt x="1946" y="405"/>
                      </a:lnTo>
                      <a:lnTo>
                        <a:pt x="1922" y="416"/>
                      </a:lnTo>
                      <a:lnTo>
                        <a:pt x="1898" y="428"/>
                      </a:lnTo>
                      <a:lnTo>
                        <a:pt x="1871" y="440"/>
                      </a:lnTo>
                      <a:lnTo>
                        <a:pt x="1843" y="452"/>
                      </a:lnTo>
                      <a:lnTo>
                        <a:pt x="1812" y="462"/>
                      </a:lnTo>
                      <a:lnTo>
                        <a:pt x="1781" y="472"/>
                      </a:lnTo>
                      <a:lnTo>
                        <a:pt x="1746" y="482"/>
                      </a:lnTo>
                      <a:lnTo>
                        <a:pt x="1711" y="492"/>
                      </a:lnTo>
                      <a:lnTo>
                        <a:pt x="1673" y="500"/>
                      </a:lnTo>
                      <a:lnTo>
                        <a:pt x="1636" y="508"/>
                      </a:lnTo>
                      <a:lnTo>
                        <a:pt x="1595" y="517"/>
                      </a:lnTo>
                      <a:lnTo>
                        <a:pt x="1553" y="524"/>
                      </a:lnTo>
                      <a:lnTo>
                        <a:pt x="1511" y="531"/>
                      </a:lnTo>
                      <a:lnTo>
                        <a:pt x="1467" y="537"/>
                      </a:lnTo>
                      <a:lnTo>
                        <a:pt x="1421" y="543"/>
                      </a:lnTo>
                      <a:lnTo>
                        <a:pt x="1375" y="547"/>
                      </a:lnTo>
                      <a:lnTo>
                        <a:pt x="1327" y="552"/>
                      </a:lnTo>
                      <a:lnTo>
                        <a:pt x="1278" y="556"/>
                      </a:lnTo>
                      <a:lnTo>
                        <a:pt x="1229" y="559"/>
                      </a:lnTo>
                      <a:lnTo>
                        <a:pt x="1178" y="561"/>
                      </a:lnTo>
                      <a:lnTo>
                        <a:pt x="1128" y="563"/>
                      </a:lnTo>
                      <a:lnTo>
                        <a:pt x="1076" y="564"/>
                      </a:lnTo>
                      <a:lnTo>
                        <a:pt x="1023" y="565"/>
                      </a:lnTo>
                      <a:lnTo>
                        <a:pt x="971" y="564"/>
                      </a:lnTo>
                      <a:lnTo>
                        <a:pt x="919" y="563"/>
                      </a:lnTo>
                      <a:lnTo>
                        <a:pt x="867" y="561"/>
                      </a:lnTo>
                      <a:lnTo>
                        <a:pt x="816" y="559"/>
                      </a:lnTo>
                      <a:lnTo>
                        <a:pt x="767" y="556"/>
                      </a:lnTo>
                      <a:lnTo>
                        <a:pt x="719" y="552"/>
                      </a:lnTo>
                      <a:lnTo>
                        <a:pt x="671" y="547"/>
                      </a:lnTo>
                      <a:lnTo>
                        <a:pt x="624" y="543"/>
                      </a:lnTo>
                      <a:lnTo>
                        <a:pt x="580" y="537"/>
                      </a:lnTo>
                      <a:lnTo>
                        <a:pt x="536" y="531"/>
                      </a:lnTo>
                      <a:lnTo>
                        <a:pt x="492" y="524"/>
                      </a:lnTo>
                      <a:lnTo>
                        <a:pt x="451" y="517"/>
                      </a:lnTo>
                      <a:lnTo>
                        <a:pt x="411" y="508"/>
                      </a:lnTo>
                      <a:lnTo>
                        <a:pt x="372" y="500"/>
                      </a:lnTo>
                      <a:lnTo>
                        <a:pt x="336" y="492"/>
                      </a:lnTo>
                      <a:lnTo>
                        <a:pt x="300" y="482"/>
                      </a:lnTo>
                      <a:lnTo>
                        <a:pt x="266" y="472"/>
                      </a:lnTo>
                      <a:lnTo>
                        <a:pt x="234" y="462"/>
                      </a:lnTo>
                      <a:lnTo>
                        <a:pt x="204" y="452"/>
                      </a:lnTo>
                      <a:lnTo>
                        <a:pt x="175" y="440"/>
                      </a:lnTo>
                      <a:lnTo>
                        <a:pt x="148" y="428"/>
                      </a:lnTo>
                      <a:lnTo>
                        <a:pt x="123" y="416"/>
                      </a:lnTo>
                      <a:lnTo>
                        <a:pt x="101" y="405"/>
                      </a:lnTo>
                      <a:lnTo>
                        <a:pt x="81" y="392"/>
                      </a:lnTo>
                      <a:lnTo>
                        <a:pt x="62" y="380"/>
                      </a:lnTo>
                      <a:lnTo>
                        <a:pt x="46" y="366"/>
                      </a:lnTo>
                      <a:lnTo>
                        <a:pt x="33" y="353"/>
                      </a:lnTo>
                      <a:lnTo>
                        <a:pt x="21" y="339"/>
                      </a:lnTo>
                      <a:lnTo>
                        <a:pt x="12" y="326"/>
                      </a:lnTo>
                      <a:lnTo>
                        <a:pt x="6" y="312"/>
                      </a:lnTo>
                      <a:lnTo>
                        <a:pt x="2" y="297"/>
                      </a:lnTo>
                      <a:lnTo>
                        <a:pt x="0" y="282"/>
                      </a:lnTo>
                      <a:lnTo>
                        <a:pt x="2" y="268"/>
                      </a:lnTo>
                      <a:lnTo>
                        <a:pt x="6" y="254"/>
                      </a:lnTo>
                      <a:lnTo>
                        <a:pt x="12" y="240"/>
                      </a:lnTo>
                      <a:lnTo>
                        <a:pt x="21" y="226"/>
                      </a:lnTo>
                      <a:lnTo>
                        <a:pt x="33" y="211"/>
                      </a:lnTo>
                      <a:lnTo>
                        <a:pt x="46" y="198"/>
                      </a:lnTo>
                      <a:lnTo>
                        <a:pt x="62" y="185"/>
                      </a:lnTo>
                      <a:lnTo>
                        <a:pt x="81" y="173"/>
                      </a:lnTo>
                      <a:lnTo>
                        <a:pt x="101" y="160"/>
                      </a:lnTo>
                      <a:lnTo>
                        <a:pt x="123" y="148"/>
                      </a:lnTo>
                      <a:lnTo>
                        <a:pt x="148" y="136"/>
                      </a:lnTo>
                      <a:lnTo>
                        <a:pt x="175" y="124"/>
                      </a:lnTo>
                      <a:lnTo>
                        <a:pt x="204" y="114"/>
                      </a:lnTo>
                      <a:lnTo>
                        <a:pt x="234" y="103"/>
                      </a:lnTo>
                      <a:lnTo>
                        <a:pt x="266" y="92"/>
                      </a:lnTo>
                      <a:lnTo>
                        <a:pt x="300" y="83"/>
                      </a:lnTo>
                      <a:lnTo>
                        <a:pt x="336" y="74"/>
                      </a:lnTo>
                      <a:lnTo>
                        <a:pt x="372" y="64"/>
                      </a:lnTo>
                      <a:lnTo>
                        <a:pt x="411" y="56"/>
                      </a:lnTo>
                      <a:lnTo>
                        <a:pt x="451" y="49"/>
                      </a:lnTo>
                      <a:lnTo>
                        <a:pt x="492" y="41"/>
                      </a:lnTo>
                      <a:lnTo>
                        <a:pt x="536" y="35"/>
                      </a:lnTo>
                      <a:lnTo>
                        <a:pt x="580" y="28"/>
                      </a:lnTo>
                      <a:lnTo>
                        <a:pt x="624" y="23"/>
                      </a:lnTo>
                      <a:lnTo>
                        <a:pt x="671" y="17"/>
                      </a:lnTo>
                      <a:lnTo>
                        <a:pt x="719" y="12"/>
                      </a:lnTo>
                      <a:lnTo>
                        <a:pt x="767" y="9"/>
                      </a:lnTo>
                      <a:lnTo>
                        <a:pt x="816" y="6"/>
                      </a:lnTo>
                      <a:lnTo>
                        <a:pt x="867" y="3"/>
                      </a:lnTo>
                      <a:lnTo>
                        <a:pt x="919" y="2"/>
                      </a:lnTo>
                      <a:lnTo>
                        <a:pt x="971" y="0"/>
                      </a:lnTo>
                      <a:lnTo>
                        <a:pt x="1023" y="0"/>
                      </a:lnTo>
                      <a:close/>
                    </a:path>
                  </a:pathLst>
                </a:custGeom>
                <a:solidFill>
                  <a:srgbClr val="606062"/>
                </a:solidFill>
                <a:ln>
                  <a:noFill/>
                </a:ln>
              </p:spPr>
              <p:txBody>
                <a:bodyPr spcFirstLastPara="1" wrap="square" lIns="91425" tIns="45700" rIns="91425" bIns="45700" anchor="t" anchorCtr="0">
                  <a:noAutofit/>
                </a:bodyPr>
                <a:lstStyle/>
                <a:p>
                  <a:pPr>
                    <a:buSzPts val="1400"/>
                  </a:pPr>
                  <a:endParaRPr sz="1400"/>
                </a:p>
              </p:txBody>
            </p:sp>
            <p:sp>
              <p:nvSpPr>
                <p:cNvPr id="2811" name="Google Shape;2811;p36"/>
                <p:cNvSpPr/>
                <p:nvPr/>
              </p:nvSpPr>
              <p:spPr>
                <a:xfrm>
                  <a:off x="5967413" y="-3190875"/>
                  <a:ext cx="1133475" cy="481013"/>
                </a:xfrm>
                <a:custGeom>
                  <a:avLst/>
                  <a:gdLst/>
                  <a:ahLst/>
                  <a:cxnLst/>
                  <a:rect l="l" t="t" r="r" b="b"/>
                  <a:pathLst>
                    <a:path w="2141" h="908" extrusionOk="0">
                      <a:moveTo>
                        <a:pt x="2141" y="594"/>
                      </a:moveTo>
                      <a:lnTo>
                        <a:pt x="2139" y="609"/>
                      </a:lnTo>
                      <a:lnTo>
                        <a:pt x="2133" y="626"/>
                      </a:lnTo>
                      <a:lnTo>
                        <a:pt x="2126" y="642"/>
                      </a:lnTo>
                      <a:lnTo>
                        <a:pt x="2115" y="657"/>
                      </a:lnTo>
                      <a:lnTo>
                        <a:pt x="2102" y="673"/>
                      </a:lnTo>
                      <a:lnTo>
                        <a:pt x="2087" y="687"/>
                      </a:lnTo>
                      <a:lnTo>
                        <a:pt x="2070" y="702"/>
                      </a:lnTo>
                      <a:lnTo>
                        <a:pt x="2050" y="716"/>
                      </a:lnTo>
                      <a:lnTo>
                        <a:pt x="2028" y="730"/>
                      </a:lnTo>
                      <a:lnTo>
                        <a:pt x="2004" y="743"/>
                      </a:lnTo>
                      <a:lnTo>
                        <a:pt x="1978" y="758"/>
                      </a:lnTo>
                      <a:lnTo>
                        <a:pt x="1950" y="769"/>
                      </a:lnTo>
                      <a:lnTo>
                        <a:pt x="1921" y="782"/>
                      </a:lnTo>
                      <a:lnTo>
                        <a:pt x="1889" y="794"/>
                      </a:lnTo>
                      <a:lnTo>
                        <a:pt x="1855" y="806"/>
                      </a:lnTo>
                      <a:lnTo>
                        <a:pt x="1819" y="816"/>
                      </a:lnTo>
                      <a:lnTo>
                        <a:pt x="1783" y="827"/>
                      </a:lnTo>
                      <a:lnTo>
                        <a:pt x="1744" y="837"/>
                      </a:lnTo>
                      <a:lnTo>
                        <a:pt x="1704" y="846"/>
                      </a:lnTo>
                      <a:lnTo>
                        <a:pt x="1663" y="855"/>
                      </a:lnTo>
                      <a:lnTo>
                        <a:pt x="1619" y="864"/>
                      </a:lnTo>
                      <a:lnTo>
                        <a:pt x="1574" y="871"/>
                      </a:lnTo>
                      <a:lnTo>
                        <a:pt x="1529" y="878"/>
                      </a:lnTo>
                      <a:lnTo>
                        <a:pt x="1482" y="884"/>
                      </a:lnTo>
                      <a:lnTo>
                        <a:pt x="1434" y="890"/>
                      </a:lnTo>
                      <a:lnTo>
                        <a:pt x="1384" y="894"/>
                      </a:lnTo>
                      <a:lnTo>
                        <a:pt x="1335" y="899"/>
                      </a:lnTo>
                      <a:lnTo>
                        <a:pt x="1283" y="903"/>
                      </a:lnTo>
                      <a:lnTo>
                        <a:pt x="1231" y="905"/>
                      </a:lnTo>
                      <a:lnTo>
                        <a:pt x="1178" y="907"/>
                      </a:lnTo>
                      <a:lnTo>
                        <a:pt x="1124" y="908"/>
                      </a:lnTo>
                      <a:lnTo>
                        <a:pt x="1070" y="908"/>
                      </a:lnTo>
                      <a:lnTo>
                        <a:pt x="1015" y="908"/>
                      </a:lnTo>
                      <a:lnTo>
                        <a:pt x="962" y="907"/>
                      </a:lnTo>
                      <a:lnTo>
                        <a:pt x="909" y="905"/>
                      </a:lnTo>
                      <a:lnTo>
                        <a:pt x="858" y="903"/>
                      </a:lnTo>
                      <a:lnTo>
                        <a:pt x="806" y="899"/>
                      </a:lnTo>
                      <a:lnTo>
                        <a:pt x="755" y="894"/>
                      </a:lnTo>
                      <a:lnTo>
                        <a:pt x="707" y="890"/>
                      </a:lnTo>
                      <a:lnTo>
                        <a:pt x="658" y="884"/>
                      </a:lnTo>
                      <a:lnTo>
                        <a:pt x="611" y="878"/>
                      </a:lnTo>
                      <a:lnTo>
                        <a:pt x="565" y="871"/>
                      </a:lnTo>
                      <a:lnTo>
                        <a:pt x="522" y="864"/>
                      </a:lnTo>
                      <a:lnTo>
                        <a:pt x="478" y="855"/>
                      </a:lnTo>
                      <a:lnTo>
                        <a:pt x="437" y="846"/>
                      </a:lnTo>
                      <a:lnTo>
                        <a:pt x="397" y="837"/>
                      </a:lnTo>
                      <a:lnTo>
                        <a:pt x="358" y="827"/>
                      </a:lnTo>
                      <a:lnTo>
                        <a:pt x="320" y="816"/>
                      </a:lnTo>
                      <a:lnTo>
                        <a:pt x="285" y="806"/>
                      </a:lnTo>
                      <a:lnTo>
                        <a:pt x="252" y="794"/>
                      </a:lnTo>
                      <a:lnTo>
                        <a:pt x="220" y="782"/>
                      </a:lnTo>
                      <a:lnTo>
                        <a:pt x="189" y="769"/>
                      </a:lnTo>
                      <a:lnTo>
                        <a:pt x="162" y="758"/>
                      </a:lnTo>
                      <a:lnTo>
                        <a:pt x="135" y="743"/>
                      </a:lnTo>
                      <a:lnTo>
                        <a:pt x="112" y="730"/>
                      </a:lnTo>
                      <a:lnTo>
                        <a:pt x="90" y="716"/>
                      </a:lnTo>
                      <a:lnTo>
                        <a:pt x="70" y="702"/>
                      </a:lnTo>
                      <a:lnTo>
                        <a:pt x="53" y="687"/>
                      </a:lnTo>
                      <a:lnTo>
                        <a:pt x="37" y="673"/>
                      </a:lnTo>
                      <a:lnTo>
                        <a:pt x="26" y="657"/>
                      </a:lnTo>
                      <a:lnTo>
                        <a:pt x="15" y="642"/>
                      </a:lnTo>
                      <a:lnTo>
                        <a:pt x="7" y="626"/>
                      </a:lnTo>
                      <a:lnTo>
                        <a:pt x="2" y="609"/>
                      </a:lnTo>
                      <a:lnTo>
                        <a:pt x="0" y="594"/>
                      </a:lnTo>
                      <a:lnTo>
                        <a:pt x="0" y="594"/>
                      </a:lnTo>
                      <a:lnTo>
                        <a:pt x="0" y="0"/>
                      </a:lnTo>
                      <a:lnTo>
                        <a:pt x="502" y="241"/>
                      </a:lnTo>
                      <a:lnTo>
                        <a:pt x="1587" y="257"/>
                      </a:lnTo>
                      <a:lnTo>
                        <a:pt x="2141" y="0"/>
                      </a:lnTo>
                      <a:lnTo>
                        <a:pt x="2141" y="594"/>
                      </a:lnTo>
                      <a:lnTo>
                        <a:pt x="2141" y="594"/>
                      </a:lnTo>
                      <a:close/>
                    </a:path>
                  </a:pathLst>
                </a:custGeom>
                <a:solidFill>
                  <a:srgbClr val="D2D3D5"/>
                </a:solidFill>
                <a:ln>
                  <a:noFill/>
                </a:ln>
              </p:spPr>
              <p:txBody>
                <a:bodyPr spcFirstLastPara="1" wrap="square" lIns="91425" tIns="45700" rIns="91425" bIns="45700" anchor="t" anchorCtr="0">
                  <a:noAutofit/>
                </a:bodyPr>
                <a:lstStyle/>
                <a:p>
                  <a:pPr>
                    <a:buSzPts val="1400"/>
                  </a:pPr>
                  <a:endParaRPr sz="1400"/>
                </a:p>
              </p:txBody>
            </p:sp>
            <p:sp>
              <p:nvSpPr>
                <p:cNvPr id="2812" name="Google Shape;2812;p36"/>
                <p:cNvSpPr/>
                <p:nvPr/>
              </p:nvSpPr>
              <p:spPr>
                <a:xfrm>
                  <a:off x="5967413" y="-3362325"/>
                  <a:ext cx="1133475" cy="341313"/>
                </a:xfrm>
                <a:custGeom>
                  <a:avLst/>
                  <a:gdLst/>
                  <a:ahLst/>
                  <a:cxnLst/>
                  <a:rect l="l" t="t" r="r" b="b"/>
                  <a:pathLst>
                    <a:path w="2141" h="644" extrusionOk="0">
                      <a:moveTo>
                        <a:pt x="1070" y="0"/>
                      </a:moveTo>
                      <a:lnTo>
                        <a:pt x="1125" y="0"/>
                      </a:lnTo>
                      <a:lnTo>
                        <a:pt x="1179" y="1"/>
                      </a:lnTo>
                      <a:lnTo>
                        <a:pt x="1234" y="3"/>
                      </a:lnTo>
                      <a:lnTo>
                        <a:pt x="1285" y="5"/>
                      </a:lnTo>
                      <a:lnTo>
                        <a:pt x="1337" y="9"/>
                      </a:lnTo>
                      <a:lnTo>
                        <a:pt x="1389" y="14"/>
                      </a:lnTo>
                      <a:lnTo>
                        <a:pt x="1439" y="18"/>
                      </a:lnTo>
                      <a:lnTo>
                        <a:pt x="1487" y="24"/>
                      </a:lnTo>
                      <a:lnTo>
                        <a:pt x="1534" y="31"/>
                      </a:lnTo>
                      <a:lnTo>
                        <a:pt x="1580" y="38"/>
                      </a:lnTo>
                      <a:lnTo>
                        <a:pt x="1625" y="46"/>
                      </a:lnTo>
                      <a:lnTo>
                        <a:pt x="1668" y="55"/>
                      </a:lnTo>
                      <a:lnTo>
                        <a:pt x="1711" y="63"/>
                      </a:lnTo>
                      <a:lnTo>
                        <a:pt x="1751" y="73"/>
                      </a:lnTo>
                      <a:lnTo>
                        <a:pt x="1790" y="83"/>
                      </a:lnTo>
                      <a:lnTo>
                        <a:pt x="1828" y="94"/>
                      </a:lnTo>
                      <a:lnTo>
                        <a:pt x="1863" y="104"/>
                      </a:lnTo>
                      <a:lnTo>
                        <a:pt x="1896" y="116"/>
                      </a:lnTo>
                      <a:lnTo>
                        <a:pt x="1928" y="129"/>
                      </a:lnTo>
                      <a:lnTo>
                        <a:pt x="1958" y="141"/>
                      </a:lnTo>
                      <a:lnTo>
                        <a:pt x="1985" y="155"/>
                      </a:lnTo>
                      <a:lnTo>
                        <a:pt x="2011" y="168"/>
                      </a:lnTo>
                      <a:lnTo>
                        <a:pt x="2035" y="182"/>
                      </a:lnTo>
                      <a:lnTo>
                        <a:pt x="2057" y="196"/>
                      </a:lnTo>
                      <a:lnTo>
                        <a:pt x="2076" y="211"/>
                      </a:lnTo>
                      <a:lnTo>
                        <a:pt x="2093" y="226"/>
                      </a:lnTo>
                      <a:lnTo>
                        <a:pt x="2107" y="241"/>
                      </a:lnTo>
                      <a:lnTo>
                        <a:pt x="2120" y="257"/>
                      </a:lnTo>
                      <a:lnTo>
                        <a:pt x="2129" y="273"/>
                      </a:lnTo>
                      <a:lnTo>
                        <a:pt x="2135" y="288"/>
                      </a:lnTo>
                      <a:lnTo>
                        <a:pt x="2140" y="305"/>
                      </a:lnTo>
                      <a:lnTo>
                        <a:pt x="2141" y="321"/>
                      </a:lnTo>
                      <a:lnTo>
                        <a:pt x="2140" y="338"/>
                      </a:lnTo>
                      <a:lnTo>
                        <a:pt x="2135" y="354"/>
                      </a:lnTo>
                      <a:lnTo>
                        <a:pt x="2129" y="371"/>
                      </a:lnTo>
                      <a:lnTo>
                        <a:pt x="2120" y="386"/>
                      </a:lnTo>
                      <a:lnTo>
                        <a:pt x="2107" y="403"/>
                      </a:lnTo>
                      <a:lnTo>
                        <a:pt x="2093" y="418"/>
                      </a:lnTo>
                      <a:lnTo>
                        <a:pt x="2076" y="432"/>
                      </a:lnTo>
                      <a:lnTo>
                        <a:pt x="2057" y="447"/>
                      </a:lnTo>
                      <a:lnTo>
                        <a:pt x="2035" y="462"/>
                      </a:lnTo>
                      <a:lnTo>
                        <a:pt x="2011" y="476"/>
                      </a:lnTo>
                      <a:lnTo>
                        <a:pt x="1985" y="489"/>
                      </a:lnTo>
                      <a:lnTo>
                        <a:pt x="1958" y="502"/>
                      </a:lnTo>
                      <a:lnTo>
                        <a:pt x="1928" y="515"/>
                      </a:lnTo>
                      <a:lnTo>
                        <a:pt x="1896" y="526"/>
                      </a:lnTo>
                      <a:lnTo>
                        <a:pt x="1863" y="538"/>
                      </a:lnTo>
                      <a:lnTo>
                        <a:pt x="1828" y="550"/>
                      </a:lnTo>
                      <a:lnTo>
                        <a:pt x="1790" y="561"/>
                      </a:lnTo>
                      <a:lnTo>
                        <a:pt x="1751" y="570"/>
                      </a:lnTo>
                      <a:lnTo>
                        <a:pt x="1711" y="579"/>
                      </a:lnTo>
                      <a:lnTo>
                        <a:pt x="1668" y="589"/>
                      </a:lnTo>
                      <a:lnTo>
                        <a:pt x="1625" y="597"/>
                      </a:lnTo>
                      <a:lnTo>
                        <a:pt x="1580" y="605"/>
                      </a:lnTo>
                      <a:lnTo>
                        <a:pt x="1534" y="612"/>
                      </a:lnTo>
                      <a:lnTo>
                        <a:pt x="1487" y="618"/>
                      </a:lnTo>
                      <a:lnTo>
                        <a:pt x="1439" y="624"/>
                      </a:lnTo>
                      <a:lnTo>
                        <a:pt x="1389" y="630"/>
                      </a:lnTo>
                      <a:lnTo>
                        <a:pt x="1337" y="634"/>
                      </a:lnTo>
                      <a:lnTo>
                        <a:pt x="1285" y="637"/>
                      </a:lnTo>
                      <a:lnTo>
                        <a:pt x="1234" y="641"/>
                      </a:lnTo>
                      <a:lnTo>
                        <a:pt x="1179" y="642"/>
                      </a:lnTo>
                      <a:lnTo>
                        <a:pt x="1125" y="643"/>
                      </a:lnTo>
                      <a:lnTo>
                        <a:pt x="1070" y="644"/>
                      </a:lnTo>
                      <a:lnTo>
                        <a:pt x="1015" y="643"/>
                      </a:lnTo>
                      <a:lnTo>
                        <a:pt x="960" y="642"/>
                      </a:lnTo>
                      <a:lnTo>
                        <a:pt x="907" y="641"/>
                      </a:lnTo>
                      <a:lnTo>
                        <a:pt x="854" y="637"/>
                      </a:lnTo>
                      <a:lnTo>
                        <a:pt x="802" y="634"/>
                      </a:lnTo>
                      <a:lnTo>
                        <a:pt x="751" y="630"/>
                      </a:lnTo>
                      <a:lnTo>
                        <a:pt x="702" y="624"/>
                      </a:lnTo>
                      <a:lnTo>
                        <a:pt x="654" y="618"/>
                      </a:lnTo>
                      <a:lnTo>
                        <a:pt x="605" y="612"/>
                      </a:lnTo>
                      <a:lnTo>
                        <a:pt x="559" y="605"/>
                      </a:lnTo>
                      <a:lnTo>
                        <a:pt x="515" y="597"/>
                      </a:lnTo>
                      <a:lnTo>
                        <a:pt x="471" y="589"/>
                      </a:lnTo>
                      <a:lnTo>
                        <a:pt x="430" y="579"/>
                      </a:lnTo>
                      <a:lnTo>
                        <a:pt x="389" y="570"/>
                      </a:lnTo>
                      <a:lnTo>
                        <a:pt x="350" y="561"/>
                      </a:lnTo>
                      <a:lnTo>
                        <a:pt x="313" y="550"/>
                      </a:lnTo>
                      <a:lnTo>
                        <a:pt x="278" y="538"/>
                      </a:lnTo>
                      <a:lnTo>
                        <a:pt x="244" y="526"/>
                      </a:lnTo>
                      <a:lnTo>
                        <a:pt x="212" y="515"/>
                      </a:lnTo>
                      <a:lnTo>
                        <a:pt x="182" y="502"/>
                      </a:lnTo>
                      <a:lnTo>
                        <a:pt x="154" y="489"/>
                      </a:lnTo>
                      <a:lnTo>
                        <a:pt x="128" y="476"/>
                      </a:lnTo>
                      <a:lnTo>
                        <a:pt x="104" y="462"/>
                      </a:lnTo>
                      <a:lnTo>
                        <a:pt x="83" y="447"/>
                      </a:lnTo>
                      <a:lnTo>
                        <a:pt x="64" y="432"/>
                      </a:lnTo>
                      <a:lnTo>
                        <a:pt x="47" y="418"/>
                      </a:lnTo>
                      <a:lnTo>
                        <a:pt x="33" y="403"/>
                      </a:lnTo>
                      <a:lnTo>
                        <a:pt x="21" y="386"/>
                      </a:lnTo>
                      <a:lnTo>
                        <a:pt x="11" y="371"/>
                      </a:lnTo>
                      <a:lnTo>
                        <a:pt x="4" y="354"/>
                      </a:lnTo>
                      <a:lnTo>
                        <a:pt x="1" y="338"/>
                      </a:lnTo>
                      <a:lnTo>
                        <a:pt x="0" y="321"/>
                      </a:lnTo>
                      <a:lnTo>
                        <a:pt x="1" y="305"/>
                      </a:lnTo>
                      <a:lnTo>
                        <a:pt x="4" y="288"/>
                      </a:lnTo>
                      <a:lnTo>
                        <a:pt x="11" y="273"/>
                      </a:lnTo>
                      <a:lnTo>
                        <a:pt x="21" y="257"/>
                      </a:lnTo>
                      <a:lnTo>
                        <a:pt x="33" y="241"/>
                      </a:lnTo>
                      <a:lnTo>
                        <a:pt x="47" y="226"/>
                      </a:lnTo>
                      <a:lnTo>
                        <a:pt x="64" y="211"/>
                      </a:lnTo>
                      <a:lnTo>
                        <a:pt x="83" y="196"/>
                      </a:lnTo>
                      <a:lnTo>
                        <a:pt x="104" y="182"/>
                      </a:lnTo>
                      <a:lnTo>
                        <a:pt x="128" y="168"/>
                      </a:lnTo>
                      <a:lnTo>
                        <a:pt x="154" y="155"/>
                      </a:lnTo>
                      <a:lnTo>
                        <a:pt x="182" y="141"/>
                      </a:lnTo>
                      <a:lnTo>
                        <a:pt x="212" y="129"/>
                      </a:lnTo>
                      <a:lnTo>
                        <a:pt x="244" y="116"/>
                      </a:lnTo>
                      <a:lnTo>
                        <a:pt x="278" y="104"/>
                      </a:lnTo>
                      <a:lnTo>
                        <a:pt x="313" y="94"/>
                      </a:lnTo>
                      <a:lnTo>
                        <a:pt x="350" y="83"/>
                      </a:lnTo>
                      <a:lnTo>
                        <a:pt x="389" y="73"/>
                      </a:lnTo>
                      <a:lnTo>
                        <a:pt x="430" y="63"/>
                      </a:lnTo>
                      <a:lnTo>
                        <a:pt x="471" y="55"/>
                      </a:lnTo>
                      <a:lnTo>
                        <a:pt x="515" y="46"/>
                      </a:lnTo>
                      <a:lnTo>
                        <a:pt x="559" y="38"/>
                      </a:lnTo>
                      <a:lnTo>
                        <a:pt x="605" y="31"/>
                      </a:lnTo>
                      <a:lnTo>
                        <a:pt x="654" y="24"/>
                      </a:lnTo>
                      <a:lnTo>
                        <a:pt x="702" y="18"/>
                      </a:lnTo>
                      <a:lnTo>
                        <a:pt x="751" y="14"/>
                      </a:lnTo>
                      <a:lnTo>
                        <a:pt x="802" y="9"/>
                      </a:lnTo>
                      <a:lnTo>
                        <a:pt x="854" y="5"/>
                      </a:lnTo>
                      <a:lnTo>
                        <a:pt x="907" y="3"/>
                      </a:lnTo>
                      <a:lnTo>
                        <a:pt x="960" y="1"/>
                      </a:lnTo>
                      <a:lnTo>
                        <a:pt x="1015" y="0"/>
                      </a:lnTo>
                      <a:lnTo>
                        <a:pt x="1070" y="0"/>
                      </a:lnTo>
                      <a:close/>
                    </a:path>
                  </a:pathLst>
                </a:custGeom>
                <a:solidFill>
                  <a:srgbClr val="A9ABAE"/>
                </a:solidFill>
                <a:ln>
                  <a:noFill/>
                </a:ln>
              </p:spPr>
              <p:txBody>
                <a:bodyPr spcFirstLastPara="1" wrap="square" lIns="91425" tIns="45700" rIns="91425" bIns="45700" anchor="t" anchorCtr="0">
                  <a:noAutofit/>
                </a:bodyPr>
                <a:lstStyle/>
                <a:p>
                  <a:pPr>
                    <a:buSzPts val="1400"/>
                  </a:pPr>
                  <a:endParaRPr sz="1400"/>
                </a:p>
              </p:txBody>
            </p:sp>
            <p:sp>
              <p:nvSpPr>
                <p:cNvPr id="2813" name="Google Shape;2813;p36"/>
                <p:cNvSpPr/>
                <p:nvPr/>
              </p:nvSpPr>
              <p:spPr>
                <a:xfrm>
                  <a:off x="5999163" y="-3362325"/>
                  <a:ext cx="1076325" cy="271463"/>
                </a:xfrm>
                <a:custGeom>
                  <a:avLst/>
                  <a:gdLst/>
                  <a:ahLst/>
                  <a:cxnLst/>
                  <a:rect l="l" t="t" r="r" b="b"/>
                  <a:pathLst>
                    <a:path w="2033" h="512" extrusionOk="0">
                      <a:moveTo>
                        <a:pt x="1016" y="0"/>
                      </a:moveTo>
                      <a:lnTo>
                        <a:pt x="1069" y="0"/>
                      </a:lnTo>
                      <a:lnTo>
                        <a:pt x="1120" y="1"/>
                      </a:lnTo>
                      <a:lnTo>
                        <a:pt x="1171" y="2"/>
                      </a:lnTo>
                      <a:lnTo>
                        <a:pt x="1221" y="4"/>
                      </a:lnTo>
                      <a:lnTo>
                        <a:pt x="1270" y="8"/>
                      </a:lnTo>
                      <a:lnTo>
                        <a:pt x="1318" y="11"/>
                      </a:lnTo>
                      <a:lnTo>
                        <a:pt x="1366" y="15"/>
                      </a:lnTo>
                      <a:lnTo>
                        <a:pt x="1412" y="20"/>
                      </a:lnTo>
                      <a:lnTo>
                        <a:pt x="1456" y="24"/>
                      </a:lnTo>
                      <a:lnTo>
                        <a:pt x="1501" y="30"/>
                      </a:lnTo>
                      <a:lnTo>
                        <a:pt x="1544" y="36"/>
                      </a:lnTo>
                      <a:lnTo>
                        <a:pt x="1585" y="43"/>
                      </a:lnTo>
                      <a:lnTo>
                        <a:pt x="1625" y="50"/>
                      </a:lnTo>
                      <a:lnTo>
                        <a:pt x="1663" y="59"/>
                      </a:lnTo>
                      <a:lnTo>
                        <a:pt x="1700" y="66"/>
                      </a:lnTo>
                      <a:lnTo>
                        <a:pt x="1736" y="75"/>
                      </a:lnTo>
                      <a:lnTo>
                        <a:pt x="1769" y="83"/>
                      </a:lnTo>
                      <a:lnTo>
                        <a:pt x="1801" y="93"/>
                      </a:lnTo>
                      <a:lnTo>
                        <a:pt x="1831" y="102"/>
                      </a:lnTo>
                      <a:lnTo>
                        <a:pt x="1859" y="113"/>
                      </a:lnTo>
                      <a:lnTo>
                        <a:pt x="1885" y="123"/>
                      </a:lnTo>
                      <a:lnTo>
                        <a:pt x="1910" y="134"/>
                      </a:lnTo>
                      <a:lnTo>
                        <a:pt x="1933" y="145"/>
                      </a:lnTo>
                      <a:lnTo>
                        <a:pt x="1953" y="156"/>
                      </a:lnTo>
                      <a:lnTo>
                        <a:pt x="1971" y="168"/>
                      </a:lnTo>
                      <a:lnTo>
                        <a:pt x="1987" y="180"/>
                      </a:lnTo>
                      <a:lnTo>
                        <a:pt x="2001" y="192"/>
                      </a:lnTo>
                      <a:lnTo>
                        <a:pt x="2013" y="203"/>
                      </a:lnTo>
                      <a:lnTo>
                        <a:pt x="2021" y="216"/>
                      </a:lnTo>
                      <a:lnTo>
                        <a:pt x="2028" y="229"/>
                      </a:lnTo>
                      <a:lnTo>
                        <a:pt x="2032" y="242"/>
                      </a:lnTo>
                      <a:lnTo>
                        <a:pt x="2033" y="255"/>
                      </a:lnTo>
                      <a:lnTo>
                        <a:pt x="2032" y="268"/>
                      </a:lnTo>
                      <a:lnTo>
                        <a:pt x="2028" y="282"/>
                      </a:lnTo>
                      <a:lnTo>
                        <a:pt x="2021" y="294"/>
                      </a:lnTo>
                      <a:lnTo>
                        <a:pt x="2013" y="307"/>
                      </a:lnTo>
                      <a:lnTo>
                        <a:pt x="2001" y="320"/>
                      </a:lnTo>
                      <a:lnTo>
                        <a:pt x="1987" y="332"/>
                      </a:lnTo>
                      <a:lnTo>
                        <a:pt x="1971" y="344"/>
                      </a:lnTo>
                      <a:lnTo>
                        <a:pt x="1953" y="356"/>
                      </a:lnTo>
                      <a:lnTo>
                        <a:pt x="1933" y="367"/>
                      </a:lnTo>
                      <a:lnTo>
                        <a:pt x="1910" y="378"/>
                      </a:lnTo>
                      <a:lnTo>
                        <a:pt x="1885" y="389"/>
                      </a:lnTo>
                      <a:lnTo>
                        <a:pt x="1859" y="399"/>
                      </a:lnTo>
                      <a:lnTo>
                        <a:pt x="1831" y="409"/>
                      </a:lnTo>
                      <a:lnTo>
                        <a:pt x="1801" y="419"/>
                      </a:lnTo>
                      <a:lnTo>
                        <a:pt x="1769" y="427"/>
                      </a:lnTo>
                      <a:lnTo>
                        <a:pt x="1736" y="437"/>
                      </a:lnTo>
                      <a:lnTo>
                        <a:pt x="1700" y="445"/>
                      </a:lnTo>
                      <a:lnTo>
                        <a:pt x="1663" y="453"/>
                      </a:lnTo>
                      <a:lnTo>
                        <a:pt x="1625" y="462"/>
                      </a:lnTo>
                      <a:lnTo>
                        <a:pt x="1585" y="469"/>
                      </a:lnTo>
                      <a:lnTo>
                        <a:pt x="1544" y="475"/>
                      </a:lnTo>
                      <a:lnTo>
                        <a:pt x="1501" y="480"/>
                      </a:lnTo>
                      <a:lnTo>
                        <a:pt x="1456" y="486"/>
                      </a:lnTo>
                      <a:lnTo>
                        <a:pt x="1412" y="492"/>
                      </a:lnTo>
                      <a:lnTo>
                        <a:pt x="1366" y="497"/>
                      </a:lnTo>
                      <a:lnTo>
                        <a:pt x="1318" y="500"/>
                      </a:lnTo>
                      <a:lnTo>
                        <a:pt x="1270" y="504"/>
                      </a:lnTo>
                      <a:lnTo>
                        <a:pt x="1221" y="506"/>
                      </a:lnTo>
                      <a:lnTo>
                        <a:pt x="1171" y="509"/>
                      </a:lnTo>
                      <a:lnTo>
                        <a:pt x="1120" y="511"/>
                      </a:lnTo>
                      <a:lnTo>
                        <a:pt x="1069" y="511"/>
                      </a:lnTo>
                      <a:lnTo>
                        <a:pt x="1016" y="512"/>
                      </a:lnTo>
                      <a:lnTo>
                        <a:pt x="964" y="511"/>
                      </a:lnTo>
                      <a:lnTo>
                        <a:pt x="912" y="511"/>
                      </a:lnTo>
                      <a:lnTo>
                        <a:pt x="861" y="509"/>
                      </a:lnTo>
                      <a:lnTo>
                        <a:pt x="812" y="506"/>
                      </a:lnTo>
                      <a:lnTo>
                        <a:pt x="762" y="504"/>
                      </a:lnTo>
                      <a:lnTo>
                        <a:pt x="714" y="500"/>
                      </a:lnTo>
                      <a:lnTo>
                        <a:pt x="667" y="497"/>
                      </a:lnTo>
                      <a:lnTo>
                        <a:pt x="621" y="492"/>
                      </a:lnTo>
                      <a:lnTo>
                        <a:pt x="575" y="486"/>
                      </a:lnTo>
                      <a:lnTo>
                        <a:pt x="531" y="480"/>
                      </a:lnTo>
                      <a:lnTo>
                        <a:pt x="489" y="475"/>
                      </a:lnTo>
                      <a:lnTo>
                        <a:pt x="448" y="469"/>
                      </a:lnTo>
                      <a:lnTo>
                        <a:pt x="407" y="462"/>
                      </a:lnTo>
                      <a:lnTo>
                        <a:pt x="370" y="453"/>
                      </a:lnTo>
                      <a:lnTo>
                        <a:pt x="332" y="445"/>
                      </a:lnTo>
                      <a:lnTo>
                        <a:pt x="297" y="437"/>
                      </a:lnTo>
                      <a:lnTo>
                        <a:pt x="264" y="427"/>
                      </a:lnTo>
                      <a:lnTo>
                        <a:pt x="232" y="419"/>
                      </a:lnTo>
                      <a:lnTo>
                        <a:pt x="201" y="409"/>
                      </a:lnTo>
                      <a:lnTo>
                        <a:pt x="173" y="399"/>
                      </a:lnTo>
                      <a:lnTo>
                        <a:pt x="146" y="389"/>
                      </a:lnTo>
                      <a:lnTo>
                        <a:pt x="122" y="378"/>
                      </a:lnTo>
                      <a:lnTo>
                        <a:pt x="100" y="367"/>
                      </a:lnTo>
                      <a:lnTo>
                        <a:pt x="79" y="356"/>
                      </a:lnTo>
                      <a:lnTo>
                        <a:pt x="61" y="344"/>
                      </a:lnTo>
                      <a:lnTo>
                        <a:pt x="44" y="332"/>
                      </a:lnTo>
                      <a:lnTo>
                        <a:pt x="32" y="320"/>
                      </a:lnTo>
                      <a:lnTo>
                        <a:pt x="20" y="307"/>
                      </a:lnTo>
                      <a:lnTo>
                        <a:pt x="11" y="294"/>
                      </a:lnTo>
                      <a:lnTo>
                        <a:pt x="4" y="282"/>
                      </a:lnTo>
                      <a:lnTo>
                        <a:pt x="1" y="268"/>
                      </a:lnTo>
                      <a:lnTo>
                        <a:pt x="0" y="255"/>
                      </a:lnTo>
                      <a:lnTo>
                        <a:pt x="1" y="242"/>
                      </a:lnTo>
                      <a:lnTo>
                        <a:pt x="4" y="229"/>
                      </a:lnTo>
                      <a:lnTo>
                        <a:pt x="11" y="216"/>
                      </a:lnTo>
                      <a:lnTo>
                        <a:pt x="20" y="203"/>
                      </a:lnTo>
                      <a:lnTo>
                        <a:pt x="32" y="192"/>
                      </a:lnTo>
                      <a:lnTo>
                        <a:pt x="44" y="180"/>
                      </a:lnTo>
                      <a:lnTo>
                        <a:pt x="61" y="168"/>
                      </a:lnTo>
                      <a:lnTo>
                        <a:pt x="79" y="156"/>
                      </a:lnTo>
                      <a:lnTo>
                        <a:pt x="100" y="145"/>
                      </a:lnTo>
                      <a:lnTo>
                        <a:pt x="122" y="134"/>
                      </a:lnTo>
                      <a:lnTo>
                        <a:pt x="146" y="123"/>
                      </a:lnTo>
                      <a:lnTo>
                        <a:pt x="173" y="113"/>
                      </a:lnTo>
                      <a:lnTo>
                        <a:pt x="201" y="102"/>
                      </a:lnTo>
                      <a:lnTo>
                        <a:pt x="232" y="93"/>
                      </a:lnTo>
                      <a:lnTo>
                        <a:pt x="264" y="83"/>
                      </a:lnTo>
                      <a:lnTo>
                        <a:pt x="297" y="75"/>
                      </a:lnTo>
                      <a:lnTo>
                        <a:pt x="332" y="66"/>
                      </a:lnTo>
                      <a:lnTo>
                        <a:pt x="370" y="59"/>
                      </a:lnTo>
                      <a:lnTo>
                        <a:pt x="407" y="50"/>
                      </a:lnTo>
                      <a:lnTo>
                        <a:pt x="448" y="43"/>
                      </a:lnTo>
                      <a:lnTo>
                        <a:pt x="489" y="36"/>
                      </a:lnTo>
                      <a:lnTo>
                        <a:pt x="531" y="30"/>
                      </a:lnTo>
                      <a:lnTo>
                        <a:pt x="575" y="24"/>
                      </a:lnTo>
                      <a:lnTo>
                        <a:pt x="621" y="20"/>
                      </a:lnTo>
                      <a:lnTo>
                        <a:pt x="667" y="15"/>
                      </a:lnTo>
                      <a:lnTo>
                        <a:pt x="714" y="11"/>
                      </a:lnTo>
                      <a:lnTo>
                        <a:pt x="762" y="8"/>
                      </a:lnTo>
                      <a:lnTo>
                        <a:pt x="812" y="4"/>
                      </a:lnTo>
                      <a:lnTo>
                        <a:pt x="861" y="2"/>
                      </a:lnTo>
                      <a:lnTo>
                        <a:pt x="912" y="1"/>
                      </a:lnTo>
                      <a:lnTo>
                        <a:pt x="964" y="0"/>
                      </a:lnTo>
                      <a:lnTo>
                        <a:pt x="1016" y="0"/>
                      </a:lnTo>
                      <a:close/>
                    </a:path>
                  </a:pathLst>
                </a:custGeom>
                <a:solidFill>
                  <a:srgbClr val="4B4B4D"/>
                </a:solidFill>
                <a:ln>
                  <a:noFill/>
                </a:ln>
              </p:spPr>
              <p:txBody>
                <a:bodyPr spcFirstLastPara="1" wrap="square" lIns="91425" tIns="45700" rIns="91425" bIns="45700" anchor="t" anchorCtr="0">
                  <a:noAutofit/>
                </a:bodyPr>
                <a:lstStyle/>
                <a:p>
                  <a:pPr>
                    <a:buSzPts val="1400"/>
                  </a:pPr>
                  <a:endParaRPr sz="1400"/>
                </a:p>
              </p:txBody>
            </p:sp>
            <p:sp>
              <p:nvSpPr>
                <p:cNvPr id="2814" name="Google Shape;2814;p36"/>
                <p:cNvSpPr/>
                <p:nvPr/>
              </p:nvSpPr>
              <p:spPr>
                <a:xfrm>
                  <a:off x="6091238" y="-3340100"/>
                  <a:ext cx="892175" cy="206375"/>
                </a:xfrm>
                <a:custGeom>
                  <a:avLst/>
                  <a:gdLst/>
                  <a:ahLst/>
                  <a:cxnLst/>
                  <a:rect l="l" t="t" r="r" b="b"/>
                  <a:pathLst>
                    <a:path w="1684" h="389" extrusionOk="0">
                      <a:moveTo>
                        <a:pt x="842" y="0"/>
                      </a:moveTo>
                      <a:lnTo>
                        <a:pt x="928" y="1"/>
                      </a:lnTo>
                      <a:lnTo>
                        <a:pt x="1011" y="5"/>
                      </a:lnTo>
                      <a:lnTo>
                        <a:pt x="1093" y="10"/>
                      </a:lnTo>
                      <a:lnTo>
                        <a:pt x="1170" y="16"/>
                      </a:lnTo>
                      <a:lnTo>
                        <a:pt x="1243" y="24"/>
                      </a:lnTo>
                      <a:lnTo>
                        <a:pt x="1313" y="33"/>
                      </a:lnTo>
                      <a:lnTo>
                        <a:pt x="1378" y="45"/>
                      </a:lnTo>
                      <a:lnTo>
                        <a:pt x="1438" y="57"/>
                      </a:lnTo>
                      <a:lnTo>
                        <a:pt x="1465" y="64"/>
                      </a:lnTo>
                      <a:lnTo>
                        <a:pt x="1492" y="71"/>
                      </a:lnTo>
                      <a:lnTo>
                        <a:pt x="1517" y="78"/>
                      </a:lnTo>
                      <a:lnTo>
                        <a:pt x="1540" y="86"/>
                      </a:lnTo>
                      <a:lnTo>
                        <a:pt x="1562" y="94"/>
                      </a:lnTo>
                      <a:lnTo>
                        <a:pt x="1583" y="102"/>
                      </a:lnTo>
                      <a:lnTo>
                        <a:pt x="1601" y="111"/>
                      </a:lnTo>
                      <a:lnTo>
                        <a:pt x="1618" y="119"/>
                      </a:lnTo>
                      <a:lnTo>
                        <a:pt x="1634" y="127"/>
                      </a:lnTo>
                      <a:lnTo>
                        <a:pt x="1647" y="137"/>
                      </a:lnTo>
                      <a:lnTo>
                        <a:pt x="1657" y="146"/>
                      </a:lnTo>
                      <a:lnTo>
                        <a:pt x="1667" y="156"/>
                      </a:lnTo>
                      <a:lnTo>
                        <a:pt x="1675" y="165"/>
                      </a:lnTo>
                      <a:lnTo>
                        <a:pt x="1680" y="175"/>
                      </a:lnTo>
                      <a:lnTo>
                        <a:pt x="1683" y="185"/>
                      </a:lnTo>
                      <a:lnTo>
                        <a:pt x="1684" y="195"/>
                      </a:lnTo>
                      <a:lnTo>
                        <a:pt x="1683" y="204"/>
                      </a:lnTo>
                      <a:lnTo>
                        <a:pt x="1680" y="215"/>
                      </a:lnTo>
                      <a:lnTo>
                        <a:pt x="1675" y="224"/>
                      </a:lnTo>
                      <a:lnTo>
                        <a:pt x="1667" y="234"/>
                      </a:lnTo>
                      <a:lnTo>
                        <a:pt x="1657" y="243"/>
                      </a:lnTo>
                      <a:lnTo>
                        <a:pt x="1647" y="252"/>
                      </a:lnTo>
                      <a:lnTo>
                        <a:pt x="1634" y="262"/>
                      </a:lnTo>
                      <a:lnTo>
                        <a:pt x="1618" y="270"/>
                      </a:lnTo>
                      <a:lnTo>
                        <a:pt x="1601" y="278"/>
                      </a:lnTo>
                      <a:lnTo>
                        <a:pt x="1583" y="288"/>
                      </a:lnTo>
                      <a:lnTo>
                        <a:pt x="1562" y="295"/>
                      </a:lnTo>
                      <a:lnTo>
                        <a:pt x="1540" y="303"/>
                      </a:lnTo>
                      <a:lnTo>
                        <a:pt x="1517" y="311"/>
                      </a:lnTo>
                      <a:lnTo>
                        <a:pt x="1492" y="318"/>
                      </a:lnTo>
                      <a:lnTo>
                        <a:pt x="1465" y="325"/>
                      </a:lnTo>
                      <a:lnTo>
                        <a:pt x="1438" y="331"/>
                      </a:lnTo>
                      <a:lnTo>
                        <a:pt x="1378" y="344"/>
                      </a:lnTo>
                      <a:lnTo>
                        <a:pt x="1313" y="356"/>
                      </a:lnTo>
                      <a:lnTo>
                        <a:pt x="1243" y="366"/>
                      </a:lnTo>
                      <a:lnTo>
                        <a:pt x="1170" y="374"/>
                      </a:lnTo>
                      <a:lnTo>
                        <a:pt x="1093" y="380"/>
                      </a:lnTo>
                      <a:lnTo>
                        <a:pt x="1011" y="384"/>
                      </a:lnTo>
                      <a:lnTo>
                        <a:pt x="928" y="388"/>
                      </a:lnTo>
                      <a:lnTo>
                        <a:pt x="842" y="389"/>
                      </a:lnTo>
                      <a:lnTo>
                        <a:pt x="756" y="388"/>
                      </a:lnTo>
                      <a:lnTo>
                        <a:pt x="672" y="384"/>
                      </a:lnTo>
                      <a:lnTo>
                        <a:pt x="592" y="380"/>
                      </a:lnTo>
                      <a:lnTo>
                        <a:pt x="514" y="374"/>
                      </a:lnTo>
                      <a:lnTo>
                        <a:pt x="441" y="366"/>
                      </a:lnTo>
                      <a:lnTo>
                        <a:pt x="371" y="356"/>
                      </a:lnTo>
                      <a:lnTo>
                        <a:pt x="307" y="344"/>
                      </a:lnTo>
                      <a:lnTo>
                        <a:pt x="246" y="331"/>
                      </a:lnTo>
                      <a:lnTo>
                        <a:pt x="218" y="325"/>
                      </a:lnTo>
                      <a:lnTo>
                        <a:pt x="192" y="318"/>
                      </a:lnTo>
                      <a:lnTo>
                        <a:pt x="167" y="311"/>
                      </a:lnTo>
                      <a:lnTo>
                        <a:pt x="144" y="303"/>
                      </a:lnTo>
                      <a:lnTo>
                        <a:pt x="122" y="295"/>
                      </a:lnTo>
                      <a:lnTo>
                        <a:pt x="101" y="288"/>
                      </a:lnTo>
                      <a:lnTo>
                        <a:pt x="83" y="278"/>
                      </a:lnTo>
                      <a:lnTo>
                        <a:pt x="66" y="270"/>
                      </a:lnTo>
                      <a:lnTo>
                        <a:pt x="51" y="262"/>
                      </a:lnTo>
                      <a:lnTo>
                        <a:pt x="38" y="252"/>
                      </a:lnTo>
                      <a:lnTo>
                        <a:pt x="26" y="243"/>
                      </a:lnTo>
                      <a:lnTo>
                        <a:pt x="17" y="234"/>
                      </a:lnTo>
                      <a:lnTo>
                        <a:pt x="10" y="224"/>
                      </a:lnTo>
                      <a:lnTo>
                        <a:pt x="5" y="215"/>
                      </a:lnTo>
                      <a:lnTo>
                        <a:pt x="1" y="204"/>
                      </a:lnTo>
                      <a:lnTo>
                        <a:pt x="0" y="195"/>
                      </a:lnTo>
                      <a:lnTo>
                        <a:pt x="1" y="185"/>
                      </a:lnTo>
                      <a:lnTo>
                        <a:pt x="5" y="175"/>
                      </a:lnTo>
                      <a:lnTo>
                        <a:pt x="10" y="165"/>
                      </a:lnTo>
                      <a:lnTo>
                        <a:pt x="17" y="156"/>
                      </a:lnTo>
                      <a:lnTo>
                        <a:pt x="26" y="146"/>
                      </a:lnTo>
                      <a:lnTo>
                        <a:pt x="38" y="137"/>
                      </a:lnTo>
                      <a:lnTo>
                        <a:pt x="51" y="127"/>
                      </a:lnTo>
                      <a:lnTo>
                        <a:pt x="66" y="119"/>
                      </a:lnTo>
                      <a:lnTo>
                        <a:pt x="83" y="111"/>
                      </a:lnTo>
                      <a:lnTo>
                        <a:pt x="101" y="102"/>
                      </a:lnTo>
                      <a:lnTo>
                        <a:pt x="122" y="94"/>
                      </a:lnTo>
                      <a:lnTo>
                        <a:pt x="144" y="86"/>
                      </a:lnTo>
                      <a:lnTo>
                        <a:pt x="167" y="78"/>
                      </a:lnTo>
                      <a:lnTo>
                        <a:pt x="192" y="71"/>
                      </a:lnTo>
                      <a:lnTo>
                        <a:pt x="218" y="64"/>
                      </a:lnTo>
                      <a:lnTo>
                        <a:pt x="246" y="57"/>
                      </a:lnTo>
                      <a:lnTo>
                        <a:pt x="307" y="45"/>
                      </a:lnTo>
                      <a:lnTo>
                        <a:pt x="371" y="33"/>
                      </a:lnTo>
                      <a:lnTo>
                        <a:pt x="441" y="24"/>
                      </a:lnTo>
                      <a:lnTo>
                        <a:pt x="514" y="16"/>
                      </a:lnTo>
                      <a:lnTo>
                        <a:pt x="592" y="10"/>
                      </a:lnTo>
                      <a:lnTo>
                        <a:pt x="672" y="5"/>
                      </a:lnTo>
                      <a:lnTo>
                        <a:pt x="756" y="1"/>
                      </a:lnTo>
                      <a:lnTo>
                        <a:pt x="842" y="0"/>
                      </a:lnTo>
                      <a:close/>
                    </a:path>
                  </a:pathLst>
                </a:custGeom>
                <a:solidFill>
                  <a:srgbClr val="2D75B6"/>
                </a:solidFill>
                <a:ln>
                  <a:noFill/>
                </a:ln>
              </p:spPr>
              <p:txBody>
                <a:bodyPr spcFirstLastPara="1" wrap="square" lIns="91425" tIns="45700" rIns="91425" bIns="45700" anchor="t" anchorCtr="0">
                  <a:noAutofit/>
                </a:bodyPr>
                <a:lstStyle/>
                <a:p>
                  <a:pPr>
                    <a:buSzPts val="1400"/>
                  </a:pPr>
                  <a:endParaRPr sz="1400"/>
                </a:p>
              </p:txBody>
            </p:sp>
            <p:sp>
              <p:nvSpPr>
                <p:cNvPr id="2815" name="Google Shape;2815;p36"/>
                <p:cNvSpPr/>
                <p:nvPr/>
              </p:nvSpPr>
              <p:spPr>
                <a:xfrm>
                  <a:off x="6175374" y="-3244850"/>
                  <a:ext cx="727869" cy="111125"/>
                </a:xfrm>
                <a:custGeom>
                  <a:avLst/>
                  <a:gdLst/>
                  <a:ahLst/>
                  <a:cxnLst/>
                  <a:rect l="l" t="t" r="r" b="b"/>
                  <a:pathLst>
                    <a:path w="1368" h="210" extrusionOk="0">
                      <a:moveTo>
                        <a:pt x="1368" y="129"/>
                      </a:moveTo>
                      <a:lnTo>
                        <a:pt x="1339" y="138"/>
                      </a:lnTo>
                      <a:lnTo>
                        <a:pt x="1307" y="146"/>
                      </a:lnTo>
                      <a:lnTo>
                        <a:pt x="1273" y="155"/>
                      </a:lnTo>
                      <a:lnTo>
                        <a:pt x="1236" y="162"/>
                      </a:lnTo>
                      <a:lnTo>
                        <a:pt x="1199" y="169"/>
                      </a:lnTo>
                      <a:lnTo>
                        <a:pt x="1160" y="176"/>
                      </a:lnTo>
                      <a:lnTo>
                        <a:pt x="1117" y="182"/>
                      </a:lnTo>
                      <a:lnTo>
                        <a:pt x="1075" y="188"/>
                      </a:lnTo>
                      <a:lnTo>
                        <a:pt x="1030" y="192"/>
                      </a:lnTo>
                      <a:lnTo>
                        <a:pt x="984" y="197"/>
                      </a:lnTo>
                      <a:lnTo>
                        <a:pt x="937" y="201"/>
                      </a:lnTo>
                      <a:lnTo>
                        <a:pt x="889" y="204"/>
                      </a:lnTo>
                      <a:lnTo>
                        <a:pt x="839" y="207"/>
                      </a:lnTo>
                      <a:lnTo>
                        <a:pt x="788" y="209"/>
                      </a:lnTo>
                      <a:lnTo>
                        <a:pt x="737" y="209"/>
                      </a:lnTo>
                      <a:lnTo>
                        <a:pt x="684" y="210"/>
                      </a:lnTo>
                      <a:lnTo>
                        <a:pt x="632" y="209"/>
                      </a:lnTo>
                      <a:lnTo>
                        <a:pt x="580" y="209"/>
                      </a:lnTo>
                      <a:lnTo>
                        <a:pt x="529" y="207"/>
                      </a:lnTo>
                      <a:lnTo>
                        <a:pt x="480" y="204"/>
                      </a:lnTo>
                      <a:lnTo>
                        <a:pt x="431" y="201"/>
                      </a:lnTo>
                      <a:lnTo>
                        <a:pt x="384" y="197"/>
                      </a:lnTo>
                      <a:lnTo>
                        <a:pt x="338" y="192"/>
                      </a:lnTo>
                      <a:lnTo>
                        <a:pt x="293" y="188"/>
                      </a:lnTo>
                      <a:lnTo>
                        <a:pt x="250" y="182"/>
                      </a:lnTo>
                      <a:lnTo>
                        <a:pt x="209" y="176"/>
                      </a:lnTo>
                      <a:lnTo>
                        <a:pt x="169" y="169"/>
                      </a:lnTo>
                      <a:lnTo>
                        <a:pt x="131" y="162"/>
                      </a:lnTo>
                      <a:lnTo>
                        <a:pt x="96" y="155"/>
                      </a:lnTo>
                      <a:lnTo>
                        <a:pt x="61" y="146"/>
                      </a:lnTo>
                      <a:lnTo>
                        <a:pt x="30" y="138"/>
                      </a:lnTo>
                      <a:lnTo>
                        <a:pt x="0" y="129"/>
                      </a:lnTo>
                      <a:lnTo>
                        <a:pt x="0" y="0"/>
                      </a:lnTo>
                      <a:lnTo>
                        <a:pt x="1368" y="0"/>
                      </a:lnTo>
                      <a:lnTo>
                        <a:pt x="1368" y="129"/>
                      </a:lnTo>
                      <a:close/>
                    </a:path>
                  </a:pathLst>
                </a:custGeom>
                <a:solidFill>
                  <a:srgbClr val="4AB9C4"/>
                </a:solidFill>
                <a:ln>
                  <a:noFill/>
                </a:ln>
              </p:spPr>
              <p:txBody>
                <a:bodyPr spcFirstLastPara="1" wrap="square" lIns="91425" tIns="45700" rIns="91425" bIns="45700" anchor="t" anchorCtr="0">
                  <a:noAutofit/>
                </a:bodyPr>
                <a:lstStyle/>
                <a:p>
                  <a:pPr>
                    <a:buSzPts val="1400"/>
                  </a:pPr>
                  <a:endParaRPr sz="1400"/>
                </a:p>
              </p:txBody>
            </p:sp>
            <p:sp>
              <p:nvSpPr>
                <p:cNvPr id="2816" name="Google Shape;2816;p36"/>
                <p:cNvSpPr/>
                <p:nvPr/>
              </p:nvSpPr>
              <p:spPr>
                <a:xfrm>
                  <a:off x="6173788" y="-3319463"/>
                  <a:ext cx="727075" cy="155575"/>
                </a:xfrm>
                <a:custGeom>
                  <a:avLst/>
                  <a:gdLst/>
                  <a:ahLst/>
                  <a:cxnLst/>
                  <a:rect l="l" t="t" r="r" b="b"/>
                  <a:pathLst>
                    <a:path w="1372" h="296" extrusionOk="0">
                      <a:moveTo>
                        <a:pt x="686" y="0"/>
                      </a:moveTo>
                      <a:lnTo>
                        <a:pt x="756" y="0"/>
                      </a:lnTo>
                      <a:lnTo>
                        <a:pt x="825" y="2"/>
                      </a:lnTo>
                      <a:lnTo>
                        <a:pt x="889" y="6"/>
                      </a:lnTo>
                      <a:lnTo>
                        <a:pt x="953" y="12"/>
                      </a:lnTo>
                      <a:lnTo>
                        <a:pt x="1013" y="17"/>
                      </a:lnTo>
                      <a:lnTo>
                        <a:pt x="1070" y="24"/>
                      </a:lnTo>
                      <a:lnTo>
                        <a:pt x="1123" y="34"/>
                      </a:lnTo>
                      <a:lnTo>
                        <a:pt x="1171" y="43"/>
                      </a:lnTo>
                      <a:lnTo>
                        <a:pt x="1215" y="54"/>
                      </a:lnTo>
                      <a:lnTo>
                        <a:pt x="1255" y="65"/>
                      </a:lnTo>
                      <a:lnTo>
                        <a:pt x="1273" y="70"/>
                      </a:lnTo>
                      <a:lnTo>
                        <a:pt x="1289" y="78"/>
                      </a:lnTo>
                      <a:lnTo>
                        <a:pt x="1304" y="83"/>
                      </a:lnTo>
                      <a:lnTo>
                        <a:pt x="1318" y="90"/>
                      </a:lnTo>
                      <a:lnTo>
                        <a:pt x="1330" y="96"/>
                      </a:lnTo>
                      <a:lnTo>
                        <a:pt x="1341" y="103"/>
                      </a:lnTo>
                      <a:lnTo>
                        <a:pt x="1350" y="111"/>
                      </a:lnTo>
                      <a:lnTo>
                        <a:pt x="1357" y="118"/>
                      </a:lnTo>
                      <a:lnTo>
                        <a:pt x="1364" y="125"/>
                      </a:lnTo>
                      <a:lnTo>
                        <a:pt x="1368" y="133"/>
                      </a:lnTo>
                      <a:lnTo>
                        <a:pt x="1372" y="140"/>
                      </a:lnTo>
                      <a:lnTo>
                        <a:pt x="1372" y="148"/>
                      </a:lnTo>
                      <a:lnTo>
                        <a:pt x="1372" y="155"/>
                      </a:lnTo>
                      <a:lnTo>
                        <a:pt x="1368" y="162"/>
                      </a:lnTo>
                      <a:lnTo>
                        <a:pt x="1364" y="171"/>
                      </a:lnTo>
                      <a:lnTo>
                        <a:pt x="1357" y="178"/>
                      </a:lnTo>
                      <a:lnTo>
                        <a:pt x="1350" y="185"/>
                      </a:lnTo>
                      <a:lnTo>
                        <a:pt x="1341" y="192"/>
                      </a:lnTo>
                      <a:lnTo>
                        <a:pt x="1330" y="199"/>
                      </a:lnTo>
                      <a:lnTo>
                        <a:pt x="1318" y="205"/>
                      </a:lnTo>
                      <a:lnTo>
                        <a:pt x="1304" y="212"/>
                      </a:lnTo>
                      <a:lnTo>
                        <a:pt x="1289" y="218"/>
                      </a:lnTo>
                      <a:lnTo>
                        <a:pt x="1273" y="225"/>
                      </a:lnTo>
                      <a:lnTo>
                        <a:pt x="1255" y="231"/>
                      </a:lnTo>
                      <a:lnTo>
                        <a:pt x="1215" y="241"/>
                      </a:lnTo>
                      <a:lnTo>
                        <a:pt x="1171" y="252"/>
                      </a:lnTo>
                      <a:lnTo>
                        <a:pt x="1123" y="261"/>
                      </a:lnTo>
                      <a:lnTo>
                        <a:pt x="1070" y="271"/>
                      </a:lnTo>
                      <a:lnTo>
                        <a:pt x="1013" y="278"/>
                      </a:lnTo>
                      <a:lnTo>
                        <a:pt x="953" y="284"/>
                      </a:lnTo>
                      <a:lnTo>
                        <a:pt x="889" y="290"/>
                      </a:lnTo>
                      <a:lnTo>
                        <a:pt x="825" y="293"/>
                      </a:lnTo>
                      <a:lnTo>
                        <a:pt x="756" y="296"/>
                      </a:lnTo>
                      <a:lnTo>
                        <a:pt x="686" y="296"/>
                      </a:lnTo>
                      <a:lnTo>
                        <a:pt x="616" y="296"/>
                      </a:lnTo>
                      <a:lnTo>
                        <a:pt x="548" y="293"/>
                      </a:lnTo>
                      <a:lnTo>
                        <a:pt x="482" y="290"/>
                      </a:lnTo>
                      <a:lnTo>
                        <a:pt x="419" y="284"/>
                      </a:lnTo>
                      <a:lnTo>
                        <a:pt x="359" y="278"/>
                      </a:lnTo>
                      <a:lnTo>
                        <a:pt x="303" y="271"/>
                      </a:lnTo>
                      <a:lnTo>
                        <a:pt x="250" y="261"/>
                      </a:lnTo>
                      <a:lnTo>
                        <a:pt x="201" y="252"/>
                      </a:lnTo>
                      <a:lnTo>
                        <a:pt x="156" y="241"/>
                      </a:lnTo>
                      <a:lnTo>
                        <a:pt x="118" y="231"/>
                      </a:lnTo>
                      <a:lnTo>
                        <a:pt x="100" y="225"/>
                      </a:lnTo>
                      <a:lnTo>
                        <a:pt x="83" y="218"/>
                      </a:lnTo>
                      <a:lnTo>
                        <a:pt x="68" y="212"/>
                      </a:lnTo>
                      <a:lnTo>
                        <a:pt x="54" y="205"/>
                      </a:lnTo>
                      <a:lnTo>
                        <a:pt x="42" y="199"/>
                      </a:lnTo>
                      <a:lnTo>
                        <a:pt x="32" y="192"/>
                      </a:lnTo>
                      <a:lnTo>
                        <a:pt x="22" y="185"/>
                      </a:lnTo>
                      <a:lnTo>
                        <a:pt x="14" y="178"/>
                      </a:lnTo>
                      <a:lnTo>
                        <a:pt x="8" y="171"/>
                      </a:lnTo>
                      <a:lnTo>
                        <a:pt x="3" y="162"/>
                      </a:lnTo>
                      <a:lnTo>
                        <a:pt x="1" y="155"/>
                      </a:lnTo>
                      <a:lnTo>
                        <a:pt x="0" y="148"/>
                      </a:lnTo>
                      <a:lnTo>
                        <a:pt x="1" y="140"/>
                      </a:lnTo>
                      <a:lnTo>
                        <a:pt x="3" y="133"/>
                      </a:lnTo>
                      <a:lnTo>
                        <a:pt x="8" y="125"/>
                      </a:lnTo>
                      <a:lnTo>
                        <a:pt x="14" y="118"/>
                      </a:lnTo>
                      <a:lnTo>
                        <a:pt x="22" y="111"/>
                      </a:lnTo>
                      <a:lnTo>
                        <a:pt x="32" y="103"/>
                      </a:lnTo>
                      <a:lnTo>
                        <a:pt x="42" y="96"/>
                      </a:lnTo>
                      <a:lnTo>
                        <a:pt x="54" y="90"/>
                      </a:lnTo>
                      <a:lnTo>
                        <a:pt x="68" y="83"/>
                      </a:lnTo>
                      <a:lnTo>
                        <a:pt x="83" y="78"/>
                      </a:lnTo>
                      <a:lnTo>
                        <a:pt x="100" y="70"/>
                      </a:lnTo>
                      <a:lnTo>
                        <a:pt x="118" y="65"/>
                      </a:lnTo>
                      <a:lnTo>
                        <a:pt x="156" y="54"/>
                      </a:lnTo>
                      <a:lnTo>
                        <a:pt x="201" y="43"/>
                      </a:lnTo>
                      <a:lnTo>
                        <a:pt x="250" y="34"/>
                      </a:lnTo>
                      <a:lnTo>
                        <a:pt x="303" y="24"/>
                      </a:lnTo>
                      <a:lnTo>
                        <a:pt x="359" y="17"/>
                      </a:lnTo>
                      <a:lnTo>
                        <a:pt x="419" y="12"/>
                      </a:lnTo>
                      <a:lnTo>
                        <a:pt x="482" y="6"/>
                      </a:lnTo>
                      <a:lnTo>
                        <a:pt x="548" y="2"/>
                      </a:lnTo>
                      <a:lnTo>
                        <a:pt x="616" y="0"/>
                      </a:lnTo>
                      <a:lnTo>
                        <a:pt x="686" y="0"/>
                      </a:lnTo>
                      <a:close/>
                    </a:path>
                  </a:pathLst>
                </a:custGeom>
                <a:solidFill>
                  <a:srgbClr val="4AB9C4"/>
                </a:solidFill>
                <a:ln>
                  <a:noFill/>
                </a:ln>
              </p:spPr>
              <p:txBody>
                <a:bodyPr spcFirstLastPara="1" wrap="square" lIns="91425" tIns="45700" rIns="91425" bIns="45700" anchor="t" anchorCtr="0">
                  <a:noAutofit/>
                </a:bodyPr>
                <a:lstStyle/>
                <a:p>
                  <a:pPr>
                    <a:buSzPts val="1400"/>
                  </a:pPr>
                  <a:endParaRPr sz="1400"/>
                </a:p>
              </p:txBody>
            </p:sp>
            <p:sp>
              <p:nvSpPr>
                <p:cNvPr id="2817" name="Google Shape;2817;p36"/>
                <p:cNvSpPr/>
                <p:nvPr/>
              </p:nvSpPr>
              <p:spPr>
                <a:xfrm>
                  <a:off x="6194425" y="-3316288"/>
                  <a:ext cx="685800" cy="131763"/>
                </a:xfrm>
                <a:custGeom>
                  <a:avLst/>
                  <a:gdLst/>
                  <a:ahLst/>
                  <a:cxnLst/>
                  <a:rect l="l" t="t" r="r" b="b"/>
                  <a:pathLst>
                    <a:path w="1298" h="247" extrusionOk="0">
                      <a:moveTo>
                        <a:pt x="649" y="0"/>
                      </a:moveTo>
                      <a:lnTo>
                        <a:pt x="716" y="0"/>
                      </a:lnTo>
                      <a:lnTo>
                        <a:pt x="779" y="2"/>
                      </a:lnTo>
                      <a:lnTo>
                        <a:pt x="842" y="5"/>
                      </a:lnTo>
                      <a:lnTo>
                        <a:pt x="902" y="9"/>
                      </a:lnTo>
                      <a:lnTo>
                        <a:pt x="959" y="14"/>
                      </a:lnTo>
                      <a:lnTo>
                        <a:pt x="1012" y="21"/>
                      </a:lnTo>
                      <a:lnTo>
                        <a:pt x="1062" y="28"/>
                      </a:lnTo>
                      <a:lnTo>
                        <a:pt x="1108" y="35"/>
                      </a:lnTo>
                      <a:lnTo>
                        <a:pt x="1149" y="45"/>
                      </a:lnTo>
                      <a:lnTo>
                        <a:pt x="1187" y="54"/>
                      </a:lnTo>
                      <a:lnTo>
                        <a:pt x="1219" y="65"/>
                      </a:lnTo>
                      <a:lnTo>
                        <a:pt x="1247" y="75"/>
                      </a:lnTo>
                      <a:lnTo>
                        <a:pt x="1258" y="81"/>
                      </a:lnTo>
                      <a:lnTo>
                        <a:pt x="1269" y="87"/>
                      </a:lnTo>
                      <a:lnTo>
                        <a:pt x="1278" y="93"/>
                      </a:lnTo>
                      <a:lnTo>
                        <a:pt x="1285" y="99"/>
                      </a:lnTo>
                      <a:lnTo>
                        <a:pt x="1291" y="105"/>
                      </a:lnTo>
                      <a:lnTo>
                        <a:pt x="1294" y="111"/>
                      </a:lnTo>
                      <a:lnTo>
                        <a:pt x="1297" y="117"/>
                      </a:lnTo>
                      <a:lnTo>
                        <a:pt x="1298" y="124"/>
                      </a:lnTo>
                      <a:lnTo>
                        <a:pt x="1297" y="130"/>
                      </a:lnTo>
                      <a:lnTo>
                        <a:pt x="1294" y="137"/>
                      </a:lnTo>
                      <a:lnTo>
                        <a:pt x="1291" y="143"/>
                      </a:lnTo>
                      <a:lnTo>
                        <a:pt x="1285" y="148"/>
                      </a:lnTo>
                      <a:lnTo>
                        <a:pt x="1278" y="154"/>
                      </a:lnTo>
                      <a:lnTo>
                        <a:pt x="1269" y="160"/>
                      </a:lnTo>
                      <a:lnTo>
                        <a:pt x="1258" y="166"/>
                      </a:lnTo>
                      <a:lnTo>
                        <a:pt x="1247" y="172"/>
                      </a:lnTo>
                      <a:lnTo>
                        <a:pt x="1219" y="183"/>
                      </a:lnTo>
                      <a:lnTo>
                        <a:pt x="1187" y="193"/>
                      </a:lnTo>
                      <a:lnTo>
                        <a:pt x="1149" y="203"/>
                      </a:lnTo>
                      <a:lnTo>
                        <a:pt x="1108" y="211"/>
                      </a:lnTo>
                      <a:lnTo>
                        <a:pt x="1062" y="219"/>
                      </a:lnTo>
                      <a:lnTo>
                        <a:pt x="1012" y="226"/>
                      </a:lnTo>
                      <a:lnTo>
                        <a:pt x="959" y="233"/>
                      </a:lnTo>
                      <a:lnTo>
                        <a:pt x="902" y="238"/>
                      </a:lnTo>
                      <a:lnTo>
                        <a:pt x="842" y="242"/>
                      </a:lnTo>
                      <a:lnTo>
                        <a:pt x="779" y="245"/>
                      </a:lnTo>
                      <a:lnTo>
                        <a:pt x="716" y="247"/>
                      </a:lnTo>
                      <a:lnTo>
                        <a:pt x="649" y="247"/>
                      </a:lnTo>
                      <a:lnTo>
                        <a:pt x="583" y="247"/>
                      </a:lnTo>
                      <a:lnTo>
                        <a:pt x="518" y="245"/>
                      </a:lnTo>
                      <a:lnTo>
                        <a:pt x="456" y="242"/>
                      </a:lnTo>
                      <a:lnTo>
                        <a:pt x="396" y="238"/>
                      </a:lnTo>
                      <a:lnTo>
                        <a:pt x="340" y="233"/>
                      </a:lnTo>
                      <a:lnTo>
                        <a:pt x="287" y="226"/>
                      </a:lnTo>
                      <a:lnTo>
                        <a:pt x="236" y="219"/>
                      </a:lnTo>
                      <a:lnTo>
                        <a:pt x="190" y="211"/>
                      </a:lnTo>
                      <a:lnTo>
                        <a:pt x="149" y="203"/>
                      </a:lnTo>
                      <a:lnTo>
                        <a:pt x="111" y="193"/>
                      </a:lnTo>
                      <a:lnTo>
                        <a:pt x="78" y="183"/>
                      </a:lnTo>
                      <a:lnTo>
                        <a:pt x="51" y="172"/>
                      </a:lnTo>
                      <a:lnTo>
                        <a:pt x="39" y="166"/>
                      </a:lnTo>
                      <a:lnTo>
                        <a:pt x="30" y="160"/>
                      </a:lnTo>
                      <a:lnTo>
                        <a:pt x="20" y="154"/>
                      </a:lnTo>
                      <a:lnTo>
                        <a:pt x="13" y="148"/>
                      </a:lnTo>
                      <a:lnTo>
                        <a:pt x="7" y="143"/>
                      </a:lnTo>
                      <a:lnTo>
                        <a:pt x="4" y="137"/>
                      </a:lnTo>
                      <a:lnTo>
                        <a:pt x="2" y="130"/>
                      </a:lnTo>
                      <a:lnTo>
                        <a:pt x="0" y="124"/>
                      </a:lnTo>
                      <a:lnTo>
                        <a:pt x="2" y="117"/>
                      </a:lnTo>
                      <a:lnTo>
                        <a:pt x="4" y="111"/>
                      </a:lnTo>
                      <a:lnTo>
                        <a:pt x="7" y="105"/>
                      </a:lnTo>
                      <a:lnTo>
                        <a:pt x="13" y="99"/>
                      </a:lnTo>
                      <a:lnTo>
                        <a:pt x="20" y="93"/>
                      </a:lnTo>
                      <a:lnTo>
                        <a:pt x="30" y="87"/>
                      </a:lnTo>
                      <a:lnTo>
                        <a:pt x="39" y="81"/>
                      </a:lnTo>
                      <a:lnTo>
                        <a:pt x="51" y="75"/>
                      </a:lnTo>
                      <a:lnTo>
                        <a:pt x="78" y="65"/>
                      </a:lnTo>
                      <a:lnTo>
                        <a:pt x="111" y="54"/>
                      </a:lnTo>
                      <a:lnTo>
                        <a:pt x="149" y="45"/>
                      </a:lnTo>
                      <a:lnTo>
                        <a:pt x="190" y="35"/>
                      </a:lnTo>
                      <a:lnTo>
                        <a:pt x="236" y="28"/>
                      </a:lnTo>
                      <a:lnTo>
                        <a:pt x="287" y="21"/>
                      </a:lnTo>
                      <a:lnTo>
                        <a:pt x="340" y="14"/>
                      </a:lnTo>
                      <a:lnTo>
                        <a:pt x="396" y="9"/>
                      </a:lnTo>
                      <a:lnTo>
                        <a:pt x="456" y="5"/>
                      </a:lnTo>
                      <a:lnTo>
                        <a:pt x="518" y="2"/>
                      </a:lnTo>
                      <a:lnTo>
                        <a:pt x="583" y="0"/>
                      </a:lnTo>
                      <a:lnTo>
                        <a:pt x="649" y="0"/>
                      </a:lnTo>
                      <a:close/>
                    </a:path>
                  </a:pathLst>
                </a:custGeom>
                <a:solidFill>
                  <a:srgbClr val="4B4B4D"/>
                </a:solidFill>
                <a:ln>
                  <a:noFill/>
                </a:ln>
              </p:spPr>
              <p:txBody>
                <a:bodyPr spcFirstLastPara="1" wrap="square" lIns="91425" tIns="45700" rIns="91425" bIns="45700" anchor="t" anchorCtr="0">
                  <a:noAutofit/>
                </a:bodyPr>
                <a:lstStyle/>
                <a:p>
                  <a:pPr>
                    <a:buSzPts val="1400"/>
                  </a:pPr>
                  <a:endParaRPr sz="1400"/>
                </a:p>
              </p:txBody>
            </p:sp>
          </p:grpSp>
        </p:grpSp>
        <p:sp>
          <p:nvSpPr>
            <p:cNvPr id="2818" name="Google Shape;2818;p36"/>
            <p:cNvSpPr txBox="1"/>
            <p:nvPr/>
          </p:nvSpPr>
          <p:spPr>
            <a:xfrm>
              <a:off x="2866068" y="5485704"/>
              <a:ext cx="129999" cy="64896"/>
            </a:xfrm>
            <a:prstGeom prst="rect">
              <a:avLst/>
            </a:prstGeom>
            <a:noFill/>
            <a:ln>
              <a:noFill/>
            </a:ln>
          </p:spPr>
          <p:txBody>
            <a:bodyPr spcFirstLastPara="1" wrap="square" lIns="0" tIns="0" rIns="0" bIns="0" anchor="ctr" anchorCtr="0">
              <a:spAutoFit/>
            </a:bodyPr>
            <a:lstStyle/>
            <a:p>
              <a:pPr>
                <a:buSzPts val="300"/>
              </a:pPr>
              <a:r>
                <a:rPr lang="en-US" sz="300" b="1">
                  <a:solidFill>
                    <a:srgbClr val="3F3F3F"/>
                  </a:solidFill>
                  <a:latin typeface="Roboto"/>
                  <a:ea typeface="Roboto"/>
                  <a:cs typeface="Roboto"/>
                  <a:sym typeface="Roboto"/>
                </a:rPr>
                <a:t>WN</a:t>
              </a:r>
              <a:endParaRPr sz="300" b="1">
                <a:solidFill>
                  <a:srgbClr val="3F3F3F"/>
                </a:solidFill>
                <a:latin typeface="Roboto"/>
                <a:ea typeface="Roboto"/>
                <a:cs typeface="Roboto"/>
                <a:sym typeface="Roboto"/>
              </a:endParaRPr>
            </a:p>
          </p:txBody>
        </p:sp>
      </p:grpSp>
      <p:pic>
        <p:nvPicPr>
          <p:cNvPr id="2819" name="Google Shape;2819;p36"/>
          <p:cNvPicPr preferRelativeResize="0"/>
          <p:nvPr/>
        </p:nvPicPr>
        <p:blipFill rotWithShape="1">
          <a:blip r:embed="rId3">
            <a:alphaModFix/>
          </a:blip>
          <a:srcRect/>
          <a:stretch/>
        </p:blipFill>
        <p:spPr>
          <a:xfrm>
            <a:off x="5985779" y="4219967"/>
            <a:ext cx="635000" cy="531196"/>
          </a:xfrm>
          <a:prstGeom prst="rect">
            <a:avLst/>
          </a:prstGeom>
          <a:noFill/>
          <a:ln>
            <a:noFill/>
          </a:ln>
        </p:spPr>
      </p:pic>
      <p:cxnSp>
        <p:nvCxnSpPr>
          <p:cNvPr id="2820" name="Google Shape;2820;p36"/>
          <p:cNvCxnSpPr/>
          <p:nvPr/>
        </p:nvCxnSpPr>
        <p:spPr>
          <a:xfrm>
            <a:off x="7296310" y="2913583"/>
            <a:ext cx="2771540" cy="0"/>
          </a:xfrm>
          <a:prstGeom prst="straightConnector1">
            <a:avLst/>
          </a:prstGeom>
          <a:noFill/>
          <a:ln w="12700" cap="flat" cmpd="sng">
            <a:solidFill>
              <a:schemeClr val="accent6"/>
            </a:solidFill>
            <a:prstDash val="lgDash"/>
            <a:round/>
            <a:headEnd type="none" w="sm" len="sm"/>
            <a:tailEnd type="none" w="sm" len="sm"/>
          </a:ln>
        </p:spPr>
      </p:cxn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962"/>
        <p:cNvGrpSpPr/>
        <p:nvPr/>
      </p:nvGrpSpPr>
      <p:grpSpPr>
        <a:xfrm>
          <a:off x="0" y="0"/>
          <a:ext cx="0" cy="0"/>
          <a:chOff x="0" y="0"/>
          <a:chExt cx="0" cy="0"/>
        </a:xfrm>
      </p:grpSpPr>
      <p:sp>
        <p:nvSpPr>
          <p:cNvPr id="2963" name="Google Shape;2963;p41"/>
          <p:cNvSpPr/>
          <p:nvPr/>
        </p:nvSpPr>
        <p:spPr>
          <a:xfrm>
            <a:off x="597746" y="1619386"/>
            <a:ext cx="542502" cy="542502"/>
          </a:xfrm>
          <a:prstGeom prst="ellipse">
            <a:avLst/>
          </a:prstGeom>
          <a:noFill/>
          <a:ln w="12700" cap="flat" cmpd="sng">
            <a:solidFill>
              <a:srgbClr val="119D96"/>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2964" name="Google Shape;2964;p41"/>
          <p:cNvSpPr/>
          <p:nvPr/>
        </p:nvSpPr>
        <p:spPr>
          <a:xfrm>
            <a:off x="597746" y="2437515"/>
            <a:ext cx="542502" cy="542502"/>
          </a:xfrm>
          <a:prstGeom prst="ellipse">
            <a:avLst/>
          </a:prstGeom>
          <a:noFill/>
          <a:ln w="12700" cap="flat" cmpd="sng">
            <a:solidFill>
              <a:srgbClr val="74CA2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Roboto Light"/>
              <a:ea typeface="Roboto Light"/>
              <a:cs typeface="Roboto Light"/>
              <a:sym typeface="Roboto Light"/>
            </a:endParaRPr>
          </a:p>
        </p:txBody>
      </p:sp>
      <p:sp>
        <p:nvSpPr>
          <p:cNvPr id="2965" name="Google Shape;2965;p41"/>
          <p:cNvSpPr txBox="1">
            <a:spLocks noGrp="1"/>
          </p:cNvSpPr>
          <p:nvPr>
            <p:ph type="title"/>
          </p:nvPr>
        </p:nvSpPr>
        <p:spPr>
          <a:xfrm>
            <a:off x="838200" y="365125"/>
            <a:ext cx="9548700" cy="646500"/>
          </a:xfrm>
          <a:prstGeom prst="rect">
            <a:avLst/>
          </a:prstGeom>
          <a:noFill/>
          <a:ln>
            <a:noFill/>
          </a:ln>
        </p:spPr>
        <p:txBody>
          <a:bodyPr spcFirstLastPara="1" wrap="square" lIns="91425" tIns="45700" rIns="91425" bIns="45700" anchor="t" anchorCtr="0">
            <a:spAutoFit/>
          </a:bodyPr>
          <a:lstStyle/>
          <a:p>
            <a:pPr marL="0" lvl="0" indent="0" algn="l" rtl="0">
              <a:lnSpc>
                <a:spcPct val="100000"/>
              </a:lnSpc>
              <a:spcBef>
                <a:spcPts val="0"/>
              </a:spcBef>
              <a:spcAft>
                <a:spcPts val="0"/>
              </a:spcAft>
              <a:buClr>
                <a:srgbClr val="2D75B6"/>
              </a:buClr>
              <a:buSzPts val="3600"/>
              <a:buFont typeface="Roboto Black"/>
              <a:buNone/>
            </a:pPr>
            <a:r>
              <a:rPr lang="en-US">
                <a:solidFill>
                  <a:srgbClr val="2D75B6"/>
                </a:solidFill>
              </a:rPr>
              <a:t>Pegasus Container Support</a:t>
            </a:r>
            <a:endParaRPr/>
          </a:p>
        </p:txBody>
      </p:sp>
      <p:sp>
        <p:nvSpPr>
          <p:cNvPr id="2966" name="Google Shape;2966;p41"/>
          <p:cNvSpPr txBox="1">
            <a:spLocks noGrp="1"/>
          </p:cNvSpPr>
          <p:nvPr>
            <p:ph type="sldNum" idx="12"/>
          </p:nvPr>
        </p:nvSpPr>
        <p:spPr>
          <a:xfrm>
            <a:off x="11410950" y="6356350"/>
            <a:ext cx="408162" cy="3651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200"/>
              <a:buNone/>
            </a:pPr>
            <a:fld id="{00000000-1234-1234-1234-123412341234}" type="slidenum">
              <a:rPr lang="en-US"/>
              <a:t>9</a:t>
            </a:fld>
            <a:endParaRPr/>
          </a:p>
        </p:txBody>
      </p:sp>
      <p:sp>
        <p:nvSpPr>
          <p:cNvPr id="2967" name="Google Shape;2967;p41"/>
          <p:cNvSpPr txBox="1">
            <a:spLocks noGrp="1"/>
          </p:cNvSpPr>
          <p:nvPr>
            <p:ph type="ftr" idx="11"/>
          </p:nvPr>
        </p:nvSpPr>
        <p:spPr>
          <a:xfrm>
            <a:off x="5029200" y="6393431"/>
            <a:ext cx="2133600" cy="365125"/>
          </a:xfrm>
          <a:prstGeom prst="rect">
            <a:avLst/>
          </a:prstGeom>
          <a:solidFill>
            <a:schemeClr val="lt1"/>
          </a:solid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https://pegasus.isi.edu</a:t>
            </a:r>
            <a:endParaRPr/>
          </a:p>
        </p:txBody>
      </p:sp>
      <p:sp>
        <p:nvSpPr>
          <p:cNvPr id="2968" name="Google Shape;2968;p41"/>
          <p:cNvSpPr/>
          <p:nvPr/>
        </p:nvSpPr>
        <p:spPr>
          <a:xfrm>
            <a:off x="1283126" y="4387153"/>
            <a:ext cx="2475746" cy="431804"/>
          </a:xfrm>
          <a:prstGeom prst="homePlate">
            <a:avLst>
              <a:gd name="adj" fmla="val 43277"/>
            </a:avLst>
          </a:prstGeom>
          <a:solidFill>
            <a:srgbClr val="F2F2F2"/>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2000"/>
              <a:buFont typeface="Arial"/>
              <a:buNone/>
            </a:pPr>
            <a:endParaRPr sz="2000" b="1" i="0" u="none" strike="noStrike" cap="none">
              <a:solidFill>
                <a:schemeClr val="lt1"/>
              </a:solidFill>
              <a:latin typeface="Roboto"/>
              <a:ea typeface="Roboto"/>
              <a:cs typeface="Roboto"/>
              <a:sym typeface="Roboto"/>
            </a:endParaRPr>
          </a:p>
        </p:txBody>
      </p:sp>
      <p:sp>
        <p:nvSpPr>
          <p:cNvPr id="2969" name="Google Shape;2969;p41"/>
          <p:cNvSpPr/>
          <p:nvPr/>
        </p:nvSpPr>
        <p:spPr>
          <a:xfrm>
            <a:off x="1283126" y="1546509"/>
            <a:ext cx="7053285" cy="688256"/>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Roboto"/>
                <a:ea typeface="Roboto"/>
                <a:cs typeface="Roboto"/>
                <a:sym typeface="Roboto"/>
              </a:rPr>
              <a:t>Users can refer to </a:t>
            </a:r>
            <a:r>
              <a:rPr lang="en-US" sz="2000" b="1" i="0" u="none" strike="noStrike" cap="none">
                <a:solidFill>
                  <a:srgbClr val="4AB9C4"/>
                </a:solidFill>
                <a:latin typeface="Roboto"/>
                <a:ea typeface="Roboto"/>
                <a:cs typeface="Roboto"/>
                <a:sym typeface="Roboto"/>
              </a:rPr>
              <a:t>containers</a:t>
            </a:r>
            <a:r>
              <a:rPr lang="en-US" sz="2000" b="0" i="0" u="none" strike="noStrike" cap="none">
                <a:solidFill>
                  <a:srgbClr val="3F3F3F"/>
                </a:solidFill>
                <a:latin typeface="Roboto"/>
                <a:ea typeface="Roboto"/>
                <a:cs typeface="Roboto"/>
                <a:sym typeface="Roboto"/>
              </a:rPr>
              <a:t> in the </a:t>
            </a:r>
            <a:r>
              <a:rPr lang="en-US" sz="2000" b="1" i="0" u="none" strike="noStrike" cap="none">
                <a:solidFill>
                  <a:srgbClr val="4AB9C4"/>
                </a:solidFill>
                <a:latin typeface="Roboto"/>
                <a:ea typeface="Roboto"/>
                <a:cs typeface="Roboto"/>
                <a:sym typeface="Roboto"/>
              </a:rPr>
              <a:t>Transformation Catalog </a:t>
            </a:r>
            <a:r>
              <a:rPr lang="en-US" sz="2000" b="0" i="0" u="none" strike="noStrike" cap="none">
                <a:solidFill>
                  <a:srgbClr val="3F3F3F"/>
                </a:solidFill>
                <a:latin typeface="Roboto"/>
                <a:ea typeface="Roboto"/>
                <a:cs typeface="Roboto"/>
                <a:sym typeface="Roboto"/>
              </a:rPr>
              <a:t>with their executable preinstalled</a:t>
            </a:r>
            <a:endParaRPr sz="1400" b="0" i="0" u="none" strike="noStrike" cap="none">
              <a:solidFill>
                <a:srgbClr val="000000"/>
              </a:solidFill>
              <a:latin typeface="Arial"/>
              <a:ea typeface="Arial"/>
              <a:cs typeface="Arial"/>
              <a:sym typeface="Arial"/>
            </a:endParaRPr>
          </a:p>
        </p:txBody>
      </p:sp>
      <p:sp>
        <p:nvSpPr>
          <p:cNvPr id="2970" name="Google Shape;2970;p41"/>
          <p:cNvSpPr/>
          <p:nvPr/>
        </p:nvSpPr>
        <p:spPr>
          <a:xfrm>
            <a:off x="1283126" y="2364638"/>
            <a:ext cx="6858755" cy="688256"/>
          </a:xfrm>
          <a:prstGeom prst="rect">
            <a:avLst/>
          </a:prstGeom>
          <a:noFill/>
          <a:ln>
            <a:noFill/>
          </a:ln>
        </p:spPr>
        <p:txBody>
          <a:bodyPr spcFirstLastPara="1" wrap="square" lIns="72000" tIns="36000" rIns="72000" bIns="36000"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US" sz="2000" b="0" i="0" u="none" strike="noStrike" cap="none">
                <a:solidFill>
                  <a:srgbClr val="3F3F3F"/>
                </a:solidFill>
                <a:latin typeface="Roboto"/>
                <a:ea typeface="Roboto"/>
                <a:cs typeface="Roboto"/>
                <a:sym typeface="Roboto"/>
              </a:rPr>
              <a:t>Users can </a:t>
            </a:r>
            <a:r>
              <a:rPr lang="en-US" sz="2000" b="1" i="0" u="none" strike="noStrike" cap="none">
                <a:solidFill>
                  <a:srgbClr val="74CA21"/>
                </a:solidFill>
                <a:latin typeface="Roboto"/>
                <a:ea typeface="Roboto"/>
                <a:cs typeface="Roboto"/>
                <a:sym typeface="Roboto"/>
              </a:rPr>
              <a:t>refer</a:t>
            </a:r>
            <a:r>
              <a:rPr lang="en-US" sz="2000" b="0" i="0" u="none" strike="noStrike" cap="none">
                <a:solidFill>
                  <a:srgbClr val="3F3F3F"/>
                </a:solidFill>
                <a:latin typeface="Roboto"/>
                <a:ea typeface="Roboto"/>
                <a:cs typeface="Roboto"/>
                <a:sym typeface="Roboto"/>
              </a:rPr>
              <a:t> to a </a:t>
            </a:r>
            <a:r>
              <a:rPr lang="en-US" sz="2000" b="1" i="0" u="none" strike="noStrike" cap="none">
                <a:solidFill>
                  <a:srgbClr val="74CA21"/>
                </a:solidFill>
                <a:latin typeface="Roboto"/>
                <a:ea typeface="Roboto"/>
                <a:cs typeface="Roboto"/>
                <a:sym typeface="Roboto"/>
              </a:rPr>
              <a:t>container</a:t>
            </a:r>
            <a:r>
              <a:rPr lang="en-US" sz="2000" b="1" i="0" u="none" strike="noStrike" cap="none">
                <a:solidFill>
                  <a:srgbClr val="3F3F3F"/>
                </a:solidFill>
                <a:latin typeface="Roboto"/>
                <a:ea typeface="Roboto"/>
                <a:cs typeface="Roboto"/>
                <a:sym typeface="Roboto"/>
              </a:rPr>
              <a:t> </a:t>
            </a:r>
            <a:r>
              <a:rPr lang="en-US" sz="2000" b="0" i="0" u="none" strike="noStrike" cap="none">
                <a:solidFill>
                  <a:srgbClr val="3F3F3F"/>
                </a:solidFill>
                <a:latin typeface="Roboto"/>
                <a:ea typeface="Roboto"/>
                <a:cs typeface="Roboto"/>
                <a:sym typeface="Roboto"/>
              </a:rPr>
              <a:t>they want to </a:t>
            </a:r>
            <a:r>
              <a:rPr lang="en-US" sz="2000" b="1" i="0" u="none" strike="noStrike" cap="none">
                <a:solidFill>
                  <a:srgbClr val="74CA21"/>
                </a:solidFill>
                <a:latin typeface="Roboto"/>
                <a:ea typeface="Roboto"/>
                <a:cs typeface="Roboto"/>
                <a:sym typeface="Roboto"/>
              </a:rPr>
              <a:t>use – Pegasus stages </a:t>
            </a:r>
            <a:r>
              <a:rPr lang="en-US" sz="2000" b="0" i="0" u="none" strike="noStrike" cap="none">
                <a:solidFill>
                  <a:srgbClr val="3F3F3F"/>
                </a:solidFill>
                <a:latin typeface="Roboto"/>
                <a:ea typeface="Roboto"/>
                <a:cs typeface="Roboto"/>
                <a:sym typeface="Roboto"/>
              </a:rPr>
              <a:t>their executables and containers to the node</a:t>
            </a:r>
            <a:endParaRPr sz="1400" b="0" i="0" u="none" strike="noStrike" cap="none">
              <a:solidFill>
                <a:srgbClr val="000000"/>
              </a:solidFill>
              <a:latin typeface="Arial"/>
              <a:ea typeface="Arial"/>
              <a:cs typeface="Arial"/>
              <a:sym typeface="Arial"/>
            </a:endParaRPr>
          </a:p>
        </p:txBody>
      </p:sp>
      <p:sp>
        <p:nvSpPr>
          <p:cNvPr id="2971" name="Google Shape;2971;p41"/>
          <p:cNvSpPr/>
          <p:nvPr/>
        </p:nvSpPr>
        <p:spPr>
          <a:xfrm>
            <a:off x="1283126" y="3083862"/>
            <a:ext cx="6104317" cy="980644"/>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74CA21"/>
              </a:buClr>
              <a:buSzPts val="1800"/>
              <a:buFont typeface="Noto Sans Symbols"/>
              <a:buChar char="▪"/>
            </a:pPr>
            <a:r>
              <a:rPr lang="en-US" sz="1800" b="0" i="0" u="none" strike="noStrike" cap="none">
                <a:solidFill>
                  <a:srgbClr val="3F3F3F"/>
                </a:solidFill>
                <a:latin typeface="Roboto Light"/>
                <a:ea typeface="Roboto Light"/>
                <a:cs typeface="Roboto Light"/>
                <a:sym typeface="Roboto Light"/>
              </a:rPr>
              <a:t>Useful if you want to use a site recommended/standard container image.</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600"/>
              </a:spcBef>
              <a:spcAft>
                <a:spcPts val="0"/>
              </a:spcAft>
              <a:buClr>
                <a:srgbClr val="74CA21"/>
              </a:buClr>
              <a:buSzPts val="1800"/>
              <a:buFont typeface="Noto Sans Symbols"/>
              <a:buChar char="▪"/>
            </a:pPr>
            <a:r>
              <a:rPr lang="en-US" sz="1800" b="0" i="0" u="none" strike="noStrike" cap="none">
                <a:solidFill>
                  <a:srgbClr val="3F3F3F"/>
                </a:solidFill>
                <a:latin typeface="Roboto Light"/>
                <a:ea typeface="Roboto Light"/>
                <a:cs typeface="Roboto Light"/>
                <a:sym typeface="Roboto Light"/>
              </a:rPr>
              <a:t>Users are using generic image with executable staging.</a:t>
            </a:r>
            <a:endParaRPr sz="1400" b="0" i="0" u="none" strike="noStrike" cap="none">
              <a:solidFill>
                <a:srgbClr val="000000"/>
              </a:solidFill>
              <a:latin typeface="Arial"/>
              <a:ea typeface="Arial"/>
              <a:cs typeface="Arial"/>
              <a:sym typeface="Arial"/>
            </a:endParaRPr>
          </a:p>
        </p:txBody>
      </p:sp>
      <p:grpSp>
        <p:nvGrpSpPr>
          <p:cNvPr id="2972" name="Google Shape;2972;p41"/>
          <p:cNvGrpSpPr/>
          <p:nvPr/>
        </p:nvGrpSpPr>
        <p:grpSpPr>
          <a:xfrm>
            <a:off x="711836" y="1741469"/>
            <a:ext cx="314325" cy="274162"/>
            <a:chOff x="9312275" y="5386388"/>
            <a:chExt cx="285750" cy="249238"/>
          </a:xfrm>
        </p:grpSpPr>
        <p:sp>
          <p:nvSpPr>
            <p:cNvPr id="2973" name="Google Shape;2973;p41"/>
            <p:cNvSpPr/>
            <p:nvPr/>
          </p:nvSpPr>
          <p:spPr>
            <a:xfrm>
              <a:off x="9312275" y="5386388"/>
              <a:ext cx="225425" cy="249238"/>
            </a:xfrm>
            <a:custGeom>
              <a:avLst/>
              <a:gdLst/>
              <a:ahLst/>
              <a:cxnLst/>
              <a:rect l="l" t="t" r="r" b="b"/>
              <a:pathLst>
                <a:path w="569" h="628" extrusionOk="0">
                  <a:moveTo>
                    <a:pt x="408" y="385"/>
                  </a:moveTo>
                  <a:lnTo>
                    <a:pt x="397" y="380"/>
                  </a:lnTo>
                  <a:lnTo>
                    <a:pt x="384" y="376"/>
                  </a:lnTo>
                  <a:lnTo>
                    <a:pt x="372" y="372"/>
                  </a:lnTo>
                  <a:lnTo>
                    <a:pt x="359" y="367"/>
                  </a:lnTo>
                  <a:lnTo>
                    <a:pt x="359" y="309"/>
                  </a:lnTo>
                  <a:lnTo>
                    <a:pt x="366" y="306"/>
                  </a:lnTo>
                  <a:lnTo>
                    <a:pt x="371" y="299"/>
                  </a:lnTo>
                  <a:lnTo>
                    <a:pt x="379" y="290"/>
                  </a:lnTo>
                  <a:lnTo>
                    <a:pt x="385" y="280"/>
                  </a:lnTo>
                  <a:lnTo>
                    <a:pt x="390" y="268"/>
                  </a:lnTo>
                  <a:lnTo>
                    <a:pt x="397" y="253"/>
                  </a:lnTo>
                  <a:lnTo>
                    <a:pt x="400" y="236"/>
                  </a:lnTo>
                  <a:lnTo>
                    <a:pt x="402" y="216"/>
                  </a:lnTo>
                  <a:lnTo>
                    <a:pt x="406" y="213"/>
                  </a:lnTo>
                  <a:lnTo>
                    <a:pt x="409" y="211"/>
                  </a:lnTo>
                  <a:lnTo>
                    <a:pt x="412" y="207"/>
                  </a:lnTo>
                  <a:lnTo>
                    <a:pt x="415" y="203"/>
                  </a:lnTo>
                  <a:lnTo>
                    <a:pt x="417" y="198"/>
                  </a:lnTo>
                  <a:lnTo>
                    <a:pt x="418" y="191"/>
                  </a:lnTo>
                  <a:lnTo>
                    <a:pt x="420" y="184"/>
                  </a:lnTo>
                  <a:lnTo>
                    <a:pt x="420" y="177"/>
                  </a:lnTo>
                  <a:lnTo>
                    <a:pt x="418" y="164"/>
                  </a:lnTo>
                  <a:lnTo>
                    <a:pt x="416" y="154"/>
                  </a:lnTo>
                  <a:lnTo>
                    <a:pt x="411" y="145"/>
                  </a:lnTo>
                  <a:lnTo>
                    <a:pt x="406" y="140"/>
                  </a:lnTo>
                  <a:lnTo>
                    <a:pt x="411" y="123"/>
                  </a:lnTo>
                  <a:lnTo>
                    <a:pt x="417" y="101"/>
                  </a:lnTo>
                  <a:lnTo>
                    <a:pt x="418" y="90"/>
                  </a:lnTo>
                  <a:lnTo>
                    <a:pt x="420" y="78"/>
                  </a:lnTo>
                  <a:lnTo>
                    <a:pt x="420" y="65"/>
                  </a:lnTo>
                  <a:lnTo>
                    <a:pt x="417" y="53"/>
                  </a:lnTo>
                  <a:lnTo>
                    <a:pt x="415" y="46"/>
                  </a:lnTo>
                  <a:lnTo>
                    <a:pt x="412" y="40"/>
                  </a:lnTo>
                  <a:lnTo>
                    <a:pt x="407" y="33"/>
                  </a:lnTo>
                  <a:lnTo>
                    <a:pt x="402" y="28"/>
                  </a:lnTo>
                  <a:lnTo>
                    <a:pt x="397" y="23"/>
                  </a:lnTo>
                  <a:lnTo>
                    <a:pt x="390" y="19"/>
                  </a:lnTo>
                  <a:lnTo>
                    <a:pt x="382" y="15"/>
                  </a:lnTo>
                  <a:lnTo>
                    <a:pt x="375" y="11"/>
                  </a:lnTo>
                  <a:lnTo>
                    <a:pt x="359" y="6"/>
                  </a:lnTo>
                  <a:lnTo>
                    <a:pt x="341" y="3"/>
                  </a:lnTo>
                  <a:lnTo>
                    <a:pt x="325" y="1"/>
                  </a:lnTo>
                  <a:lnTo>
                    <a:pt x="307" y="0"/>
                  </a:lnTo>
                  <a:lnTo>
                    <a:pt x="291" y="1"/>
                  </a:lnTo>
                  <a:lnTo>
                    <a:pt x="276" y="3"/>
                  </a:lnTo>
                  <a:lnTo>
                    <a:pt x="259" y="5"/>
                  </a:lnTo>
                  <a:lnTo>
                    <a:pt x="245" y="10"/>
                  </a:lnTo>
                  <a:lnTo>
                    <a:pt x="231" y="15"/>
                  </a:lnTo>
                  <a:lnTo>
                    <a:pt x="218" y="23"/>
                  </a:lnTo>
                  <a:lnTo>
                    <a:pt x="213" y="27"/>
                  </a:lnTo>
                  <a:lnTo>
                    <a:pt x="208" y="32"/>
                  </a:lnTo>
                  <a:lnTo>
                    <a:pt x="204" y="37"/>
                  </a:lnTo>
                  <a:lnTo>
                    <a:pt x="200" y="42"/>
                  </a:lnTo>
                  <a:lnTo>
                    <a:pt x="194" y="42"/>
                  </a:lnTo>
                  <a:lnTo>
                    <a:pt x="186" y="42"/>
                  </a:lnTo>
                  <a:lnTo>
                    <a:pt x="181" y="44"/>
                  </a:lnTo>
                  <a:lnTo>
                    <a:pt x="176" y="46"/>
                  </a:lnTo>
                  <a:lnTo>
                    <a:pt x="168" y="51"/>
                  </a:lnTo>
                  <a:lnTo>
                    <a:pt x="163" y="56"/>
                  </a:lnTo>
                  <a:lnTo>
                    <a:pt x="158" y="65"/>
                  </a:lnTo>
                  <a:lnTo>
                    <a:pt x="155" y="76"/>
                  </a:lnTo>
                  <a:lnTo>
                    <a:pt x="154" y="86"/>
                  </a:lnTo>
                  <a:lnTo>
                    <a:pt x="155" y="98"/>
                  </a:lnTo>
                  <a:lnTo>
                    <a:pt x="159" y="119"/>
                  </a:lnTo>
                  <a:lnTo>
                    <a:pt x="164" y="139"/>
                  </a:lnTo>
                  <a:lnTo>
                    <a:pt x="164" y="139"/>
                  </a:lnTo>
                  <a:lnTo>
                    <a:pt x="164" y="139"/>
                  </a:lnTo>
                  <a:lnTo>
                    <a:pt x="160" y="141"/>
                  </a:lnTo>
                  <a:lnTo>
                    <a:pt x="158" y="145"/>
                  </a:lnTo>
                  <a:lnTo>
                    <a:pt x="155" y="149"/>
                  </a:lnTo>
                  <a:lnTo>
                    <a:pt x="153" y="154"/>
                  </a:lnTo>
                  <a:lnTo>
                    <a:pt x="149" y="164"/>
                  </a:lnTo>
                  <a:lnTo>
                    <a:pt x="149" y="177"/>
                  </a:lnTo>
                  <a:lnTo>
                    <a:pt x="149" y="184"/>
                  </a:lnTo>
                  <a:lnTo>
                    <a:pt x="150" y="190"/>
                  </a:lnTo>
                  <a:lnTo>
                    <a:pt x="151" y="196"/>
                  </a:lnTo>
                  <a:lnTo>
                    <a:pt x="153" y="202"/>
                  </a:lnTo>
                  <a:lnTo>
                    <a:pt x="155" y="205"/>
                  </a:lnTo>
                  <a:lnTo>
                    <a:pt x="159" y="211"/>
                  </a:lnTo>
                  <a:lnTo>
                    <a:pt x="163" y="213"/>
                  </a:lnTo>
                  <a:lnTo>
                    <a:pt x="167" y="216"/>
                  </a:lnTo>
                  <a:lnTo>
                    <a:pt x="167" y="226"/>
                  </a:lnTo>
                  <a:lnTo>
                    <a:pt x="169" y="236"/>
                  </a:lnTo>
                  <a:lnTo>
                    <a:pt x="171" y="245"/>
                  </a:lnTo>
                  <a:lnTo>
                    <a:pt x="173" y="253"/>
                  </a:lnTo>
                  <a:lnTo>
                    <a:pt x="180" y="268"/>
                  </a:lnTo>
                  <a:lnTo>
                    <a:pt x="187" y="281"/>
                  </a:lnTo>
                  <a:lnTo>
                    <a:pt x="195" y="291"/>
                  </a:lnTo>
                  <a:lnTo>
                    <a:pt x="203" y="299"/>
                  </a:lnTo>
                  <a:lnTo>
                    <a:pt x="209" y="306"/>
                  </a:lnTo>
                  <a:lnTo>
                    <a:pt x="215" y="311"/>
                  </a:lnTo>
                  <a:lnTo>
                    <a:pt x="215" y="367"/>
                  </a:lnTo>
                  <a:lnTo>
                    <a:pt x="203" y="372"/>
                  </a:lnTo>
                  <a:lnTo>
                    <a:pt x="190" y="376"/>
                  </a:lnTo>
                  <a:lnTo>
                    <a:pt x="177" y="381"/>
                  </a:lnTo>
                  <a:lnTo>
                    <a:pt x="164" y="385"/>
                  </a:lnTo>
                  <a:lnTo>
                    <a:pt x="137" y="395"/>
                  </a:lnTo>
                  <a:lnTo>
                    <a:pt x="111" y="404"/>
                  </a:lnTo>
                  <a:lnTo>
                    <a:pt x="87" y="413"/>
                  </a:lnTo>
                  <a:lnTo>
                    <a:pt x="65" y="424"/>
                  </a:lnTo>
                  <a:lnTo>
                    <a:pt x="47" y="434"/>
                  </a:lnTo>
                  <a:lnTo>
                    <a:pt x="32" y="444"/>
                  </a:lnTo>
                  <a:lnTo>
                    <a:pt x="25" y="449"/>
                  </a:lnTo>
                  <a:lnTo>
                    <a:pt x="22" y="456"/>
                  </a:lnTo>
                  <a:lnTo>
                    <a:pt x="18" y="462"/>
                  </a:lnTo>
                  <a:lnTo>
                    <a:pt x="14" y="467"/>
                  </a:lnTo>
                  <a:lnTo>
                    <a:pt x="10" y="487"/>
                  </a:lnTo>
                  <a:lnTo>
                    <a:pt x="6" y="510"/>
                  </a:lnTo>
                  <a:lnTo>
                    <a:pt x="4" y="533"/>
                  </a:lnTo>
                  <a:lnTo>
                    <a:pt x="1" y="557"/>
                  </a:lnTo>
                  <a:lnTo>
                    <a:pt x="0" y="597"/>
                  </a:lnTo>
                  <a:lnTo>
                    <a:pt x="0" y="616"/>
                  </a:lnTo>
                  <a:lnTo>
                    <a:pt x="0" y="620"/>
                  </a:lnTo>
                  <a:lnTo>
                    <a:pt x="2" y="624"/>
                  </a:lnTo>
                  <a:lnTo>
                    <a:pt x="6" y="627"/>
                  </a:lnTo>
                  <a:lnTo>
                    <a:pt x="11" y="628"/>
                  </a:lnTo>
                  <a:lnTo>
                    <a:pt x="557" y="628"/>
                  </a:lnTo>
                  <a:lnTo>
                    <a:pt x="561" y="627"/>
                  </a:lnTo>
                  <a:lnTo>
                    <a:pt x="565" y="624"/>
                  </a:lnTo>
                  <a:lnTo>
                    <a:pt x="567" y="620"/>
                  </a:lnTo>
                  <a:lnTo>
                    <a:pt x="569" y="616"/>
                  </a:lnTo>
                  <a:lnTo>
                    <a:pt x="569" y="597"/>
                  </a:lnTo>
                  <a:lnTo>
                    <a:pt x="567" y="557"/>
                  </a:lnTo>
                  <a:lnTo>
                    <a:pt x="565" y="533"/>
                  </a:lnTo>
                  <a:lnTo>
                    <a:pt x="562" y="510"/>
                  </a:lnTo>
                  <a:lnTo>
                    <a:pt x="558" y="487"/>
                  </a:lnTo>
                  <a:lnTo>
                    <a:pt x="555" y="467"/>
                  </a:lnTo>
                  <a:lnTo>
                    <a:pt x="551" y="461"/>
                  </a:lnTo>
                  <a:lnTo>
                    <a:pt x="547" y="456"/>
                  </a:lnTo>
                  <a:lnTo>
                    <a:pt x="543" y="449"/>
                  </a:lnTo>
                  <a:lnTo>
                    <a:pt x="537" y="444"/>
                  </a:lnTo>
                  <a:lnTo>
                    <a:pt x="522" y="433"/>
                  </a:lnTo>
                  <a:lnTo>
                    <a:pt x="504" y="422"/>
                  </a:lnTo>
                  <a:lnTo>
                    <a:pt x="484" y="413"/>
                  </a:lnTo>
                  <a:lnTo>
                    <a:pt x="461" y="404"/>
                  </a:lnTo>
                  <a:lnTo>
                    <a:pt x="435" y="394"/>
                  </a:lnTo>
                  <a:lnTo>
                    <a:pt x="408" y="385"/>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2974" name="Google Shape;2974;p41"/>
            <p:cNvSpPr/>
            <p:nvPr/>
          </p:nvSpPr>
          <p:spPr>
            <a:xfrm>
              <a:off x="9485313" y="5387975"/>
              <a:ext cx="112712" cy="247650"/>
            </a:xfrm>
            <a:custGeom>
              <a:avLst/>
              <a:gdLst/>
              <a:ahLst/>
              <a:cxnLst/>
              <a:rect l="l" t="t" r="r" b="b"/>
              <a:pathLst>
                <a:path w="281" h="625" extrusionOk="0">
                  <a:moveTo>
                    <a:pt x="267" y="464"/>
                  </a:moveTo>
                  <a:lnTo>
                    <a:pt x="263" y="457"/>
                  </a:lnTo>
                  <a:lnTo>
                    <a:pt x="258" y="450"/>
                  </a:lnTo>
                  <a:lnTo>
                    <a:pt x="252" y="443"/>
                  </a:lnTo>
                  <a:lnTo>
                    <a:pt x="244" y="435"/>
                  </a:lnTo>
                  <a:lnTo>
                    <a:pt x="234" y="428"/>
                  </a:lnTo>
                  <a:lnTo>
                    <a:pt x="223" y="421"/>
                  </a:lnTo>
                  <a:lnTo>
                    <a:pt x="212" y="414"/>
                  </a:lnTo>
                  <a:lnTo>
                    <a:pt x="199" y="408"/>
                  </a:lnTo>
                  <a:lnTo>
                    <a:pt x="169" y="394"/>
                  </a:lnTo>
                  <a:lnTo>
                    <a:pt x="137" y="381"/>
                  </a:lnTo>
                  <a:lnTo>
                    <a:pt x="103" y="367"/>
                  </a:lnTo>
                  <a:lnTo>
                    <a:pt x="65" y="353"/>
                  </a:lnTo>
                  <a:lnTo>
                    <a:pt x="65" y="353"/>
                  </a:lnTo>
                  <a:lnTo>
                    <a:pt x="65" y="319"/>
                  </a:lnTo>
                  <a:lnTo>
                    <a:pt x="72" y="315"/>
                  </a:lnTo>
                  <a:lnTo>
                    <a:pt x="78" y="309"/>
                  </a:lnTo>
                  <a:lnTo>
                    <a:pt x="86" y="301"/>
                  </a:lnTo>
                  <a:lnTo>
                    <a:pt x="94" y="292"/>
                  </a:lnTo>
                  <a:lnTo>
                    <a:pt x="101" y="279"/>
                  </a:lnTo>
                  <a:lnTo>
                    <a:pt x="108" y="265"/>
                  </a:lnTo>
                  <a:lnTo>
                    <a:pt x="110" y="256"/>
                  </a:lnTo>
                  <a:lnTo>
                    <a:pt x="112" y="247"/>
                  </a:lnTo>
                  <a:lnTo>
                    <a:pt x="113" y="238"/>
                  </a:lnTo>
                  <a:lnTo>
                    <a:pt x="114" y="228"/>
                  </a:lnTo>
                  <a:lnTo>
                    <a:pt x="118" y="226"/>
                  </a:lnTo>
                  <a:lnTo>
                    <a:pt x="122" y="223"/>
                  </a:lnTo>
                  <a:lnTo>
                    <a:pt x="125" y="219"/>
                  </a:lnTo>
                  <a:lnTo>
                    <a:pt x="127" y="215"/>
                  </a:lnTo>
                  <a:lnTo>
                    <a:pt x="130" y="209"/>
                  </a:lnTo>
                  <a:lnTo>
                    <a:pt x="131" y="202"/>
                  </a:lnTo>
                  <a:lnTo>
                    <a:pt x="132" y="196"/>
                  </a:lnTo>
                  <a:lnTo>
                    <a:pt x="132" y="188"/>
                  </a:lnTo>
                  <a:lnTo>
                    <a:pt x="131" y="177"/>
                  </a:lnTo>
                  <a:lnTo>
                    <a:pt x="128" y="166"/>
                  </a:lnTo>
                  <a:lnTo>
                    <a:pt x="123" y="157"/>
                  </a:lnTo>
                  <a:lnTo>
                    <a:pt x="117" y="151"/>
                  </a:lnTo>
                  <a:lnTo>
                    <a:pt x="118" y="151"/>
                  </a:lnTo>
                  <a:lnTo>
                    <a:pt x="118" y="151"/>
                  </a:lnTo>
                  <a:lnTo>
                    <a:pt x="123" y="133"/>
                  </a:lnTo>
                  <a:lnTo>
                    <a:pt x="130" y="110"/>
                  </a:lnTo>
                  <a:lnTo>
                    <a:pt x="131" y="97"/>
                  </a:lnTo>
                  <a:lnTo>
                    <a:pt x="132" y="84"/>
                  </a:lnTo>
                  <a:lnTo>
                    <a:pt x="132" y="71"/>
                  </a:lnTo>
                  <a:lnTo>
                    <a:pt x="130" y="59"/>
                  </a:lnTo>
                  <a:lnTo>
                    <a:pt x="127" y="51"/>
                  </a:lnTo>
                  <a:lnTo>
                    <a:pt x="122" y="43"/>
                  </a:lnTo>
                  <a:lnTo>
                    <a:pt x="117" y="35"/>
                  </a:lnTo>
                  <a:lnTo>
                    <a:pt x="110" y="28"/>
                  </a:lnTo>
                  <a:lnTo>
                    <a:pt x="103" y="21"/>
                  </a:lnTo>
                  <a:lnTo>
                    <a:pt x="94" y="15"/>
                  </a:lnTo>
                  <a:lnTo>
                    <a:pt x="85" y="10"/>
                  </a:lnTo>
                  <a:lnTo>
                    <a:pt x="76" y="6"/>
                  </a:lnTo>
                  <a:lnTo>
                    <a:pt x="65" y="2"/>
                  </a:lnTo>
                  <a:lnTo>
                    <a:pt x="56" y="1"/>
                  </a:lnTo>
                  <a:lnTo>
                    <a:pt x="47" y="0"/>
                  </a:lnTo>
                  <a:lnTo>
                    <a:pt x="38" y="0"/>
                  </a:lnTo>
                  <a:lnTo>
                    <a:pt x="29" y="2"/>
                  </a:lnTo>
                  <a:lnTo>
                    <a:pt x="22" y="3"/>
                  </a:lnTo>
                  <a:lnTo>
                    <a:pt x="13" y="7"/>
                  </a:lnTo>
                  <a:lnTo>
                    <a:pt x="5" y="12"/>
                  </a:lnTo>
                  <a:lnTo>
                    <a:pt x="1" y="15"/>
                  </a:lnTo>
                  <a:lnTo>
                    <a:pt x="0" y="20"/>
                  </a:lnTo>
                  <a:lnTo>
                    <a:pt x="0" y="24"/>
                  </a:lnTo>
                  <a:lnTo>
                    <a:pt x="1" y="29"/>
                  </a:lnTo>
                  <a:lnTo>
                    <a:pt x="5" y="32"/>
                  </a:lnTo>
                  <a:lnTo>
                    <a:pt x="9" y="34"/>
                  </a:lnTo>
                  <a:lnTo>
                    <a:pt x="14" y="34"/>
                  </a:lnTo>
                  <a:lnTo>
                    <a:pt x="18" y="32"/>
                  </a:lnTo>
                  <a:lnTo>
                    <a:pt x="26" y="29"/>
                  </a:lnTo>
                  <a:lnTo>
                    <a:pt x="32" y="26"/>
                  </a:lnTo>
                  <a:lnTo>
                    <a:pt x="38" y="24"/>
                  </a:lnTo>
                  <a:lnTo>
                    <a:pt x="45" y="24"/>
                  </a:lnTo>
                  <a:lnTo>
                    <a:pt x="56" y="25"/>
                  </a:lnTo>
                  <a:lnTo>
                    <a:pt x="67" y="28"/>
                  </a:lnTo>
                  <a:lnTo>
                    <a:pt x="74" y="32"/>
                  </a:lnTo>
                  <a:lnTo>
                    <a:pt x="82" y="35"/>
                  </a:lnTo>
                  <a:lnTo>
                    <a:pt x="89" y="41"/>
                  </a:lnTo>
                  <a:lnTo>
                    <a:pt x="94" y="46"/>
                  </a:lnTo>
                  <a:lnTo>
                    <a:pt x="99" y="51"/>
                  </a:lnTo>
                  <a:lnTo>
                    <a:pt x="103" y="56"/>
                  </a:lnTo>
                  <a:lnTo>
                    <a:pt x="105" y="61"/>
                  </a:lnTo>
                  <a:lnTo>
                    <a:pt x="107" y="65"/>
                  </a:lnTo>
                  <a:lnTo>
                    <a:pt x="108" y="75"/>
                  </a:lnTo>
                  <a:lnTo>
                    <a:pt x="108" y="86"/>
                  </a:lnTo>
                  <a:lnTo>
                    <a:pt x="108" y="97"/>
                  </a:lnTo>
                  <a:lnTo>
                    <a:pt x="105" y="107"/>
                  </a:lnTo>
                  <a:lnTo>
                    <a:pt x="100" y="127"/>
                  </a:lnTo>
                  <a:lnTo>
                    <a:pt x="95" y="142"/>
                  </a:lnTo>
                  <a:lnTo>
                    <a:pt x="92" y="152"/>
                  </a:lnTo>
                  <a:lnTo>
                    <a:pt x="91" y="159"/>
                  </a:lnTo>
                  <a:lnTo>
                    <a:pt x="91" y="163"/>
                  </a:lnTo>
                  <a:lnTo>
                    <a:pt x="94" y="166"/>
                  </a:lnTo>
                  <a:lnTo>
                    <a:pt x="98" y="169"/>
                  </a:lnTo>
                  <a:lnTo>
                    <a:pt x="103" y="170"/>
                  </a:lnTo>
                  <a:lnTo>
                    <a:pt x="104" y="172"/>
                  </a:lnTo>
                  <a:lnTo>
                    <a:pt x="107" y="175"/>
                  </a:lnTo>
                  <a:lnTo>
                    <a:pt x="108" y="181"/>
                  </a:lnTo>
                  <a:lnTo>
                    <a:pt x="109" y="188"/>
                  </a:lnTo>
                  <a:lnTo>
                    <a:pt x="108" y="197"/>
                  </a:lnTo>
                  <a:lnTo>
                    <a:pt x="105" y="204"/>
                  </a:lnTo>
                  <a:lnTo>
                    <a:pt x="104" y="206"/>
                  </a:lnTo>
                  <a:lnTo>
                    <a:pt x="103" y="208"/>
                  </a:lnTo>
                  <a:lnTo>
                    <a:pt x="98" y="208"/>
                  </a:lnTo>
                  <a:lnTo>
                    <a:pt x="94" y="210"/>
                  </a:lnTo>
                  <a:lnTo>
                    <a:pt x="91" y="214"/>
                  </a:lnTo>
                  <a:lnTo>
                    <a:pt x="91" y="219"/>
                  </a:lnTo>
                  <a:lnTo>
                    <a:pt x="90" y="231"/>
                  </a:lnTo>
                  <a:lnTo>
                    <a:pt x="89" y="241"/>
                  </a:lnTo>
                  <a:lnTo>
                    <a:pt x="87" y="250"/>
                  </a:lnTo>
                  <a:lnTo>
                    <a:pt x="85" y="259"/>
                  </a:lnTo>
                  <a:lnTo>
                    <a:pt x="78" y="273"/>
                  </a:lnTo>
                  <a:lnTo>
                    <a:pt x="71" y="283"/>
                  </a:lnTo>
                  <a:lnTo>
                    <a:pt x="55" y="297"/>
                  </a:lnTo>
                  <a:lnTo>
                    <a:pt x="49" y="301"/>
                  </a:lnTo>
                  <a:lnTo>
                    <a:pt x="45" y="304"/>
                  </a:lnTo>
                  <a:lnTo>
                    <a:pt x="44" y="306"/>
                  </a:lnTo>
                  <a:lnTo>
                    <a:pt x="41" y="309"/>
                  </a:lnTo>
                  <a:lnTo>
                    <a:pt x="41" y="313"/>
                  </a:lnTo>
                  <a:lnTo>
                    <a:pt x="41" y="360"/>
                  </a:lnTo>
                  <a:lnTo>
                    <a:pt x="41" y="364"/>
                  </a:lnTo>
                  <a:lnTo>
                    <a:pt x="44" y="368"/>
                  </a:lnTo>
                  <a:lnTo>
                    <a:pt x="46" y="371"/>
                  </a:lnTo>
                  <a:lnTo>
                    <a:pt x="49" y="372"/>
                  </a:lnTo>
                  <a:lnTo>
                    <a:pt x="58" y="376"/>
                  </a:lnTo>
                  <a:lnTo>
                    <a:pt x="119" y="399"/>
                  </a:lnTo>
                  <a:lnTo>
                    <a:pt x="177" y="423"/>
                  </a:lnTo>
                  <a:lnTo>
                    <a:pt x="202" y="436"/>
                  </a:lnTo>
                  <a:lnTo>
                    <a:pt x="222" y="449"/>
                  </a:lnTo>
                  <a:lnTo>
                    <a:pt x="230" y="454"/>
                  </a:lnTo>
                  <a:lnTo>
                    <a:pt x="236" y="461"/>
                  </a:lnTo>
                  <a:lnTo>
                    <a:pt x="241" y="467"/>
                  </a:lnTo>
                  <a:lnTo>
                    <a:pt x="244" y="472"/>
                  </a:lnTo>
                  <a:lnTo>
                    <a:pt x="248" y="486"/>
                  </a:lnTo>
                  <a:lnTo>
                    <a:pt x="250" y="503"/>
                  </a:lnTo>
                  <a:lnTo>
                    <a:pt x="253" y="520"/>
                  </a:lnTo>
                  <a:lnTo>
                    <a:pt x="254" y="539"/>
                  </a:lnTo>
                  <a:lnTo>
                    <a:pt x="257" y="574"/>
                  </a:lnTo>
                  <a:lnTo>
                    <a:pt x="257" y="601"/>
                  </a:lnTo>
                  <a:lnTo>
                    <a:pt x="209" y="601"/>
                  </a:lnTo>
                  <a:lnTo>
                    <a:pt x="204" y="602"/>
                  </a:lnTo>
                  <a:lnTo>
                    <a:pt x="200" y="604"/>
                  </a:lnTo>
                  <a:lnTo>
                    <a:pt x="198" y="608"/>
                  </a:lnTo>
                  <a:lnTo>
                    <a:pt x="196" y="613"/>
                  </a:lnTo>
                  <a:lnTo>
                    <a:pt x="198" y="617"/>
                  </a:lnTo>
                  <a:lnTo>
                    <a:pt x="200" y="621"/>
                  </a:lnTo>
                  <a:lnTo>
                    <a:pt x="204" y="624"/>
                  </a:lnTo>
                  <a:lnTo>
                    <a:pt x="209" y="625"/>
                  </a:lnTo>
                  <a:lnTo>
                    <a:pt x="270" y="625"/>
                  </a:lnTo>
                  <a:lnTo>
                    <a:pt x="273" y="624"/>
                  </a:lnTo>
                  <a:lnTo>
                    <a:pt x="277" y="621"/>
                  </a:lnTo>
                  <a:lnTo>
                    <a:pt x="280" y="617"/>
                  </a:lnTo>
                  <a:lnTo>
                    <a:pt x="281" y="613"/>
                  </a:lnTo>
                  <a:lnTo>
                    <a:pt x="281" y="594"/>
                  </a:lnTo>
                  <a:lnTo>
                    <a:pt x="280" y="554"/>
                  </a:lnTo>
                  <a:lnTo>
                    <a:pt x="277" y="530"/>
                  </a:lnTo>
                  <a:lnTo>
                    <a:pt x="275" y="507"/>
                  </a:lnTo>
                  <a:lnTo>
                    <a:pt x="271" y="484"/>
                  </a:lnTo>
                  <a:lnTo>
                    <a:pt x="267" y="464"/>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grpSp>
        <p:nvGrpSpPr>
          <p:cNvPr id="2975" name="Google Shape;2975;p41"/>
          <p:cNvGrpSpPr/>
          <p:nvPr/>
        </p:nvGrpSpPr>
        <p:grpSpPr>
          <a:xfrm>
            <a:off x="711836" y="2559598"/>
            <a:ext cx="314325" cy="274162"/>
            <a:chOff x="9312275" y="5386388"/>
            <a:chExt cx="285750" cy="249238"/>
          </a:xfrm>
        </p:grpSpPr>
        <p:sp>
          <p:nvSpPr>
            <p:cNvPr id="2976" name="Google Shape;2976;p41"/>
            <p:cNvSpPr/>
            <p:nvPr/>
          </p:nvSpPr>
          <p:spPr>
            <a:xfrm>
              <a:off x="9312275" y="5386388"/>
              <a:ext cx="225425" cy="249238"/>
            </a:xfrm>
            <a:custGeom>
              <a:avLst/>
              <a:gdLst/>
              <a:ahLst/>
              <a:cxnLst/>
              <a:rect l="l" t="t" r="r" b="b"/>
              <a:pathLst>
                <a:path w="569" h="628" extrusionOk="0">
                  <a:moveTo>
                    <a:pt x="408" y="385"/>
                  </a:moveTo>
                  <a:lnTo>
                    <a:pt x="397" y="380"/>
                  </a:lnTo>
                  <a:lnTo>
                    <a:pt x="384" y="376"/>
                  </a:lnTo>
                  <a:lnTo>
                    <a:pt x="372" y="372"/>
                  </a:lnTo>
                  <a:lnTo>
                    <a:pt x="359" y="367"/>
                  </a:lnTo>
                  <a:lnTo>
                    <a:pt x="359" y="309"/>
                  </a:lnTo>
                  <a:lnTo>
                    <a:pt x="366" y="306"/>
                  </a:lnTo>
                  <a:lnTo>
                    <a:pt x="371" y="299"/>
                  </a:lnTo>
                  <a:lnTo>
                    <a:pt x="379" y="290"/>
                  </a:lnTo>
                  <a:lnTo>
                    <a:pt x="385" y="280"/>
                  </a:lnTo>
                  <a:lnTo>
                    <a:pt x="390" y="268"/>
                  </a:lnTo>
                  <a:lnTo>
                    <a:pt x="397" y="253"/>
                  </a:lnTo>
                  <a:lnTo>
                    <a:pt x="400" y="236"/>
                  </a:lnTo>
                  <a:lnTo>
                    <a:pt x="402" y="216"/>
                  </a:lnTo>
                  <a:lnTo>
                    <a:pt x="406" y="213"/>
                  </a:lnTo>
                  <a:lnTo>
                    <a:pt x="409" y="211"/>
                  </a:lnTo>
                  <a:lnTo>
                    <a:pt x="412" y="207"/>
                  </a:lnTo>
                  <a:lnTo>
                    <a:pt x="415" y="203"/>
                  </a:lnTo>
                  <a:lnTo>
                    <a:pt x="417" y="198"/>
                  </a:lnTo>
                  <a:lnTo>
                    <a:pt x="418" y="191"/>
                  </a:lnTo>
                  <a:lnTo>
                    <a:pt x="420" y="184"/>
                  </a:lnTo>
                  <a:lnTo>
                    <a:pt x="420" y="177"/>
                  </a:lnTo>
                  <a:lnTo>
                    <a:pt x="418" y="164"/>
                  </a:lnTo>
                  <a:lnTo>
                    <a:pt x="416" y="154"/>
                  </a:lnTo>
                  <a:lnTo>
                    <a:pt x="411" y="145"/>
                  </a:lnTo>
                  <a:lnTo>
                    <a:pt x="406" y="140"/>
                  </a:lnTo>
                  <a:lnTo>
                    <a:pt x="411" y="123"/>
                  </a:lnTo>
                  <a:lnTo>
                    <a:pt x="417" y="101"/>
                  </a:lnTo>
                  <a:lnTo>
                    <a:pt x="418" y="90"/>
                  </a:lnTo>
                  <a:lnTo>
                    <a:pt x="420" y="78"/>
                  </a:lnTo>
                  <a:lnTo>
                    <a:pt x="420" y="65"/>
                  </a:lnTo>
                  <a:lnTo>
                    <a:pt x="417" y="53"/>
                  </a:lnTo>
                  <a:lnTo>
                    <a:pt x="415" y="46"/>
                  </a:lnTo>
                  <a:lnTo>
                    <a:pt x="412" y="40"/>
                  </a:lnTo>
                  <a:lnTo>
                    <a:pt x="407" y="33"/>
                  </a:lnTo>
                  <a:lnTo>
                    <a:pt x="402" y="28"/>
                  </a:lnTo>
                  <a:lnTo>
                    <a:pt x="397" y="23"/>
                  </a:lnTo>
                  <a:lnTo>
                    <a:pt x="390" y="19"/>
                  </a:lnTo>
                  <a:lnTo>
                    <a:pt x="382" y="15"/>
                  </a:lnTo>
                  <a:lnTo>
                    <a:pt x="375" y="11"/>
                  </a:lnTo>
                  <a:lnTo>
                    <a:pt x="359" y="6"/>
                  </a:lnTo>
                  <a:lnTo>
                    <a:pt x="341" y="3"/>
                  </a:lnTo>
                  <a:lnTo>
                    <a:pt x="325" y="1"/>
                  </a:lnTo>
                  <a:lnTo>
                    <a:pt x="307" y="0"/>
                  </a:lnTo>
                  <a:lnTo>
                    <a:pt x="291" y="1"/>
                  </a:lnTo>
                  <a:lnTo>
                    <a:pt x="276" y="3"/>
                  </a:lnTo>
                  <a:lnTo>
                    <a:pt x="259" y="5"/>
                  </a:lnTo>
                  <a:lnTo>
                    <a:pt x="245" y="10"/>
                  </a:lnTo>
                  <a:lnTo>
                    <a:pt x="231" y="15"/>
                  </a:lnTo>
                  <a:lnTo>
                    <a:pt x="218" y="23"/>
                  </a:lnTo>
                  <a:lnTo>
                    <a:pt x="213" y="27"/>
                  </a:lnTo>
                  <a:lnTo>
                    <a:pt x="208" y="32"/>
                  </a:lnTo>
                  <a:lnTo>
                    <a:pt x="204" y="37"/>
                  </a:lnTo>
                  <a:lnTo>
                    <a:pt x="200" y="42"/>
                  </a:lnTo>
                  <a:lnTo>
                    <a:pt x="194" y="42"/>
                  </a:lnTo>
                  <a:lnTo>
                    <a:pt x="186" y="42"/>
                  </a:lnTo>
                  <a:lnTo>
                    <a:pt x="181" y="44"/>
                  </a:lnTo>
                  <a:lnTo>
                    <a:pt x="176" y="46"/>
                  </a:lnTo>
                  <a:lnTo>
                    <a:pt x="168" y="51"/>
                  </a:lnTo>
                  <a:lnTo>
                    <a:pt x="163" y="56"/>
                  </a:lnTo>
                  <a:lnTo>
                    <a:pt x="158" y="65"/>
                  </a:lnTo>
                  <a:lnTo>
                    <a:pt x="155" y="76"/>
                  </a:lnTo>
                  <a:lnTo>
                    <a:pt x="154" y="86"/>
                  </a:lnTo>
                  <a:lnTo>
                    <a:pt x="155" y="98"/>
                  </a:lnTo>
                  <a:lnTo>
                    <a:pt x="159" y="119"/>
                  </a:lnTo>
                  <a:lnTo>
                    <a:pt x="164" y="139"/>
                  </a:lnTo>
                  <a:lnTo>
                    <a:pt x="164" y="139"/>
                  </a:lnTo>
                  <a:lnTo>
                    <a:pt x="164" y="139"/>
                  </a:lnTo>
                  <a:lnTo>
                    <a:pt x="160" y="141"/>
                  </a:lnTo>
                  <a:lnTo>
                    <a:pt x="158" y="145"/>
                  </a:lnTo>
                  <a:lnTo>
                    <a:pt x="155" y="149"/>
                  </a:lnTo>
                  <a:lnTo>
                    <a:pt x="153" y="154"/>
                  </a:lnTo>
                  <a:lnTo>
                    <a:pt x="149" y="164"/>
                  </a:lnTo>
                  <a:lnTo>
                    <a:pt x="149" y="177"/>
                  </a:lnTo>
                  <a:lnTo>
                    <a:pt x="149" y="184"/>
                  </a:lnTo>
                  <a:lnTo>
                    <a:pt x="150" y="190"/>
                  </a:lnTo>
                  <a:lnTo>
                    <a:pt x="151" y="196"/>
                  </a:lnTo>
                  <a:lnTo>
                    <a:pt x="153" y="202"/>
                  </a:lnTo>
                  <a:lnTo>
                    <a:pt x="155" y="205"/>
                  </a:lnTo>
                  <a:lnTo>
                    <a:pt x="159" y="211"/>
                  </a:lnTo>
                  <a:lnTo>
                    <a:pt x="163" y="213"/>
                  </a:lnTo>
                  <a:lnTo>
                    <a:pt x="167" y="216"/>
                  </a:lnTo>
                  <a:lnTo>
                    <a:pt x="167" y="226"/>
                  </a:lnTo>
                  <a:lnTo>
                    <a:pt x="169" y="236"/>
                  </a:lnTo>
                  <a:lnTo>
                    <a:pt x="171" y="245"/>
                  </a:lnTo>
                  <a:lnTo>
                    <a:pt x="173" y="253"/>
                  </a:lnTo>
                  <a:lnTo>
                    <a:pt x="180" y="268"/>
                  </a:lnTo>
                  <a:lnTo>
                    <a:pt x="187" y="281"/>
                  </a:lnTo>
                  <a:lnTo>
                    <a:pt x="195" y="291"/>
                  </a:lnTo>
                  <a:lnTo>
                    <a:pt x="203" y="299"/>
                  </a:lnTo>
                  <a:lnTo>
                    <a:pt x="209" y="306"/>
                  </a:lnTo>
                  <a:lnTo>
                    <a:pt x="215" y="311"/>
                  </a:lnTo>
                  <a:lnTo>
                    <a:pt x="215" y="367"/>
                  </a:lnTo>
                  <a:lnTo>
                    <a:pt x="203" y="372"/>
                  </a:lnTo>
                  <a:lnTo>
                    <a:pt x="190" y="376"/>
                  </a:lnTo>
                  <a:lnTo>
                    <a:pt x="177" y="381"/>
                  </a:lnTo>
                  <a:lnTo>
                    <a:pt x="164" y="385"/>
                  </a:lnTo>
                  <a:lnTo>
                    <a:pt x="137" y="395"/>
                  </a:lnTo>
                  <a:lnTo>
                    <a:pt x="111" y="404"/>
                  </a:lnTo>
                  <a:lnTo>
                    <a:pt x="87" y="413"/>
                  </a:lnTo>
                  <a:lnTo>
                    <a:pt x="65" y="424"/>
                  </a:lnTo>
                  <a:lnTo>
                    <a:pt x="47" y="434"/>
                  </a:lnTo>
                  <a:lnTo>
                    <a:pt x="32" y="444"/>
                  </a:lnTo>
                  <a:lnTo>
                    <a:pt x="25" y="449"/>
                  </a:lnTo>
                  <a:lnTo>
                    <a:pt x="22" y="456"/>
                  </a:lnTo>
                  <a:lnTo>
                    <a:pt x="18" y="462"/>
                  </a:lnTo>
                  <a:lnTo>
                    <a:pt x="14" y="467"/>
                  </a:lnTo>
                  <a:lnTo>
                    <a:pt x="10" y="487"/>
                  </a:lnTo>
                  <a:lnTo>
                    <a:pt x="6" y="510"/>
                  </a:lnTo>
                  <a:lnTo>
                    <a:pt x="4" y="533"/>
                  </a:lnTo>
                  <a:lnTo>
                    <a:pt x="1" y="557"/>
                  </a:lnTo>
                  <a:lnTo>
                    <a:pt x="0" y="597"/>
                  </a:lnTo>
                  <a:lnTo>
                    <a:pt x="0" y="616"/>
                  </a:lnTo>
                  <a:lnTo>
                    <a:pt x="0" y="620"/>
                  </a:lnTo>
                  <a:lnTo>
                    <a:pt x="2" y="624"/>
                  </a:lnTo>
                  <a:lnTo>
                    <a:pt x="6" y="627"/>
                  </a:lnTo>
                  <a:lnTo>
                    <a:pt x="11" y="628"/>
                  </a:lnTo>
                  <a:lnTo>
                    <a:pt x="557" y="628"/>
                  </a:lnTo>
                  <a:lnTo>
                    <a:pt x="561" y="627"/>
                  </a:lnTo>
                  <a:lnTo>
                    <a:pt x="565" y="624"/>
                  </a:lnTo>
                  <a:lnTo>
                    <a:pt x="567" y="620"/>
                  </a:lnTo>
                  <a:lnTo>
                    <a:pt x="569" y="616"/>
                  </a:lnTo>
                  <a:lnTo>
                    <a:pt x="569" y="597"/>
                  </a:lnTo>
                  <a:lnTo>
                    <a:pt x="567" y="557"/>
                  </a:lnTo>
                  <a:lnTo>
                    <a:pt x="565" y="533"/>
                  </a:lnTo>
                  <a:lnTo>
                    <a:pt x="562" y="510"/>
                  </a:lnTo>
                  <a:lnTo>
                    <a:pt x="558" y="487"/>
                  </a:lnTo>
                  <a:lnTo>
                    <a:pt x="555" y="467"/>
                  </a:lnTo>
                  <a:lnTo>
                    <a:pt x="551" y="461"/>
                  </a:lnTo>
                  <a:lnTo>
                    <a:pt x="547" y="456"/>
                  </a:lnTo>
                  <a:lnTo>
                    <a:pt x="543" y="449"/>
                  </a:lnTo>
                  <a:lnTo>
                    <a:pt x="537" y="444"/>
                  </a:lnTo>
                  <a:lnTo>
                    <a:pt x="522" y="433"/>
                  </a:lnTo>
                  <a:lnTo>
                    <a:pt x="504" y="422"/>
                  </a:lnTo>
                  <a:lnTo>
                    <a:pt x="484" y="413"/>
                  </a:lnTo>
                  <a:lnTo>
                    <a:pt x="461" y="404"/>
                  </a:lnTo>
                  <a:lnTo>
                    <a:pt x="435" y="394"/>
                  </a:lnTo>
                  <a:lnTo>
                    <a:pt x="408" y="385"/>
                  </a:lnTo>
                  <a:close/>
                </a:path>
              </a:pathLst>
            </a:custGeom>
            <a:solidFill>
              <a:srgbClr val="74CA21"/>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2977" name="Google Shape;2977;p41"/>
            <p:cNvSpPr/>
            <p:nvPr/>
          </p:nvSpPr>
          <p:spPr>
            <a:xfrm>
              <a:off x="9485313" y="5387975"/>
              <a:ext cx="112712" cy="247650"/>
            </a:xfrm>
            <a:custGeom>
              <a:avLst/>
              <a:gdLst/>
              <a:ahLst/>
              <a:cxnLst/>
              <a:rect l="l" t="t" r="r" b="b"/>
              <a:pathLst>
                <a:path w="281" h="625" extrusionOk="0">
                  <a:moveTo>
                    <a:pt x="267" y="464"/>
                  </a:moveTo>
                  <a:lnTo>
                    <a:pt x="263" y="457"/>
                  </a:lnTo>
                  <a:lnTo>
                    <a:pt x="258" y="450"/>
                  </a:lnTo>
                  <a:lnTo>
                    <a:pt x="252" y="443"/>
                  </a:lnTo>
                  <a:lnTo>
                    <a:pt x="244" y="435"/>
                  </a:lnTo>
                  <a:lnTo>
                    <a:pt x="234" y="428"/>
                  </a:lnTo>
                  <a:lnTo>
                    <a:pt x="223" y="421"/>
                  </a:lnTo>
                  <a:lnTo>
                    <a:pt x="212" y="414"/>
                  </a:lnTo>
                  <a:lnTo>
                    <a:pt x="199" y="408"/>
                  </a:lnTo>
                  <a:lnTo>
                    <a:pt x="169" y="394"/>
                  </a:lnTo>
                  <a:lnTo>
                    <a:pt x="137" y="381"/>
                  </a:lnTo>
                  <a:lnTo>
                    <a:pt x="103" y="367"/>
                  </a:lnTo>
                  <a:lnTo>
                    <a:pt x="65" y="353"/>
                  </a:lnTo>
                  <a:lnTo>
                    <a:pt x="65" y="353"/>
                  </a:lnTo>
                  <a:lnTo>
                    <a:pt x="65" y="319"/>
                  </a:lnTo>
                  <a:lnTo>
                    <a:pt x="72" y="315"/>
                  </a:lnTo>
                  <a:lnTo>
                    <a:pt x="78" y="309"/>
                  </a:lnTo>
                  <a:lnTo>
                    <a:pt x="86" y="301"/>
                  </a:lnTo>
                  <a:lnTo>
                    <a:pt x="94" y="292"/>
                  </a:lnTo>
                  <a:lnTo>
                    <a:pt x="101" y="279"/>
                  </a:lnTo>
                  <a:lnTo>
                    <a:pt x="108" y="265"/>
                  </a:lnTo>
                  <a:lnTo>
                    <a:pt x="110" y="256"/>
                  </a:lnTo>
                  <a:lnTo>
                    <a:pt x="112" y="247"/>
                  </a:lnTo>
                  <a:lnTo>
                    <a:pt x="113" y="238"/>
                  </a:lnTo>
                  <a:lnTo>
                    <a:pt x="114" y="228"/>
                  </a:lnTo>
                  <a:lnTo>
                    <a:pt x="118" y="226"/>
                  </a:lnTo>
                  <a:lnTo>
                    <a:pt x="122" y="223"/>
                  </a:lnTo>
                  <a:lnTo>
                    <a:pt x="125" y="219"/>
                  </a:lnTo>
                  <a:lnTo>
                    <a:pt x="127" y="215"/>
                  </a:lnTo>
                  <a:lnTo>
                    <a:pt x="130" y="209"/>
                  </a:lnTo>
                  <a:lnTo>
                    <a:pt x="131" y="202"/>
                  </a:lnTo>
                  <a:lnTo>
                    <a:pt x="132" y="196"/>
                  </a:lnTo>
                  <a:lnTo>
                    <a:pt x="132" y="188"/>
                  </a:lnTo>
                  <a:lnTo>
                    <a:pt x="131" y="177"/>
                  </a:lnTo>
                  <a:lnTo>
                    <a:pt x="128" y="166"/>
                  </a:lnTo>
                  <a:lnTo>
                    <a:pt x="123" y="157"/>
                  </a:lnTo>
                  <a:lnTo>
                    <a:pt x="117" y="151"/>
                  </a:lnTo>
                  <a:lnTo>
                    <a:pt x="118" y="151"/>
                  </a:lnTo>
                  <a:lnTo>
                    <a:pt x="118" y="151"/>
                  </a:lnTo>
                  <a:lnTo>
                    <a:pt x="123" y="133"/>
                  </a:lnTo>
                  <a:lnTo>
                    <a:pt x="130" y="110"/>
                  </a:lnTo>
                  <a:lnTo>
                    <a:pt x="131" y="97"/>
                  </a:lnTo>
                  <a:lnTo>
                    <a:pt x="132" y="84"/>
                  </a:lnTo>
                  <a:lnTo>
                    <a:pt x="132" y="71"/>
                  </a:lnTo>
                  <a:lnTo>
                    <a:pt x="130" y="59"/>
                  </a:lnTo>
                  <a:lnTo>
                    <a:pt x="127" y="51"/>
                  </a:lnTo>
                  <a:lnTo>
                    <a:pt x="122" y="43"/>
                  </a:lnTo>
                  <a:lnTo>
                    <a:pt x="117" y="35"/>
                  </a:lnTo>
                  <a:lnTo>
                    <a:pt x="110" y="28"/>
                  </a:lnTo>
                  <a:lnTo>
                    <a:pt x="103" y="21"/>
                  </a:lnTo>
                  <a:lnTo>
                    <a:pt x="94" y="15"/>
                  </a:lnTo>
                  <a:lnTo>
                    <a:pt x="85" y="10"/>
                  </a:lnTo>
                  <a:lnTo>
                    <a:pt x="76" y="6"/>
                  </a:lnTo>
                  <a:lnTo>
                    <a:pt x="65" y="2"/>
                  </a:lnTo>
                  <a:lnTo>
                    <a:pt x="56" y="1"/>
                  </a:lnTo>
                  <a:lnTo>
                    <a:pt x="47" y="0"/>
                  </a:lnTo>
                  <a:lnTo>
                    <a:pt x="38" y="0"/>
                  </a:lnTo>
                  <a:lnTo>
                    <a:pt x="29" y="2"/>
                  </a:lnTo>
                  <a:lnTo>
                    <a:pt x="22" y="3"/>
                  </a:lnTo>
                  <a:lnTo>
                    <a:pt x="13" y="7"/>
                  </a:lnTo>
                  <a:lnTo>
                    <a:pt x="5" y="12"/>
                  </a:lnTo>
                  <a:lnTo>
                    <a:pt x="1" y="15"/>
                  </a:lnTo>
                  <a:lnTo>
                    <a:pt x="0" y="20"/>
                  </a:lnTo>
                  <a:lnTo>
                    <a:pt x="0" y="24"/>
                  </a:lnTo>
                  <a:lnTo>
                    <a:pt x="1" y="29"/>
                  </a:lnTo>
                  <a:lnTo>
                    <a:pt x="5" y="32"/>
                  </a:lnTo>
                  <a:lnTo>
                    <a:pt x="9" y="34"/>
                  </a:lnTo>
                  <a:lnTo>
                    <a:pt x="14" y="34"/>
                  </a:lnTo>
                  <a:lnTo>
                    <a:pt x="18" y="32"/>
                  </a:lnTo>
                  <a:lnTo>
                    <a:pt x="26" y="29"/>
                  </a:lnTo>
                  <a:lnTo>
                    <a:pt x="32" y="26"/>
                  </a:lnTo>
                  <a:lnTo>
                    <a:pt x="38" y="24"/>
                  </a:lnTo>
                  <a:lnTo>
                    <a:pt x="45" y="24"/>
                  </a:lnTo>
                  <a:lnTo>
                    <a:pt x="56" y="25"/>
                  </a:lnTo>
                  <a:lnTo>
                    <a:pt x="67" y="28"/>
                  </a:lnTo>
                  <a:lnTo>
                    <a:pt x="74" y="32"/>
                  </a:lnTo>
                  <a:lnTo>
                    <a:pt x="82" y="35"/>
                  </a:lnTo>
                  <a:lnTo>
                    <a:pt x="89" y="41"/>
                  </a:lnTo>
                  <a:lnTo>
                    <a:pt x="94" y="46"/>
                  </a:lnTo>
                  <a:lnTo>
                    <a:pt x="99" y="51"/>
                  </a:lnTo>
                  <a:lnTo>
                    <a:pt x="103" y="56"/>
                  </a:lnTo>
                  <a:lnTo>
                    <a:pt x="105" y="61"/>
                  </a:lnTo>
                  <a:lnTo>
                    <a:pt x="107" y="65"/>
                  </a:lnTo>
                  <a:lnTo>
                    <a:pt x="108" y="75"/>
                  </a:lnTo>
                  <a:lnTo>
                    <a:pt x="108" y="86"/>
                  </a:lnTo>
                  <a:lnTo>
                    <a:pt x="108" y="97"/>
                  </a:lnTo>
                  <a:lnTo>
                    <a:pt x="105" y="107"/>
                  </a:lnTo>
                  <a:lnTo>
                    <a:pt x="100" y="127"/>
                  </a:lnTo>
                  <a:lnTo>
                    <a:pt x="95" y="142"/>
                  </a:lnTo>
                  <a:lnTo>
                    <a:pt x="92" y="152"/>
                  </a:lnTo>
                  <a:lnTo>
                    <a:pt x="91" y="159"/>
                  </a:lnTo>
                  <a:lnTo>
                    <a:pt x="91" y="163"/>
                  </a:lnTo>
                  <a:lnTo>
                    <a:pt x="94" y="166"/>
                  </a:lnTo>
                  <a:lnTo>
                    <a:pt x="98" y="169"/>
                  </a:lnTo>
                  <a:lnTo>
                    <a:pt x="103" y="170"/>
                  </a:lnTo>
                  <a:lnTo>
                    <a:pt x="104" y="172"/>
                  </a:lnTo>
                  <a:lnTo>
                    <a:pt x="107" y="175"/>
                  </a:lnTo>
                  <a:lnTo>
                    <a:pt x="108" y="181"/>
                  </a:lnTo>
                  <a:lnTo>
                    <a:pt x="109" y="188"/>
                  </a:lnTo>
                  <a:lnTo>
                    <a:pt x="108" y="197"/>
                  </a:lnTo>
                  <a:lnTo>
                    <a:pt x="105" y="204"/>
                  </a:lnTo>
                  <a:lnTo>
                    <a:pt x="104" y="206"/>
                  </a:lnTo>
                  <a:lnTo>
                    <a:pt x="103" y="208"/>
                  </a:lnTo>
                  <a:lnTo>
                    <a:pt x="98" y="208"/>
                  </a:lnTo>
                  <a:lnTo>
                    <a:pt x="94" y="210"/>
                  </a:lnTo>
                  <a:lnTo>
                    <a:pt x="91" y="214"/>
                  </a:lnTo>
                  <a:lnTo>
                    <a:pt x="91" y="219"/>
                  </a:lnTo>
                  <a:lnTo>
                    <a:pt x="90" y="231"/>
                  </a:lnTo>
                  <a:lnTo>
                    <a:pt x="89" y="241"/>
                  </a:lnTo>
                  <a:lnTo>
                    <a:pt x="87" y="250"/>
                  </a:lnTo>
                  <a:lnTo>
                    <a:pt x="85" y="259"/>
                  </a:lnTo>
                  <a:lnTo>
                    <a:pt x="78" y="273"/>
                  </a:lnTo>
                  <a:lnTo>
                    <a:pt x="71" y="283"/>
                  </a:lnTo>
                  <a:lnTo>
                    <a:pt x="55" y="297"/>
                  </a:lnTo>
                  <a:lnTo>
                    <a:pt x="49" y="301"/>
                  </a:lnTo>
                  <a:lnTo>
                    <a:pt x="45" y="304"/>
                  </a:lnTo>
                  <a:lnTo>
                    <a:pt x="44" y="306"/>
                  </a:lnTo>
                  <a:lnTo>
                    <a:pt x="41" y="309"/>
                  </a:lnTo>
                  <a:lnTo>
                    <a:pt x="41" y="313"/>
                  </a:lnTo>
                  <a:lnTo>
                    <a:pt x="41" y="360"/>
                  </a:lnTo>
                  <a:lnTo>
                    <a:pt x="41" y="364"/>
                  </a:lnTo>
                  <a:lnTo>
                    <a:pt x="44" y="368"/>
                  </a:lnTo>
                  <a:lnTo>
                    <a:pt x="46" y="371"/>
                  </a:lnTo>
                  <a:lnTo>
                    <a:pt x="49" y="372"/>
                  </a:lnTo>
                  <a:lnTo>
                    <a:pt x="58" y="376"/>
                  </a:lnTo>
                  <a:lnTo>
                    <a:pt x="119" y="399"/>
                  </a:lnTo>
                  <a:lnTo>
                    <a:pt x="177" y="423"/>
                  </a:lnTo>
                  <a:lnTo>
                    <a:pt x="202" y="436"/>
                  </a:lnTo>
                  <a:lnTo>
                    <a:pt x="222" y="449"/>
                  </a:lnTo>
                  <a:lnTo>
                    <a:pt x="230" y="454"/>
                  </a:lnTo>
                  <a:lnTo>
                    <a:pt x="236" y="461"/>
                  </a:lnTo>
                  <a:lnTo>
                    <a:pt x="241" y="467"/>
                  </a:lnTo>
                  <a:lnTo>
                    <a:pt x="244" y="472"/>
                  </a:lnTo>
                  <a:lnTo>
                    <a:pt x="248" y="486"/>
                  </a:lnTo>
                  <a:lnTo>
                    <a:pt x="250" y="503"/>
                  </a:lnTo>
                  <a:lnTo>
                    <a:pt x="253" y="520"/>
                  </a:lnTo>
                  <a:lnTo>
                    <a:pt x="254" y="539"/>
                  </a:lnTo>
                  <a:lnTo>
                    <a:pt x="257" y="574"/>
                  </a:lnTo>
                  <a:lnTo>
                    <a:pt x="257" y="601"/>
                  </a:lnTo>
                  <a:lnTo>
                    <a:pt x="209" y="601"/>
                  </a:lnTo>
                  <a:lnTo>
                    <a:pt x="204" y="602"/>
                  </a:lnTo>
                  <a:lnTo>
                    <a:pt x="200" y="604"/>
                  </a:lnTo>
                  <a:lnTo>
                    <a:pt x="198" y="608"/>
                  </a:lnTo>
                  <a:lnTo>
                    <a:pt x="196" y="613"/>
                  </a:lnTo>
                  <a:lnTo>
                    <a:pt x="198" y="617"/>
                  </a:lnTo>
                  <a:lnTo>
                    <a:pt x="200" y="621"/>
                  </a:lnTo>
                  <a:lnTo>
                    <a:pt x="204" y="624"/>
                  </a:lnTo>
                  <a:lnTo>
                    <a:pt x="209" y="625"/>
                  </a:lnTo>
                  <a:lnTo>
                    <a:pt x="270" y="625"/>
                  </a:lnTo>
                  <a:lnTo>
                    <a:pt x="273" y="624"/>
                  </a:lnTo>
                  <a:lnTo>
                    <a:pt x="277" y="621"/>
                  </a:lnTo>
                  <a:lnTo>
                    <a:pt x="280" y="617"/>
                  </a:lnTo>
                  <a:lnTo>
                    <a:pt x="281" y="613"/>
                  </a:lnTo>
                  <a:lnTo>
                    <a:pt x="281" y="594"/>
                  </a:lnTo>
                  <a:lnTo>
                    <a:pt x="280" y="554"/>
                  </a:lnTo>
                  <a:lnTo>
                    <a:pt x="277" y="530"/>
                  </a:lnTo>
                  <a:lnTo>
                    <a:pt x="275" y="507"/>
                  </a:lnTo>
                  <a:lnTo>
                    <a:pt x="271" y="484"/>
                  </a:lnTo>
                  <a:lnTo>
                    <a:pt x="267" y="464"/>
                  </a:lnTo>
                  <a:close/>
                </a:path>
              </a:pathLst>
            </a:custGeom>
            <a:solidFill>
              <a:srgbClr val="4AB9C4"/>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sp>
        <p:nvSpPr>
          <p:cNvPr id="2978" name="Google Shape;2978;p41"/>
          <p:cNvSpPr/>
          <p:nvPr/>
        </p:nvSpPr>
        <p:spPr>
          <a:xfrm>
            <a:off x="1283127" y="4933284"/>
            <a:ext cx="6712974" cy="1257643"/>
          </a:xfrm>
          <a:prstGeom prst="rect">
            <a:avLst/>
          </a:prstGeom>
          <a:noFill/>
          <a:ln>
            <a:noFill/>
          </a:ln>
        </p:spPr>
        <p:txBody>
          <a:bodyPr spcFirstLastPara="1" wrap="square" lIns="72000" tIns="36000" rIns="72000" bIns="36000" anchor="t" anchorCtr="0">
            <a:spAutoFit/>
          </a:bodyPr>
          <a:lstStyle/>
          <a:p>
            <a:pPr marL="285750" marR="0" lvl="0" indent="-285750" algn="l" rtl="0">
              <a:lnSpc>
                <a:spcPct val="100000"/>
              </a:lnSpc>
              <a:spcBef>
                <a:spcPts val="0"/>
              </a:spcBef>
              <a:spcAft>
                <a:spcPts val="0"/>
              </a:spcAft>
              <a:buClr>
                <a:srgbClr val="2D75B6"/>
              </a:buClr>
              <a:buSzPts val="1800"/>
              <a:buFont typeface="Noto Sans Symbols"/>
              <a:buChar char="▪"/>
            </a:pPr>
            <a:r>
              <a:rPr lang="en-US" sz="1800" b="0" i="0" u="none" strike="noStrike" cap="none">
                <a:solidFill>
                  <a:srgbClr val="3F3F3F"/>
                </a:solidFill>
                <a:latin typeface="Roboto Light"/>
                <a:ea typeface="Roboto Light"/>
                <a:cs typeface="Roboto Light"/>
                <a:sym typeface="Roboto Light"/>
              </a:rPr>
              <a:t>Users can </a:t>
            </a:r>
            <a:r>
              <a:rPr lang="en-US" sz="1800" b="1" i="0" u="none" strike="noStrike" cap="none">
                <a:solidFill>
                  <a:srgbClr val="2D75B6"/>
                </a:solidFill>
                <a:latin typeface="Roboto Light"/>
                <a:ea typeface="Roboto Light"/>
                <a:cs typeface="Roboto Light"/>
                <a:sym typeface="Roboto Light"/>
              </a:rPr>
              <a:t>specify an image buildfile </a:t>
            </a:r>
            <a:r>
              <a:rPr lang="en-US" sz="1800" b="0" i="0" u="none" strike="noStrike" cap="none">
                <a:solidFill>
                  <a:srgbClr val="3F3F3F"/>
                </a:solidFill>
                <a:latin typeface="Roboto Light"/>
                <a:ea typeface="Roboto Light"/>
                <a:cs typeface="Roboto Light"/>
                <a:sym typeface="Roboto Light"/>
              </a:rPr>
              <a:t>for their jobs. </a:t>
            </a:r>
            <a:endParaRPr sz="1400" b="0" i="0" u="none" strike="noStrike" cap="none">
              <a:solidFill>
                <a:srgbClr val="000000"/>
              </a:solidFill>
              <a:latin typeface="Arial"/>
              <a:ea typeface="Arial"/>
              <a:cs typeface="Arial"/>
              <a:sym typeface="Arial"/>
            </a:endParaRPr>
          </a:p>
          <a:p>
            <a:pPr marL="285750" marR="0" lvl="0" indent="-285750" algn="l" rtl="0">
              <a:lnSpc>
                <a:spcPct val="100000"/>
              </a:lnSpc>
              <a:spcBef>
                <a:spcPts val="600"/>
              </a:spcBef>
              <a:spcAft>
                <a:spcPts val="0"/>
              </a:spcAft>
              <a:buClr>
                <a:srgbClr val="2D75B6"/>
              </a:buClr>
              <a:buSzPts val="1800"/>
              <a:buFont typeface="Noto Sans Symbols"/>
              <a:buChar char="▪"/>
            </a:pPr>
            <a:r>
              <a:rPr lang="en-US" sz="1800" b="0" i="1" u="none" strike="noStrike" cap="none">
                <a:solidFill>
                  <a:srgbClr val="3F3F3F"/>
                </a:solidFill>
                <a:latin typeface="Roboto Light"/>
                <a:ea typeface="Roboto Light"/>
                <a:cs typeface="Roboto Light"/>
                <a:sym typeface="Roboto Light"/>
              </a:rPr>
              <a:t>Pegasus will build the Docker image as separate jobs in the executable workflow, export them as a tar file and ship them around</a:t>
            </a:r>
            <a:endParaRPr sz="1400" b="0" i="0" u="none" strike="noStrike" cap="none">
              <a:solidFill>
                <a:srgbClr val="000000"/>
              </a:solidFill>
              <a:latin typeface="Arial"/>
              <a:ea typeface="Arial"/>
              <a:cs typeface="Arial"/>
              <a:sym typeface="Arial"/>
            </a:endParaRPr>
          </a:p>
        </p:txBody>
      </p:sp>
      <p:sp>
        <p:nvSpPr>
          <p:cNvPr id="2979" name="Google Shape;2979;p41"/>
          <p:cNvSpPr/>
          <p:nvPr/>
        </p:nvSpPr>
        <p:spPr>
          <a:xfrm>
            <a:off x="1283126" y="4387153"/>
            <a:ext cx="2214489" cy="431804"/>
          </a:xfrm>
          <a:prstGeom prst="homePlate">
            <a:avLst>
              <a:gd name="adj" fmla="val 43277"/>
            </a:avLst>
          </a:prstGeom>
          <a:solidFill>
            <a:srgbClr val="2D75B6"/>
          </a:solidFill>
          <a:ln>
            <a:noFill/>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2000"/>
              <a:buFont typeface="Arial"/>
              <a:buNone/>
            </a:pPr>
            <a:r>
              <a:rPr lang="en-US" sz="2000" b="1" i="0" u="none" strike="noStrike" cap="none">
                <a:solidFill>
                  <a:schemeClr val="lt1"/>
                </a:solidFill>
                <a:latin typeface="Roboto"/>
                <a:ea typeface="Roboto"/>
                <a:cs typeface="Roboto"/>
                <a:sym typeface="Roboto"/>
              </a:rPr>
              <a:t>Future Plans</a:t>
            </a:r>
            <a:endParaRPr sz="1400" b="0" i="0" u="none" strike="noStrike" cap="none">
              <a:solidFill>
                <a:srgbClr val="000000"/>
              </a:solidFill>
              <a:latin typeface="Arial"/>
              <a:ea typeface="Arial"/>
              <a:cs typeface="Arial"/>
              <a:sym typeface="Arial"/>
            </a:endParaRPr>
          </a:p>
        </p:txBody>
      </p:sp>
      <p:grpSp>
        <p:nvGrpSpPr>
          <p:cNvPr id="2980" name="Google Shape;2980;p41"/>
          <p:cNvGrpSpPr/>
          <p:nvPr/>
        </p:nvGrpSpPr>
        <p:grpSpPr>
          <a:xfrm>
            <a:off x="626634" y="4362039"/>
            <a:ext cx="484726" cy="482034"/>
            <a:chOff x="3146897" y="1326252"/>
            <a:chExt cx="364181" cy="362158"/>
          </a:xfrm>
        </p:grpSpPr>
        <p:sp>
          <p:nvSpPr>
            <p:cNvPr id="2981" name="Google Shape;2981;p41"/>
            <p:cNvSpPr/>
            <p:nvPr/>
          </p:nvSpPr>
          <p:spPr>
            <a:xfrm>
              <a:off x="3146897" y="1326252"/>
              <a:ext cx="364181" cy="362158"/>
            </a:xfrm>
            <a:custGeom>
              <a:avLst/>
              <a:gdLst/>
              <a:ahLst/>
              <a:cxnLst/>
              <a:rect l="l" t="t" r="r" b="b"/>
              <a:pathLst>
                <a:path w="719" h="719" extrusionOk="0">
                  <a:moveTo>
                    <a:pt x="359" y="671"/>
                  </a:moveTo>
                  <a:lnTo>
                    <a:pt x="344" y="670"/>
                  </a:lnTo>
                  <a:lnTo>
                    <a:pt x="328" y="669"/>
                  </a:lnTo>
                  <a:lnTo>
                    <a:pt x="313" y="667"/>
                  </a:lnTo>
                  <a:lnTo>
                    <a:pt x="297" y="665"/>
                  </a:lnTo>
                  <a:lnTo>
                    <a:pt x="282" y="662"/>
                  </a:lnTo>
                  <a:lnTo>
                    <a:pt x="268" y="657"/>
                  </a:lnTo>
                  <a:lnTo>
                    <a:pt x="253" y="653"/>
                  </a:lnTo>
                  <a:lnTo>
                    <a:pt x="239" y="647"/>
                  </a:lnTo>
                  <a:lnTo>
                    <a:pt x="224" y="641"/>
                  </a:lnTo>
                  <a:lnTo>
                    <a:pt x="211" y="634"/>
                  </a:lnTo>
                  <a:lnTo>
                    <a:pt x="198" y="626"/>
                  </a:lnTo>
                  <a:lnTo>
                    <a:pt x="186" y="618"/>
                  </a:lnTo>
                  <a:lnTo>
                    <a:pt x="174" y="610"/>
                  </a:lnTo>
                  <a:lnTo>
                    <a:pt x="162" y="600"/>
                  </a:lnTo>
                  <a:lnTo>
                    <a:pt x="150" y="591"/>
                  </a:lnTo>
                  <a:lnTo>
                    <a:pt x="139" y="580"/>
                  </a:lnTo>
                  <a:lnTo>
                    <a:pt x="130" y="569"/>
                  </a:lnTo>
                  <a:lnTo>
                    <a:pt x="120" y="558"/>
                  </a:lnTo>
                  <a:lnTo>
                    <a:pt x="111" y="547"/>
                  </a:lnTo>
                  <a:lnTo>
                    <a:pt x="102" y="535"/>
                  </a:lnTo>
                  <a:lnTo>
                    <a:pt x="93" y="521"/>
                  </a:lnTo>
                  <a:lnTo>
                    <a:pt x="85" y="508"/>
                  </a:lnTo>
                  <a:lnTo>
                    <a:pt x="79" y="495"/>
                  </a:lnTo>
                  <a:lnTo>
                    <a:pt x="73" y="482"/>
                  </a:lnTo>
                  <a:lnTo>
                    <a:pt x="68" y="467"/>
                  </a:lnTo>
                  <a:lnTo>
                    <a:pt x="62" y="453"/>
                  </a:lnTo>
                  <a:lnTo>
                    <a:pt x="58" y="437"/>
                  </a:lnTo>
                  <a:lnTo>
                    <a:pt x="54" y="423"/>
                  </a:lnTo>
                  <a:lnTo>
                    <a:pt x="52" y="408"/>
                  </a:lnTo>
                  <a:lnTo>
                    <a:pt x="50" y="392"/>
                  </a:lnTo>
                  <a:lnTo>
                    <a:pt x="49" y="376"/>
                  </a:lnTo>
                  <a:lnTo>
                    <a:pt x="48" y="360"/>
                  </a:lnTo>
                  <a:lnTo>
                    <a:pt x="49" y="344"/>
                  </a:lnTo>
                  <a:lnTo>
                    <a:pt x="50" y="328"/>
                  </a:lnTo>
                  <a:lnTo>
                    <a:pt x="52" y="313"/>
                  </a:lnTo>
                  <a:lnTo>
                    <a:pt x="54" y="297"/>
                  </a:lnTo>
                  <a:lnTo>
                    <a:pt x="58" y="282"/>
                  </a:lnTo>
                  <a:lnTo>
                    <a:pt x="62" y="267"/>
                  </a:lnTo>
                  <a:lnTo>
                    <a:pt x="68" y="253"/>
                  </a:lnTo>
                  <a:lnTo>
                    <a:pt x="73" y="239"/>
                  </a:lnTo>
                  <a:lnTo>
                    <a:pt x="79" y="225"/>
                  </a:lnTo>
                  <a:lnTo>
                    <a:pt x="85" y="211"/>
                  </a:lnTo>
                  <a:lnTo>
                    <a:pt x="93" y="199"/>
                  </a:lnTo>
                  <a:lnTo>
                    <a:pt x="102" y="186"/>
                  </a:lnTo>
                  <a:lnTo>
                    <a:pt x="111" y="173"/>
                  </a:lnTo>
                  <a:lnTo>
                    <a:pt x="120" y="161"/>
                  </a:lnTo>
                  <a:lnTo>
                    <a:pt x="130" y="150"/>
                  </a:lnTo>
                  <a:lnTo>
                    <a:pt x="139" y="139"/>
                  </a:lnTo>
                  <a:lnTo>
                    <a:pt x="150" y="129"/>
                  </a:lnTo>
                  <a:lnTo>
                    <a:pt x="162" y="119"/>
                  </a:lnTo>
                  <a:lnTo>
                    <a:pt x="174" y="111"/>
                  </a:lnTo>
                  <a:lnTo>
                    <a:pt x="186" y="102"/>
                  </a:lnTo>
                  <a:lnTo>
                    <a:pt x="198" y="94"/>
                  </a:lnTo>
                  <a:lnTo>
                    <a:pt x="211" y="86"/>
                  </a:lnTo>
                  <a:lnTo>
                    <a:pt x="224" y="80"/>
                  </a:lnTo>
                  <a:lnTo>
                    <a:pt x="239" y="73"/>
                  </a:lnTo>
                  <a:lnTo>
                    <a:pt x="253" y="67"/>
                  </a:lnTo>
                  <a:lnTo>
                    <a:pt x="268" y="62"/>
                  </a:lnTo>
                  <a:lnTo>
                    <a:pt x="282" y="59"/>
                  </a:lnTo>
                  <a:lnTo>
                    <a:pt x="297" y="54"/>
                  </a:lnTo>
                  <a:lnTo>
                    <a:pt x="313" y="52"/>
                  </a:lnTo>
                  <a:lnTo>
                    <a:pt x="328" y="50"/>
                  </a:lnTo>
                  <a:lnTo>
                    <a:pt x="344" y="49"/>
                  </a:lnTo>
                  <a:lnTo>
                    <a:pt x="359" y="49"/>
                  </a:lnTo>
                  <a:lnTo>
                    <a:pt x="376" y="49"/>
                  </a:lnTo>
                  <a:lnTo>
                    <a:pt x="391" y="50"/>
                  </a:lnTo>
                  <a:lnTo>
                    <a:pt x="407" y="52"/>
                  </a:lnTo>
                  <a:lnTo>
                    <a:pt x="422" y="54"/>
                  </a:lnTo>
                  <a:lnTo>
                    <a:pt x="438" y="59"/>
                  </a:lnTo>
                  <a:lnTo>
                    <a:pt x="452" y="62"/>
                  </a:lnTo>
                  <a:lnTo>
                    <a:pt x="466" y="67"/>
                  </a:lnTo>
                  <a:lnTo>
                    <a:pt x="481" y="73"/>
                  </a:lnTo>
                  <a:lnTo>
                    <a:pt x="495" y="80"/>
                  </a:lnTo>
                  <a:lnTo>
                    <a:pt x="508" y="86"/>
                  </a:lnTo>
                  <a:lnTo>
                    <a:pt x="522" y="94"/>
                  </a:lnTo>
                  <a:lnTo>
                    <a:pt x="534" y="102"/>
                  </a:lnTo>
                  <a:lnTo>
                    <a:pt x="546" y="111"/>
                  </a:lnTo>
                  <a:lnTo>
                    <a:pt x="558" y="119"/>
                  </a:lnTo>
                  <a:lnTo>
                    <a:pt x="569" y="129"/>
                  </a:lnTo>
                  <a:lnTo>
                    <a:pt x="580" y="139"/>
                  </a:lnTo>
                  <a:lnTo>
                    <a:pt x="590" y="150"/>
                  </a:lnTo>
                  <a:lnTo>
                    <a:pt x="600" y="161"/>
                  </a:lnTo>
                  <a:lnTo>
                    <a:pt x="609" y="173"/>
                  </a:lnTo>
                  <a:lnTo>
                    <a:pt x="618" y="186"/>
                  </a:lnTo>
                  <a:lnTo>
                    <a:pt x="626" y="199"/>
                  </a:lnTo>
                  <a:lnTo>
                    <a:pt x="633" y="211"/>
                  </a:lnTo>
                  <a:lnTo>
                    <a:pt x="641" y="225"/>
                  </a:lnTo>
                  <a:lnTo>
                    <a:pt x="646" y="239"/>
                  </a:lnTo>
                  <a:lnTo>
                    <a:pt x="652" y="253"/>
                  </a:lnTo>
                  <a:lnTo>
                    <a:pt x="657" y="267"/>
                  </a:lnTo>
                  <a:lnTo>
                    <a:pt x="662" y="282"/>
                  </a:lnTo>
                  <a:lnTo>
                    <a:pt x="665" y="297"/>
                  </a:lnTo>
                  <a:lnTo>
                    <a:pt x="667" y="313"/>
                  </a:lnTo>
                  <a:lnTo>
                    <a:pt x="669" y="328"/>
                  </a:lnTo>
                  <a:lnTo>
                    <a:pt x="671" y="344"/>
                  </a:lnTo>
                  <a:lnTo>
                    <a:pt x="671" y="360"/>
                  </a:lnTo>
                  <a:lnTo>
                    <a:pt x="671" y="376"/>
                  </a:lnTo>
                  <a:lnTo>
                    <a:pt x="669" y="392"/>
                  </a:lnTo>
                  <a:lnTo>
                    <a:pt x="667" y="408"/>
                  </a:lnTo>
                  <a:lnTo>
                    <a:pt x="665" y="423"/>
                  </a:lnTo>
                  <a:lnTo>
                    <a:pt x="662" y="437"/>
                  </a:lnTo>
                  <a:lnTo>
                    <a:pt x="657" y="453"/>
                  </a:lnTo>
                  <a:lnTo>
                    <a:pt x="652" y="467"/>
                  </a:lnTo>
                  <a:lnTo>
                    <a:pt x="646" y="482"/>
                  </a:lnTo>
                  <a:lnTo>
                    <a:pt x="641" y="495"/>
                  </a:lnTo>
                  <a:lnTo>
                    <a:pt x="633" y="508"/>
                  </a:lnTo>
                  <a:lnTo>
                    <a:pt x="626" y="521"/>
                  </a:lnTo>
                  <a:lnTo>
                    <a:pt x="618" y="535"/>
                  </a:lnTo>
                  <a:lnTo>
                    <a:pt x="609" y="547"/>
                  </a:lnTo>
                  <a:lnTo>
                    <a:pt x="600" y="558"/>
                  </a:lnTo>
                  <a:lnTo>
                    <a:pt x="590" y="569"/>
                  </a:lnTo>
                  <a:lnTo>
                    <a:pt x="580" y="580"/>
                  </a:lnTo>
                  <a:lnTo>
                    <a:pt x="569" y="591"/>
                  </a:lnTo>
                  <a:lnTo>
                    <a:pt x="558" y="600"/>
                  </a:lnTo>
                  <a:lnTo>
                    <a:pt x="546" y="610"/>
                  </a:lnTo>
                  <a:lnTo>
                    <a:pt x="534" y="618"/>
                  </a:lnTo>
                  <a:lnTo>
                    <a:pt x="522" y="626"/>
                  </a:lnTo>
                  <a:lnTo>
                    <a:pt x="508" y="634"/>
                  </a:lnTo>
                  <a:lnTo>
                    <a:pt x="495" y="641"/>
                  </a:lnTo>
                  <a:lnTo>
                    <a:pt x="481" y="647"/>
                  </a:lnTo>
                  <a:lnTo>
                    <a:pt x="466" y="653"/>
                  </a:lnTo>
                  <a:lnTo>
                    <a:pt x="452" y="657"/>
                  </a:lnTo>
                  <a:lnTo>
                    <a:pt x="438" y="662"/>
                  </a:lnTo>
                  <a:lnTo>
                    <a:pt x="422" y="665"/>
                  </a:lnTo>
                  <a:lnTo>
                    <a:pt x="407" y="667"/>
                  </a:lnTo>
                  <a:lnTo>
                    <a:pt x="391" y="669"/>
                  </a:lnTo>
                  <a:lnTo>
                    <a:pt x="376" y="670"/>
                  </a:lnTo>
                  <a:lnTo>
                    <a:pt x="359" y="671"/>
                  </a:lnTo>
                  <a:close/>
                  <a:moveTo>
                    <a:pt x="359" y="0"/>
                  </a:moveTo>
                  <a:lnTo>
                    <a:pt x="342" y="1"/>
                  </a:lnTo>
                  <a:lnTo>
                    <a:pt x="323" y="2"/>
                  </a:lnTo>
                  <a:lnTo>
                    <a:pt x="305" y="5"/>
                  </a:lnTo>
                  <a:lnTo>
                    <a:pt x="287" y="8"/>
                  </a:lnTo>
                  <a:lnTo>
                    <a:pt x="270" y="11"/>
                  </a:lnTo>
                  <a:lnTo>
                    <a:pt x="253" y="17"/>
                  </a:lnTo>
                  <a:lnTo>
                    <a:pt x="237" y="22"/>
                  </a:lnTo>
                  <a:lnTo>
                    <a:pt x="220" y="29"/>
                  </a:lnTo>
                  <a:lnTo>
                    <a:pt x="204" y="35"/>
                  </a:lnTo>
                  <a:lnTo>
                    <a:pt x="188" y="44"/>
                  </a:lnTo>
                  <a:lnTo>
                    <a:pt x="174" y="52"/>
                  </a:lnTo>
                  <a:lnTo>
                    <a:pt x="159" y="62"/>
                  </a:lnTo>
                  <a:lnTo>
                    <a:pt x="145" y="72"/>
                  </a:lnTo>
                  <a:lnTo>
                    <a:pt x="132" y="83"/>
                  </a:lnTo>
                  <a:lnTo>
                    <a:pt x="118" y="94"/>
                  </a:lnTo>
                  <a:lnTo>
                    <a:pt x="105" y="106"/>
                  </a:lnTo>
                  <a:lnTo>
                    <a:pt x="94" y="118"/>
                  </a:lnTo>
                  <a:lnTo>
                    <a:pt x="82" y="132"/>
                  </a:lnTo>
                  <a:lnTo>
                    <a:pt x="72" y="145"/>
                  </a:lnTo>
                  <a:lnTo>
                    <a:pt x="62" y="159"/>
                  </a:lnTo>
                  <a:lnTo>
                    <a:pt x="52" y="173"/>
                  </a:lnTo>
                  <a:lnTo>
                    <a:pt x="43" y="189"/>
                  </a:lnTo>
                  <a:lnTo>
                    <a:pt x="36" y="204"/>
                  </a:lnTo>
                  <a:lnTo>
                    <a:pt x="29" y="220"/>
                  </a:lnTo>
                  <a:lnTo>
                    <a:pt x="22" y="236"/>
                  </a:lnTo>
                  <a:lnTo>
                    <a:pt x="17" y="253"/>
                  </a:lnTo>
                  <a:lnTo>
                    <a:pt x="11" y="271"/>
                  </a:lnTo>
                  <a:lnTo>
                    <a:pt x="8" y="287"/>
                  </a:lnTo>
                  <a:lnTo>
                    <a:pt x="5" y="305"/>
                  </a:lnTo>
                  <a:lnTo>
                    <a:pt x="3" y="323"/>
                  </a:lnTo>
                  <a:lnTo>
                    <a:pt x="0" y="341"/>
                  </a:lnTo>
                  <a:lnTo>
                    <a:pt x="0" y="360"/>
                  </a:lnTo>
                  <a:lnTo>
                    <a:pt x="0" y="378"/>
                  </a:lnTo>
                  <a:lnTo>
                    <a:pt x="3" y="397"/>
                  </a:lnTo>
                  <a:lnTo>
                    <a:pt x="5" y="414"/>
                  </a:lnTo>
                  <a:lnTo>
                    <a:pt x="8" y="432"/>
                  </a:lnTo>
                  <a:lnTo>
                    <a:pt x="11" y="450"/>
                  </a:lnTo>
                  <a:lnTo>
                    <a:pt x="17" y="467"/>
                  </a:lnTo>
                  <a:lnTo>
                    <a:pt x="22" y="484"/>
                  </a:lnTo>
                  <a:lnTo>
                    <a:pt x="29" y="499"/>
                  </a:lnTo>
                  <a:lnTo>
                    <a:pt x="36" y="516"/>
                  </a:lnTo>
                  <a:lnTo>
                    <a:pt x="43" y="531"/>
                  </a:lnTo>
                  <a:lnTo>
                    <a:pt x="52" y="547"/>
                  </a:lnTo>
                  <a:lnTo>
                    <a:pt x="62" y="561"/>
                  </a:lnTo>
                  <a:lnTo>
                    <a:pt x="72" y="574"/>
                  </a:lnTo>
                  <a:lnTo>
                    <a:pt x="82" y="589"/>
                  </a:lnTo>
                  <a:lnTo>
                    <a:pt x="94" y="602"/>
                  </a:lnTo>
                  <a:lnTo>
                    <a:pt x="105" y="614"/>
                  </a:lnTo>
                  <a:lnTo>
                    <a:pt x="118" y="626"/>
                  </a:lnTo>
                  <a:lnTo>
                    <a:pt x="132" y="637"/>
                  </a:lnTo>
                  <a:lnTo>
                    <a:pt x="145" y="648"/>
                  </a:lnTo>
                  <a:lnTo>
                    <a:pt x="159" y="658"/>
                  </a:lnTo>
                  <a:lnTo>
                    <a:pt x="174" y="667"/>
                  </a:lnTo>
                  <a:lnTo>
                    <a:pt x="188" y="676"/>
                  </a:lnTo>
                  <a:lnTo>
                    <a:pt x="204" y="684"/>
                  </a:lnTo>
                  <a:lnTo>
                    <a:pt x="220" y="691"/>
                  </a:lnTo>
                  <a:lnTo>
                    <a:pt x="237" y="697"/>
                  </a:lnTo>
                  <a:lnTo>
                    <a:pt x="253" y="702"/>
                  </a:lnTo>
                  <a:lnTo>
                    <a:pt x="270" y="708"/>
                  </a:lnTo>
                  <a:lnTo>
                    <a:pt x="287" y="711"/>
                  </a:lnTo>
                  <a:lnTo>
                    <a:pt x="305" y="715"/>
                  </a:lnTo>
                  <a:lnTo>
                    <a:pt x="323" y="717"/>
                  </a:lnTo>
                  <a:lnTo>
                    <a:pt x="342" y="719"/>
                  </a:lnTo>
                  <a:lnTo>
                    <a:pt x="359" y="719"/>
                  </a:lnTo>
                  <a:lnTo>
                    <a:pt x="378" y="719"/>
                  </a:lnTo>
                  <a:lnTo>
                    <a:pt x="397" y="717"/>
                  </a:lnTo>
                  <a:lnTo>
                    <a:pt x="414" y="715"/>
                  </a:lnTo>
                  <a:lnTo>
                    <a:pt x="432" y="711"/>
                  </a:lnTo>
                  <a:lnTo>
                    <a:pt x="450" y="708"/>
                  </a:lnTo>
                  <a:lnTo>
                    <a:pt x="466" y="702"/>
                  </a:lnTo>
                  <a:lnTo>
                    <a:pt x="483" y="697"/>
                  </a:lnTo>
                  <a:lnTo>
                    <a:pt x="499" y="691"/>
                  </a:lnTo>
                  <a:lnTo>
                    <a:pt x="515" y="684"/>
                  </a:lnTo>
                  <a:lnTo>
                    <a:pt x="530" y="676"/>
                  </a:lnTo>
                  <a:lnTo>
                    <a:pt x="546" y="667"/>
                  </a:lnTo>
                  <a:lnTo>
                    <a:pt x="560" y="658"/>
                  </a:lnTo>
                  <a:lnTo>
                    <a:pt x="575" y="648"/>
                  </a:lnTo>
                  <a:lnTo>
                    <a:pt x="588" y="637"/>
                  </a:lnTo>
                  <a:lnTo>
                    <a:pt x="601" y="626"/>
                  </a:lnTo>
                  <a:lnTo>
                    <a:pt x="613" y="614"/>
                  </a:lnTo>
                  <a:lnTo>
                    <a:pt x="625" y="602"/>
                  </a:lnTo>
                  <a:lnTo>
                    <a:pt x="636" y="589"/>
                  </a:lnTo>
                  <a:lnTo>
                    <a:pt x="647" y="574"/>
                  </a:lnTo>
                  <a:lnTo>
                    <a:pt x="657" y="561"/>
                  </a:lnTo>
                  <a:lnTo>
                    <a:pt x="667" y="547"/>
                  </a:lnTo>
                  <a:lnTo>
                    <a:pt x="676" y="531"/>
                  </a:lnTo>
                  <a:lnTo>
                    <a:pt x="684" y="516"/>
                  </a:lnTo>
                  <a:lnTo>
                    <a:pt x="690" y="499"/>
                  </a:lnTo>
                  <a:lnTo>
                    <a:pt x="697" y="484"/>
                  </a:lnTo>
                  <a:lnTo>
                    <a:pt x="703" y="467"/>
                  </a:lnTo>
                  <a:lnTo>
                    <a:pt x="708" y="450"/>
                  </a:lnTo>
                  <a:lnTo>
                    <a:pt x="711" y="432"/>
                  </a:lnTo>
                  <a:lnTo>
                    <a:pt x="715" y="414"/>
                  </a:lnTo>
                  <a:lnTo>
                    <a:pt x="717" y="397"/>
                  </a:lnTo>
                  <a:lnTo>
                    <a:pt x="718" y="378"/>
                  </a:lnTo>
                  <a:lnTo>
                    <a:pt x="719" y="360"/>
                  </a:lnTo>
                  <a:lnTo>
                    <a:pt x="718" y="341"/>
                  </a:lnTo>
                  <a:lnTo>
                    <a:pt x="717" y="323"/>
                  </a:lnTo>
                  <a:lnTo>
                    <a:pt x="715" y="305"/>
                  </a:lnTo>
                  <a:lnTo>
                    <a:pt x="711" y="287"/>
                  </a:lnTo>
                  <a:lnTo>
                    <a:pt x="708" y="271"/>
                  </a:lnTo>
                  <a:lnTo>
                    <a:pt x="703" y="253"/>
                  </a:lnTo>
                  <a:lnTo>
                    <a:pt x="697" y="236"/>
                  </a:lnTo>
                  <a:lnTo>
                    <a:pt x="690" y="220"/>
                  </a:lnTo>
                  <a:lnTo>
                    <a:pt x="684" y="204"/>
                  </a:lnTo>
                  <a:lnTo>
                    <a:pt x="676" y="189"/>
                  </a:lnTo>
                  <a:lnTo>
                    <a:pt x="667" y="173"/>
                  </a:lnTo>
                  <a:lnTo>
                    <a:pt x="657" y="159"/>
                  </a:lnTo>
                  <a:lnTo>
                    <a:pt x="647" y="145"/>
                  </a:lnTo>
                  <a:lnTo>
                    <a:pt x="636" y="132"/>
                  </a:lnTo>
                  <a:lnTo>
                    <a:pt x="625" y="118"/>
                  </a:lnTo>
                  <a:lnTo>
                    <a:pt x="613" y="106"/>
                  </a:lnTo>
                  <a:lnTo>
                    <a:pt x="601" y="94"/>
                  </a:lnTo>
                  <a:lnTo>
                    <a:pt x="588" y="83"/>
                  </a:lnTo>
                  <a:lnTo>
                    <a:pt x="575" y="72"/>
                  </a:lnTo>
                  <a:lnTo>
                    <a:pt x="560" y="62"/>
                  </a:lnTo>
                  <a:lnTo>
                    <a:pt x="546" y="52"/>
                  </a:lnTo>
                  <a:lnTo>
                    <a:pt x="530" y="44"/>
                  </a:lnTo>
                  <a:lnTo>
                    <a:pt x="515" y="35"/>
                  </a:lnTo>
                  <a:lnTo>
                    <a:pt x="499" y="29"/>
                  </a:lnTo>
                  <a:lnTo>
                    <a:pt x="483" y="22"/>
                  </a:lnTo>
                  <a:lnTo>
                    <a:pt x="466" y="17"/>
                  </a:lnTo>
                  <a:lnTo>
                    <a:pt x="450" y="11"/>
                  </a:lnTo>
                  <a:lnTo>
                    <a:pt x="432" y="8"/>
                  </a:lnTo>
                  <a:lnTo>
                    <a:pt x="414" y="5"/>
                  </a:lnTo>
                  <a:lnTo>
                    <a:pt x="397" y="2"/>
                  </a:lnTo>
                  <a:lnTo>
                    <a:pt x="378" y="1"/>
                  </a:lnTo>
                  <a:lnTo>
                    <a:pt x="359" y="0"/>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sp>
          <p:nvSpPr>
            <p:cNvPr id="2982" name="Google Shape;2982;p41"/>
            <p:cNvSpPr/>
            <p:nvPr/>
          </p:nvSpPr>
          <p:spPr>
            <a:xfrm>
              <a:off x="3233738" y="1416050"/>
              <a:ext cx="196850" cy="161925"/>
            </a:xfrm>
            <a:custGeom>
              <a:avLst/>
              <a:gdLst/>
              <a:ahLst/>
              <a:cxnLst/>
              <a:rect l="l" t="t" r="r" b="b"/>
              <a:pathLst>
                <a:path w="499" h="410" extrusionOk="0">
                  <a:moveTo>
                    <a:pt x="335" y="297"/>
                  </a:moveTo>
                  <a:lnTo>
                    <a:pt x="335" y="281"/>
                  </a:lnTo>
                  <a:lnTo>
                    <a:pt x="335" y="276"/>
                  </a:lnTo>
                  <a:lnTo>
                    <a:pt x="334" y="272"/>
                  </a:lnTo>
                  <a:lnTo>
                    <a:pt x="332" y="268"/>
                  </a:lnTo>
                  <a:lnTo>
                    <a:pt x="329" y="264"/>
                  </a:lnTo>
                  <a:lnTo>
                    <a:pt x="325" y="261"/>
                  </a:lnTo>
                  <a:lnTo>
                    <a:pt x="321" y="259"/>
                  </a:lnTo>
                  <a:lnTo>
                    <a:pt x="316" y="258"/>
                  </a:lnTo>
                  <a:lnTo>
                    <a:pt x="312" y="256"/>
                  </a:lnTo>
                  <a:lnTo>
                    <a:pt x="143" y="256"/>
                  </a:lnTo>
                  <a:lnTo>
                    <a:pt x="130" y="258"/>
                  </a:lnTo>
                  <a:lnTo>
                    <a:pt x="117" y="259"/>
                  </a:lnTo>
                  <a:lnTo>
                    <a:pt x="103" y="261"/>
                  </a:lnTo>
                  <a:lnTo>
                    <a:pt x="90" y="264"/>
                  </a:lnTo>
                  <a:lnTo>
                    <a:pt x="85" y="266"/>
                  </a:lnTo>
                  <a:lnTo>
                    <a:pt x="79" y="269"/>
                  </a:lnTo>
                  <a:lnTo>
                    <a:pt x="74" y="272"/>
                  </a:lnTo>
                  <a:lnTo>
                    <a:pt x="69" y="275"/>
                  </a:lnTo>
                  <a:lnTo>
                    <a:pt x="65" y="280"/>
                  </a:lnTo>
                  <a:lnTo>
                    <a:pt x="60" y="285"/>
                  </a:lnTo>
                  <a:lnTo>
                    <a:pt x="57" y="291"/>
                  </a:lnTo>
                  <a:lnTo>
                    <a:pt x="54" y="296"/>
                  </a:lnTo>
                  <a:lnTo>
                    <a:pt x="51" y="286"/>
                  </a:lnTo>
                  <a:lnTo>
                    <a:pt x="49" y="276"/>
                  </a:lnTo>
                  <a:lnTo>
                    <a:pt x="48" y="266"/>
                  </a:lnTo>
                  <a:lnTo>
                    <a:pt x="48" y="256"/>
                  </a:lnTo>
                  <a:lnTo>
                    <a:pt x="48" y="241"/>
                  </a:lnTo>
                  <a:lnTo>
                    <a:pt x="50" y="223"/>
                  </a:lnTo>
                  <a:lnTo>
                    <a:pt x="53" y="213"/>
                  </a:lnTo>
                  <a:lnTo>
                    <a:pt x="56" y="203"/>
                  </a:lnTo>
                  <a:lnTo>
                    <a:pt x="59" y="194"/>
                  </a:lnTo>
                  <a:lnTo>
                    <a:pt x="64" y="184"/>
                  </a:lnTo>
                  <a:lnTo>
                    <a:pt x="69" y="175"/>
                  </a:lnTo>
                  <a:lnTo>
                    <a:pt x="76" y="166"/>
                  </a:lnTo>
                  <a:lnTo>
                    <a:pt x="82" y="158"/>
                  </a:lnTo>
                  <a:lnTo>
                    <a:pt x="92" y="150"/>
                  </a:lnTo>
                  <a:lnTo>
                    <a:pt x="102" y="145"/>
                  </a:lnTo>
                  <a:lnTo>
                    <a:pt x="114" y="141"/>
                  </a:lnTo>
                  <a:lnTo>
                    <a:pt x="128" y="138"/>
                  </a:lnTo>
                  <a:lnTo>
                    <a:pt x="143" y="137"/>
                  </a:lnTo>
                  <a:lnTo>
                    <a:pt x="312" y="137"/>
                  </a:lnTo>
                  <a:lnTo>
                    <a:pt x="316" y="137"/>
                  </a:lnTo>
                  <a:lnTo>
                    <a:pt x="321" y="135"/>
                  </a:lnTo>
                  <a:lnTo>
                    <a:pt x="325" y="133"/>
                  </a:lnTo>
                  <a:lnTo>
                    <a:pt x="329" y="131"/>
                  </a:lnTo>
                  <a:lnTo>
                    <a:pt x="332" y="126"/>
                  </a:lnTo>
                  <a:lnTo>
                    <a:pt x="334" y="123"/>
                  </a:lnTo>
                  <a:lnTo>
                    <a:pt x="335" y="118"/>
                  </a:lnTo>
                  <a:lnTo>
                    <a:pt x="335" y="113"/>
                  </a:lnTo>
                  <a:lnTo>
                    <a:pt x="335" y="83"/>
                  </a:lnTo>
                  <a:lnTo>
                    <a:pt x="441" y="190"/>
                  </a:lnTo>
                  <a:lnTo>
                    <a:pt x="335" y="297"/>
                  </a:lnTo>
                  <a:close/>
                  <a:moveTo>
                    <a:pt x="492" y="174"/>
                  </a:moveTo>
                  <a:lnTo>
                    <a:pt x="329" y="8"/>
                  </a:lnTo>
                  <a:lnTo>
                    <a:pt x="323" y="4"/>
                  </a:lnTo>
                  <a:lnTo>
                    <a:pt x="316" y="0"/>
                  </a:lnTo>
                  <a:lnTo>
                    <a:pt x="310" y="0"/>
                  </a:lnTo>
                  <a:lnTo>
                    <a:pt x="302" y="1"/>
                  </a:lnTo>
                  <a:lnTo>
                    <a:pt x="299" y="4"/>
                  </a:lnTo>
                  <a:lnTo>
                    <a:pt x="297" y="6"/>
                  </a:lnTo>
                  <a:lnTo>
                    <a:pt x="293" y="8"/>
                  </a:lnTo>
                  <a:lnTo>
                    <a:pt x="292" y="11"/>
                  </a:lnTo>
                  <a:lnTo>
                    <a:pt x="289" y="18"/>
                  </a:lnTo>
                  <a:lnTo>
                    <a:pt x="288" y="25"/>
                  </a:lnTo>
                  <a:lnTo>
                    <a:pt x="288" y="90"/>
                  </a:lnTo>
                  <a:lnTo>
                    <a:pt x="143" y="90"/>
                  </a:lnTo>
                  <a:lnTo>
                    <a:pt x="130" y="90"/>
                  </a:lnTo>
                  <a:lnTo>
                    <a:pt x="117" y="92"/>
                  </a:lnTo>
                  <a:lnTo>
                    <a:pt x="104" y="94"/>
                  </a:lnTo>
                  <a:lnTo>
                    <a:pt x="91" y="97"/>
                  </a:lnTo>
                  <a:lnTo>
                    <a:pt x="79" y="103"/>
                  </a:lnTo>
                  <a:lnTo>
                    <a:pt x="67" y="110"/>
                  </a:lnTo>
                  <a:lnTo>
                    <a:pt x="56" y="117"/>
                  </a:lnTo>
                  <a:lnTo>
                    <a:pt x="46" y="126"/>
                  </a:lnTo>
                  <a:lnTo>
                    <a:pt x="36" y="137"/>
                  </a:lnTo>
                  <a:lnTo>
                    <a:pt x="27" y="149"/>
                  </a:lnTo>
                  <a:lnTo>
                    <a:pt x="19" y="163"/>
                  </a:lnTo>
                  <a:lnTo>
                    <a:pt x="13" y="178"/>
                  </a:lnTo>
                  <a:lnTo>
                    <a:pt x="7" y="196"/>
                  </a:lnTo>
                  <a:lnTo>
                    <a:pt x="3" y="215"/>
                  </a:lnTo>
                  <a:lnTo>
                    <a:pt x="1" y="234"/>
                  </a:lnTo>
                  <a:lnTo>
                    <a:pt x="0" y="256"/>
                  </a:lnTo>
                  <a:lnTo>
                    <a:pt x="1" y="271"/>
                  </a:lnTo>
                  <a:lnTo>
                    <a:pt x="2" y="284"/>
                  </a:lnTo>
                  <a:lnTo>
                    <a:pt x="5" y="297"/>
                  </a:lnTo>
                  <a:lnTo>
                    <a:pt x="8" y="309"/>
                  </a:lnTo>
                  <a:lnTo>
                    <a:pt x="16" y="334"/>
                  </a:lnTo>
                  <a:lnTo>
                    <a:pt x="26" y="356"/>
                  </a:lnTo>
                  <a:lnTo>
                    <a:pt x="44" y="388"/>
                  </a:lnTo>
                  <a:lnTo>
                    <a:pt x="53" y="401"/>
                  </a:lnTo>
                  <a:lnTo>
                    <a:pt x="57" y="406"/>
                  </a:lnTo>
                  <a:lnTo>
                    <a:pt x="61" y="408"/>
                  </a:lnTo>
                  <a:lnTo>
                    <a:pt x="67" y="410"/>
                  </a:lnTo>
                  <a:lnTo>
                    <a:pt x="72" y="410"/>
                  </a:lnTo>
                  <a:lnTo>
                    <a:pt x="76" y="410"/>
                  </a:lnTo>
                  <a:lnTo>
                    <a:pt x="79" y="409"/>
                  </a:lnTo>
                  <a:lnTo>
                    <a:pt x="84" y="408"/>
                  </a:lnTo>
                  <a:lnTo>
                    <a:pt x="87" y="406"/>
                  </a:lnTo>
                  <a:lnTo>
                    <a:pt x="89" y="403"/>
                  </a:lnTo>
                  <a:lnTo>
                    <a:pt x="91" y="401"/>
                  </a:lnTo>
                  <a:lnTo>
                    <a:pt x="93" y="398"/>
                  </a:lnTo>
                  <a:lnTo>
                    <a:pt x="95" y="395"/>
                  </a:lnTo>
                  <a:lnTo>
                    <a:pt x="96" y="390"/>
                  </a:lnTo>
                  <a:lnTo>
                    <a:pt x="96" y="387"/>
                  </a:lnTo>
                  <a:lnTo>
                    <a:pt x="96" y="329"/>
                  </a:lnTo>
                  <a:lnTo>
                    <a:pt x="96" y="324"/>
                  </a:lnTo>
                  <a:lnTo>
                    <a:pt x="97" y="319"/>
                  </a:lnTo>
                  <a:lnTo>
                    <a:pt x="99" y="315"/>
                  </a:lnTo>
                  <a:lnTo>
                    <a:pt x="102" y="312"/>
                  </a:lnTo>
                  <a:lnTo>
                    <a:pt x="108" y="308"/>
                  </a:lnTo>
                  <a:lnTo>
                    <a:pt x="116" y="306"/>
                  </a:lnTo>
                  <a:lnTo>
                    <a:pt x="128" y="305"/>
                  </a:lnTo>
                  <a:lnTo>
                    <a:pt x="143" y="305"/>
                  </a:lnTo>
                  <a:lnTo>
                    <a:pt x="288" y="305"/>
                  </a:lnTo>
                  <a:lnTo>
                    <a:pt x="288" y="357"/>
                  </a:lnTo>
                  <a:lnTo>
                    <a:pt x="289" y="364"/>
                  </a:lnTo>
                  <a:lnTo>
                    <a:pt x="292" y="370"/>
                  </a:lnTo>
                  <a:lnTo>
                    <a:pt x="293" y="372"/>
                  </a:lnTo>
                  <a:lnTo>
                    <a:pt x="297" y="376"/>
                  </a:lnTo>
                  <a:lnTo>
                    <a:pt x="299" y="378"/>
                  </a:lnTo>
                  <a:lnTo>
                    <a:pt x="302" y="379"/>
                  </a:lnTo>
                  <a:lnTo>
                    <a:pt x="310" y="381"/>
                  </a:lnTo>
                  <a:lnTo>
                    <a:pt x="316" y="380"/>
                  </a:lnTo>
                  <a:lnTo>
                    <a:pt x="323" y="378"/>
                  </a:lnTo>
                  <a:lnTo>
                    <a:pt x="329" y="374"/>
                  </a:lnTo>
                  <a:lnTo>
                    <a:pt x="492" y="208"/>
                  </a:lnTo>
                  <a:lnTo>
                    <a:pt x="495" y="205"/>
                  </a:lnTo>
                  <a:lnTo>
                    <a:pt x="498" y="200"/>
                  </a:lnTo>
                  <a:lnTo>
                    <a:pt x="499" y="196"/>
                  </a:lnTo>
                  <a:lnTo>
                    <a:pt x="499" y="190"/>
                  </a:lnTo>
                  <a:lnTo>
                    <a:pt x="499" y="186"/>
                  </a:lnTo>
                  <a:lnTo>
                    <a:pt x="498" y="181"/>
                  </a:lnTo>
                  <a:lnTo>
                    <a:pt x="495" y="177"/>
                  </a:lnTo>
                  <a:lnTo>
                    <a:pt x="492" y="174"/>
                  </a:lnTo>
                  <a:close/>
                </a:path>
              </a:pathLst>
            </a:custGeom>
            <a:solidFill>
              <a:srgbClr val="2D75B6"/>
            </a:solid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Roboto Light"/>
                <a:ea typeface="Roboto Light"/>
                <a:cs typeface="Roboto Light"/>
                <a:sym typeface="Roboto Light"/>
              </a:endParaRPr>
            </a:p>
          </p:txBody>
        </p:sp>
      </p:grpSp>
      <p:sp>
        <p:nvSpPr>
          <p:cNvPr id="2983" name="Google Shape;2983;p41"/>
          <p:cNvSpPr/>
          <p:nvPr/>
        </p:nvSpPr>
        <p:spPr>
          <a:xfrm>
            <a:off x="8423529" y="1209964"/>
            <a:ext cx="3335223" cy="398398"/>
          </a:xfrm>
          <a:prstGeom prst="round2SameRect">
            <a:avLst>
              <a:gd name="adj1" fmla="val 16667"/>
              <a:gd name="adj2" fmla="val 0"/>
            </a:avLst>
          </a:prstGeom>
          <a:solidFill>
            <a:srgbClr val="4AB9C4"/>
          </a:solidFill>
          <a:ln w="12700" cap="flat" cmpd="sng">
            <a:solidFill>
              <a:srgbClr val="119D96"/>
            </a:solidFill>
            <a:prstDash val="solid"/>
            <a:round/>
            <a:headEnd type="none" w="sm" len="sm"/>
            <a:tailEnd type="none" w="sm" len="sm"/>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1600"/>
              <a:buFont typeface="Arial"/>
              <a:buNone/>
            </a:pPr>
            <a:r>
              <a:rPr lang="en-US" sz="1600" b="1" i="0" u="none" strike="noStrike" cap="none">
                <a:solidFill>
                  <a:schemeClr val="lt1"/>
                </a:solidFill>
                <a:latin typeface="Roboto"/>
                <a:ea typeface="Roboto"/>
                <a:cs typeface="Roboto"/>
                <a:sym typeface="Roboto"/>
              </a:rPr>
              <a:t>Containers Execution Model</a:t>
            </a:r>
            <a:endParaRPr sz="1600" b="1" i="0" u="none" strike="noStrike" cap="none">
              <a:solidFill>
                <a:schemeClr val="lt1"/>
              </a:solidFill>
              <a:latin typeface="Roboto"/>
              <a:ea typeface="Roboto"/>
              <a:cs typeface="Roboto"/>
              <a:sym typeface="Roboto"/>
            </a:endParaRPr>
          </a:p>
        </p:txBody>
      </p:sp>
      <p:sp>
        <p:nvSpPr>
          <p:cNvPr id="2984" name="Google Shape;2984;p41"/>
          <p:cNvSpPr/>
          <p:nvPr/>
        </p:nvSpPr>
        <p:spPr>
          <a:xfrm>
            <a:off x="8423529" y="1619386"/>
            <a:ext cx="3335223" cy="4733981"/>
          </a:xfrm>
          <a:prstGeom prst="rect">
            <a:avLst/>
          </a:prstGeom>
          <a:solidFill>
            <a:srgbClr val="FFFFFF"/>
          </a:solidFill>
          <a:ln w="12700" cap="flat" cmpd="sng">
            <a:solidFill>
              <a:srgbClr val="119D9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sp>
        <p:nvSpPr>
          <p:cNvPr id="2985" name="Google Shape;2985;p41"/>
          <p:cNvSpPr/>
          <p:nvPr/>
        </p:nvSpPr>
        <p:spPr>
          <a:xfrm>
            <a:off x="9400128" y="2833761"/>
            <a:ext cx="2224125" cy="2669044"/>
          </a:xfrm>
          <a:prstGeom prst="roundRect">
            <a:avLst>
              <a:gd name="adj" fmla="val 2013"/>
            </a:avLst>
          </a:prstGeom>
          <a:solidFill>
            <a:srgbClr val="C5F1F6"/>
          </a:solidFill>
          <a:ln w="12700" cap="flat" cmpd="sng">
            <a:solidFill>
              <a:srgbClr val="119D96"/>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chemeClr val="lt1"/>
              </a:solidFill>
              <a:latin typeface="Arial"/>
              <a:ea typeface="Arial"/>
              <a:cs typeface="Arial"/>
              <a:sym typeface="Arial"/>
            </a:endParaRPr>
          </a:p>
        </p:txBody>
      </p:sp>
      <p:grpSp>
        <p:nvGrpSpPr>
          <p:cNvPr id="2986" name="Google Shape;2986;p41"/>
          <p:cNvGrpSpPr/>
          <p:nvPr/>
        </p:nvGrpSpPr>
        <p:grpSpPr>
          <a:xfrm>
            <a:off x="7996100" y="254660"/>
            <a:ext cx="2408985" cy="825431"/>
            <a:chOff x="8142386" y="1115049"/>
            <a:chExt cx="3570838" cy="1223536"/>
          </a:xfrm>
        </p:grpSpPr>
        <p:sp>
          <p:nvSpPr>
            <p:cNvPr id="2987" name="Google Shape;2987;p41"/>
            <p:cNvSpPr/>
            <p:nvPr/>
          </p:nvSpPr>
          <p:spPr>
            <a:xfrm>
              <a:off x="8142386" y="1115049"/>
              <a:ext cx="3570838" cy="1223536"/>
            </a:xfrm>
            <a:prstGeom prst="roundRect">
              <a:avLst>
                <a:gd name="adj" fmla="val 9757"/>
              </a:avLst>
            </a:prstGeom>
            <a:noFill/>
            <a:ln w="9525" cap="flat" cmpd="sng">
              <a:solidFill>
                <a:srgbClr val="D8D8D8"/>
              </a:solidFill>
              <a:prstDash val="solid"/>
              <a:round/>
              <a:headEnd type="none" w="sm" len="sm"/>
              <a:tailEnd type="none" w="sm" len="sm"/>
            </a:ln>
          </p:spPr>
          <p:txBody>
            <a:bodyPr spcFirstLastPara="1" wrap="square" lIns="72000" tIns="36000" rIns="72000" bIns="36000" anchor="ctr" anchorCtr="0">
              <a:noAutofit/>
            </a:bodyPr>
            <a:lstStyle/>
            <a:p>
              <a:pPr marL="0" marR="0" lvl="0" indent="0" algn="ctr" rtl="0">
                <a:lnSpc>
                  <a:spcPct val="90000"/>
                </a:lnSpc>
                <a:spcBef>
                  <a:spcPts val="0"/>
                </a:spcBef>
                <a:spcAft>
                  <a:spcPts val="0"/>
                </a:spcAft>
                <a:buClr>
                  <a:srgbClr val="000000"/>
                </a:buClr>
                <a:buSzPts val="2000"/>
                <a:buFont typeface="Arial"/>
                <a:buNone/>
              </a:pPr>
              <a:endParaRPr sz="2000" b="1" i="0" u="none" strike="noStrike" cap="none">
                <a:solidFill>
                  <a:schemeClr val="lt1"/>
                </a:solidFill>
                <a:latin typeface="Roboto"/>
                <a:ea typeface="Roboto"/>
                <a:cs typeface="Roboto"/>
                <a:sym typeface="Roboto"/>
              </a:endParaRPr>
            </a:p>
          </p:txBody>
        </p:sp>
        <p:grpSp>
          <p:nvGrpSpPr>
            <p:cNvPr id="2988" name="Google Shape;2988;p41"/>
            <p:cNvGrpSpPr/>
            <p:nvPr/>
          </p:nvGrpSpPr>
          <p:grpSpPr>
            <a:xfrm>
              <a:off x="8374208" y="1237931"/>
              <a:ext cx="3107194" cy="977772"/>
              <a:chOff x="8339556" y="1224438"/>
              <a:chExt cx="3107194" cy="977772"/>
            </a:xfrm>
          </p:grpSpPr>
          <p:grpSp>
            <p:nvGrpSpPr>
              <p:cNvPr id="2989" name="Google Shape;2989;p41"/>
              <p:cNvGrpSpPr/>
              <p:nvPr/>
            </p:nvGrpSpPr>
            <p:grpSpPr>
              <a:xfrm>
                <a:off x="8339556" y="1239197"/>
                <a:ext cx="2259528" cy="950784"/>
                <a:chOff x="6352743" y="229509"/>
                <a:chExt cx="2877350" cy="1210760"/>
              </a:xfrm>
            </p:grpSpPr>
            <p:pic>
              <p:nvPicPr>
                <p:cNvPr id="2990" name="Google Shape;2990;p41" descr="Image result for docker"/>
                <p:cNvPicPr preferRelativeResize="0"/>
                <p:nvPr/>
              </p:nvPicPr>
              <p:blipFill rotWithShape="1">
                <a:blip r:embed="rId3">
                  <a:alphaModFix/>
                </a:blip>
                <a:srcRect/>
                <a:stretch/>
              </p:blipFill>
              <p:spPr>
                <a:xfrm>
                  <a:off x="6352743" y="238703"/>
                  <a:ext cx="1395948" cy="1192372"/>
                </a:xfrm>
                <a:prstGeom prst="rect">
                  <a:avLst/>
                </a:prstGeom>
                <a:noFill/>
                <a:ln>
                  <a:noFill/>
                </a:ln>
              </p:spPr>
            </p:pic>
            <p:pic>
              <p:nvPicPr>
                <p:cNvPr id="2991" name="Google Shape;2991;p41" descr="A close up of a sign&#10;&#10;Description generated with very high confidence"/>
                <p:cNvPicPr preferRelativeResize="0"/>
                <p:nvPr/>
              </p:nvPicPr>
              <p:blipFill rotWithShape="1">
                <a:blip r:embed="rId4">
                  <a:alphaModFix/>
                </a:blip>
                <a:srcRect/>
                <a:stretch/>
              </p:blipFill>
              <p:spPr>
                <a:xfrm>
                  <a:off x="8019333" y="229509"/>
                  <a:ext cx="1210760" cy="1210760"/>
                </a:xfrm>
                <a:prstGeom prst="rect">
                  <a:avLst/>
                </a:prstGeom>
                <a:noFill/>
                <a:ln>
                  <a:noFill/>
                </a:ln>
              </p:spPr>
            </p:pic>
          </p:grpSp>
          <p:pic>
            <p:nvPicPr>
              <p:cNvPr id="2992" name="Google Shape;2992;p41"/>
              <p:cNvPicPr preferRelativeResize="0"/>
              <p:nvPr/>
            </p:nvPicPr>
            <p:blipFill rotWithShape="1">
              <a:blip r:embed="rId5">
                <a:alphaModFix/>
              </a:blip>
              <a:srcRect/>
              <a:stretch/>
            </p:blipFill>
            <p:spPr>
              <a:xfrm>
                <a:off x="10626568" y="1224438"/>
                <a:ext cx="820182" cy="977772"/>
              </a:xfrm>
              <a:prstGeom prst="rect">
                <a:avLst/>
              </a:prstGeom>
              <a:noFill/>
              <a:ln>
                <a:noFill/>
              </a:ln>
            </p:spPr>
          </p:pic>
        </p:grpSp>
      </p:grpSp>
      <p:sp>
        <p:nvSpPr>
          <p:cNvPr id="2993" name="Google Shape;2993;p41"/>
          <p:cNvSpPr/>
          <p:nvPr/>
        </p:nvSpPr>
        <p:spPr>
          <a:xfrm>
            <a:off x="8522260" y="2451204"/>
            <a:ext cx="1331100" cy="272400"/>
          </a:xfrm>
          <a:prstGeom prst="roundRect">
            <a:avLst>
              <a:gd name="adj" fmla="val 16667"/>
            </a:avLst>
          </a:prstGeom>
          <a:solidFill>
            <a:srgbClr val="4AB9C4"/>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200" b="1" i="0" u="none" strike="noStrike" cap="none">
                <a:solidFill>
                  <a:srgbClr val="595959"/>
                </a:solidFill>
                <a:latin typeface="Roboto"/>
                <a:ea typeface="Roboto"/>
                <a:cs typeface="Roboto"/>
                <a:sym typeface="Roboto"/>
              </a:rPr>
              <a:t>Start container</a:t>
            </a:r>
            <a:endParaRPr b="1" i="0" u="none" strike="noStrike" cap="none">
              <a:solidFill>
                <a:srgbClr val="000000"/>
              </a:solidFill>
            </a:endParaRPr>
          </a:p>
        </p:txBody>
      </p:sp>
      <p:sp>
        <p:nvSpPr>
          <p:cNvPr id="2994" name="Google Shape;2994;p41"/>
          <p:cNvSpPr/>
          <p:nvPr/>
        </p:nvSpPr>
        <p:spPr>
          <a:xfrm>
            <a:off x="9545302" y="3319565"/>
            <a:ext cx="1933776" cy="442630"/>
          </a:xfrm>
          <a:prstGeom prst="roundRect">
            <a:avLst>
              <a:gd name="adj" fmla="val 16667"/>
            </a:avLst>
          </a:prstGeom>
          <a:solidFill>
            <a:srgbClr val="4AB9C4"/>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200" b="1" i="0" u="none" strike="noStrike" cap="none">
                <a:solidFill>
                  <a:srgbClr val="595959"/>
                </a:solidFill>
                <a:latin typeface="Roboto"/>
                <a:ea typeface="Roboto"/>
                <a:cs typeface="Roboto"/>
                <a:sym typeface="Roboto"/>
              </a:rPr>
              <a:t>Pull worker package</a:t>
            </a:r>
            <a:endParaRPr sz="1200" b="1" i="0" u="none" strike="noStrike" cap="none">
              <a:solidFill>
                <a:srgbClr val="000000"/>
              </a:solidFill>
            </a:endParaRPr>
          </a:p>
          <a:p>
            <a:pPr marL="0" marR="0" lvl="0" indent="0" algn="ctr" rtl="0">
              <a:lnSpc>
                <a:spcPct val="100000"/>
              </a:lnSpc>
              <a:spcBef>
                <a:spcPts val="0"/>
              </a:spcBef>
              <a:spcAft>
                <a:spcPts val="0"/>
              </a:spcAft>
              <a:buClr>
                <a:srgbClr val="000000"/>
              </a:buClr>
              <a:buSzPts val="1050"/>
              <a:buFont typeface="Arial"/>
              <a:buNone/>
            </a:pPr>
            <a:r>
              <a:rPr lang="en-US" sz="1200" b="1" i="0" u="none" strike="noStrike" cap="none">
                <a:solidFill>
                  <a:srgbClr val="595959"/>
                </a:solidFill>
                <a:latin typeface="Roboto"/>
                <a:ea typeface="Roboto"/>
                <a:cs typeface="Roboto"/>
                <a:sym typeface="Roboto"/>
              </a:rPr>
              <a:t>(if needed)</a:t>
            </a:r>
            <a:endParaRPr sz="1200" b="1" i="0" u="none" strike="noStrike" cap="none">
              <a:solidFill>
                <a:srgbClr val="000000"/>
              </a:solidFill>
            </a:endParaRPr>
          </a:p>
        </p:txBody>
      </p:sp>
      <p:sp>
        <p:nvSpPr>
          <p:cNvPr id="2995" name="Google Shape;2995;p41"/>
          <p:cNvSpPr/>
          <p:nvPr/>
        </p:nvSpPr>
        <p:spPr>
          <a:xfrm>
            <a:off x="9545302" y="5092068"/>
            <a:ext cx="1933776" cy="272370"/>
          </a:xfrm>
          <a:prstGeom prst="roundRect">
            <a:avLst>
              <a:gd name="adj" fmla="val 16667"/>
            </a:avLst>
          </a:prstGeom>
          <a:solidFill>
            <a:srgbClr val="4AB9C4"/>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200" b="1" i="0" u="none" strike="noStrike" cap="none">
                <a:solidFill>
                  <a:srgbClr val="595959"/>
                </a:solidFill>
                <a:latin typeface="Roboto"/>
                <a:ea typeface="Roboto"/>
                <a:cs typeface="Roboto"/>
                <a:sym typeface="Roboto"/>
              </a:rPr>
              <a:t>Stage out outputs</a:t>
            </a:r>
            <a:endParaRPr sz="1200" b="1" i="0" u="none" strike="noStrike" cap="none">
              <a:solidFill>
                <a:srgbClr val="000000"/>
              </a:solidFill>
            </a:endParaRPr>
          </a:p>
        </p:txBody>
      </p:sp>
      <p:sp>
        <p:nvSpPr>
          <p:cNvPr id="2996" name="Google Shape;2996;p41"/>
          <p:cNvSpPr txBox="1"/>
          <p:nvPr/>
        </p:nvSpPr>
        <p:spPr>
          <a:xfrm>
            <a:off x="10553218" y="2863091"/>
            <a:ext cx="925800" cy="461700"/>
          </a:xfrm>
          <a:prstGeom prst="rect">
            <a:avLst/>
          </a:prstGeom>
          <a:noFill/>
          <a:ln>
            <a:noFill/>
          </a:ln>
        </p:spPr>
        <p:txBody>
          <a:bodyPr spcFirstLastPara="1" wrap="square" lIns="91425" tIns="45700" rIns="91425" bIns="45700" anchor="ctr" anchorCtr="0">
            <a:spAutoFit/>
          </a:bodyPr>
          <a:lstStyle/>
          <a:p>
            <a:pPr marL="0" marR="0" lvl="0" indent="0" algn="r" rtl="0">
              <a:lnSpc>
                <a:spcPct val="100000"/>
              </a:lnSpc>
              <a:spcBef>
                <a:spcPts val="0"/>
              </a:spcBef>
              <a:spcAft>
                <a:spcPts val="0"/>
              </a:spcAft>
              <a:buClr>
                <a:srgbClr val="000000"/>
              </a:buClr>
              <a:buSzPts val="1050"/>
              <a:buFont typeface="Arial"/>
              <a:buNone/>
            </a:pPr>
            <a:r>
              <a:rPr lang="en-US" sz="1200" b="1" i="0" u="none" strike="noStrike" cap="none">
                <a:solidFill>
                  <a:srgbClr val="595959"/>
                </a:solidFill>
                <a:latin typeface="Roboto"/>
                <a:ea typeface="Roboto"/>
                <a:cs typeface="Roboto"/>
                <a:sym typeface="Roboto"/>
              </a:rPr>
              <a:t>Container</a:t>
            </a:r>
            <a:endParaRPr sz="1500" b="1" i="0" u="none" strike="noStrike" cap="none">
              <a:solidFill>
                <a:srgbClr val="000000"/>
              </a:solidFill>
            </a:endParaRPr>
          </a:p>
          <a:p>
            <a:pPr marL="0" marR="0" lvl="0" indent="0" algn="r" rtl="0">
              <a:lnSpc>
                <a:spcPct val="100000"/>
              </a:lnSpc>
              <a:spcBef>
                <a:spcPts val="0"/>
              </a:spcBef>
              <a:spcAft>
                <a:spcPts val="0"/>
              </a:spcAft>
              <a:buClr>
                <a:srgbClr val="000000"/>
              </a:buClr>
              <a:buSzPts val="1050"/>
              <a:buFont typeface="Arial"/>
              <a:buNone/>
            </a:pPr>
            <a:r>
              <a:rPr lang="en-US" sz="1200" b="1" i="0" u="none" strike="noStrike" cap="none">
                <a:solidFill>
                  <a:srgbClr val="595959"/>
                </a:solidFill>
                <a:latin typeface="Roboto"/>
                <a:ea typeface="Roboto"/>
                <a:cs typeface="Roboto"/>
                <a:sym typeface="Roboto"/>
              </a:rPr>
              <a:t>Instance</a:t>
            </a:r>
            <a:endParaRPr sz="1700" b="1" i="0" u="none" strike="noStrike" cap="none">
              <a:solidFill>
                <a:srgbClr val="000000"/>
              </a:solidFill>
              <a:latin typeface="Arial"/>
              <a:ea typeface="Arial"/>
              <a:cs typeface="Arial"/>
              <a:sym typeface="Arial"/>
            </a:endParaRPr>
          </a:p>
        </p:txBody>
      </p:sp>
      <p:cxnSp>
        <p:nvCxnSpPr>
          <p:cNvPr id="2997" name="Google Shape;2997;p41"/>
          <p:cNvCxnSpPr>
            <a:stCxn id="2993" idx="2"/>
            <a:endCxn id="2994" idx="0"/>
          </p:cNvCxnSpPr>
          <p:nvPr/>
        </p:nvCxnSpPr>
        <p:spPr>
          <a:xfrm rot="-5400000" flipH="1">
            <a:off x="9552010" y="2359404"/>
            <a:ext cx="596100" cy="1324500"/>
          </a:xfrm>
          <a:prstGeom prst="bentConnector3">
            <a:avLst>
              <a:gd name="adj1" fmla="val 49988"/>
            </a:avLst>
          </a:prstGeom>
          <a:noFill/>
          <a:ln w="12700" cap="flat" cmpd="sng">
            <a:solidFill>
              <a:srgbClr val="3F3F3F"/>
            </a:solidFill>
            <a:prstDash val="solid"/>
            <a:round/>
            <a:headEnd type="none" w="sm" len="sm"/>
            <a:tailEnd type="triangle" w="med" len="med"/>
          </a:ln>
        </p:spPr>
      </p:cxnSp>
      <p:sp>
        <p:nvSpPr>
          <p:cNvPr id="2998" name="Google Shape;2998;p41"/>
          <p:cNvSpPr/>
          <p:nvPr/>
        </p:nvSpPr>
        <p:spPr>
          <a:xfrm>
            <a:off x="9545302" y="3890386"/>
            <a:ext cx="1933776" cy="272370"/>
          </a:xfrm>
          <a:prstGeom prst="roundRect">
            <a:avLst>
              <a:gd name="adj" fmla="val 16667"/>
            </a:avLst>
          </a:prstGeom>
          <a:solidFill>
            <a:srgbClr val="4AB9C4"/>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200" b="1" i="0" u="none" strike="noStrike" cap="none">
                <a:solidFill>
                  <a:srgbClr val="595959"/>
                </a:solidFill>
                <a:latin typeface="Roboto"/>
                <a:ea typeface="Roboto"/>
                <a:cs typeface="Roboto"/>
                <a:sym typeface="Roboto"/>
              </a:rPr>
              <a:t>Set job environment</a:t>
            </a:r>
            <a:endParaRPr sz="1200" b="1" i="0" u="none" strike="noStrike" cap="none">
              <a:solidFill>
                <a:srgbClr val="000000"/>
              </a:solidFill>
            </a:endParaRPr>
          </a:p>
        </p:txBody>
      </p:sp>
      <p:sp>
        <p:nvSpPr>
          <p:cNvPr id="2999" name="Google Shape;2999;p41"/>
          <p:cNvSpPr/>
          <p:nvPr/>
        </p:nvSpPr>
        <p:spPr>
          <a:xfrm>
            <a:off x="9545302" y="4290947"/>
            <a:ext cx="1933776" cy="272370"/>
          </a:xfrm>
          <a:prstGeom prst="roundRect">
            <a:avLst>
              <a:gd name="adj" fmla="val 16667"/>
            </a:avLst>
          </a:prstGeom>
          <a:solidFill>
            <a:srgbClr val="4AB9C4"/>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200" b="1" i="0" u="none" strike="noStrike" cap="none">
                <a:solidFill>
                  <a:srgbClr val="595959"/>
                </a:solidFill>
                <a:latin typeface="Roboto"/>
                <a:ea typeface="Roboto"/>
                <a:cs typeface="Roboto"/>
                <a:sym typeface="Roboto"/>
              </a:rPr>
              <a:t>Stage in inputs</a:t>
            </a:r>
            <a:endParaRPr sz="1200" b="1" i="0" u="none" strike="noStrike" cap="none">
              <a:solidFill>
                <a:srgbClr val="000000"/>
              </a:solidFill>
            </a:endParaRPr>
          </a:p>
        </p:txBody>
      </p:sp>
      <p:sp>
        <p:nvSpPr>
          <p:cNvPr id="3000" name="Google Shape;3000;p41"/>
          <p:cNvSpPr/>
          <p:nvPr/>
        </p:nvSpPr>
        <p:spPr>
          <a:xfrm>
            <a:off x="9545302" y="4691508"/>
            <a:ext cx="1933776" cy="272370"/>
          </a:xfrm>
          <a:prstGeom prst="roundRect">
            <a:avLst>
              <a:gd name="adj" fmla="val 16667"/>
            </a:avLst>
          </a:prstGeom>
          <a:solidFill>
            <a:srgbClr val="4AB9C4"/>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200" b="1" i="0" u="none" strike="noStrike" cap="none">
                <a:solidFill>
                  <a:srgbClr val="595959"/>
                </a:solidFill>
                <a:latin typeface="Roboto"/>
                <a:ea typeface="Roboto"/>
                <a:cs typeface="Roboto"/>
                <a:sym typeface="Roboto"/>
              </a:rPr>
              <a:t>Execute user application</a:t>
            </a:r>
            <a:endParaRPr sz="1200" b="1" i="0" u="none" strike="noStrike" cap="none">
              <a:solidFill>
                <a:srgbClr val="000000"/>
              </a:solidFill>
            </a:endParaRPr>
          </a:p>
        </p:txBody>
      </p:sp>
      <p:cxnSp>
        <p:nvCxnSpPr>
          <p:cNvPr id="3001" name="Google Shape;3001;p41"/>
          <p:cNvCxnSpPr>
            <a:stCxn id="2995" idx="2"/>
          </p:cNvCxnSpPr>
          <p:nvPr/>
        </p:nvCxnSpPr>
        <p:spPr>
          <a:xfrm rot="5400000">
            <a:off x="9994990" y="5222838"/>
            <a:ext cx="375600" cy="658800"/>
          </a:xfrm>
          <a:prstGeom prst="bentConnector2">
            <a:avLst/>
          </a:prstGeom>
          <a:noFill/>
          <a:ln w="12700" cap="flat" cmpd="sng">
            <a:solidFill>
              <a:srgbClr val="3F3F3F"/>
            </a:solidFill>
            <a:prstDash val="solid"/>
            <a:round/>
            <a:headEnd type="none" w="sm" len="sm"/>
            <a:tailEnd type="triangle" w="med" len="med"/>
          </a:ln>
        </p:spPr>
      </p:cxnSp>
      <p:sp>
        <p:nvSpPr>
          <p:cNvPr id="3002" name="Google Shape;3002;p41"/>
          <p:cNvSpPr txBox="1"/>
          <p:nvPr/>
        </p:nvSpPr>
        <p:spPr>
          <a:xfrm>
            <a:off x="10689172" y="1710956"/>
            <a:ext cx="925800" cy="292500"/>
          </a:xfrm>
          <a:prstGeom prst="rect">
            <a:avLst/>
          </a:prstGeom>
          <a:noFill/>
          <a:ln>
            <a:noFill/>
          </a:ln>
        </p:spPr>
        <p:txBody>
          <a:bodyPr spcFirstLastPara="1" wrap="square" lIns="91425" tIns="45700" rIns="91425" bIns="45700" anchor="ctr" anchorCtr="0">
            <a:spAutoFit/>
          </a:bodyPr>
          <a:lstStyle/>
          <a:p>
            <a:pPr marL="0" marR="0" lvl="0" indent="0" algn="r" rtl="0">
              <a:lnSpc>
                <a:spcPct val="100000"/>
              </a:lnSpc>
              <a:spcBef>
                <a:spcPts val="0"/>
              </a:spcBef>
              <a:spcAft>
                <a:spcPts val="0"/>
              </a:spcAft>
              <a:buClr>
                <a:srgbClr val="000000"/>
              </a:buClr>
              <a:buSzPts val="1050"/>
              <a:buFont typeface="Arial"/>
              <a:buNone/>
            </a:pPr>
            <a:r>
              <a:rPr lang="en-US" sz="1300" b="1" i="0" u="none" strike="noStrike" cap="none">
                <a:solidFill>
                  <a:srgbClr val="595959"/>
                </a:solidFill>
                <a:latin typeface="Roboto"/>
                <a:ea typeface="Roboto"/>
                <a:cs typeface="Roboto"/>
                <a:sym typeface="Roboto"/>
              </a:rPr>
              <a:t>Host OS</a:t>
            </a:r>
            <a:endParaRPr sz="1800" b="1" i="0" u="none" strike="noStrike" cap="none">
              <a:solidFill>
                <a:srgbClr val="000000"/>
              </a:solidFill>
              <a:latin typeface="Arial"/>
              <a:ea typeface="Arial"/>
              <a:cs typeface="Arial"/>
              <a:sym typeface="Arial"/>
            </a:endParaRPr>
          </a:p>
        </p:txBody>
      </p:sp>
      <p:sp>
        <p:nvSpPr>
          <p:cNvPr id="3003" name="Google Shape;3003;p41"/>
          <p:cNvSpPr txBox="1"/>
          <p:nvPr/>
        </p:nvSpPr>
        <p:spPr>
          <a:xfrm>
            <a:off x="8598460" y="2922853"/>
            <a:ext cx="1764000" cy="246300"/>
          </a:xfrm>
          <a:prstGeom prst="rect">
            <a:avLst/>
          </a:prstGeom>
          <a:solidFill>
            <a:schemeClr val="lt1"/>
          </a:solidFill>
          <a:ln w="38100" cap="flat" cmpd="sng">
            <a:solidFill>
              <a:srgbClr val="999999"/>
            </a:solidFill>
            <a:prstDash val="solid"/>
            <a:round/>
            <a:headEnd type="none" w="sm" len="sm"/>
            <a:tailEnd type="none" w="sm" len="sm"/>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000" b="1" i="0" u="none" strike="noStrike" cap="none">
                <a:solidFill>
                  <a:srgbClr val="595959"/>
                </a:solidFill>
                <a:latin typeface="Roboto"/>
                <a:ea typeface="Roboto"/>
                <a:cs typeface="Roboto"/>
                <a:sym typeface="Roboto"/>
              </a:rPr>
              <a:t>$PWD bind-mounted as/srv</a:t>
            </a:r>
            <a:endParaRPr sz="1200" b="1" i="0" u="none" strike="noStrike" cap="none">
              <a:solidFill>
                <a:srgbClr val="000000"/>
              </a:solidFill>
            </a:endParaRPr>
          </a:p>
        </p:txBody>
      </p:sp>
      <p:cxnSp>
        <p:nvCxnSpPr>
          <p:cNvPr id="3004" name="Google Shape;3004;p41"/>
          <p:cNvCxnSpPr/>
          <p:nvPr/>
        </p:nvCxnSpPr>
        <p:spPr>
          <a:xfrm>
            <a:off x="10521710" y="4963878"/>
            <a:ext cx="0" cy="137742"/>
          </a:xfrm>
          <a:prstGeom prst="straightConnector1">
            <a:avLst/>
          </a:prstGeom>
          <a:noFill/>
          <a:ln w="12700" cap="flat" cmpd="sng">
            <a:solidFill>
              <a:srgbClr val="3F3F3F"/>
            </a:solidFill>
            <a:prstDash val="solid"/>
            <a:round/>
            <a:headEnd type="none" w="sm" len="sm"/>
            <a:tailEnd type="triangle" w="med" len="med"/>
          </a:ln>
        </p:spPr>
      </p:cxnSp>
      <p:cxnSp>
        <p:nvCxnSpPr>
          <p:cNvPr id="3005" name="Google Shape;3005;p41"/>
          <p:cNvCxnSpPr/>
          <p:nvPr/>
        </p:nvCxnSpPr>
        <p:spPr>
          <a:xfrm>
            <a:off x="10516945" y="4559060"/>
            <a:ext cx="0" cy="137742"/>
          </a:xfrm>
          <a:prstGeom prst="straightConnector1">
            <a:avLst/>
          </a:prstGeom>
          <a:noFill/>
          <a:ln w="12700" cap="flat" cmpd="sng">
            <a:solidFill>
              <a:srgbClr val="3F3F3F"/>
            </a:solidFill>
            <a:prstDash val="solid"/>
            <a:round/>
            <a:headEnd type="none" w="sm" len="sm"/>
            <a:tailEnd type="triangle" w="med" len="med"/>
          </a:ln>
        </p:spPr>
      </p:cxnSp>
      <p:cxnSp>
        <p:nvCxnSpPr>
          <p:cNvPr id="3006" name="Google Shape;3006;p41"/>
          <p:cNvCxnSpPr/>
          <p:nvPr/>
        </p:nvCxnSpPr>
        <p:spPr>
          <a:xfrm>
            <a:off x="10516945" y="4173302"/>
            <a:ext cx="0" cy="137742"/>
          </a:xfrm>
          <a:prstGeom prst="straightConnector1">
            <a:avLst/>
          </a:prstGeom>
          <a:noFill/>
          <a:ln w="12700" cap="flat" cmpd="sng">
            <a:solidFill>
              <a:srgbClr val="3F3F3F"/>
            </a:solidFill>
            <a:prstDash val="solid"/>
            <a:round/>
            <a:headEnd type="none" w="sm" len="sm"/>
            <a:tailEnd type="triangle" w="med" len="med"/>
          </a:ln>
        </p:spPr>
      </p:cxnSp>
      <p:cxnSp>
        <p:nvCxnSpPr>
          <p:cNvPr id="3007" name="Google Shape;3007;p41"/>
          <p:cNvCxnSpPr/>
          <p:nvPr/>
        </p:nvCxnSpPr>
        <p:spPr>
          <a:xfrm>
            <a:off x="10516944" y="3758962"/>
            <a:ext cx="0" cy="137742"/>
          </a:xfrm>
          <a:prstGeom prst="straightConnector1">
            <a:avLst/>
          </a:prstGeom>
          <a:noFill/>
          <a:ln w="12700" cap="flat" cmpd="sng">
            <a:solidFill>
              <a:srgbClr val="3F3F3F"/>
            </a:solidFill>
            <a:prstDash val="solid"/>
            <a:round/>
            <a:headEnd type="none" w="sm" len="sm"/>
            <a:tailEnd type="triangle" w="med" len="med"/>
          </a:ln>
        </p:spPr>
      </p:cxnSp>
      <p:cxnSp>
        <p:nvCxnSpPr>
          <p:cNvPr id="3008" name="Google Shape;3008;p41"/>
          <p:cNvCxnSpPr/>
          <p:nvPr/>
        </p:nvCxnSpPr>
        <p:spPr>
          <a:xfrm>
            <a:off x="9187810" y="2330202"/>
            <a:ext cx="0" cy="137700"/>
          </a:xfrm>
          <a:prstGeom prst="straightConnector1">
            <a:avLst/>
          </a:prstGeom>
          <a:noFill/>
          <a:ln w="12700" cap="flat" cmpd="sng">
            <a:solidFill>
              <a:srgbClr val="3F3F3F"/>
            </a:solidFill>
            <a:prstDash val="solid"/>
            <a:round/>
            <a:headEnd type="none" w="sm" len="sm"/>
            <a:tailEnd type="triangle" w="med" len="med"/>
          </a:ln>
        </p:spPr>
      </p:cxnSp>
      <p:cxnSp>
        <p:nvCxnSpPr>
          <p:cNvPr id="3009" name="Google Shape;3009;p41"/>
          <p:cNvCxnSpPr/>
          <p:nvPr/>
        </p:nvCxnSpPr>
        <p:spPr>
          <a:xfrm>
            <a:off x="9187810" y="1973010"/>
            <a:ext cx="0" cy="137700"/>
          </a:xfrm>
          <a:prstGeom prst="straightConnector1">
            <a:avLst/>
          </a:prstGeom>
          <a:noFill/>
          <a:ln w="12700" cap="flat" cmpd="sng">
            <a:solidFill>
              <a:srgbClr val="3F3F3F"/>
            </a:solidFill>
            <a:prstDash val="solid"/>
            <a:round/>
            <a:headEnd type="none" w="sm" len="sm"/>
            <a:tailEnd type="triangle" w="med" len="med"/>
          </a:ln>
        </p:spPr>
      </p:cxnSp>
      <p:cxnSp>
        <p:nvCxnSpPr>
          <p:cNvPr id="3010" name="Google Shape;3010;p41"/>
          <p:cNvCxnSpPr/>
          <p:nvPr/>
        </p:nvCxnSpPr>
        <p:spPr>
          <a:xfrm>
            <a:off x="9187783" y="5876130"/>
            <a:ext cx="0" cy="137700"/>
          </a:xfrm>
          <a:prstGeom prst="straightConnector1">
            <a:avLst/>
          </a:prstGeom>
          <a:noFill/>
          <a:ln w="12700" cap="flat" cmpd="sng">
            <a:solidFill>
              <a:srgbClr val="3F3F3F"/>
            </a:solidFill>
            <a:prstDash val="solid"/>
            <a:round/>
            <a:headEnd type="none" w="sm" len="sm"/>
            <a:tailEnd type="triangle" w="med" len="med"/>
          </a:ln>
        </p:spPr>
      </p:cxnSp>
      <p:sp>
        <p:nvSpPr>
          <p:cNvPr id="3011" name="Google Shape;3011;p41"/>
          <p:cNvSpPr/>
          <p:nvPr/>
        </p:nvSpPr>
        <p:spPr>
          <a:xfrm>
            <a:off x="8522287" y="1720077"/>
            <a:ext cx="1331100" cy="272400"/>
          </a:xfrm>
          <a:prstGeom prst="roundRect">
            <a:avLst>
              <a:gd name="adj" fmla="val 16667"/>
            </a:avLst>
          </a:prstGeom>
          <a:solidFill>
            <a:srgbClr val="4AB9C4"/>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200" b="1" i="0" u="none" strike="noStrike" cap="none">
                <a:solidFill>
                  <a:srgbClr val="595959"/>
                </a:solidFill>
                <a:latin typeface="Roboto"/>
                <a:ea typeface="Roboto"/>
                <a:cs typeface="Roboto"/>
                <a:sym typeface="Roboto"/>
              </a:rPr>
              <a:t>Directory Setup</a:t>
            </a:r>
            <a:endParaRPr b="1" i="0" u="none" strike="noStrike" cap="none">
              <a:solidFill>
                <a:srgbClr val="000000"/>
              </a:solidFill>
            </a:endParaRPr>
          </a:p>
        </p:txBody>
      </p:sp>
      <p:sp>
        <p:nvSpPr>
          <p:cNvPr id="3012" name="Google Shape;3012;p41"/>
          <p:cNvSpPr/>
          <p:nvPr/>
        </p:nvSpPr>
        <p:spPr>
          <a:xfrm>
            <a:off x="8522287" y="2085640"/>
            <a:ext cx="1331100" cy="272400"/>
          </a:xfrm>
          <a:prstGeom prst="roundRect">
            <a:avLst>
              <a:gd name="adj" fmla="val 16667"/>
            </a:avLst>
          </a:prstGeom>
          <a:solidFill>
            <a:srgbClr val="4AB9C4"/>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200" b="1" i="0" u="none" strike="noStrike" cap="none">
                <a:solidFill>
                  <a:srgbClr val="595959"/>
                </a:solidFill>
                <a:latin typeface="Roboto"/>
                <a:ea typeface="Roboto"/>
                <a:cs typeface="Roboto"/>
                <a:sym typeface="Roboto"/>
              </a:rPr>
              <a:t>Pull image</a:t>
            </a:r>
            <a:endParaRPr b="1" i="0" u="none" strike="noStrike" cap="none">
              <a:solidFill>
                <a:srgbClr val="000000"/>
              </a:solidFill>
            </a:endParaRPr>
          </a:p>
        </p:txBody>
      </p:sp>
      <p:sp>
        <p:nvSpPr>
          <p:cNvPr id="3013" name="Google Shape;3013;p41"/>
          <p:cNvSpPr/>
          <p:nvPr/>
        </p:nvSpPr>
        <p:spPr>
          <a:xfrm>
            <a:off x="8522260" y="5603719"/>
            <a:ext cx="1331100" cy="272400"/>
          </a:xfrm>
          <a:prstGeom prst="roundRect">
            <a:avLst>
              <a:gd name="adj" fmla="val 16667"/>
            </a:avLst>
          </a:prstGeom>
          <a:solidFill>
            <a:srgbClr val="4AB9C4"/>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200" b="1" i="0" u="none" strike="noStrike" cap="none">
                <a:solidFill>
                  <a:srgbClr val="595959"/>
                </a:solidFill>
                <a:latin typeface="Roboto"/>
                <a:ea typeface="Roboto"/>
                <a:cs typeface="Roboto"/>
                <a:sym typeface="Roboto"/>
              </a:rPr>
              <a:t>Stop container </a:t>
            </a:r>
            <a:endParaRPr sz="1200" b="1" i="0" u="none" strike="noStrike" cap="none">
              <a:solidFill>
                <a:srgbClr val="000000"/>
              </a:solidFill>
            </a:endParaRPr>
          </a:p>
        </p:txBody>
      </p:sp>
      <p:sp>
        <p:nvSpPr>
          <p:cNvPr id="3014" name="Google Shape;3014;p41"/>
          <p:cNvSpPr/>
          <p:nvPr/>
        </p:nvSpPr>
        <p:spPr>
          <a:xfrm>
            <a:off x="8522260" y="6013229"/>
            <a:ext cx="1331100" cy="272400"/>
          </a:xfrm>
          <a:prstGeom prst="roundRect">
            <a:avLst>
              <a:gd name="adj" fmla="val 16667"/>
            </a:avLst>
          </a:prstGeom>
          <a:solidFill>
            <a:srgbClr val="4AB9C4"/>
          </a:solidFill>
          <a:ln>
            <a:noFill/>
          </a:ln>
        </p:spPr>
        <p:txBody>
          <a:bodyPr spcFirstLastPara="1" wrap="square" lIns="91425" tIns="45700" rIns="91425" bIns="45700" anchor="ctr" anchorCtr="0">
            <a:spAutoFit/>
          </a:bodyPr>
          <a:lstStyle/>
          <a:p>
            <a:pPr marL="0" marR="0" lvl="0" indent="0" algn="ctr" rtl="0">
              <a:lnSpc>
                <a:spcPct val="100000"/>
              </a:lnSpc>
              <a:spcBef>
                <a:spcPts val="0"/>
              </a:spcBef>
              <a:spcAft>
                <a:spcPts val="0"/>
              </a:spcAft>
              <a:buClr>
                <a:srgbClr val="000000"/>
              </a:buClr>
              <a:buSzPts val="1050"/>
              <a:buFont typeface="Arial"/>
              <a:buNone/>
            </a:pPr>
            <a:r>
              <a:rPr lang="en-US" sz="1200" b="1" i="0" u="none" strike="noStrike" cap="none">
                <a:solidFill>
                  <a:srgbClr val="595959"/>
                </a:solidFill>
                <a:latin typeface="Roboto"/>
                <a:ea typeface="Roboto"/>
                <a:cs typeface="Roboto"/>
                <a:sym typeface="Roboto"/>
              </a:rPr>
              <a:t>Cleanup</a:t>
            </a:r>
            <a:endParaRPr sz="1200" b="1" i="0" u="none" strike="noStrike" cap="none">
              <a:solidFill>
                <a:srgbClr val="000000"/>
              </a:solidFill>
            </a:endParaRPr>
          </a:p>
        </p:txBody>
      </p:sp>
    </p:spTree>
    <p:extLst>
      <p:ext uri="{BB962C8B-B14F-4D97-AF65-F5344CB8AC3E}">
        <p14:creationId xmlns:p14="http://schemas.microsoft.com/office/powerpoint/2010/main" val="15374160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7281</TotalTime>
  <Words>1586</Words>
  <Application>Microsoft Macintosh PowerPoint</Application>
  <PresentationFormat>Widescreen</PresentationFormat>
  <Paragraphs>312</Paragraphs>
  <Slides>13</Slides>
  <Notes>13</Notes>
  <HiddenSlides>0</HiddenSlides>
  <MMClips>1</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13</vt:i4>
      </vt:variant>
    </vt:vector>
  </HeadingPairs>
  <TitlesOfParts>
    <vt:vector size="24" baseType="lpstr">
      <vt:lpstr>Arial</vt:lpstr>
      <vt:lpstr>Arial Rounded MT Bold</vt:lpstr>
      <vt:lpstr>Calibri</vt:lpstr>
      <vt:lpstr>Calibri Light</vt:lpstr>
      <vt:lpstr>Courier New</vt:lpstr>
      <vt:lpstr>Montserrat</vt:lpstr>
      <vt:lpstr>Noto Sans Symbols</vt:lpstr>
      <vt:lpstr>Roboto</vt:lpstr>
      <vt:lpstr>Roboto Black</vt:lpstr>
      <vt:lpstr>Roboto Light</vt:lpstr>
      <vt:lpstr>Office Theme</vt:lpstr>
      <vt:lpstr>Pegasus Workflow Management System</vt:lpstr>
      <vt:lpstr>PowerPoint Presentation</vt:lpstr>
      <vt:lpstr>Key Pegasus Concepts</vt:lpstr>
      <vt:lpstr>Pegasus Deployment</vt:lpstr>
      <vt:lpstr>Pegasus-transfer</vt:lpstr>
      <vt:lpstr>PowerPoint Presentation</vt:lpstr>
      <vt:lpstr>Handling of Sensitive Data</vt:lpstr>
      <vt:lpstr>Automatic Integrity  Checking in Pegasus</vt:lpstr>
      <vt:lpstr>Pegasus Container Support</vt:lpstr>
      <vt:lpstr>Data Management for Containers</vt:lpstr>
      <vt:lpstr>PowerPoint Presentation</vt:lpstr>
      <vt:lpstr>XENONnT - Dark Matter Search</vt:lpstr>
      <vt:lpstr>Get Started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info@rafaelsilva.com</dc:creator>
  <cp:lastModifiedBy>Karan Vahi</cp:lastModifiedBy>
  <cp:revision>797</cp:revision>
  <cp:lastPrinted>2015-10-26T14:18:58Z</cp:lastPrinted>
  <dcterms:created xsi:type="dcterms:W3CDTF">2015-10-23T05:38:57Z</dcterms:created>
  <dcterms:modified xsi:type="dcterms:W3CDTF">2022-07-06T14:58:42Z</dcterms:modified>
</cp:coreProperties>
</file>