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34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34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6353707"/>
            <a:ext cx="30674100" cy="175161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24184533"/>
            <a:ext cx="30674100" cy="67641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9438933"/>
            <a:ext cx="30674100" cy="167559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26898987"/>
            <a:ext cx="30674100" cy="11099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749300" lvl="0" marL="457200" algn="ctr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 algn="ctr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ctr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ctr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ctr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ctr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ctr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18353920"/>
            <a:ext cx="30674100" cy="71826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749300" lvl="0" marL="457200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4741120"/>
            <a:ext cx="10108800" cy="64494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11857920"/>
            <a:ext cx="10108800" cy="27131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3841280"/>
            <a:ext cx="22924200" cy="349074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1pPr>
            <a:lvl2pPr lvl="1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2pPr>
            <a:lvl3pPr lvl="2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3pPr>
            <a:lvl4pPr lvl="3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4pPr>
            <a:lvl5pPr lvl="4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5pPr>
            <a:lvl6pPr lvl="5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6pPr>
            <a:lvl7pPr lvl="6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7pPr>
            <a:lvl8pPr lvl="7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8pPr>
            <a:lvl9pPr lvl="8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23919573"/>
            <a:ext cx="14562600" cy="105390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6178773"/>
            <a:ext cx="13813200" cy="315321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indent="-749300" lvl="0" marL="457200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36100907"/>
            <a:ext cx="21595800" cy="51630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749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Char char="●"/>
              <a:defRPr sz="8200">
                <a:solidFill>
                  <a:schemeClr val="dk2"/>
                </a:solidFill>
              </a:defRPr>
            </a:lvl1pPr>
            <a:lvl2pPr indent="-628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2pPr>
            <a:lvl3pPr indent="-628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3pPr>
            <a:lvl4pPr indent="-628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4pPr>
            <a:lvl5pPr indent="-628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5pPr>
            <a:lvl6pPr indent="-628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6pPr>
            <a:lvl7pPr indent="-628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7pPr>
            <a:lvl8pPr indent="-628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8pPr>
            <a:lvl9pPr indent="-628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 algn="r">
              <a:buNone/>
              <a:defRPr sz="4500">
                <a:solidFill>
                  <a:schemeClr val="dk2"/>
                </a:solidFill>
              </a:defRPr>
            </a:lvl1pPr>
            <a:lvl2pPr lvl="1" algn="r">
              <a:buNone/>
              <a:defRPr sz="4500">
                <a:solidFill>
                  <a:schemeClr val="dk2"/>
                </a:solidFill>
              </a:defRPr>
            </a:lvl2pPr>
            <a:lvl3pPr lvl="2" algn="r">
              <a:buNone/>
              <a:defRPr sz="4500">
                <a:solidFill>
                  <a:schemeClr val="dk2"/>
                </a:solidFill>
              </a:defRPr>
            </a:lvl3pPr>
            <a:lvl4pPr lvl="3" algn="r">
              <a:buNone/>
              <a:defRPr sz="4500">
                <a:solidFill>
                  <a:schemeClr val="dk2"/>
                </a:solidFill>
              </a:defRPr>
            </a:lvl4pPr>
            <a:lvl5pPr lvl="4" algn="r">
              <a:buNone/>
              <a:defRPr sz="4500">
                <a:solidFill>
                  <a:schemeClr val="dk2"/>
                </a:solidFill>
              </a:defRPr>
            </a:lvl5pPr>
            <a:lvl6pPr lvl="5" algn="r">
              <a:buNone/>
              <a:defRPr sz="4500">
                <a:solidFill>
                  <a:schemeClr val="dk2"/>
                </a:solidFill>
              </a:defRPr>
            </a:lvl6pPr>
            <a:lvl7pPr lvl="6" algn="r">
              <a:buNone/>
              <a:defRPr sz="4500">
                <a:solidFill>
                  <a:schemeClr val="dk2"/>
                </a:solidFill>
              </a:defRPr>
            </a:lvl7pPr>
            <a:lvl8pPr lvl="7" algn="r">
              <a:buNone/>
              <a:defRPr sz="4500">
                <a:solidFill>
                  <a:schemeClr val="dk2"/>
                </a:solidFill>
              </a:defRPr>
            </a:lvl8pPr>
            <a:lvl9pPr lvl="8" algn="r">
              <a:buNone/>
              <a:defRPr sz="4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ENCI-NRIG/Mobius" TargetMode="External"/><Relationship Id="rId10" Type="http://schemas.openxmlformats.org/officeDocument/2006/relationships/hyperlink" Target="https://hub.docker.com/repository/docker/casaelyons/rdhm_container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www.nctcog.org/ep/casawx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github.com/CASAelyons/rdhmworkflow.git" TargetMode="External"/><Relationship Id="rId15" Type="http://schemas.openxmlformats.org/officeDocument/2006/relationships/image" Target="../media/image1.png"/><Relationship Id="rId14" Type="http://schemas.openxmlformats.org/officeDocument/2006/relationships/image" Target="../media/image2.png"/><Relationship Id="rId17" Type="http://schemas.openxmlformats.org/officeDocument/2006/relationships/image" Target="../media/image11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19" Type="http://schemas.openxmlformats.org/officeDocument/2006/relationships/image" Target="../media/image12.png"/><Relationship Id="rId6" Type="http://schemas.openxmlformats.org/officeDocument/2006/relationships/image" Target="../media/image5.png"/><Relationship Id="rId18" Type="http://schemas.openxmlformats.org/officeDocument/2006/relationships/hyperlink" Target="https://pegasus.isi.edu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2918400" cy="5916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8625" y="704525"/>
            <a:ext cx="3162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0">
                <a:solidFill>
                  <a:srgbClr val="FFFFFF"/>
                </a:solidFill>
              </a:rPr>
              <a:t>Predicting Flash Floods in the Dallas-Fort Worth Metroplex</a:t>
            </a:r>
            <a:endParaRPr b="1" sz="7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0">
                <a:solidFill>
                  <a:srgbClr val="FFFFFF"/>
                </a:solidFill>
              </a:rPr>
              <a:t>Using Workflows and Cloud Computing</a:t>
            </a:r>
            <a:endParaRPr sz="7000"/>
          </a:p>
        </p:txBody>
      </p:sp>
      <p:sp>
        <p:nvSpPr>
          <p:cNvPr id="56" name="Google Shape;56;p13"/>
          <p:cNvSpPr/>
          <p:nvPr/>
        </p:nvSpPr>
        <p:spPr>
          <a:xfrm>
            <a:off x="229275" y="6477163"/>
            <a:ext cx="10519800" cy="14452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1199225" y="6477313"/>
            <a:ext cx="21489900" cy="14452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29200" y="21467150"/>
            <a:ext cx="10519800" cy="19178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1084625" y="21467200"/>
            <a:ext cx="10519800" cy="19178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8625" y="7849374"/>
            <a:ext cx="10061100" cy="12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Accurate and timely </a:t>
            </a:r>
            <a:r>
              <a:rPr b="1" lang="en-GB" sz="3600"/>
              <a:t>prediction of flash flooding events</a:t>
            </a:r>
            <a:r>
              <a:rPr lang="en-GB" sz="3600"/>
              <a:t> can be a very useful tool for stormwater officials and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first responders.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Having lead time with which to issue evacuation directives, to close flood prone roadways, to deploy rescue gear and personnel, and to fortify areas against flooding is essential to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minimize property damage and risk of casualties.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In this poster, we are presenting a flash flooding prediction workflow based on the </a:t>
            </a:r>
            <a:r>
              <a:rPr i="1" lang="en-GB" sz="3600"/>
              <a:t>Hydrology Lab-Research Distributed Hydrologic Model (HL-RDHM)</a:t>
            </a:r>
            <a:r>
              <a:rPr lang="en-GB" sz="3600"/>
              <a:t>. This workflow leverages cloud computing and the </a:t>
            </a:r>
            <a:r>
              <a:rPr i="1" lang="en-GB" sz="3600"/>
              <a:t>Pegasus Workflow Management System</a:t>
            </a:r>
            <a:r>
              <a:rPr lang="en-GB" sz="3600"/>
              <a:t> to provide continuous high resolution flood predictions for the </a:t>
            </a:r>
            <a:r>
              <a:rPr b="1" lang="en-GB" sz="3600"/>
              <a:t>Dallas-Fort Worth Metroplex area in North Texas</a:t>
            </a:r>
            <a:r>
              <a:rPr lang="en-GB" sz="3600"/>
              <a:t>.  DFW hosts the CASA X-Band radar network which provides accurate, high resolution rainfall data, which is the primary forcing input to the model.</a:t>
            </a:r>
            <a:endParaRPr sz="2800"/>
          </a:p>
        </p:txBody>
      </p:sp>
      <p:sp>
        <p:nvSpPr>
          <p:cNvPr id="61" name="Google Shape;61;p13"/>
          <p:cNvSpPr/>
          <p:nvPr/>
        </p:nvSpPr>
        <p:spPr>
          <a:xfrm>
            <a:off x="229275" y="6477163"/>
            <a:ext cx="10519800" cy="137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0">
                <a:solidFill>
                  <a:schemeClr val="lt1"/>
                </a:solidFill>
              </a:rPr>
              <a:t>Introduction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1199225" y="6477163"/>
            <a:ext cx="21489900" cy="137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The RDHM Workflow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29200" y="21462263"/>
            <a:ext cx="10519800" cy="137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The RDHM Model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1084625" y="21462275"/>
            <a:ext cx="10519800" cy="137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Visualization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58538" y="23053363"/>
            <a:ext cx="10061100" cy="17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 RDHM model was developed by the United States National Weather Service’s Office of Hydrologic Development (OHD) Hydrology Laboratory.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Their goal was to improve: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b="1" lang="en-GB" sz="3600">
                <a:solidFill>
                  <a:schemeClr val="dk1"/>
                </a:solidFill>
              </a:rPr>
              <a:t>Streamflow prediction</a:t>
            </a:r>
            <a:r>
              <a:rPr lang="en-GB" sz="3600">
                <a:solidFill>
                  <a:schemeClr val="dk1"/>
                </a:solidFill>
              </a:rPr>
              <a:t> in streams and rivers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b="1" lang="en-GB" sz="3600">
                <a:solidFill>
                  <a:schemeClr val="dk1"/>
                </a:solidFill>
              </a:rPr>
              <a:t>Flash flood forecasting </a:t>
            </a:r>
            <a:endParaRPr b="1" sz="3600">
              <a:solidFill>
                <a:schemeClr val="dk1"/>
              </a:solidFill>
            </a:endParaRPr>
          </a:p>
          <a:p>
            <a:pPr indent="-457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</a:pPr>
            <a:r>
              <a:rPr b="1" lang="en-GB" sz="3600">
                <a:solidFill>
                  <a:schemeClr val="dk1"/>
                </a:solidFill>
              </a:rPr>
              <a:t>Runoff Estimates</a:t>
            </a:r>
            <a:endParaRPr b="1" sz="3600">
              <a:solidFill>
                <a:schemeClr val="dk1"/>
              </a:solidFill>
            </a:endParaRPr>
          </a:p>
          <a:p>
            <a:pPr indent="-457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</a:pPr>
            <a:r>
              <a:rPr b="1" lang="en-GB" sz="3600">
                <a:solidFill>
                  <a:schemeClr val="dk1"/>
                </a:solidFill>
              </a:rPr>
              <a:t>Water Depth</a:t>
            </a:r>
            <a:endParaRPr b="1" sz="3600">
              <a:solidFill>
                <a:schemeClr val="dk1"/>
              </a:solidFill>
            </a:endParaRPr>
          </a:p>
          <a:p>
            <a:pPr indent="-457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</a:pPr>
            <a:r>
              <a:rPr b="1" lang="en-GB" sz="3600">
                <a:solidFill>
                  <a:schemeClr val="dk1"/>
                </a:solidFill>
              </a:rPr>
              <a:t>Return Period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To </a:t>
            </a:r>
            <a:r>
              <a:rPr lang="en-GB" sz="3600">
                <a:solidFill>
                  <a:schemeClr val="dk1"/>
                </a:solidFill>
              </a:rPr>
              <a:t>achieve this, apart from </a:t>
            </a:r>
            <a:r>
              <a:rPr b="1" lang="en-GB" sz="3600">
                <a:solidFill>
                  <a:schemeClr val="dk1"/>
                </a:solidFill>
              </a:rPr>
              <a:t>rainfall</a:t>
            </a:r>
            <a:r>
              <a:rPr lang="en-GB" sz="3600">
                <a:solidFill>
                  <a:schemeClr val="dk1"/>
                </a:solidFill>
              </a:rPr>
              <a:t>, they incorporated in the model evolving estimates of parameters, including:</a:t>
            </a:r>
            <a:endParaRPr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b="1" lang="en-GB" sz="3600">
                <a:solidFill>
                  <a:schemeClr val="dk1"/>
                </a:solidFill>
              </a:rPr>
              <a:t>Soil moisture and temperature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b="1" lang="en-GB" sz="3600">
                <a:solidFill>
                  <a:schemeClr val="dk1"/>
                </a:solidFill>
              </a:rPr>
              <a:t>Surface permeability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b="1" lang="en-GB" sz="3600">
                <a:solidFill>
                  <a:schemeClr val="dk1"/>
                </a:solidFill>
              </a:rPr>
              <a:t>Vegetation</a:t>
            </a:r>
            <a:endParaRPr b="1" sz="36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b="1" lang="en-GB" sz="3600">
                <a:solidFill>
                  <a:schemeClr val="dk1"/>
                </a:solidFill>
              </a:rPr>
              <a:t>Topography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i="1" lang="en-GB" sz="3600">
                <a:solidFill>
                  <a:schemeClr val="dk1"/>
                </a:solidFill>
              </a:rPr>
              <a:t>Traditionally, the RDHM runs on a single powerful dedicated server.  We have modified  this to run in the cloud, with model output further processed by a pool of worker computers to provide rapid analysis to users.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2169400" y="33496675"/>
            <a:ext cx="10519800" cy="714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2169400" y="33496663"/>
            <a:ext cx="10519800" cy="137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Learn More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0" y="41356400"/>
            <a:ext cx="32918400" cy="26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58550" y="3345975"/>
            <a:ext cx="32230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lt1"/>
                </a:solidFill>
              </a:rPr>
              <a:t>Eric Lyons, Dong-Jun Seo, Sunghee Kim, Hamideh Habibi, George Papadimitriou, Ryan Tanaka, Komal Thareja, 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lt1"/>
                </a:solidFill>
              </a:rPr>
              <a:t>Ewa Deelman, Michael Zink, Anirban Mandal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825" y="7935726"/>
            <a:ext cx="12901048" cy="72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22169400" y="21467133"/>
            <a:ext cx="10519800" cy="1174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2169400" y="21462275"/>
            <a:ext cx="10519800" cy="137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Community Impact</a:t>
            </a:r>
            <a:endParaRPr sz="6000">
              <a:solidFill>
                <a:schemeClr val="lt1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4850" y="34414488"/>
            <a:ext cx="3424976" cy="229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2050" y="34414512"/>
            <a:ext cx="3424961" cy="2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9225" y="34414512"/>
            <a:ext cx="3424975" cy="2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22624" y="23129162"/>
            <a:ext cx="3926001" cy="5272100"/>
          </a:xfrm>
          <a:prstGeom prst="rect">
            <a:avLst/>
          </a:prstGeom>
          <a:noFill/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3"/>
          <p:cNvSpPr txBox="1"/>
          <p:nvPr/>
        </p:nvSpPr>
        <p:spPr>
          <a:xfrm>
            <a:off x="22398745" y="23366925"/>
            <a:ext cx="5940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 workflow is capable of pushing alerts to a mobile app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Alerts are </a:t>
            </a:r>
            <a:r>
              <a:rPr lang="en-GB" sz="3600">
                <a:solidFill>
                  <a:schemeClr val="dk1"/>
                </a:solidFill>
              </a:rPr>
              <a:t>displayed to over 1000 emergency managers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 CASA website also displays live values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67503" y="28036201"/>
            <a:ext cx="4175447" cy="4924075"/>
          </a:xfrm>
          <a:prstGeom prst="rect">
            <a:avLst/>
          </a:prstGeom>
          <a:noFill/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3"/>
          <p:cNvSpPr txBox="1"/>
          <p:nvPr/>
        </p:nvSpPr>
        <p:spPr>
          <a:xfrm>
            <a:off x="26892675" y="28512113"/>
            <a:ext cx="5635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RDHM predicted water depth with high water rescues </a:t>
            </a:r>
            <a:r>
              <a:rPr lang="en-GB" sz="3600">
                <a:solidFill>
                  <a:schemeClr val="dk1"/>
                </a:solidFill>
              </a:rPr>
              <a:t>(R), road closures (H), and flood reports to police (S).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By forcing model with rainfall nowcast, we may further extend lead time.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2398750" y="34868875"/>
            <a:ext cx="10061100" cy="5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Workflow Github: </a:t>
            </a:r>
            <a:r>
              <a:rPr lang="en-GB" sz="3600" u="sng">
                <a:solidFill>
                  <a:schemeClr val="hlink"/>
                </a:solidFill>
                <a:hlinkClick r:id="rId9"/>
              </a:rPr>
              <a:t>https://github.com/CASAelyons/rdhmworkflow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RDHM Container Docker Hub: </a:t>
            </a:r>
            <a:r>
              <a:rPr lang="en-GB" sz="3600" u="sng">
                <a:solidFill>
                  <a:schemeClr val="hlink"/>
                </a:solidFill>
                <a:hlinkClick r:id="rId10"/>
              </a:rPr>
              <a:t>https://hub.docker.com/repository/docker/casaelyons/rdhm_container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RENCI Mobius: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hlinkClick r:id="rId11"/>
              </a:rPr>
              <a:t>https://github.com/RENCI-NRIG/Mobius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CASA DFW Radar Network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hlinkClick r:id="rId12"/>
              </a:rPr>
              <a:t>https://www.nctcog.org/ep/casawx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1452875" y="36913525"/>
            <a:ext cx="9783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Streamflow predictions over time depicting water flowing over the surface from a severe thunderstorm and the local river basin spilling over its banks.  </a:t>
            </a:r>
            <a:r>
              <a:rPr lang="en-GB" sz="3600">
                <a:solidFill>
                  <a:schemeClr val="dk1"/>
                </a:solidFill>
              </a:rPr>
              <a:t>The workflow produces 15 minute forecasts of streamflow, runoff, water depth, and estimated return period.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1412225" y="31254900"/>
            <a:ext cx="1006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CASA Instantaneous Rainfall Rate product (top) is fed into RDHM once a minute.  Using the latest parameterizations RDHM produces Runoff Rate (bottom), and accumulates into total water depth and changes in streamflow levels.</a:t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711475" y="15278938"/>
            <a:ext cx="11159500" cy="492409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23072125" y="15278938"/>
            <a:ext cx="853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A sample RDHM architecture as organized on ExoGENI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3072125" y="16571938"/>
            <a:ext cx="9037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Layer 2 Stitchport created from dedicated data portal to Pegasus/Condor Master node with attached NFS storage device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3 Condor worker nodes, one typically running RDHM, 2 running post processing analysis, creating images, and alerting users to detected hazards.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8625" y="41799612"/>
            <a:ext cx="5508224" cy="17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9177813" y="41356388"/>
            <a:ext cx="4104438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990737" y="41799612"/>
            <a:ext cx="6395584" cy="17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83825" y="41799612"/>
            <a:ext cx="4415391" cy="17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4073750" y="41452575"/>
            <a:ext cx="8831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Pegasus is supported by the NSF </a:t>
            </a:r>
            <a:r>
              <a:rPr b="1" lang="en-GB" sz="2500">
                <a:solidFill>
                  <a:schemeClr val="dk1"/>
                </a:solidFill>
              </a:rPr>
              <a:t>Award #1664162.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development of the RDHM Pegasus workflow is supported by the National Science Foundation through </a:t>
            </a:r>
            <a:r>
              <a:rPr b="1" lang="en-GB" sz="2500"/>
              <a:t>DyNamo (Award #1826997)</a:t>
            </a:r>
            <a:r>
              <a:rPr lang="en-GB" sz="2500"/>
              <a:t> and </a:t>
            </a:r>
            <a:r>
              <a:rPr b="1" lang="en-GB" sz="2500"/>
              <a:t>FlyNet (Award #2018074).</a:t>
            </a:r>
            <a:endParaRPr b="1" sz="2500"/>
          </a:p>
        </p:txBody>
      </p:sp>
      <p:sp>
        <p:nvSpPr>
          <p:cNvPr id="91" name="Google Shape;91;p13"/>
          <p:cNvSpPr txBox="1"/>
          <p:nvPr/>
        </p:nvSpPr>
        <p:spPr>
          <a:xfrm>
            <a:off x="11603675" y="8147000"/>
            <a:ext cx="71697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 RDHM workflow was developed using Pegasus’ 5.0 API (</a:t>
            </a:r>
            <a:r>
              <a:rPr lang="en-GB" sz="3600" u="sng">
                <a:solidFill>
                  <a:schemeClr val="hlink"/>
                </a:solidFill>
                <a:hlinkClick r:id="rId18"/>
              </a:rPr>
              <a:t>https://pegasus.isi.edu</a:t>
            </a:r>
            <a:r>
              <a:rPr lang="en-GB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It is consisted by 20 jobs that receive as input 1 minute rainfall data and the output of previous model runs.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GB" sz="3600">
                <a:solidFill>
                  <a:schemeClr val="dk1"/>
                </a:solidFill>
              </a:rPr>
              <a:t>The cloud compute and networking </a:t>
            </a:r>
            <a:r>
              <a:rPr lang="en-GB" sz="3600">
                <a:solidFill>
                  <a:schemeClr val="dk1"/>
                </a:solidFill>
              </a:rPr>
              <a:t>infrastructure</a:t>
            </a:r>
            <a:r>
              <a:rPr lang="en-GB" sz="3600">
                <a:solidFill>
                  <a:schemeClr val="dk1"/>
                </a:solidFill>
              </a:rPr>
              <a:t> is procured and configured  with </a:t>
            </a:r>
            <a:r>
              <a:rPr lang="en-GB" sz="3600">
                <a:solidFill>
                  <a:schemeClr val="dk1"/>
                </a:solidFill>
              </a:rPr>
              <a:t>the</a:t>
            </a:r>
            <a:r>
              <a:rPr lang="en-GB" sz="3600">
                <a:solidFill>
                  <a:schemeClr val="dk1"/>
                </a:solidFill>
              </a:rPr>
              <a:t> open source provisioning tool Mobius.  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486250" y="23233100"/>
            <a:ext cx="9864600" cy="788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