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9260800" cy="402336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057">
          <p15:clr>
            <a:srgbClr val="747775"/>
          </p15:clr>
        </p15:guide>
        <p15:guide id="2" pos="12064">
          <p15:clr>
            <a:srgbClr val="747775"/>
          </p15:clr>
        </p15:guide>
        <p15:guide id="3" pos="5472">
          <p15:clr>
            <a:srgbClr val="747775"/>
          </p15:clr>
        </p15:guide>
        <p15:guide id="4" orient="horz" pos="121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20" d="100"/>
          <a:sy n="20" d="100"/>
        </p:scale>
        <p:origin x="3592" y="296"/>
      </p:cViewPr>
      <p:guideLst>
        <p:guide orient="horz" pos="5057"/>
        <p:guide pos="12064"/>
        <p:guide pos="5472"/>
        <p:guide orient="horz" pos="1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2400" y="685800"/>
            <a:ext cx="249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400" y="685800"/>
            <a:ext cx="249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7467" y="5824231"/>
            <a:ext cx="27266100" cy="160560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97440" y="22169156"/>
            <a:ext cx="27266100" cy="6200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97440" y="8652356"/>
            <a:ext cx="27266100" cy="153588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97440" y="24657404"/>
            <a:ext cx="27266100" cy="10175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97440" y="16824427"/>
            <a:ext cx="27266100" cy="6584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97440" y="3481084"/>
            <a:ext cx="27266100" cy="4479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97440" y="9014916"/>
            <a:ext cx="27266100" cy="26723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97440" y="3481084"/>
            <a:ext cx="27266100" cy="4479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97440" y="9014916"/>
            <a:ext cx="12799500" cy="26723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463680" y="9014916"/>
            <a:ext cx="12799500" cy="26723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97440" y="3481084"/>
            <a:ext cx="27266100" cy="4479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97440" y="4346027"/>
            <a:ext cx="8985600" cy="59115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97440" y="10869760"/>
            <a:ext cx="8985600" cy="24870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568800" y="3521173"/>
            <a:ext cx="20376900" cy="3199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4630400" y="-978"/>
            <a:ext cx="14630400" cy="402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49600" y="9646169"/>
            <a:ext cx="12944700" cy="11594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49600" y="21926276"/>
            <a:ext cx="12944700" cy="96612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5806400" y="5663876"/>
            <a:ext cx="12278400" cy="28904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97440" y="33092498"/>
            <a:ext cx="19196100" cy="4733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7440" y="3481084"/>
            <a:ext cx="27266100" cy="4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7440" y="9014916"/>
            <a:ext cx="27266100" cy="26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11865" y="36476718"/>
            <a:ext cx="1755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675" y="23981389"/>
            <a:ext cx="6170124" cy="370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9529367" y="220353"/>
            <a:ext cx="9572734" cy="47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947003" y="5329350"/>
            <a:ext cx="14459700" cy="23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4742" b="1">
                <a:solidFill>
                  <a:srgbClr val="1A5B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Cyberinfrastructure Coordination Ecosystem: Services &amp; Support</a:t>
            </a:r>
            <a:endParaRPr sz="4742" b="1">
              <a:solidFill>
                <a:srgbClr val="1A5B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00" y="35780873"/>
            <a:ext cx="8641316" cy="431161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18100" y="3103725"/>
            <a:ext cx="19363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Ewa Deelman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Shelley L. Knuth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Joel C. Adams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Alan Chalker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Layla Freeborn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Vikram Gazula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John Goodhue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b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James Griffioen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David Hudak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Andrew Pasquale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Alana Romanella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Mats Rynge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,Karan Vahi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Colorado,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Massachusetts Green High Performance Computing Center,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Kentucky, </a:t>
            </a:r>
            <a:b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Ohio Supercomputer Center,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USC Information Sciences Institute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51225" y="9057125"/>
            <a:ext cx="7917300" cy="109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is a program established and funded by the National Science Foundation to help U.S. based researchers and educators, with or without supporting grants, to utilize the nation’s advanced computing systems and services</a:t>
            </a:r>
            <a:b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" sz="3000" b="1" i="1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 at no cost</a:t>
            </a: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Single entry point for over 20 compute, cloud, storage, and networking systems, including: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systems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Varying core counts &amp; memory sizes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Accelerators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GPUs, vector processors, FPGAs		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storage systems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○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Archival, object, tiered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repositories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&amp; workflow managers 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 performance networking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 Professionals &amp; support tools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 performance monitoring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8667" y="37723298"/>
            <a:ext cx="2532583" cy="111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45984" y="35242128"/>
            <a:ext cx="1260850" cy="12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09766" y="34702425"/>
            <a:ext cx="1775850" cy="178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91053" y="35242128"/>
            <a:ext cx="1260851" cy="126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9">
            <a:alphaModFix/>
          </a:blip>
          <a:srcRect l="21885" t="22040" r="10693" b="14916"/>
          <a:stretch/>
        </p:blipFill>
        <p:spPr>
          <a:xfrm>
            <a:off x="25053474" y="37317600"/>
            <a:ext cx="2329550" cy="21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867683" y="35274547"/>
            <a:ext cx="3566388" cy="12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568233" y="37372122"/>
            <a:ext cx="1627184" cy="16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157334" y="35026407"/>
            <a:ext cx="2481751" cy="155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031634" y="37135288"/>
            <a:ext cx="1747257" cy="17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662933" y="34765756"/>
            <a:ext cx="1999858" cy="200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291885" y="37646977"/>
            <a:ext cx="1509513" cy="115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161518" y="37792608"/>
            <a:ext cx="2532573" cy="10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545129" y="37792631"/>
            <a:ext cx="1260850" cy="10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05750" y="13233151"/>
            <a:ext cx="10593898" cy="45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51225" y="8028525"/>
            <a:ext cx="73869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935617" y="8060222"/>
            <a:ext cx="72765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Allocations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856975" y="36504287"/>
            <a:ext cx="72765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Providers</a:t>
            </a:r>
            <a:endParaRPr sz="4400" b="1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952799" y="35205476"/>
            <a:ext cx="1304233" cy="130423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294300" y="236825"/>
            <a:ext cx="19245900" cy="20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Supporting Science Through Advanced Cyberinfrastructure</a:t>
            </a:r>
            <a:endParaRPr sz="91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4483212" y="22701137"/>
            <a:ext cx="319420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8935617" y="18771049"/>
            <a:ext cx="72765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Getting an Account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6498679" y="18766036"/>
            <a:ext cx="72765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Open OnDemand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75026" y="25914525"/>
            <a:ext cx="79173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Comprehensive Support Services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8935625" y="19815000"/>
            <a:ext cx="72765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You may use an existing University account to register - this simplifies the signup process, and CILogon is used for authentication. Alternatively you can register without an existing identity, and use an ACCESS-specific username/password/MFA for authentication.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935625" y="9078575"/>
            <a:ext cx="109320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596"/>
                </a:solidFill>
                <a:latin typeface="Calibri"/>
                <a:ea typeface="Calibri"/>
                <a:cs typeface="Calibri"/>
                <a:sym typeface="Calibri"/>
              </a:rPr>
              <a:t>ACCESS allocations are available to any researcher or educator at a U.S. academic, non-profit research, or educational institution. </a:t>
            </a:r>
            <a:endParaRPr sz="3000">
              <a:solidFill>
                <a:srgbClr val="0085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welcomes requests not just for traditional high-performance computing (HPC) activities, but for any work that can benefit from resources in the ecosystem, including machine learning, data science, science gateways, software development, and more.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6498706" y="19825625"/>
            <a:ext cx="67047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Open OnDemand is an easy-to-use web portal that is being deployed on ACCESS resources to allow researchers to compute from anywhere without client software or command-line interface, and significantly speed up the time to science.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976900" y="24784200"/>
            <a:ext cx="11808300" cy="6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Pegasus is a scientific workflow  tool designed to streamline the submission of high throughput computing workflows of jobs to many ACCESS resources, all from a unified access point. Our user-friendly hosted environment comes equipped with a web interface and Jupyter Notebooks, enabling you to create and execute workflows with ease. The Jupyter setup includes pre-configured sample workflows and comprehensive documentation.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Running workflows with Pegasus on ACCESS involves 1) designing a workflow within a Jupyter Notebook, 2) Provisioning desired resources from ACCESS via a command-line tool HTCondor Annex, and 3) monitoring their execution. 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59328" y="26920725"/>
            <a:ext cx="7917300" cy="7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 addition to the traditional documentation, ticket system and training, ACCESS provides support via a community driven question/answer system at ask.CI, and affinity groups around many topics. 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MATCH services connects researchers with consultants, mentors, and student. The CI expert is assigned to the researcher’s project for 6-12 months.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CCEP Travel Grants are available for people that want to contribute to ACCESS Support.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3490782" y="18868324"/>
            <a:ext cx="5454929" cy="3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828331" y="33829488"/>
            <a:ext cx="9316200" cy="23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6542" b="1">
                <a:solidFill>
                  <a:srgbClr val="1A5B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https://access-ci.org</a:t>
            </a:r>
            <a:endParaRPr sz="6542" b="1">
              <a:solidFill>
                <a:srgbClr val="1A5B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0379451" y="15197663"/>
            <a:ext cx="8144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credits, by NSF Directorate, 1 year ending at March 31, 2024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698550" y="39458425"/>
            <a:ext cx="13275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Supported by NSF Office of Advanced Cyberinfrastructure Grant: 2138286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9939789" y="9284333"/>
            <a:ext cx="9023399" cy="55858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82723" y="21475975"/>
            <a:ext cx="76287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During the last 1 year, ending at March 31, 2024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11,090 users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1,977 principal investigators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2,340 allocations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739 institutions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3000"/>
              <a:buFont typeface="Calibri"/>
              <a:buChar char="●"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2.4 billion CPU hours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51225" y="20555125"/>
            <a:ext cx="73869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935617" y="23841794"/>
            <a:ext cx="72765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Pegasus Workflows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4731238" y="31839808"/>
            <a:ext cx="17211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Data Management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Pegasus handles data transfers, input data selection and output registration by adding them as auxiliary jobs to the workflow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8658343" y="31849665"/>
            <a:ext cx="17211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Error Recovery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Pegasus handles errors by retrying tasks, workflow-level checkpointing, re-mapping and alternative data sources for data staging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6718045" y="31855940"/>
            <a:ext cx="1721100" cy="12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Provenance Tracking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Pegasus allows users to trace the history of a workflow and its outputs, including information about data sources and softwares used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2567963" y="31834100"/>
            <a:ext cx="20265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Heterogeneous Environments</a:t>
            </a: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Pegasus can execute workflows in a variety of distributed computing environments such as HPC clusters, Amazon EC2, Google Cloud, Open Science Grid or ACCESS 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5231575" y="30980099"/>
            <a:ext cx="762374" cy="76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7176425" y="30983263"/>
            <a:ext cx="804349" cy="8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9095788" y="30934912"/>
            <a:ext cx="852700" cy="8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3179050" y="30959111"/>
            <a:ext cx="804325" cy="8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0899613" y="25879249"/>
            <a:ext cx="4990676" cy="35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21385475" y="29994400"/>
            <a:ext cx="73869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Pegasus provides a set of example workflows, including AI (Lung Segmentation, Mask Detection, Orca Sound), Astronomy (Montage), and Bioinformatics (Alphafold, Rosetta, VarientCalling)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116750" y="5274163"/>
            <a:ext cx="10932001" cy="265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Karan Vahi</cp:lastModifiedBy>
  <cp:revision>1</cp:revision>
  <dcterms:modified xsi:type="dcterms:W3CDTF">2025-07-18T23:09:05Z</dcterms:modified>
</cp:coreProperties>
</file>