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24">
          <p15:clr>
            <a:srgbClr val="747775"/>
          </p15:clr>
        </p15:guide>
        <p15:guide id="2" pos="6336">
          <p15:clr>
            <a:srgbClr val="747775"/>
          </p15:clr>
        </p15:guide>
        <p15:guide id="3" pos="175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25" d="100"/>
          <a:sy n="25" d="100"/>
        </p:scale>
        <p:origin x="1928" y="168"/>
      </p:cViewPr>
      <p:guideLst>
        <p:guide orient="horz" pos="4824"/>
        <p:guide pos="6336"/>
        <p:guide pos="17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8950851" y="609391"/>
            <a:ext cx="14359100" cy="7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0777" y="5007300"/>
            <a:ext cx="10914898" cy="153855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8976325" y="4825500"/>
            <a:ext cx="129621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4742" b="1">
                <a:solidFill>
                  <a:srgbClr val="1A5B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Cyberinfrastructure Coordination Ecosystem: Services &amp; Support</a:t>
            </a:r>
            <a:endParaRPr sz="4742" b="1">
              <a:solidFill>
                <a:srgbClr val="1A5B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0" y="25883446"/>
            <a:ext cx="12961976" cy="64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1450" y="2944850"/>
            <a:ext cx="28386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Ewa Deelman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Shelley L. Knuth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Julie Ma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Joel C. Adams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Alan Chalker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Layla Freeborn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Vikram Gazula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John Goodhue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James Griffioen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David Hudak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Andrew Pasquale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Dylan Perkins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Alana Romanella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Mats Rynge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Colorado,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Massachusetts Green High Performance Computing Center,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Kentucky,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Ohio Supercomputer Center, </a:t>
            </a:r>
            <a:r>
              <a:rPr lang="en" sz="3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USC Information Sciences Institute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05425" y="8833275"/>
            <a:ext cx="9153000" cy="104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is a program established and funded by the National Science Foundation to help researchers and educators, with or without supporting grants, to utilize the nation’s advanced computing systems and services</a:t>
            </a:r>
            <a:b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" sz="3000" b="1" i="1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 at no cost</a:t>
            </a: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Single entry point for over 20 compute, cloud, storage, and networking systems, including: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Computing systems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Varying core counts &amp; memory sizes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Accelerators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GPUs, vector processors, FPGAs		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storage systems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Archival, object, tiered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repositories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&amp; workflow managers 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 performance networking 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 Professionals &amp; support tools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Char char="•"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 performance monitoring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525" y="4540000"/>
            <a:ext cx="4455200" cy="24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07201" y="30054026"/>
            <a:ext cx="3798875" cy="166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11875" y="27712250"/>
            <a:ext cx="1891275" cy="18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64650" y="27270675"/>
            <a:ext cx="2663775" cy="267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93680" y="27712250"/>
            <a:ext cx="1891276" cy="189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10">
            <a:alphaModFix/>
          </a:blip>
          <a:srcRect l="21885" t="22040" r="10693" b="14916"/>
          <a:stretch/>
        </p:blipFill>
        <p:spPr>
          <a:xfrm>
            <a:off x="36551525" y="29909125"/>
            <a:ext cx="2999801" cy="176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772825" y="27738775"/>
            <a:ext cx="5349582" cy="18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95250" y="29766700"/>
            <a:ext cx="2440775" cy="24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050201" y="27535751"/>
            <a:ext cx="3722626" cy="23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5318851" y="29572926"/>
            <a:ext cx="2620885" cy="26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351400" y="27197800"/>
            <a:ext cx="2999788" cy="300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823528" y="29991582"/>
            <a:ext cx="2264269" cy="17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170777" y="30110733"/>
            <a:ext cx="3798861" cy="15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317694" y="30110753"/>
            <a:ext cx="1891275" cy="15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180875" y="17059975"/>
            <a:ext cx="16834833" cy="716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905425" y="7742313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058425" y="12377463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Allocations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7811875" y="26318900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Providers</a:t>
            </a:r>
            <a:endParaRPr sz="4400" b="1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7671898" y="27682263"/>
            <a:ext cx="1956351" cy="1956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441450" y="380800"/>
            <a:ext cx="28386600" cy="16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Leveraging National Cyberinfrastructure for Earth Science</a:t>
            </a:r>
            <a:endParaRPr sz="91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2451825" y="7879663"/>
            <a:ext cx="3850132" cy="3859876"/>
          </a:xfrm>
          <a:prstGeom prst="rect">
            <a:avLst/>
          </a:prstGeom>
          <a:noFill/>
          <a:ln>
            <a:noFill/>
          </a:ln>
          <a:effectLst>
            <a:outerShdw blurRad="71438" dist="57150" dir="282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1" name="Google Shape;8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176528" y="11643249"/>
            <a:ext cx="3457701" cy="45206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10058425" y="7711025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Getting an Account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7888775" y="7711025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Open Ondemand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905425" y="19702125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Comprehensive Support Services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0058425" y="8689850"/>
            <a:ext cx="12226800" cy="22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You may use an existing University account to register - this simplifies the signup process, and CILogon is used for authentication. Alternatively you can register without an existing identity, and use an ACCESS-specific username/password/MFA for authentication.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058425" y="13397700"/>
            <a:ext cx="15506400" cy="3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596"/>
                </a:solidFill>
                <a:latin typeface="Calibri"/>
                <a:ea typeface="Calibri"/>
                <a:cs typeface="Calibri"/>
                <a:sym typeface="Calibri"/>
              </a:rPr>
              <a:t>ACCESS allocations are available to any researcher or educator at a U.S. academic, non-profit research, or educational institution. </a:t>
            </a:r>
            <a:endParaRPr sz="3000">
              <a:solidFill>
                <a:srgbClr val="0085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welcomes requests not just for traditional high-performance computing (HPC) activities, but for any work that can benefit from resources in the ecosystem, including machine learning, data science, science gateways, software development, and more.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7964975" y="8752736"/>
            <a:ext cx="85434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Open OnDemand is an easy-to-use web portal that is being deployed on ACCESS resources to allow researchers to compute from anywhere without client software or command-line interface, and significantly speed up the time to science.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7965400" y="14338475"/>
            <a:ext cx="6376500" cy="4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Pegasus is a hosted workflow management system which allows users to construct, run, and debug workflows from a Jupyter Notebook. Perform simple interactions on the command line. Work across environments and get started quickly with sample workflows using a Python API.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05425" y="20712525"/>
            <a:ext cx="8543400" cy="4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In addition to the traditional documentation, ticket system and training, ACCESS provides support via a community driven question/answer system at ask.CI, and affinity groups around many topics. 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The MATCH services connects researchers with consultants, mentors, and student. The CI expert is assigned to the researcher’s project for 6-12 months.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6933443" y="7897818"/>
            <a:ext cx="6376500" cy="448029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7888775" y="13273625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ACCESS Pegasus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133650" y="26074550"/>
            <a:ext cx="77457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5242" b="1">
                <a:solidFill>
                  <a:srgbClr val="1A5B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https://access-ci.org</a:t>
            </a:r>
            <a:endParaRPr sz="5242" b="1">
              <a:solidFill>
                <a:srgbClr val="1A5B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9968627" y="21531475"/>
            <a:ext cx="10598026" cy="561605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7888775" y="20096250"/>
            <a:ext cx="109149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Metrics</a:t>
            </a:r>
            <a:endParaRPr sz="44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9516188" y="21081375"/>
            <a:ext cx="107784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ACCESS credits, by NSF Directorate, Sept 2022 - Dec 2023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7960255" y="31910100"/>
            <a:ext cx="152721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58595B"/>
                </a:solidFill>
                <a:latin typeface="Calibri"/>
                <a:ea typeface="Calibri"/>
                <a:cs typeface="Calibri"/>
                <a:sym typeface="Calibri"/>
              </a:rPr>
              <a:t>Supported by NSF Office of Advanced Cyberinfrastructure Grant: 2138286</a:t>
            </a: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5859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441425" y="1791600"/>
            <a:ext cx="285096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4742" b="1">
                <a:solidFill>
                  <a:srgbClr val="00859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Access to Free Computing Cycles</a:t>
            </a:r>
            <a:endParaRPr sz="4742" b="1">
              <a:solidFill>
                <a:srgbClr val="00859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6297725" y="13331955"/>
            <a:ext cx="4704701" cy="3138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4959155" y="16607174"/>
            <a:ext cx="7381832" cy="392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Karan Vahi</cp:lastModifiedBy>
  <cp:revision>1</cp:revision>
  <dcterms:modified xsi:type="dcterms:W3CDTF">2025-07-18T23:28:09Z</dcterms:modified>
</cp:coreProperties>
</file>