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413" r:id="rId2"/>
    <p:sldId id="414" r:id="rId3"/>
    <p:sldId id="256" r:id="rId4"/>
    <p:sldId id="351" r:id="rId5"/>
    <p:sldId id="352" r:id="rId6"/>
    <p:sldId id="353" r:id="rId7"/>
    <p:sldId id="357" r:id="rId8"/>
    <p:sldId id="362" r:id="rId9"/>
    <p:sldId id="298" r:id="rId10"/>
    <p:sldId id="302" r:id="rId11"/>
    <p:sldId id="359" r:id="rId12"/>
    <p:sldId id="376" r:id="rId13"/>
    <p:sldId id="375" r:id="rId14"/>
    <p:sldId id="415" r:id="rId15"/>
    <p:sldId id="416" r:id="rId16"/>
    <p:sldId id="417" r:id="rId17"/>
    <p:sldId id="259" r:id="rId18"/>
    <p:sldId id="405" r:id="rId19"/>
    <p:sldId id="393" r:id="rId20"/>
    <p:sldId id="418" r:id="rId21"/>
    <p:sldId id="427" r:id="rId22"/>
    <p:sldId id="266" r:id="rId23"/>
    <p:sldId id="387" r:id="rId24"/>
    <p:sldId id="258" r:id="rId25"/>
    <p:sldId id="264" r:id="rId26"/>
    <p:sldId id="412" r:id="rId27"/>
    <p:sldId id="260" r:id="rId28"/>
    <p:sldId id="262" r:id="rId29"/>
    <p:sldId id="265" r:id="rId30"/>
    <p:sldId id="420" r:id="rId31"/>
    <p:sldId id="423" r:id="rId32"/>
    <p:sldId id="422" r:id="rId33"/>
    <p:sldId id="424" r:id="rId34"/>
    <p:sldId id="425" r:id="rId35"/>
    <p:sldId id="419" r:id="rId36"/>
    <p:sldId id="421" r:id="rId37"/>
    <p:sldId id="428" r:id="rId38"/>
    <p:sldId id="42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94" autoAdjust="0"/>
  </p:normalViewPr>
  <p:slideViewPr>
    <p:cSldViewPr snapToGrid="0">
      <p:cViewPr varScale="1">
        <p:scale>
          <a:sx n="65" d="100"/>
          <a:sy n="65" d="100"/>
        </p:scale>
        <p:origin x="48" y="120"/>
      </p:cViewPr>
      <p:guideLst/>
    </p:cSldViewPr>
  </p:slideViewPr>
  <p:outlineViewPr>
    <p:cViewPr>
      <p:scale>
        <a:sx n="33" d="100"/>
        <a:sy n="33" d="100"/>
      </p:scale>
      <p:origin x="0" y="-120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D22019-F4D4-4F2C-9485-B5B5A8AFF8CD}" type="doc">
      <dgm:prSet loTypeId="urn:microsoft.com/office/officeart/2005/8/layout/process1" loCatId="process" qsTypeId="urn:microsoft.com/office/officeart/2005/8/quickstyle/3d4" qsCatId="3D" csTypeId="urn:microsoft.com/office/officeart/2005/8/colors/accent0_3" csCatId="mainScheme" phldr="1"/>
      <dgm:spPr/>
    </dgm:pt>
    <dgm:pt modelId="{43D6149F-1BBF-49C1-A721-D8AFA9662F67}">
      <dgm:prSet phldrT="[Text]"/>
      <dgm:spPr>
        <a:gradFill flip="none" rotWithShape="1">
          <a:gsLst>
            <a:gs pos="0">
              <a:srgbClr val="E72D2F">
                <a:lumMod val="100000"/>
              </a:srgbClr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  <a:tileRect/>
        </a:gradFill>
        <a:effectLst/>
        <a:scene3d>
          <a:camera prst="orthographicFront"/>
          <a:lightRig rig="twoPt" dir="t"/>
        </a:scene3d>
        <a:sp3d prstMaterial="metal">
          <a:bevelT/>
        </a:sp3d>
      </dgm:spPr>
      <dgm:t>
        <a:bodyPr/>
        <a:lstStyle/>
        <a:p>
          <a:r>
            <a:rPr lang="en-US" dirty="0"/>
            <a:t>Turn LED ON</a:t>
          </a:r>
        </a:p>
      </dgm:t>
    </dgm:pt>
    <dgm:pt modelId="{46BBE010-A0C0-40BF-A675-B867797FBB54}" type="parTrans" cxnId="{0950821A-6B8E-46C8-8564-B8BBABB98220}">
      <dgm:prSet/>
      <dgm:spPr/>
      <dgm:t>
        <a:bodyPr/>
        <a:lstStyle/>
        <a:p>
          <a:endParaRPr lang="en-US"/>
        </a:p>
      </dgm:t>
    </dgm:pt>
    <dgm:pt modelId="{E3D32F22-1BB8-4EDD-A5E8-0CAB5E438703}" type="sibTrans" cxnId="{0950821A-6B8E-46C8-8564-B8BBABB98220}">
      <dgm:prSet/>
      <dgm:spPr>
        <a:solidFill>
          <a:schemeClr val="accent4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24F85A22-D29E-48CE-BCDE-F15F6BC934FB}">
      <dgm:prSet phldrT="[Text]"/>
      <dgm:spPr>
        <a:gradFill flip="none" rotWithShape="1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2700000" scaled="1"/>
          <a:tileRect/>
        </a:gradFill>
        <a:scene3d>
          <a:camera prst="orthographicFront"/>
          <a:lightRig rig="chilly" dir="t"/>
        </a:scene3d>
        <a:sp3d prstMaterial="metal">
          <a:bevelT w="127000" h="25400" prst="softRound"/>
        </a:sp3d>
      </dgm:spPr>
      <dgm:t>
        <a:bodyPr/>
        <a:lstStyle/>
        <a:p>
          <a:r>
            <a:rPr lang="en-US" dirty="0"/>
            <a:t>Wait</a:t>
          </a:r>
        </a:p>
      </dgm:t>
    </dgm:pt>
    <dgm:pt modelId="{42BA4D33-7838-4064-8E2C-28C5372535EB}" type="parTrans" cxnId="{185E29E7-AC21-44C4-BD0A-291880B2A37E}">
      <dgm:prSet/>
      <dgm:spPr/>
      <dgm:t>
        <a:bodyPr/>
        <a:lstStyle/>
        <a:p>
          <a:endParaRPr lang="en-US"/>
        </a:p>
      </dgm:t>
    </dgm:pt>
    <dgm:pt modelId="{E3CAEA7F-B6D3-4FCB-BE25-1A2FD11A4C58}" type="sibTrans" cxnId="{185E29E7-AC21-44C4-BD0A-291880B2A37E}">
      <dgm:prSet/>
      <dgm:spPr>
        <a:solidFill>
          <a:schemeClr val="accent4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DD8CE1C4-541C-4853-9BE2-5ADD27F375B3}">
      <dgm:prSet phldrT="[Text]"/>
      <dgm:spPr>
        <a:gradFill flip="none" rotWithShape="1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2700000" scaled="1"/>
          <a:tileRect/>
        </a:gradFill>
        <a:scene3d>
          <a:camera prst="orthographicFront"/>
          <a:lightRig rig="chilly" dir="t"/>
        </a:scene3d>
        <a:sp3d prstMaterial="metal">
          <a:bevelT w="127000" h="25400" prst="softRound"/>
        </a:sp3d>
      </dgm:spPr>
      <dgm:t>
        <a:bodyPr/>
        <a:lstStyle/>
        <a:p>
          <a:r>
            <a:rPr lang="en-US" dirty="0"/>
            <a:t>Turn LED OFF</a:t>
          </a:r>
        </a:p>
      </dgm:t>
    </dgm:pt>
    <dgm:pt modelId="{AF851E29-BB09-419C-8781-4E5B4B6A1CC7}" type="parTrans" cxnId="{86B9F14F-DA4C-41DB-8B90-2B8B2F86EE3B}">
      <dgm:prSet/>
      <dgm:spPr/>
      <dgm:t>
        <a:bodyPr/>
        <a:lstStyle/>
        <a:p>
          <a:endParaRPr lang="en-US"/>
        </a:p>
      </dgm:t>
    </dgm:pt>
    <dgm:pt modelId="{857CD322-323E-40CF-AE2C-7E240ABFD0C5}" type="sibTrans" cxnId="{86B9F14F-DA4C-41DB-8B90-2B8B2F86EE3B}">
      <dgm:prSet/>
      <dgm:spPr>
        <a:solidFill>
          <a:schemeClr val="accent4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9E8E8BA0-AFE6-49A4-9EEF-3495353A763D}">
      <dgm:prSet phldrT="[Text]"/>
      <dgm:spPr>
        <a:gradFill flip="none" rotWithShape="1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2700000" scaled="1"/>
          <a:tileRect/>
        </a:gradFill>
        <a:scene3d>
          <a:camera prst="orthographicFront"/>
          <a:lightRig rig="chilly" dir="t"/>
        </a:scene3d>
        <a:sp3d prstMaterial="metal">
          <a:bevelT w="127000" h="25400" prst="softRound"/>
        </a:sp3d>
      </dgm:spPr>
      <dgm:t>
        <a:bodyPr/>
        <a:lstStyle/>
        <a:p>
          <a:r>
            <a:rPr lang="en-US" dirty="0"/>
            <a:t>Wait</a:t>
          </a:r>
        </a:p>
      </dgm:t>
    </dgm:pt>
    <dgm:pt modelId="{DE4F1DAB-46C1-4622-A818-04CEC6A65505}" type="parTrans" cxnId="{7B995019-3583-4F5F-BBEC-70E3BCA58D06}">
      <dgm:prSet/>
      <dgm:spPr/>
      <dgm:t>
        <a:bodyPr/>
        <a:lstStyle/>
        <a:p>
          <a:endParaRPr lang="en-US"/>
        </a:p>
      </dgm:t>
    </dgm:pt>
    <dgm:pt modelId="{C3AEFAC1-62DA-499C-B00C-A09BAFF17CAB}" type="sibTrans" cxnId="{7B995019-3583-4F5F-BBEC-70E3BCA58D06}">
      <dgm:prSet/>
      <dgm:spPr>
        <a:solidFill>
          <a:schemeClr val="accent4">
            <a:lumMod val="65000"/>
            <a:lumOff val="35000"/>
          </a:schemeClr>
        </a:solidFill>
      </dgm:spPr>
      <dgm:t>
        <a:bodyPr/>
        <a:lstStyle/>
        <a:p>
          <a:endParaRPr lang="en-US"/>
        </a:p>
      </dgm:t>
    </dgm:pt>
    <dgm:pt modelId="{B33246B7-C3D5-402B-8DF5-94AC63F6B384}">
      <dgm:prSet phldrT="[Text]"/>
      <dgm:spPr>
        <a:gradFill flip="none" rotWithShape="1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2700000" scaled="1"/>
          <a:tileRect/>
        </a:gradFill>
        <a:scene3d>
          <a:camera prst="orthographicFront"/>
          <a:lightRig rig="chilly" dir="t"/>
        </a:scene3d>
        <a:sp3d prstMaterial="metal">
          <a:bevelT w="127000" h="25400" prst="softRound"/>
        </a:sp3d>
      </dgm:spPr>
      <dgm:t>
        <a:bodyPr/>
        <a:lstStyle/>
        <a:p>
          <a:r>
            <a:rPr lang="en-US" dirty="0"/>
            <a:t>Rinse &amp; Repeat</a:t>
          </a:r>
        </a:p>
      </dgm:t>
    </dgm:pt>
    <dgm:pt modelId="{AF0AD99A-B315-4A43-8D7D-31BFD5F6382F}" type="parTrans" cxnId="{DF7CB6CB-084A-4AC7-B9C4-51A2936D8C48}">
      <dgm:prSet/>
      <dgm:spPr/>
      <dgm:t>
        <a:bodyPr/>
        <a:lstStyle/>
        <a:p>
          <a:endParaRPr lang="en-US"/>
        </a:p>
      </dgm:t>
    </dgm:pt>
    <dgm:pt modelId="{6FE5B703-804D-4E6E-A7D5-8A2C586BBA86}" type="sibTrans" cxnId="{DF7CB6CB-084A-4AC7-B9C4-51A2936D8C48}">
      <dgm:prSet/>
      <dgm:spPr/>
      <dgm:t>
        <a:bodyPr/>
        <a:lstStyle/>
        <a:p>
          <a:endParaRPr lang="en-US"/>
        </a:p>
      </dgm:t>
    </dgm:pt>
    <dgm:pt modelId="{F7A2F2AE-C3EC-43FC-B25F-090E841B7058}" type="pres">
      <dgm:prSet presAssocID="{1ED22019-F4D4-4F2C-9485-B5B5A8AFF8CD}" presName="Name0" presStyleCnt="0">
        <dgm:presLayoutVars>
          <dgm:dir/>
          <dgm:resizeHandles val="exact"/>
        </dgm:presLayoutVars>
      </dgm:prSet>
      <dgm:spPr/>
    </dgm:pt>
    <dgm:pt modelId="{019B01ED-AA37-4504-A209-CFCD270EBD8C}" type="pres">
      <dgm:prSet presAssocID="{43D6149F-1BBF-49C1-A721-D8AFA9662F67}" presName="node" presStyleLbl="node1" presStyleIdx="0" presStyleCnt="5">
        <dgm:presLayoutVars>
          <dgm:bulletEnabled val="1"/>
        </dgm:presLayoutVars>
      </dgm:prSet>
      <dgm:spPr/>
    </dgm:pt>
    <dgm:pt modelId="{54EA5AF1-79A0-45DF-B79B-9F2E6D7DAB07}" type="pres">
      <dgm:prSet presAssocID="{E3D32F22-1BB8-4EDD-A5E8-0CAB5E438703}" presName="sibTrans" presStyleLbl="sibTrans2D1" presStyleIdx="0" presStyleCnt="4"/>
      <dgm:spPr/>
    </dgm:pt>
    <dgm:pt modelId="{B92E4C64-195B-4838-A0FE-8E5CBD829741}" type="pres">
      <dgm:prSet presAssocID="{E3D32F22-1BB8-4EDD-A5E8-0CAB5E438703}" presName="connectorText" presStyleLbl="sibTrans2D1" presStyleIdx="0" presStyleCnt="4"/>
      <dgm:spPr/>
    </dgm:pt>
    <dgm:pt modelId="{0D272161-1572-4388-8E62-BCF5D14871DA}" type="pres">
      <dgm:prSet presAssocID="{24F85A22-D29E-48CE-BCDE-F15F6BC934FB}" presName="node" presStyleLbl="node1" presStyleIdx="1" presStyleCnt="5">
        <dgm:presLayoutVars>
          <dgm:bulletEnabled val="1"/>
        </dgm:presLayoutVars>
      </dgm:prSet>
      <dgm:spPr/>
    </dgm:pt>
    <dgm:pt modelId="{471C282A-392D-414A-913E-6C8955ACE80E}" type="pres">
      <dgm:prSet presAssocID="{E3CAEA7F-B6D3-4FCB-BE25-1A2FD11A4C58}" presName="sibTrans" presStyleLbl="sibTrans2D1" presStyleIdx="1" presStyleCnt="4"/>
      <dgm:spPr/>
    </dgm:pt>
    <dgm:pt modelId="{7968D87F-9BA3-49CF-9046-E4176EAE08AA}" type="pres">
      <dgm:prSet presAssocID="{E3CAEA7F-B6D3-4FCB-BE25-1A2FD11A4C58}" presName="connectorText" presStyleLbl="sibTrans2D1" presStyleIdx="1" presStyleCnt="4"/>
      <dgm:spPr/>
    </dgm:pt>
    <dgm:pt modelId="{21642693-5C77-4A9C-835F-42644119EE70}" type="pres">
      <dgm:prSet presAssocID="{DD8CE1C4-541C-4853-9BE2-5ADD27F375B3}" presName="node" presStyleLbl="node1" presStyleIdx="2" presStyleCnt="5">
        <dgm:presLayoutVars>
          <dgm:bulletEnabled val="1"/>
        </dgm:presLayoutVars>
      </dgm:prSet>
      <dgm:spPr/>
    </dgm:pt>
    <dgm:pt modelId="{C90522B2-5179-4C55-B065-D8EE0185BAC2}" type="pres">
      <dgm:prSet presAssocID="{857CD322-323E-40CF-AE2C-7E240ABFD0C5}" presName="sibTrans" presStyleLbl="sibTrans2D1" presStyleIdx="2" presStyleCnt="4"/>
      <dgm:spPr/>
    </dgm:pt>
    <dgm:pt modelId="{9F85A03D-EC5B-472B-93BF-B9AA3A93E3DF}" type="pres">
      <dgm:prSet presAssocID="{857CD322-323E-40CF-AE2C-7E240ABFD0C5}" presName="connectorText" presStyleLbl="sibTrans2D1" presStyleIdx="2" presStyleCnt="4"/>
      <dgm:spPr/>
    </dgm:pt>
    <dgm:pt modelId="{4D020D4E-8565-4609-87DC-FF8D74A2D58E}" type="pres">
      <dgm:prSet presAssocID="{9E8E8BA0-AFE6-49A4-9EEF-3495353A763D}" presName="node" presStyleLbl="node1" presStyleIdx="3" presStyleCnt="5">
        <dgm:presLayoutVars>
          <dgm:bulletEnabled val="1"/>
        </dgm:presLayoutVars>
      </dgm:prSet>
      <dgm:spPr/>
    </dgm:pt>
    <dgm:pt modelId="{6C26E0ED-3C04-4D28-8F78-791803B98705}" type="pres">
      <dgm:prSet presAssocID="{C3AEFAC1-62DA-499C-B00C-A09BAFF17CAB}" presName="sibTrans" presStyleLbl="sibTrans2D1" presStyleIdx="3" presStyleCnt="4"/>
      <dgm:spPr/>
    </dgm:pt>
    <dgm:pt modelId="{0B88F7AB-F845-4A64-9D07-3563288D3ED5}" type="pres">
      <dgm:prSet presAssocID="{C3AEFAC1-62DA-499C-B00C-A09BAFF17CAB}" presName="connectorText" presStyleLbl="sibTrans2D1" presStyleIdx="3" presStyleCnt="4"/>
      <dgm:spPr/>
    </dgm:pt>
    <dgm:pt modelId="{4C1BBBB8-C0E1-480A-AA20-A50B4E181F2C}" type="pres">
      <dgm:prSet presAssocID="{B33246B7-C3D5-402B-8DF5-94AC63F6B384}" presName="node" presStyleLbl="node1" presStyleIdx="4" presStyleCnt="5">
        <dgm:presLayoutVars>
          <dgm:bulletEnabled val="1"/>
        </dgm:presLayoutVars>
      </dgm:prSet>
      <dgm:spPr/>
    </dgm:pt>
  </dgm:ptLst>
  <dgm:cxnLst>
    <dgm:cxn modelId="{493E4E04-656C-4712-8C4F-911DA31F5FE8}" type="presOf" srcId="{E3CAEA7F-B6D3-4FCB-BE25-1A2FD11A4C58}" destId="{7968D87F-9BA3-49CF-9046-E4176EAE08AA}" srcOrd="1" destOrd="0" presId="urn:microsoft.com/office/officeart/2005/8/layout/process1"/>
    <dgm:cxn modelId="{7B995019-3583-4F5F-BBEC-70E3BCA58D06}" srcId="{1ED22019-F4D4-4F2C-9485-B5B5A8AFF8CD}" destId="{9E8E8BA0-AFE6-49A4-9EEF-3495353A763D}" srcOrd="3" destOrd="0" parTransId="{DE4F1DAB-46C1-4622-A818-04CEC6A65505}" sibTransId="{C3AEFAC1-62DA-499C-B00C-A09BAFF17CAB}"/>
    <dgm:cxn modelId="{0950821A-6B8E-46C8-8564-B8BBABB98220}" srcId="{1ED22019-F4D4-4F2C-9485-B5B5A8AFF8CD}" destId="{43D6149F-1BBF-49C1-A721-D8AFA9662F67}" srcOrd="0" destOrd="0" parTransId="{46BBE010-A0C0-40BF-A675-B867797FBB54}" sibTransId="{E3D32F22-1BB8-4EDD-A5E8-0CAB5E438703}"/>
    <dgm:cxn modelId="{73055A37-C9C8-41D8-8C1F-1442E16C1853}" type="presOf" srcId="{E3CAEA7F-B6D3-4FCB-BE25-1A2FD11A4C58}" destId="{471C282A-392D-414A-913E-6C8955ACE80E}" srcOrd="0" destOrd="0" presId="urn:microsoft.com/office/officeart/2005/8/layout/process1"/>
    <dgm:cxn modelId="{2EF13267-7924-4D57-9076-2C4ED7B5FE68}" type="presOf" srcId="{DD8CE1C4-541C-4853-9BE2-5ADD27F375B3}" destId="{21642693-5C77-4A9C-835F-42644119EE70}" srcOrd="0" destOrd="0" presId="urn:microsoft.com/office/officeart/2005/8/layout/process1"/>
    <dgm:cxn modelId="{FA054448-DE68-4727-A5A8-D2F8DB73D6E8}" type="presOf" srcId="{857CD322-323E-40CF-AE2C-7E240ABFD0C5}" destId="{C90522B2-5179-4C55-B065-D8EE0185BAC2}" srcOrd="0" destOrd="0" presId="urn:microsoft.com/office/officeart/2005/8/layout/process1"/>
    <dgm:cxn modelId="{0D4B074B-0821-4ED2-9DE0-BF5E3B5B53D2}" type="presOf" srcId="{857CD322-323E-40CF-AE2C-7E240ABFD0C5}" destId="{9F85A03D-EC5B-472B-93BF-B9AA3A93E3DF}" srcOrd="1" destOrd="0" presId="urn:microsoft.com/office/officeart/2005/8/layout/process1"/>
    <dgm:cxn modelId="{86B9F14F-DA4C-41DB-8B90-2B8B2F86EE3B}" srcId="{1ED22019-F4D4-4F2C-9485-B5B5A8AFF8CD}" destId="{DD8CE1C4-541C-4853-9BE2-5ADD27F375B3}" srcOrd="2" destOrd="0" parTransId="{AF851E29-BB09-419C-8781-4E5B4B6A1CC7}" sibTransId="{857CD322-323E-40CF-AE2C-7E240ABFD0C5}"/>
    <dgm:cxn modelId="{33CAFD6F-E2BD-4388-BA6E-AC4954F49190}" type="presOf" srcId="{C3AEFAC1-62DA-499C-B00C-A09BAFF17CAB}" destId="{6C26E0ED-3C04-4D28-8F78-791803B98705}" srcOrd="0" destOrd="0" presId="urn:microsoft.com/office/officeart/2005/8/layout/process1"/>
    <dgm:cxn modelId="{7A82308F-14DD-4B5B-AFB3-EB6AD94CD4EB}" type="presOf" srcId="{E3D32F22-1BB8-4EDD-A5E8-0CAB5E438703}" destId="{B92E4C64-195B-4838-A0FE-8E5CBD829741}" srcOrd="1" destOrd="0" presId="urn:microsoft.com/office/officeart/2005/8/layout/process1"/>
    <dgm:cxn modelId="{4B7493A1-67DC-4502-8260-BCEDCB435B74}" type="presOf" srcId="{43D6149F-1BBF-49C1-A721-D8AFA9662F67}" destId="{019B01ED-AA37-4504-A209-CFCD270EBD8C}" srcOrd="0" destOrd="0" presId="urn:microsoft.com/office/officeart/2005/8/layout/process1"/>
    <dgm:cxn modelId="{6FBDE2A1-FF11-42F7-9A7B-EFC916DA4788}" type="presOf" srcId="{E3D32F22-1BB8-4EDD-A5E8-0CAB5E438703}" destId="{54EA5AF1-79A0-45DF-B79B-9F2E6D7DAB07}" srcOrd="0" destOrd="0" presId="urn:microsoft.com/office/officeart/2005/8/layout/process1"/>
    <dgm:cxn modelId="{A99FD6A5-D0AB-45A1-B5AF-4B6788AA080A}" type="presOf" srcId="{B33246B7-C3D5-402B-8DF5-94AC63F6B384}" destId="{4C1BBBB8-C0E1-480A-AA20-A50B4E181F2C}" srcOrd="0" destOrd="0" presId="urn:microsoft.com/office/officeart/2005/8/layout/process1"/>
    <dgm:cxn modelId="{E3CDACAD-F8A5-435D-BDA0-3DB66A44C52D}" type="presOf" srcId="{9E8E8BA0-AFE6-49A4-9EEF-3495353A763D}" destId="{4D020D4E-8565-4609-87DC-FF8D74A2D58E}" srcOrd="0" destOrd="0" presId="urn:microsoft.com/office/officeart/2005/8/layout/process1"/>
    <dgm:cxn modelId="{6E9E0EB3-B7BD-4911-AA4E-2CE942209CA7}" type="presOf" srcId="{24F85A22-D29E-48CE-BCDE-F15F6BC934FB}" destId="{0D272161-1572-4388-8E62-BCF5D14871DA}" srcOrd="0" destOrd="0" presId="urn:microsoft.com/office/officeart/2005/8/layout/process1"/>
    <dgm:cxn modelId="{620CCEB6-2EC2-4D5C-B464-9F8ABEC0F03A}" type="presOf" srcId="{1ED22019-F4D4-4F2C-9485-B5B5A8AFF8CD}" destId="{F7A2F2AE-C3EC-43FC-B25F-090E841B7058}" srcOrd="0" destOrd="0" presId="urn:microsoft.com/office/officeart/2005/8/layout/process1"/>
    <dgm:cxn modelId="{DF7CB6CB-084A-4AC7-B9C4-51A2936D8C48}" srcId="{1ED22019-F4D4-4F2C-9485-B5B5A8AFF8CD}" destId="{B33246B7-C3D5-402B-8DF5-94AC63F6B384}" srcOrd="4" destOrd="0" parTransId="{AF0AD99A-B315-4A43-8D7D-31BFD5F6382F}" sibTransId="{6FE5B703-804D-4E6E-A7D5-8A2C586BBA86}"/>
    <dgm:cxn modelId="{185E29E7-AC21-44C4-BD0A-291880B2A37E}" srcId="{1ED22019-F4D4-4F2C-9485-B5B5A8AFF8CD}" destId="{24F85A22-D29E-48CE-BCDE-F15F6BC934FB}" srcOrd="1" destOrd="0" parTransId="{42BA4D33-7838-4064-8E2C-28C5372535EB}" sibTransId="{E3CAEA7F-B6D3-4FCB-BE25-1A2FD11A4C58}"/>
    <dgm:cxn modelId="{655F34FC-67E1-46FB-8FD3-06A958319944}" type="presOf" srcId="{C3AEFAC1-62DA-499C-B00C-A09BAFF17CAB}" destId="{0B88F7AB-F845-4A64-9D07-3563288D3ED5}" srcOrd="1" destOrd="0" presId="urn:microsoft.com/office/officeart/2005/8/layout/process1"/>
    <dgm:cxn modelId="{6AE5D43D-5830-432F-837C-85521594B905}" type="presParOf" srcId="{F7A2F2AE-C3EC-43FC-B25F-090E841B7058}" destId="{019B01ED-AA37-4504-A209-CFCD270EBD8C}" srcOrd="0" destOrd="0" presId="urn:microsoft.com/office/officeart/2005/8/layout/process1"/>
    <dgm:cxn modelId="{EC5D07E1-3E72-4C57-BEB1-41BA6BBBE6BF}" type="presParOf" srcId="{F7A2F2AE-C3EC-43FC-B25F-090E841B7058}" destId="{54EA5AF1-79A0-45DF-B79B-9F2E6D7DAB07}" srcOrd="1" destOrd="0" presId="urn:microsoft.com/office/officeart/2005/8/layout/process1"/>
    <dgm:cxn modelId="{B60BACE3-20B5-4A05-8201-EA35F0B26BA2}" type="presParOf" srcId="{54EA5AF1-79A0-45DF-B79B-9F2E6D7DAB07}" destId="{B92E4C64-195B-4838-A0FE-8E5CBD829741}" srcOrd="0" destOrd="0" presId="urn:microsoft.com/office/officeart/2005/8/layout/process1"/>
    <dgm:cxn modelId="{D2A630B7-2552-4869-982C-E7A284435C0A}" type="presParOf" srcId="{F7A2F2AE-C3EC-43FC-B25F-090E841B7058}" destId="{0D272161-1572-4388-8E62-BCF5D14871DA}" srcOrd="2" destOrd="0" presId="urn:microsoft.com/office/officeart/2005/8/layout/process1"/>
    <dgm:cxn modelId="{D5AC68D8-02B7-4464-8375-484067434232}" type="presParOf" srcId="{F7A2F2AE-C3EC-43FC-B25F-090E841B7058}" destId="{471C282A-392D-414A-913E-6C8955ACE80E}" srcOrd="3" destOrd="0" presId="urn:microsoft.com/office/officeart/2005/8/layout/process1"/>
    <dgm:cxn modelId="{F5F0DABB-CE52-4966-9E0F-E5DD4AADB191}" type="presParOf" srcId="{471C282A-392D-414A-913E-6C8955ACE80E}" destId="{7968D87F-9BA3-49CF-9046-E4176EAE08AA}" srcOrd="0" destOrd="0" presId="urn:microsoft.com/office/officeart/2005/8/layout/process1"/>
    <dgm:cxn modelId="{1D4AD40E-8EEF-4070-9654-9C4B3298289E}" type="presParOf" srcId="{F7A2F2AE-C3EC-43FC-B25F-090E841B7058}" destId="{21642693-5C77-4A9C-835F-42644119EE70}" srcOrd="4" destOrd="0" presId="urn:microsoft.com/office/officeart/2005/8/layout/process1"/>
    <dgm:cxn modelId="{4428FD19-92FB-4535-8BD9-7250A119B6FE}" type="presParOf" srcId="{F7A2F2AE-C3EC-43FC-B25F-090E841B7058}" destId="{C90522B2-5179-4C55-B065-D8EE0185BAC2}" srcOrd="5" destOrd="0" presId="urn:microsoft.com/office/officeart/2005/8/layout/process1"/>
    <dgm:cxn modelId="{AF040EA3-8740-4508-A8CF-C30D6E0259B5}" type="presParOf" srcId="{C90522B2-5179-4C55-B065-D8EE0185BAC2}" destId="{9F85A03D-EC5B-472B-93BF-B9AA3A93E3DF}" srcOrd="0" destOrd="0" presId="urn:microsoft.com/office/officeart/2005/8/layout/process1"/>
    <dgm:cxn modelId="{8ED6403D-4CA5-45AD-B318-49ECD1DCEEE4}" type="presParOf" srcId="{F7A2F2AE-C3EC-43FC-B25F-090E841B7058}" destId="{4D020D4E-8565-4609-87DC-FF8D74A2D58E}" srcOrd="6" destOrd="0" presId="urn:microsoft.com/office/officeart/2005/8/layout/process1"/>
    <dgm:cxn modelId="{846EC472-35C6-4652-ADDD-C53C7BDA7641}" type="presParOf" srcId="{F7A2F2AE-C3EC-43FC-B25F-090E841B7058}" destId="{6C26E0ED-3C04-4D28-8F78-791803B98705}" srcOrd="7" destOrd="0" presId="urn:microsoft.com/office/officeart/2005/8/layout/process1"/>
    <dgm:cxn modelId="{DCCC9FFE-9D58-4D16-964A-82D28BDC5598}" type="presParOf" srcId="{6C26E0ED-3C04-4D28-8F78-791803B98705}" destId="{0B88F7AB-F845-4A64-9D07-3563288D3ED5}" srcOrd="0" destOrd="0" presId="urn:microsoft.com/office/officeart/2005/8/layout/process1"/>
    <dgm:cxn modelId="{52EA3BD6-06D3-4CA7-925E-3C92EE46045A}" type="presParOf" srcId="{F7A2F2AE-C3EC-43FC-B25F-090E841B7058}" destId="{4C1BBBB8-C0E1-480A-AA20-A50B4E181F2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B01ED-AA37-4504-A209-CFCD270EBD8C}">
      <dsp:nvSpPr>
        <dsp:cNvPr id="0" name=""/>
        <dsp:cNvSpPr/>
      </dsp:nvSpPr>
      <dsp:spPr>
        <a:xfrm>
          <a:off x="3571" y="719044"/>
          <a:ext cx="1107281" cy="6955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E72D2F">
                <a:lumMod val="100000"/>
              </a:srgbClr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  <a:tileRect/>
        </a:gradFill>
        <a:ln>
          <a:noFill/>
        </a:ln>
        <a:effectLst/>
        <a:scene3d>
          <a:camera prst="orthographicFront"/>
          <a:lightRig rig="twoPt" dir="t"/>
        </a:scene3d>
        <a:sp3d prstMaterial="metal"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Turn LED ON</a:t>
          </a:r>
        </a:p>
      </dsp:txBody>
      <dsp:txXfrm>
        <a:off x="23942" y="739415"/>
        <a:ext cx="1066539" cy="654769"/>
      </dsp:txXfrm>
    </dsp:sp>
    <dsp:sp modelId="{54EA5AF1-79A0-45DF-B79B-9F2E6D7DAB07}">
      <dsp:nvSpPr>
        <dsp:cNvPr id="0" name=""/>
        <dsp:cNvSpPr/>
      </dsp:nvSpPr>
      <dsp:spPr>
        <a:xfrm>
          <a:off x="1221581" y="929497"/>
          <a:ext cx="234743" cy="274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5000"/>
            <a:lumOff val="3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1581" y="984418"/>
        <a:ext cx="164320" cy="164763"/>
      </dsp:txXfrm>
    </dsp:sp>
    <dsp:sp modelId="{0D272161-1572-4388-8E62-BCF5D14871DA}">
      <dsp:nvSpPr>
        <dsp:cNvPr id="0" name=""/>
        <dsp:cNvSpPr/>
      </dsp:nvSpPr>
      <dsp:spPr>
        <a:xfrm>
          <a:off x="1553765" y="719044"/>
          <a:ext cx="1107281" cy="6955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metal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Wait</a:t>
          </a:r>
        </a:p>
      </dsp:txBody>
      <dsp:txXfrm>
        <a:off x="1574136" y="739415"/>
        <a:ext cx="1066539" cy="654769"/>
      </dsp:txXfrm>
    </dsp:sp>
    <dsp:sp modelId="{471C282A-392D-414A-913E-6C8955ACE80E}">
      <dsp:nvSpPr>
        <dsp:cNvPr id="0" name=""/>
        <dsp:cNvSpPr/>
      </dsp:nvSpPr>
      <dsp:spPr>
        <a:xfrm>
          <a:off x="2771775" y="929497"/>
          <a:ext cx="234743" cy="274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5000"/>
            <a:lumOff val="3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71775" y="984418"/>
        <a:ext cx="164320" cy="164763"/>
      </dsp:txXfrm>
    </dsp:sp>
    <dsp:sp modelId="{21642693-5C77-4A9C-835F-42644119EE70}">
      <dsp:nvSpPr>
        <dsp:cNvPr id="0" name=""/>
        <dsp:cNvSpPr/>
      </dsp:nvSpPr>
      <dsp:spPr>
        <a:xfrm>
          <a:off x="3103959" y="719044"/>
          <a:ext cx="1107281" cy="6955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metal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Turn LED OFF</a:t>
          </a:r>
        </a:p>
      </dsp:txBody>
      <dsp:txXfrm>
        <a:off x="3124330" y="739415"/>
        <a:ext cx="1066539" cy="654769"/>
      </dsp:txXfrm>
    </dsp:sp>
    <dsp:sp modelId="{C90522B2-5179-4C55-B065-D8EE0185BAC2}">
      <dsp:nvSpPr>
        <dsp:cNvPr id="0" name=""/>
        <dsp:cNvSpPr/>
      </dsp:nvSpPr>
      <dsp:spPr>
        <a:xfrm>
          <a:off x="4321968" y="929497"/>
          <a:ext cx="234743" cy="274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5000"/>
            <a:lumOff val="3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21968" y="984418"/>
        <a:ext cx="164320" cy="164763"/>
      </dsp:txXfrm>
    </dsp:sp>
    <dsp:sp modelId="{4D020D4E-8565-4609-87DC-FF8D74A2D58E}">
      <dsp:nvSpPr>
        <dsp:cNvPr id="0" name=""/>
        <dsp:cNvSpPr/>
      </dsp:nvSpPr>
      <dsp:spPr>
        <a:xfrm>
          <a:off x="4654153" y="719044"/>
          <a:ext cx="1107281" cy="6955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metal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Wait</a:t>
          </a:r>
        </a:p>
      </dsp:txBody>
      <dsp:txXfrm>
        <a:off x="4674524" y="739415"/>
        <a:ext cx="1066539" cy="654769"/>
      </dsp:txXfrm>
    </dsp:sp>
    <dsp:sp modelId="{6C26E0ED-3C04-4D28-8F78-791803B98705}">
      <dsp:nvSpPr>
        <dsp:cNvPr id="0" name=""/>
        <dsp:cNvSpPr/>
      </dsp:nvSpPr>
      <dsp:spPr>
        <a:xfrm>
          <a:off x="5872162" y="929497"/>
          <a:ext cx="234743" cy="274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5000"/>
            <a:lumOff val="3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72162" y="984418"/>
        <a:ext cx="164320" cy="164763"/>
      </dsp:txXfrm>
    </dsp:sp>
    <dsp:sp modelId="{4C1BBBB8-C0E1-480A-AA20-A50B4E181F2C}">
      <dsp:nvSpPr>
        <dsp:cNvPr id="0" name=""/>
        <dsp:cNvSpPr/>
      </dsp:nvSpPr>
      <dsp:spPr>
        <a:xfrm>
          <a:off x="6204346" y="719044"/>
          <a:ext cx="1107281" cy="6955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metal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Rinse &amp; Repeat</a:t>
          </a:r>
        </a:p>
      </dsp:txBody>
      <dsp:txXfrm>
        <a:off x="6224717" y="739415"/>
        <a:ext cx="1066539" cy="654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5439E-DD75-4C94-A1A8-88283D365E9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6591F-7828-435C-B26F-9053FFB0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5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FAD38D8-BA1D-4CF5-92BC-19371BB8339B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  <a:p>
            <a:pPr eaLnBrk="1">
              <a:buClrTx/>
              <a:buFontTx/>
              <a:buNone/>
            </a:pPr>
            <a:fld id="{F030BABE-BDDF-4FDD-8C1E-F4AFC6F9DB5B}" type="slidenum">
              <a:rPr lang="en-US" altLang="en-US" sz="1000">
                <a:solidFill>
                  <a:srgbClr val="000000"/>
                </a:solidFill>
                <a:latin typeface="HelveticaNeueLT Pro 77 BdCn"/>
              </a:rPr>
              <a:pPr eaLnBrk="1"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86CF2B75-4E31-4939-9C35-92210C5A1FB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243E0DBC-8EEB-41FC-BF1C-EAED02361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Look up analog ref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1C6BE7-7F46-4E2F-BEDE-4B9670978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C24626-623B-40CE-A3B3-0A86D7171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 sure to point out the what all of the buttons 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73BF-F540-4659-810D-EAC8F54FC6FF}"/>
              </a:ext>
            </a:extLst>
          </p:cNvPr>
          <p:cNvSpPr>
            <a:spLocks noGrp="1"/>
          </p:cNvSpPr>
          <p:nvPr>
            <p:ph type="dt" sz="quarter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NeueLT Pro 77 BdCn"/>
              <a:ea typeface="MS PGothic" panose="020B0600070205080204" pitchFamily="34" charset="-128"/>
              <a:cs typeface="+mn-cs"/>
            </a:endParaRPr>
          </a:p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fld id="{78A87DE6-29E7-4A91-8899-8DDED6D31F47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NeueLT Pro 77 BdCn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</a:tabLst>
                <a:defRPr/>
              </a:pPr>
              <a:t>4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NeueLT Pro 77 BdCn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A2DEFB1-1A53-4097-90ED-88F14A340F0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  <a:p>
            <a:pPr eaLnBrk="1">
              <a:buClrTx/>
              <a:buFontTx/>
              <a:buNone/>
            </a:pPr>
            <a:fld id="{3D306C8F-4089-4101-889A-A21ABDE5BBE9}" type="slidenum">
              <a:rPr lang="en-US" altLang="en-US" sz="1000">
                <a:solidFill>
                  <a:srgbClr val="000000"/>
                </a:solidFill>
                <a:latin typeface="HelveticaNeueLT Pro 77 BdCn"/>
              </a:rPr>
              <a:pPr eaLnBrk="1"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0CC0CD6C-0999-4E1F-8E42-1994E1F594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98FF9D1D-B9F3-4198-AB83-F192BC161F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All connections to computers- mice, printers </a:t>
            </a:r>
            <a:r>
              <a:rPr lang="en-US" dirty="0" err="1">
                <a:cs typeface="+mn-cs"/>
              </a:rPr>
              <a:t>etc</a:t>
            </a:r>
            <a:r>
              <a:rPr lang="en-US" dirty="0">
                <a:cs typeface="+mn-cs"/>
              </a:rPr>
              <a:t> use a serial port. </a:t>
            </a:r>
            <a:r>
              <a:rPr lang="en-US" dirty="0" err="1">
                <a:cs typeface="+mn-cs"/>
              </a:rPr>
              <a:t>Gotta</a:t>
            </a:r>
            <a:r>
              <a:rPr lang="en-US" dirty="0">
                <a:cs typeface="+mn-cs"/>
              </a:rPr>
              <a:t> pick the right one.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908D9ED-83B9-4802-8BA4-C1CD564516F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  <a:p>
            <a:pPr eaLnBrk="1">
              <a:buClrTx/>
              <a:buFontTx/>
              <a:buNone/>
            </a:pPr>
            <a:fld id="{65D08A17-3315-46B3-87ED-16BD5B4D1AFA}" type="slidenum">
              <a:rPr lang="en-US" altLang="en-US" sz="1000">
                <a:solidFill>
                  <a:srgbClr val="000000"/>
                </a:solidFill>
                <a:latin typeface="HelveticaNeueLT Pro 77 BdCn"/>
              </a:rPr>
              <a:pPr eaLnBrk="1"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8E3F73AF-D5F0-4866-9D81-A5AFCB7382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CA1B4CA0-1B41-42F0-A446-2A5BF93A78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All connections to computers- mice, printers </a:t>
            </a:r>
            <a:r>
              <a:rPr lang="en-US" dirty="0" err="1">
                <a:cs typeface="+mn-cs"/>
              </a:rPr>
              <a:t>etc</a:t>
            </a:r>
            <a:r>
              <a:rPr lang="en-US" dirty="0">
                <a:cs typeface="+mn-cs"/>
              </a:rPr>
              <a:t> use a serial port. </a:t>
            </a:r>
            <a:r>
              <a:rPr lang="en-US" dirty="0" err="1">
                <a:cs typeface="+mn-cs"/>
              </a:rPr>
              <a:t>Gotta</a:t>
            </a:r>
            <a:r>
              <a:rPr lang="en-US" dirty="0">
                <a:cs typeface="+mn-cs"/>
              </a:rPr>
              <a:t> pick the right one.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C201050-54D6-4E78-8352-435E8448CB6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  <a:p>
            <a:pPr eaLnBrk="1">
              <a:buClrTx/>
              <a:buFontTx/>
              <a:buNone/>
            </a:pPr>
            <a:fld id="{08A2955B-FB75-4686-9B2D-D66E10981842}" type="slidenum">
              <a:rPr lang="en-US" altLang="en-US" sz="1000">
                <a:solidFill>
                  <a:srgbClr val="000000"/>
                </a:solidFill>
                <a:latin typeface="HelveticaNeueLT Pro 77 BdCn"/>
              </a:rPr>
              <a:pPr eaLnBrk="1"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83A84A6B-CCCA-4316-917A-F027874B333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1739CF63-6E1B-48D8-BED2-A39F2E31F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1852E3D-CE54-406A-984C-9891C179B7A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  <a:p>
            <a:pPr eaLnBrk="1">
              <a:buClrTx/>
              <a:buFontTx/>
              <a:buNone/>
            </a:pPr>
            <a:fld id="{2B11C003-84A8-4FC1-86F3-4360861FFC42}" type="slidenum">
              <a:rPr lang="en-US" altLang="en-US" sz="1000">
                <a:solidFill>
                  <a:srgbClr val="000000"/>
                </a:solidFill>
                <a:latin typeface="HelveticaNeueLT Pro 77 BdCn"/>
              </a:rPr>
              <a:pPr eaLnBrk="1"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</p:txBody>
      </p:sp>
      <p:sp>
        <p:nvSpPr>
          <p:cNvPr id="16385" name="Text Box 1">
            <a:extLst>
              <a:ext uri="{FF2B5EF4-FFF2-40B4-BE49-F238E27FC236}">
                <a16:creationId xmlns:a16="http://schemas.microsoft.com/office/drawing/2014/main" id="{A6F6B5CB-EF35-4E58-9BEB-27FAED4C8AF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4CEAC626-A919-4DCB-9191-CA23184AD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027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10C10-73F3-41CE-BA1A-FC5C7152D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B8D741-0625-4AE5-A543-47688CA82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 commands to rule the world… or at least do 80% of cool </a:t>
            </a:r>
            <a:r>
              <a:rPr lang="en-US" dirty="0" err="1"/>
              <a:t>Arduino</a:t>
            </a:r>
            <a:r>
              <a:rPr lang="en-US" dirty="0"/>
              <a:t> projects.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CE00-07EA-4239-98EE-5714E993202D}"/>
              </a:ext>
            </a:extLst>
          </p:cNvPr>
          <p:cNvSpPr>
            <a:spLocks noGrp="1"/>
          </p:cNvSpPr>
          <p:nvPr>
            <p:ph type="dt" sz="quarter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  <a:p>
            <a:pPr eaLnBrk="1">
              <a:buClrTx/>
              <a:buFontTx/>
              <a:buNone/>
            </a:pPr>
            <a:fld id="{F9AF2E6A-0D3A-48F3-8768-BB4DBDCC78F7}" type="slidenum">
              <a:rPr lang="en-US" altLang="en-US" sz="1000">
                <a:solidFill>
                  <a:srgbClr val="000000"/>
                </a:solidFill>
                <a:latin typeface="HelveticaNeueLT Pro 77 BdCn"/>
              </a:rPr>
              <a:pPr eaLnBrk="1"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2A93897-3DB4-48A8-A5D6-09826CD643C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  <a:p>
            <a:pPr eaLnBrk="1">
              <a:buClrTx/>
              <a:buFontTx/>
              <a:buNone/>
            </a:pPr>
            <a:fld id="{D224BCE8-B091-46FA-AC04-B1BB2B9D8989}" type="slidenum">
              <a:rPr lang="en-US" altLang="en-US" sz="1000">
                <a:solidFill>
                  <a:srgbClr val="000000"/>
                </a:solidFill>
                <a:latin typeface="HelveticaNeueLT Pro 77 BdCn"/>
              </a:rPr>
              <a:pPr eaLnBrk="1"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D05DC7B2-E20A-4AA9-A9A5-0F48FF22B0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2DCE62B4-BA30-4109-AC10-6DD379859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en-US" dirty="0">
                <a:cs typeface="+mn-cs"/>
              </a:rPr>
              <a:t>For this reason, we typically do not use Digital I/O 0 or 1 for anything in our designs.</a:t>
            </a:r>
          </a:p>
        </p:txBody>
      </p:sp>
    </p:spTree>
    <p:extLst>
      <p:ext uri="{BB962C8B-B14F-4D97-AF65-F5344CB8AC3E}">
        <p14:creationId xmlns:p14="http://schemas.microsoft.com/office/powerpoint/2010/main" val="122958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4D694BB-F6BC-41A1-8839-797EEEB579B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  <a:p>
            <a:pPr eaLnBrk="1">
              <a:buClrTx/>
              <a:buFontTx/>
              <a:buNone/>
            </a:pPr>
            <a:fld id="{77FBF6D8-AA79-47F7-A0AC-1F7AC9E13AD3}" type="slidenum">
              <a:rPr lang="en-US" altLang="en-US" sz="1000">
                <a:solidFill>
                  <a:srgbClr val="000000"/>
                </a:solidFill>
                <a:latin typeface="HelveticaNeueLT Pro 77 BdCn"/>
              </a:rPr>
              <a:pPr eaLnBrk="1"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000000"/>
              </a:solidFill>
              <a:latin typeface="HelveticaNeueLT Pro 77 BdCn"/>
            </a:endParaRPr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BB98C9E7-D849-489D-A61D-44C687B2A56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568079C-0B4C-471B-BC9F-32E74E209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42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C0FF51C-284C-4190-AA09-A95295BE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04398-55C5-4840-A2C0-4BADCC5F32C4}" type="datetimeFigureOut">
              <a:rPr lang="en-US"/>
              <a:pPr>
                <a:defRPr/>
              </a:pPr>
              <a:t>2/1/2019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9E573C-244A-4F17-A03A-083DE1A7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33904B-55EE-41A8-A46C-6E43DA50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2A533-2D9B-468C-81C7-150F9A8EB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06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C0FF51C-284C-4190-AA09-A95295BE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04398-55C5-4840-A2C0-4BADCC5F32C4}" type="datetimeFigureOut">
              <a:rPr lang="en-US"/>
              <a:pPr>
                <a:defRPr/>
              </a:pPr>
              <a:t>2/1/2019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9E573C-244A-4F17-A03A-083DE1A7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33904B-55EE-41A8-A46C-6E43DA50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2A533-2D9B-468C-81C7-150F9A8EB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17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8381-4656-4F64-905E-0FD8EF65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C99E-2896-4F63-914E-E7520028D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28CFF-CC2C-483F-AEBA-8BF25462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0BCC-5D84-47CC-9344-6C5D0334F7A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981D-C48C-425A-BFF5-032F314D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A089B-6D04-47A5-B21E-5609092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BEF5-1CAE-4BA0-BD75-BB7A0BEA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C0FF51C-284C-4190-AA09-A95295BE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04398-55C5-4840-A2C0-4BADCC5F32C4}" type="datetimeFigureOut">
              <a:rPr lang="en-US"/>
              <a:pPr>
                <a:defRPr/>
              </a:pPr>
              <a:t>2/1/2019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9E573C-244A-4F17-A03A-083DE1A7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33904B-55EE-41A8-A46C-6E43DA50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2A533-2D9B-468C-81C7-150F9A8EB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2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04801"/>
            <a:ext cx="10361084" cy="11414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676401"/>
            <a:ext cx="10361084" cy="4418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DB5AC-F0FD-424E-862F-A6278F1B466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C4CB8-3CBC-42A8-9C13-B24FE0D959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86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52601"/>
            <a:ext cx="5077884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752601"/>
            <a:ext cx="50800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11196-8AFE-4113-B1E2-F8D9B0CC078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FAA4C-923E-408E-A30C-6CC533638A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55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2899F3-307B-4625-95F7-47F886A4AF2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32359A-05A5-4E49-9F95-67AD3949B7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25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12D24BDF-6AA9-42CB-AB2E-71A116FE5D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BE7EEF5C-F6F3-4C05-9EF5-478ED4CB66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E95D10A5-68F6-462F-A86A-00CD4FC603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EDA9-E997-4F87-9188-C4E3B76CF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A97F30-DA01-48EC-9D0F-CA415D16D006}" type="datetimeFigureOut">
              <a:rPr lang="en-US"/>
              <a:pPr>
                <a:defRPr/>
              </a:pPr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CA01-9213-40E3-BF2F-F1452AF4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11980-4362-46F0-8945-07459CB77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BBA5871-3B0F-415F-B595-7C47D2F2A4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30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6" r:id="rId3"/>
    <p:sldLayoutId id="2147483675" r:id="rId4"/>
    <p:sldLayoutId id="2147483677" r:id="rId5"/>
    <p:sldLayoutId id="2147483679" r:id="rId6"/>
    <p:sldLayoutId id="2147483681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398281-0947-4966-9294-7BAA11DD5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8999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FAFCA6-1422-4C96-8D8A-C5C81D9A6E29}"/>
              </a:ext>
            </a:extLst>
          </p:cNvPr>
          <p:cNvSpPr/>
          <p:nvPr/>
        </p:nvSpPr>
        <p:spPr>
          <a:xfrm>
            <a:off x="6502005" y="1656239"/>
            <a:ext cx="58897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000000"/>
                </a:solidFill>
                <a:latin typeface="AR CENA" panose="02000000000000000000" pitchFamily="2" charset="0"/>
              </a:rPr>
              <a:t>“Heroes are made by the paths they choose, not the powers they are graced with.” – Tony Stark</a:t>
            </a:r>
            <a:endParaRPr lang="en-US" sz="4400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2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F85DCE9-4511-49C5-9F61-58F4AE107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800" b="1" dirty="0"/>
              <a:t>Project #1: Wiring Diagram</a:t>
            </a:r>
          </a:p>
        </p:txBody>
      </p:sp>
      <p:sp>
        <p:nvSpPr>
          <p:cNvPr id="50180" name="TextBox 1">
            <a:extLst>
              <a:ext uri="{FF2B5EF4-FFF2-40B4-BE49-F238E27FC236}">
                <a16:creationId xmlns:a16="http://schemas.microsoft.com/office/drawing/2014/main" id="{301EC310-87CE-43B4-9F5B-F82776A9E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6024564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 dirty="0"/>
              <a:t>Image created in Fritzing</a:t>
            </a:r>
          </a:p>
        </p:txBody>
      </p:sp>
      <p:pic>
        <p:nvPicPr>
          <p:cNvPr id="50181" name="Picture 2">
            <a:extLst>
              <a:ext uri="{FF2B5EF4-FFF2-40B4-BE49-F238E27FC236}">
                <a16:creationId xmlns:a16="http://schemas.microsoft.com/office/drawing/2014/main" id="{55D19B4B-18F7-48F2-BCE7-77CD16B16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1698626"/>
            <a:ext cx="5861050" cy="432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49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ABA0-ADFD-4E16-894C-C2DD1332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1" y="228601"/>
            <a:ext cx="7770813" cy="1141413"/>
          </a:xfrm>
        </p:spPr>
        <p:txBody>
          <a:bodyPr/>
          <a:lstStyle/>
          <a:p>
            <a:pPr>
              <a:defRPr/>
            </a:pPr>
            <a:r>
              <a:rPr lang="en-US" sz="4000" b="1" dirty="0"/>
              <a:t>Three commands to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0465-E109-4007-BC71-6C9B7846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430337"/>
            <a:ext cx="7770813" cy="5199061"/>
          </a:xfrm>
          <a:ln w="31750">
            <a:solidFill>
              <a:schemeClr val="tx1"/>
            </a:solidFill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(pin, INPUT/OUTPUT);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u="sng" dirty="0">
                <a:latin typeface="Courier New" pitchFamily="49" charset="0"/>
                <a:cs typeface="Courier New" pitchFamily="49" charset="0"/>
              </a:rPr>
              <a:t>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(13, OUTPUT);</a:t>
            </a:r>
          </a:p>
          <a:p>
            <a:pPr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(pin, HIGH/LOW);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u="sng" dirty="0">
                <a:latin typeface="Courier New" pitchFamily="49" charset="0"/>
                <a:cs typeface="Courier New" pitchFamily="49" charset="0"/>
              </a:rPr>
              <a:t>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(13, HIGH);</a:t>
            </a:r>
          </a:p>
          <a:p>
            <a:pPr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delay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time_ms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u="sng" dirty="0">
                <a:latin typeface="Courier New" pitchFamily="49" charset="0"/>
                <a:cs typeface="Courier New" pitchFamily="49" charset="0"/>
              </a:rPr>
              <a:t>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delay(2500);	//delay of 2.5 						//sec.</a:t>
            </a:r>
          </a:p>
          <a:p>
            <a:pPr>
              <a:defRPr/>
            </a:pPr>
            <a:endParaRPr lang="en-US" sz="1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NOTE: -&gt;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commands are CASE-sensitive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7D3F-A7A6-42DB-8D99-AA9A05CA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5400" b="1" dirty="0"/>
              <a:t>Concepts: Analog vs. Digital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074B-52B1-4EC8-845F-1A482FF25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9300" y="1725613"/>
            <a:ext cx="8204200" cy="1454150"/>
          </a:xfrm>
        </p:spPr>
        <p:txBody>
          <a:bodyPr/>
          <a:lstStyle/>
          <a:p>
            <a:pPr marL="0" indent="0"/>
            <a:r>
              <a:rPr lang="en-US" altLang="en-US"/>
              <a:t>To create an analog signal, the microcontroller uses a technique called PWM. By varying the </a:t>
            </a:r>
            <a:r>
              <a:rPr lang="en-US" altLang="en-US" u="sng"/>
              <a:t>duty cycle</a:t>
            </a:r>
            <a:r>
              <a:rPr lang="en-US" altLang="en-US"/>
              <a:t>, we can mimic an “average” analog voltage.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74F13C5-7B0A-4A79-B338-418753C8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99346" y="3133812"/>
            <a:ext cx="5702300" cy="660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b="1" dirty="0"/>
              <a:t>Pulse Width Modulation (PWM)</a:t>
            </a:r>
          </a:p>
        </p:txBody>
      </p:sp>
      <p:pic>
        <p:nvPicPr>
          <p:cNvPr id="56324" name="Picture 6" descr="http://www.wayneandlayne.com/files/vgs/images/analog_write_pwm_640x234.png">
            <a:extLst>
              <a:ext uri="{FF2B5EF4-FFF2-40B4-BE49-F238E27FC236}">
                <a16:creationId xmlns:a16="http://schemas.microsoft.com/office/drawing/2014/main" id="{D22A3E0D-15E6-4613-BDB2-6663938C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76" y="3491091"/>
            <a:ext cx="7920840" cy="289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Rectangle 2">
            <a:extLst>
              <a:ext uri="{FF2B5EF4-FFF2-40B4-BE49-F238E27FC236}">
                <a16:creationId xmlns:a16="http://schemas.microsoft.com/office/drawing/2014/main" id="{3713C98D-1F2F-484C-AD08-AFD312A2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5068371"/>
            <a:ext cx="675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CAB9-C7F1-4F31-A0DF-FB484199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593" y="192878"/>
            <a:ext cx="7770813" cy="1141413"/>
          </a:xfrm>
        </p:spPr>
        <p:txBody>
          <a:bodyPr/>
          <a:lstStyle/>
          <a:p>
            <a:pPr>
              <a:defRPr/>
            </a:pPr>
            <a:r>
              <a:rPr lang="en-US" b="1" dirty="0"/>
              <a:t>Project #2– Fading</a:t>
            </a:r>
            <a:br>
              <a:rPr lang="en-US" b="1" dirty="0"/>
            </a:br>
            <a:r>
              <a:rPr lang="en-US" b="1" dirty="0"/>
              <a:t>Introducing a new command…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4170-1A82-4A1C-846B-75AAB0C69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5025" y="1981202"/>
            <a:ext cx="4651375" cy="4113213"/>
          </a:xfrm>
        </p:spPr>
        <p:txBody>
          <a:bodyPr/>
          <a:lstStyle/>
          <a:p>
            <a:pPr marL="0" indent="0"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analogWrite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(pin,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pin</a:t>
            </a:r>
            <a:r>
              <a:rPr lang="en-US" sz="2400" b="1" dirty="0"/>
              <a:t> </a:t>
            </a:r>
            <a:r>
              <a:rPr lang="en-US" sz="2400" dirty="0"/>
              <a:t>– refers to the OUTPUT pin (limited to pins 3, 5, 6, 9, 10, 11.) – denoted by a ~ symbol</a:t>
            </a:r>
          </a:p>
          <a:p>
            <a:pPr marL="0" indent="0">
              <a:defRPr/>
            </a:pPr>
            <a:endParaRPr lang="en-US" sz="2400" dirty="0"/>
          </a:p>
          <a:p>
            <a:pPr marL="0" indent="0"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/>
              <a:t> – 8 bit value (0 – 255).  </a:t>
            </a:r>
          </a:p>
          <a:p>
            <a:pPr marL="0" indent="0">
              <a:defRPr/>
            </a:pPr>
            <a:r>
              <a:rPr lang="en-US" sz="2400" dirty="0"/>
              <a:t>0 =&gt; 0V    |    255 =&gt; 5V  </a:t>
            </a:r>
          </a:p>
        </p:txBody>
      </p:sp>
      <p:pic>
        <p:nvPicPr>
          <p:cNvPr id="6" name="Picture 2" descr="http://arduino.cc/en/uploads/Tutorial/pwm.gif">
            <a:extLst>
              <a:ext uri="{FF2B5EF4-FFF2-40B4-BE49-F238E27FC236}">
                <a16:creationId xmlns:a16="http://schemas.microsoft.com/office/drawing/2014/main" id="{0FBA7F43-11B3-456D-96AC-91AD86433A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705601" y="1712133"/>
            <a:ext cx="4001728" cy="438228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48E10B7-8D5E-40A9-85D6-D67EF09C9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dirty="0"/>
              <a:t>Using Serial Communication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2DDDE39A-82DB-49FC-ABB7-1A98BAC0A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341313" algn="ctr"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 b="1" dirty="0"/>
              <a:t>Method used to transfer data between two devices.</a:t>
            </a:r>
          </a:p>
        </p:txBody>
      </p:sp>
      <p:sp>
        <p:nvSpPr>
          <p:cNvPr id="86020" name="Rectangle 1">
            <a:extLst>
              <a:ext uri="{FF2B5EF4-FFF2-40B4-BE49-F238E27FC236}">
                <a16:creationId xmlns:a16="http://schemas.microsoft.com/office/drawing/2014/main" id="{BF4043DA-30CE-4921-8176-95ADB746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5137151"/>
            <a:ext cx="5276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1313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</a:pPr>
            <a:r>
              <a:rPr lang="en-US" altLang="en-US" sz="2000">
                <a:solidFill>
                  <a:schemeClr val="tx1"/>
                </a:solidFill>
              </a:rPr>
              <a:t>Arduino dedicates Digital I/O pin # 0 to receiving and Digital I/O pin #1 to transmit.</a:t>
            </a:r>
          </a:p>
        </p:txBody>
      </p:sp>
      <p:pic>
        <p:nvPicPr>
          <p:cNvPr id="86021" name="Picture 2" descr="http://www.ladyada.net/images/arduino/serialdata.gif">
            <a:extLst>
              <a:ext uri="{FF2B5EF4-FFF2-40B4-BE49-F238E27FC236}">
                <a16:creationId xmlns:a16="http://schemas.microsoft.com/office/drawing/2014/main" id="{20426619-FEB0-476B-B9C6-FC377D63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6" b="32362"/>
          <a:stretch>
            <a:fillRect/>
          </a:stretch>
        </p:blipFill>
        <p:spPr bwMode="auto">
          <a:xfrm>
            <a:off x="4700589" y="2693989"/>
            <a:ext cx="25495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4" descr="http://robosavvy.com/store/images/sparkfun/11575-01.jpg">
            <a:extLst>
              <a:ext uri="{FF2B5EF4-FFF2-40B4-BE49-F238E27FC236}">
                <a16:creationId xmlns:a16="http://schemas.microsoft.com/office/drawing/2014/main" id="{2A6840FD-BDF4-4FED-A737-74501A3ED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4530" flipV="1">
            <a:off x="1660525" y="4691063"/>
            <a:ext cx="190500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6" descr="https://dlnmh9ip6v2uc.cloudfront.net/images/products/1/1/3/0/1/11301-01_i_ma.jpg">
            <a:extLst>
              <a:ext uri="{FF2B5EF4-FFF2-40B4-BE49-F238E27FC236}">
                <a16:creationId xmlns:a16="http://schemas.microsoft.com/office/drawing/2014/main" id="{0EA2750E-0243-4501-9B6E-3A9373AB1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4382" flipV="1">
            <a:off x="3054350" y="3948113"/>
            <a:ext cx="1790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4" name="Rectangle 7">
            <a:extLst>
              <a:ext uri="{FF2B5EF4-FFF2-40B4-BE49-F238E27FC236}">
                <a16:creationId xmlns:a16="http://schemas.microsoft.com/office/drawing/2014/main" id="{E3878290-01E2-400D-A0E6-3F66A4C7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9" y="2730501"/>
            <a:ext cx="575627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-341313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Tx/>
            </a:pPr>
            <a:r>
              <a:rPr lang="en-US" altLang="en-US" sz="1800">
                <a:solidFill>
                  <a:schemeClr val="tx1"/>
                </a:solidFill>
              </a:rPr>
              <a:t>Data passes between the computer and Arduino through the USB cable. Data is transmitted as zeros (‘0’) and ones (‘1’) sequentially.</a:t>
            </a:r>
          </a:p>
        </p:txBody>
      </p:sp>
      <p:sp>
        <p:nvSpPr>
          <p:cNvPr id="86025" name="Up-Down Arrow 2">
            <a:extLst>
              <a:ext uri="{FF2B5EF4-FFF2-40B4-BE49-F238E27FC236}">
                <a16:creationId xmlns:a16="http://schemas.microsoft.com/office/drawing/2014/main" id="{BB754791-6308-4CA3-95C3-51400FB3C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4608592"/>
            <a:ext cx="438150" cy="587216"/>
          </a:xfrm>
          <a:prstGeom prst="upDownArrow">
            <a:avLst>
              <a:gd name="adj1" fmla="val 50000"/>
              <a:gd name="adj2" fmla="val 49972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86026" name="Picture 10" descr="http://www.clker.com/cliparts/E/e/O/w/p/G/happy-computer-screen-md.png">
            <a:extLst>
              <a:ext uri="{FF2B5EF4-FFF2-40B4-BE49-F238E27FC236}">
                <a16:creationId xmlns:a16="http://schemas.microsoft.com/office/drawing/2014/main" id="{84068E4D-CFCB-40D5-A59F-870453C3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2743200"/>
            <a:ext cx="2265362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484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DF34-106D-4D3E-9075-6892D9A3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45808"/>
            <a:ext cx="10361084" cy="1141413"/>
          </a:xfrm>
        </p:spPr>
        <p:txBody>
          <a:bodyPr/>
          <a:lstStyle/>
          <a:p>
            <a:pPr>
              <a:defRPr/>
            </a:pPr>
            <a:r>
              <a:rPr lang="en-US" b="1" dirty="0"/>
              <a:t>Serial Monitor &amp; Serial Plotter</a:t>
            </a:r>
            <a:endParaRPr lang="en-US" dirty="0"/>
          </a:p>
        </p:txBody>
      </p:sp>
      <p:pic>
        <p:nvPicPr>
          <p:cNvPr id="87043" name="Picture 2">
            <a:extLst>
              <a:ext uri="{FF2B5EF4-FFF2-40B4-BE49-F238E27FC236}">
                <a16:creationId xmlns:a16="http://schemas.microsoft.com/office/drawing/2014/main" id="{4FA13B74-399A-4A18-8787-1741F77D9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94" y="1342359"/>
            <a:ext cx="5738812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28D1656-E577-4B65-96ED-EEE46ABDCBFC}"/>
              </a:ext>
            </a:extLst>
          </p:cNvPr>
          <p:cNvGrpSpPr>
            <a:grpSpLocks/>
          </p:cNvGrpSpPr>
          <p:nvPr/>
        </p:nvGrpSpPr>
        <p:grpSpPr bwMode="auto">
          <a:xfrm>
            <a:off x="3467894" y="4117310"/>
            <a:ext cx="5867400" cy="646331"/>
            <a:chOff x="1925864" y="4211109"/>
            <a:chExt cx="5868306" cy="646903"/>
          </a:xfrm>
        </p:grpSpPr>
        <p:sp>
          <p:nvSpPr>
            <p:cNvPr id="87051" name="Rectangle 2">
              <a:extLst>
                <a:ext uri="{FF2B5EF4-FFF2-40B4-BE49-F238E27FC236}">
                  <a16:creationId xmlns:a16="http://schemas.microsoft.com/office/drawing/2014/main" id="{7D6ABE02-A711-44B5-997A-0E2D428B3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864" y="4441779"/>
              <a:ext cx="1683657" cy="369659"/>
            </a:xfrm>
            <a:prstGeom prst="rect">
              <a:avLst/>
            </a:prstGeom>
            <a:noFill/>
            <a:ln w="38100">
              <a:solidFill>
                <a:srgbClr val="E72D2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4DAE71E-6829-4798-9593-4C9438A591C3}"/>
                </a:ext>
              </a:extLst>
            </p:cNvPr>
            <p:cNvCxnSpPr/>
            <p:nvPr/>
          </p:nvCxnSpPr>
          <p:spPr bwMode="auto">
            <a:xfrm flipH="1">
              <a:off x="3608874" y="4627402"/>
              <a:ext cx="943121" cy="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7053" name="TextBox 6">
              <a:extLst>
                <a:ext uri="{FF2B5EF4-FFF2-40B4-BE49-F238E27FC236}">
                  <a16:creationId xmlns:a16="http://schemas.microsoft.com/office/drawing/2014/main" id="{4A7ECDCE-0160-4FF8-8429-7473A7428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8113" y="4211109"/>
              <a:ext cx="3106057" cy="646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/>
                <a:t>Initializes the Serial Communication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442FEF-5C45-4730-A7B7-C30AF1D8480E}"/>
              </a:ext>
            </a:extLst>
          </p:cNvPr>
          <p:cNvGrpSpPr>
            <a:grpSpLocks/>
          </p:cNvGrpSpPr>
          <p:nvPr/>
        </p:nvGrpSpPr>
        <p:grpSpPr bwMode="auto">
          <a:xfrm>
            <a:off x="4804570" y="4669760"/>
            <a:ext cx="5868987" cy="1136691"/>
            <a:chOff x="1925864" y="4763769"/>
            <a:chExt cx="5868307" cy="113743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692493-0B1D-4248-93D5-A3E68E997E2B}"/>
                </a:ext>
              </a:extLst>
            </p:cNvPr>
            <p:cNvCxnSpPr>
              <a:stCxn id="87050" idx="1"/>
            </p:cNvCxnSpPr>
            <p:nvPr/>
          </p:nvCxnSpPr>
          <p:spPr bwMode="auto">
            <a:xfrm flipH="1" flipV="1">
              <a:off x="1925864" y="4763769"/>
              <a:ext cx="2762250" cy="952645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7050" name="TextBox 11">
              <a:extLst>
                <a:ext uri="{FF2B5EF4-FFF2-40B4-BE49-F238E27FC236}">
                  <a16:creationId xmlns:a16="http://schemas.microsoft.com/office/drawing/2014/main" id="{909562EF-50C2-4463-A6C5-A726DB0D9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8114" y="5531628"/>
              <a:ext cx="3106057" cy="36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/>
                <a:t>9600 baud data rate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30186-FB16-4917-881F-5E6996347BE3}"/>
              </a:ext>
            </a:extLst>
          </p:cNvPr>
          <p:cNvGrpSpPr>
            <a:grpSpLocks/>
          </p:cNvGrpSpPr>
          <p:nvPr/>
        </p:nvGrpSpPr>
        <p:grpSpPr bwMode="auto">
          <a:xfrm>
            <a:off x="4533901" y="5962644"/>
            <a:ext cx="5413375" cy="532740"/>
            <a:chOff x="3009447" y="5963157"/>
            <a:chExt cx="5413830" cy="53227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EEAA73-003C-4749-A2D7-C8B01FFFC309}"/>
                </a:ext>
              </a:extLst>
            </p:cNvPr>
            <p:cNvCxnSpPr/>
            <p:nvPr/>
          </p:nvCxnSpPr>
          <p:spPr bwMode="auto">
            <a:xfrm flipH="1" flipV="1">
              <a:off x="3009447" y="5963157"/>
              <a:ext cx="1894047" cy="39335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7048" name="TextBox 17">
              <a:extLst>
                <a:ext uri="{FF2B5EF4-FFF2-40B4-BE49-F238E27FC236}">
                  <a16:creationId xmlns:a16="http://schemas.microsoft.com/office/drawing/2014/main" id="{E98095D8-9B95-4D9A-B155-787FC4B27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3561" y="6126424"/>
              <a:ext cx="3519716" cy="369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/>
                <a:t>prints data to serial bus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67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C228-F003-41C5-A04C-3EABE274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/>
              <a:t>Serial Monitor &amp; Serial Plotter</a:t>
            </a:r>
          </a:p>
        </p:txBody>
      </p:sp>
      <p:pic>
        <p:nvPicPr>
          <p:cNvPr id="88067" name="Picture 2">
            <a:extLst>
              <a:ext uri="{FF2B5EF4-FFF2-40B4-BE49-F238E27FC236}">
                <a16:creationId xmlns:a16="http://schemas.microsoft.com/office/drawing/2014/main" id="{8A6D0F7E-DDF4-4489-9037-2C0BF4BD8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436689"/>
            <a:ext cx="5738812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D7B1A33-F400-4666-AC9D-C5BA01BCB3F9}"/>
              </a:ext>
            </a:extLst>
          </p:cNvPr>
          <p:cNvGrpSpPr>
            <a:grpSpLocks/>
          </p:cNvGrpSpPr>
          <p:nvPr/>
        </p:nvGrpSpPr>
        <p:grpSpPr bwMode="auto">
          <a:xfrm>
            <a:off x="6927850" y="1662114"/>
            <a:ext cx="3740150" cy="712242"/>
            <a:chOff x="5403469" y="1662641"/>
            <a:chExt cx="3740531" cy="712348"/>
          </a:xfrm>
        </p:grpSpPr>
        <p:sp>
          <p:nvSpPr>
            <p:cNvPr id="88069" name="Rectangle 3">
              <a:extLst>
                <a:ext uri="{FF2B5EF4-FFF2-40B4-BE49-F238E27FC236}">
                  <a16:creationId xmlns:a16="http://schemas.microsoft.com/office/drawing/2014/main" id="{6D0C235B-9D92-41DD-8919-7A136ADAA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469" y="2005602"/>
              <a:ext cx="677490" cy="369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CEB6FC-BCD1-4592-894B-B36124D03EB9}"/>
                </a:ext>
              </a:extLst>
            </p:cNvPr>
            <p:cNvCxnSpPr/>
            <p:nvPr/>
          </p:nvCxnSpPr>
          <p:spPr bwMode="auto">
            <a:xfrm flipH="1">
              <a:off x="6119505" y="2213585"/>
              <a:ext cx="765253" cy="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071" name="TextBox 9">
              <a:extLst>
                <a:ext uri="{FF2B5EF4-FFF2-40B4-BE49-F238E27FC236}">
                  <a16:creationId xmlns:a16="http://schemas.microsoft.com/office/drawing/2014/main" id="{6DBF416E-2B12-4DAB-8C2C-0B6596944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4161" y="1662641"/>
              <a:ext cx="2259839" cy="64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/>
                <a:t>Opens up a Serial Terminal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77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D1C1-827D-47EF-91B9-0A71424C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33" y="2074360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Sensor </a:t>
            </a:r>
            <a:r>
              <a:rPr lang="en-US" sz="2600" dirty="0">
                <a:solidFill>
                  <a:srgbClr val="FFFFFF"/>
                </a:solidFill>
              </a:rPr>
              <a:t>vs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Transducer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9BEFA3A-C4E9-432E-BFE8-72B4D1C14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4" t="13520" r="14419" b="16433"/>
          <a:stretch/>
        </p:blipFill>
        <p:spPr bwMode="auto">
          <a:xfrm>
            <a:off x="3491444" y="358653"/>
            <a:ext cx="8215023" cy="614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42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57A0057-55BC-4150-98CC-8D1BC7557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6000" b="1" dirty="0"/>
              <a:t>Digital &amp; Analog Sensors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F6782DB-5CDB-4240-B042-AF936929B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z="2400" b="1" u="sng" dirty="0"/>
              <a:t>Digital sensors</a:t>
            </a:r>
            <a:r>
              <a:rPr lang="en-US" sz="2400" dirty="0"/>
              <a:t> are more straight forward than Analog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>
              <a:buFont typeface="Arial"/>
              <a:buChar char="•"/>
              <a:defRPr/>
            </a:pPr>
            <a:r>
              <a:rPr lang="en-US" sz="2400" dirty="0"/>
              <a:t>No matter what the sensor there are only two settings: On and Off</a:t>
            </a:r>
          </a:p>
          <a:p>
            <a:pPr>
              <a:buFont typeface="Arial"/>
              <a:buChar char="•"/>
              <a:defRPr/>
            </a:pPr>
            <a:r>
              <a:rPr lang="en-US" sz="2400" dirty="0" err="1"/>
              <a:t>eg</a:t>
            </a:r>
            <a:r>
              <a:rPr lang="en-US" sz="2400" dirty="0"/>
              <a:t>: PIR sensor, IR sensor, a Push Button. 	</a:t>
            </a:r>
          </a:p>
          <a:p>
            <a:pPr>
              <a:buFont typeface="Arial"/>
              <a:buChar char="•"/>
              <a:defRPr/>
            </a:pPr>
            <a:endParaRPr lang="en-US" sz="2400" dirty="0"/>
          </a:p>
          <a:p>
            <a:pPr>
              <a:buFont typeface="Arial"/>
              <a:buChar char="•"/>
              <a:defRPr/>
            </a:pPr>
            <a:r>
              <a:rPr lang="en-US" sz="2400" dirty="0"/>
              <a:t>The values of </a:t>
            </a:r>
            <a:r>
              <a:rPr lang="en-US" sz="2400" b="1" u="sng" dirty="0"/>
              <a:t>Analog sensors</a:t>
            </a:r>
            <a:r>
              <a:rPr lang="en-US" sz="2400" dirty="0"/>
              <a:t> varies according to the resolution of sensor.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>
              <a:buFont typeface="Arial"/>
              <a:buChar char="•"/>
              <a:defRPr/>
            </a:pPr>
            <a:r>
              <a:rPr lang="en-US" sz="2400" dirty="0"/>
              <a:t>Signal is always in form of some analog voltage.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>
              <a:buFont typeface="Arial"/>
              <a:buChar char="•"/>
              <a:defRPr/>
            </a:pPr>
            <a:r>
              <a:rPr lang="en-US" sz="2400" dirty="0" err="1"/>
              <a:t>Eg.</a:t>
            </a:r>
            <a:r>
              <a:rPr lang="en-US" sz="2400" dirty="0"/>
              <a:t> load cell, Hall Effect Sensors, Magnetic Sensors, Pressure Sensors, Load cell,  	Temperature Sensor, Solar Sensor, Humidity Sensor, Air Quality Sensor, 		Light Sensor, Rainfall Sensor, Soil moisture, Water Sensor					</a:t>
            </a:r>
          </a:p>
          <a:p>
            <a:pPr>
              <a:buFont typeface="Times New Roman" charset="0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915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ADBA-4E2A-472D-8046-77F94327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b="1" dirty="0" err="1"/>
              <a:t>analogRead</a:t>
            </a:r>
            <a:r>
              <a:rPr lang="en-US" sz="4400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F9D4-1D3A-4FC8-BA7E-C7C844E4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Arduino</a:t>
            </a:r>
            <a:r>
              <a:rPr lang="en-US" dirty="0"/>
              <a:t> uses a 10-bit A/D Converter: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dirty="0"/>
              <a:t>this means that you get input values from 0 to 1023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dirty="0"/>
              <a:t>0 V </a:t>
            </a:r>
            <a:r>
              <a:rPr lang="en-US" dirty="0">
                <a:sym typeface="Wingdings" pitchFamily="2" charset="2"/>
              </a:rPr>
              <a:t> 0</a:t>
            </a:r>
            <a:endParaRPr lang="en-US" dirty="0"/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dirty="0"/>
              <a:t>5 V </a:t>
            </a:r>
            <a:r>
              <a:rPr lang="en-US" dirty="0">
                <a:sym typeface="Wingdings" pitchFamily="2" charset="2"/>
              </a:rPr>
              <a:t> 1023</a:t>
            </a:r>
          </a:p>
          <a:p>
            <a:pPr marL="0" indent="0">
              <a:defRPr/>
            </a:pPr>
            <a:r>
              <a:rPr lang="en-US" dirty="0">
                <a:sym typeface="Wingdings" pitchFamily="2" charset="2"/>
              </a:rPr>
              <a:t>Ex:</a:t>
            </a:r>
          </a:p>
          <a:p>
            <a:pPr marL="0" indent="0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sensorValue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analogRead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(A0);</a:t>
            </a:r>
          </a:p>
          <a:p>
            <a:pPr marL="857250" lvl="1" indent="-457200"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dlnmh9ip6v2uc.cloudfront.net/images/products/1/1/0/2/1/11021-02a.jpg">
            <a:extLst>
              <a:ext uri="{FF2B5EF4-FFF2-40B4-BE49-F238E27FC236}">
                <a16:creationId xmlns:a16="http://schemas.microsoft.com/office/drawing/2014/main" id="{7D3016BE-40AE-49B2-9DF8-0F98D6A1E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1001713"/>
            <a:ext cx="5857875" cy="585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Left Brace 1">
            <a:extLst>
              <a:ext uri="{FF2B5EF4-FFF2-40B4-BE49-F238E27FC236}">
                <a16:creationId xmlns:a16="http://schemas.microsoft.com/office/drawing/2014/main" id="{76259A3F-ADD1-4FBF-8605-3D93DC8EC408}"/>
              </a:ext>
            </a:extLst>
          </p:cNvPr>
          <p:cNvSpPr>
            <a:spLocks/>
          </p:cNvSpPr>
          <p:nvPr/>
        </p:nvSpPr>
        <p:spPr bwMode="auto">
          <a:xfrm>
            <a:off x="3809998" y="5127624"/>
            <a:ext cx="280988" cy="1143000"/>
          </a:xfrm>
          <a:prstGeom prst="leftBrace">
            <a:avLst>
              <a:gd name="adj1" fmla="val 8324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8" name="TextBox 2">
            <a:extLst>
              <a:ext uri="{FF2B5EF4-FFF2-40B4-BE49-F238E27FC236}">
                <a16:creationId xmlns:a16="http://schemas.microsoft.com/office/drawing/2014/main" id="{48509A89-0743-4842-AE8A-EFC49FDB6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398" y="5283200"/>
            <a:ext cx="1371600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/>
          </a:p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/>
          </a:p>
        </p:txBody>
      </p:sp>
      <p:sp>
        <p:nvSpPr>
          <p:cNvPr id="11269" name="Left Brace 7">
            <a:extLst>
              <a:ext uri="{FF2B5EF4-FFF2-40B4-BE49-F238E27FC236}">
                <a16:creationId xmlns:a16="http://schemas.microsoft.com/office/drawing/2014/main" id="{3BC73DDA-5DAA-47FD-A947-F180CF917629}"/>
              </a:ext>
            </a:extLst>
          </p:cNvPr>
          <p:cNvSpPr>
            <a:spLocks/>
          </p:cNvSpPr>
          <p:nvPr/>
        </p:nvSpPr>
        <p:spPr bwMode="auto">
          <a:xfrm flipH="1">
            <a:off x="8000998" y="3679825"/>
            <a:ext cx="280988" cy="2551113"/>
          </a:xfrm>
          <a:prstGeom prst="leftBrace">
            <a:avLst>
              <a:gd name="adj1" fmla="val 832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0" name="TextBox 8">
            <a:extLst>
              <a:ext uri="{FF2B5EF4-FFF2-40B4-BE49-F238E27FC236}">
                <a16:creationId xmlns:a16="http://schemas.microsoft.com/office/drawing/2014/main" id="{7811EB77-D9C5-4069-AA77-9B070B6A4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8" y="4662487"/>
            <a:ext cx="1828800" cy="646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200" b="1"/>
          </a:p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200" b="1"/>
          </a:p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200" b="1"/>
          </a:p>
        </p:txBody>
      </p:sp>
      <p:sp>
        <p:nvSpPr>
          <p:cNvPr id="11271" name="Left Brace 9">
            <a:extLst>
              <a:ext uri="{FF2B5EF4-FFF2-40B4-BE49-F238E27FC236}">
                <a16:creationId xmlns:a16="http://schemas.microsoft.com/office/drawing/2014/main" id="{7CBBA1AE-EFFE-41D5-83AE-199E606CEB16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4617243" y="1094581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2" name="TextBox 10">
            <a:extLst>
              <a:ext uri="{FF2B5EF4-FFF2-40B4-BE49-F238E27FC236}">
                <a16:creationId xmlns:a16="http://schemas.microsoft.com/office/drawing/2014/main" id="{CEF234EB-E20C-41D2-B93D-D2D714C37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3" y="561974"/>
            <a:ext cx="1981200" cy="5857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600" b="1"/>
          </a:p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600" b="1"/>
          </a:p>
        </p:txBody>
      </p:sp>
      <p:sp>
        <p:nvSpPr>
          <p:cNvPr id="11273" name="TextBox 11">
            <a:extLst>
              <a:ext uri="{FF2B5EF4-FFF2-40B4-BE49-F238E27FC236}">
                <a16:creationId xmlns:a16="http://schemas.microsoft.com/office/drawing/2014/main" id="{B84BAE5D-AF4F-4C17-8F4C-59FC57E2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7" y="336549"/>
            <a:ext cx="1952625" cy="6461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/>
              <a:t>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600" b="1"/>
          </a:p>
        </p:txBody>
      </p:sp>
      <p:sp>
        <p:nvSpPr>
          <p:cNvPr id="11274" name="Left Brace 12">
            <a:extLst>
              <a:ext uri="{FF2B5EF4-FFF2-40B4-BE49-F238E27FC236}">
                <a16:creationId xmlns:a16="http://schemas.microsoft.com/office/drawing/2014/main" id="{8D11ECDC-DDBB-4913-8E21-7F7EEA5D9D03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6717504" y="953293"/>
            <a:ext cx="280988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5" name="Left Brace 13">
            <a:extLst>
              <a:ext uri="{FF2B5EF4-FFF2-40B4-BE49-F238E27FC236}">
                <a16:creationId xmlns:a16="http://schemas.microsoft.com/office/drawing/2014/main" id="{BE3CA7D8-8BB0-4915-BBD3-72DC7D8CA76E}"/>
              </a:ext>
            </a:extLst>
          </p:cNvPr>
          <p:cNvSpPr>
            <a:spLocks/>
          </p:cNvSpPr>
          <p:nvPr/>
        </p:nvSpPr>
        <p:spPr bwMode="auto">
          <a:xfrm flipH="1">
            <a:off x="8000998" y="3022600"/>
            <a:ext cx="280988" cy="276225"/>
          </a:xfrm>
          <a:prstGeom prst="leftBrace">
            <a:avLst>
              <a:gd name="adj1" fmla="val 8333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6" name="TextBox 14">
            <a:extLst>
              <a:ext uri="{FF2B5EF4-FFF2-40B4-BE49-F238E27FC236}">
                <a16:creationId xmlns:a16="http://schemas.microsoft.com/office/drawing/2014/main" id="{202D59FF-7949-4709-A297-8D9816196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48" y="2809875"/>
            <a:ext cx="1524000" cy="708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/>
          </a:p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/>
          </a:p>
        </p:txBody>
      </p:sp>
      <p:sp>
        <p:nvSpPr>
          <p:cNvPr id="11277" name="Left Brace 15">
            <a:extLst>
              <a:ext uri="{FF2B5EF4-FFF2-40B4-BE49-F238E27FC236}">
                <a16:creationId xmlns:a16="http://schemas.microsoft.com/office/drawing/2014/main" id="{1C327A72-C056-4DE4-BAB2-F4D8B11A6E43}"/>
              </a:ext>
            </a:extLst>
          </p:cNvPr>
          <p:cNvSpPr>
            <a:spLocks/>
          </p:cNvSpPr>
          <p:nvPr/>
        </p:nvSpPr>
        <p:spPr bwMode="auto">
          <a:xfrm>
            <a:off x="3809998" y="4105274"/>
            <a:ext cx="280988" cy="850900"/>
          </a:xfrm>
          <a:prstGeom prst="leftBrace">
            <a:avLst>
              <a:gd name="adj1" fmla="val 834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8" name="TextBox 18">
            <a:extLst>
              <a:ext uri="{FF2B5EF4-FFF2-40B4-BE49-F238E27FC236}">
                <a16:creationId xmlns:a16="http://schemas.microsoft.com/office/drawing/2014/main" id="{336D0DE5-B24C-4844-B69A-C0CA54963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398" y="4176713"/>
            <a:ext cx="1371600" cy="708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/>
          </a:p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A9C1D5-9095-45A4-8C40-DC65B5D1C584}"/>
              </a:ext>
            </a:extLst>
          </p:cNvPr>
          <p:cNvCxnSpPr/>
          <p:nvPr/>
        </p:nvCxnSpPr>
        <p:spPr bwMode="auto">
          <a:xfrm flipH="1">
            <a:off x="7948611" y="1670050"/>
            <a:ext cx="596900" cy="40957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80" name="TextBox 19">
            <a:extLst>
              <a:ext uri="{FF2B5EF4-FFF2-40B4-BE49-F238E27FC236}">
                <a16:creationId xmlns:a16="http://schemas.microsoft.com/office/drawing/2014/main" id="{4FA205F7-0438-43E3-AA97-AFAB31A8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798" y="1365249"/>
            <a:ext cx="15240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01CE727-CE8C-4CB1-8447-08E895439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3" y="352095"/>
            <a:ext cx="4584587" cy="6153809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BD0FC3B-D807-40DB-AAFD-F9DF1E515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41" y="3428999"/>
            <a:ext cx="2995455" cy="2995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9E91AC-6563-47F1-B620-C3DA7562C94C}"/>
              </a:ext>
            </a:extLst>
          </p:cNvPr>
          <p:cNvSpPr/>
          <p:nvPr/>
        </p:nvSpPr>
        <p:spPr>
          <a:xfrm>
            <a:off x="6781151" y="793005"/>
            <a:ext cx="3899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Project #3: Light Dependent Resistor [LDR]</a:t>
            </a:r>
          </a:p>
        </p:txBody>
      </p:sp>
    </p:spTree>
    <p:extLst>
      <p:ext uri="{BB962C8B-B14F-4D97-AF65-F5344CB8AC3E}">
        <p14:creationId xmlns:p14="http://schemas.microsoft.com/office/powerpoint/2010/main" val="338630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C8E4-96C9-467B-8001-AD9FE61A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Potentiometer [Variable Resistor]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68A9E-B360-4B58-97F4-55263EE58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2" y="1541743"/>
            <a:ext cx="3818033" cy="39790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92B14-865C-4CE7-837B-494D1079F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445878"/>
            <a:ext cx="4135284" cy="48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44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DE386A-B1FF-44A5-A415-AAD2F302D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77" y="3848796"/>
            <a:ext cx="3738141" cy="3009204"/>
          </a:xfrm>
          <a:prstGeom prst="rect">
            <a:avLst/>
          </a:prstGeom>
        </p:spPr>
      </p:pic>
      <p:pic>
        <p:nvPicPr>
          <p:cNvPr id="1028" name="Picture 4" descr="Image result for push button">
            <a:extLst>
              <a:ext uri="{FF2B5EF4-FFF2-40B4-BE49-F238E27FC236}">
                <a16:creationId xmlns:a16="http://schemas.microsoft.com/office/drawing/2014/main" id="{3D9489F8-AF1E-4521-8DD4-10EF9D54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76" y="1190513"/>
            <a:ext cx="3738142" cy="291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71CC347-81C3-4925-94D2-3296C9A7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58" y="87173"/>
            <a:ext cx="10361084" cy="1141413"/>
          </a:xfrm>
        </p:spPr>
        <p:txBody>
          <a:bodyPr/>
          <a:lstStyle/>
          <a:p>
            <a:r>
              <a:rPr lang="en-US" sz="4400" b="1" dirty="0"/>
              <a:t>Push Button/ Tactile Switch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23FE73C-A4DA-481B-929D-2E4C8638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83" y="2027915"/>
            <a:ext cx="1916113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id="{F5B8DCC2-7E2C-4772-8050-546DDDEF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616" y="3957491"/>
            <a:ext cx="1731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/>
              <a:t>to Digital Pin 2</a:t>
            </a:r>
          </a:p>
        </p:txBody>
      </p:sp>
    </p:spTree>
    <p:extLst>
      <p:ext uri="{BB962C8B-B14F-4D97-AF65-F5344CB8AC3E}">
        <p14:creationId xmlns:p14="http://schemas.microsoft.com/office/powerpoint/2010/main" val="562184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7EB5-B206-46A8-BE4F-0079F381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1"/>
            <a:ext cx="10399593" cy="1570037"/>
          </a:xfrm>
        </p:spPr>
        <p:txBody>
          <a:bodyPr/>
          <a:lstStyle/>
          <a:p>
            <a:pPr>
              <a:defRPr/>
            </a:pPr>
            <a:r>
              <a:rPr lang="en-US" sz="4000" b="1" dirty="0"/>
              <a:t>Project #4: Button Interfacing and concept of debouncing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B00FC-DC40-4811-B08D-0C46D9576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08" y="2176704"/>
            <a:ext cx="10397985" cy="43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72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1658F-C01F-4B70-8019-A609B5F23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47" y="1944710"/>
            <a:ext cx="6473906" cy="399763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90AE42F-90B9-4546-8975-5880C20D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1"/>
            <a:ext cx="10522039" cy="1639909"/>
          </a:xfrm>
        </p:spPr>
        <p:txBody>
          <a:bodyPr/>
          <a:lstStyle/>
          <a:p>
            <a:r>
              <a:rPr lang="en-US" sz="4800" b="1" dirty="0"/>
              <a:t>Concept of Debouncing</a:t>
            </a:r>
          </a:p>
        </p:txBody>
      </p:sp>
    </p:spTree>
    <p:extLst>
      <p:ext uri="{BB962C8B-B14F-4D97-AF65-F5344CB8AC3E}">
        <p14:creationId xmlns:p14="http://schemas.microsoft.com/office/powerpoint/2010/main" val="167527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F8D77E-C6C4-4CFE-B5DF-86319AE11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9" y="2420587"/>
            <a:ext cx="5455917" cy="339630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91155C-B376-497C-BACC-69AB3C946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15" y="2420587"/>
            <a:ext cx="5455917" cy="278251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5667E40-00EC-44A0-8211-697533D8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Project #5: Temperature Sensing</a:t>
            </a:r>
          </a:p>
        </p:txBody>
      </p:sp>
    </p:spTree>
    <p:extLst>
      <p:ext uri="{BB962C8B-B14F-4D97-AF65-F5344CB8AC3E}">
        <p14:creationId xmlns:p14="http://schemas.microsoft.com/office/powerpoint/2010/main" val="2193852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68C27-5372-494C-B06F-220CD574C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2" y="662994"/>
            <a:ext cx="9099595" cy="55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43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8FDA1D-6F66-4960-8C85-C810C0A13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-28291"/>
            <a:ext cx="10128586" cy="6886291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5C45A7-356D-4134-8543-C38A3203E761}"/>
              </a:ext>
            </a:extLst>
          </p:cNvPr>
          <p:cNvSpPr/>
          <p:nvPr/>
        </p:nvSpPr>
        <p:spPr>
          <a:xfrm>
            <a:off x="2482109" y="0"/>
            <a:ext cx="101285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INTERRUPT </a:t>
            </a: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INTERRUPT EVERYWHERE!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185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1B53A4-F943-4B24-B857-9E7E23013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2BAB7-DDC5-41B5-94C0-0CD1BD18A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43421"/>
            <a:ext cx="5455917" cy="31644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5D3257-985A-41FF-AF9B-2C0E6CD6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Project #6: Infrared Sensor interfacing </a:t>
            </a:r>
          </a:p>
        </p:txBody>
      </p:sp>
    </p:spTree>
    <p:extLst>
      <p:ext uri="{BB962C8B-B14F-4D97-AF65-F5344CB8AC3E}">
        <p14:creationId xmlns:p14="http://schemas.microsoft.com/office/powerpoint/2010/main" val="3066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66A0E2-FC19-4FB1-B1CB-DDC952F38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95" y="2509911"/>
            <a:ext cx="7106910" cy="399763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6B2D2AD-08CE-484B-AFEB-3BF30103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Infrared Sensor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973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493C-6C4E-49F0-8C90-7BBA67FE1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7626"/>
            <a:ext cx="9144000" cy="792521"/>
          </a:xfrm>
        </p:spPr>
        <p:txBody>
          <a:bodyPr>
            <a:noAutofit/>
          </a:bodyPr>
          <a:lstStyle/>
          <a:p>
            <a:r>
              <a:rPr lang="en-US" b="1" dirty="0"/>
              <a:t>Concepts: Analog vs. Digital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61667E-62B8-44EF-9D20-C1B5C7B56E04}"/>
              </a:ext>
            </a:extLst>
          </p:cNvPr>
          <p:cNvSpPr/>
          <p:nvPr/>
        </p:nvSpPr>
        <p:spPr>
          <a:xfrm>
            <a:off x="1187003" y="2123665"/>
            <a:ext cx="98179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Microcontrollers are </a:t>
            </a:r>
            <a:r>
              <a:rPr lang="en-US" altLang="en-US" sz="2400" b="1" dirty="0"/>
              <a:t>digital</a:t>
            </a:r>
            <a:r>
              <a:rPr lang="en-US" altLang="en-US" sz="2400" dirty="0"/>
              <a:t> devices – ON or OFF.  Also called – discrete.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/>
              <a:t>analog</a:t>
            </a:r>
            <a:r>
              <a:rPr lang="en-US" altLang="en-US" sz="2400" dirty="0"/>
              <a:t> signals are anything that can be a full range of values.  What are some examples? More on this later…</a:t>
            </a:r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D8A45FA4-1A4A-40E3-B8E7-555A2371545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419164"/>
            <a:ext cx="8077200" cy="1498600"/>
            <a:chOff x="124460" y="4394200"/>
            <a:chExt cx="8077200" cy="1498600"/>
          </a:xfrm>
        </p:grpSpPr>
        <p:pic>
          <p:nvPicPr>
            <p:cNvPr id="6" name="Picture 8" descr="http://soulargrooves.com/new/wp-content/uploads/2012/11/analog-signal.gif">
              <a:extLst>
                <a:ext uri="{FF2B5EF4-FFF2-40B4-BE49-F238E27FC236}">
                  <a16:creationId xmlns:a16="http://schemas.microsoft.com/office/drawing/2014/main" id="{F90D7616-BD00-4960-9CEB-C9430B14B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>
              <a:fillRect/>
            </a:stretch>
          </p:blipFill>
          <p:spPr bwMode="auto">
            <a:xfrm>
              <a:off x="815975" y="4394200"/>
              <a:ext cx="3200400" cy="127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 descr="http://soulargrooves.com/new/wp-content/uploads/2012/11/analog-signal.gif">
              <a:extLst>
                <a:ext uri="{FF2B5EF4-FFF2-40B4-BE49-F238E27FC236}">
                  <a16:creationId xmlns:a16="http://schemas.microsoft.com/office/drawing/2014/main" id="{83E174B6-289B-4AD9-82B7-816A90FAF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56" b="50000"/>
            <a:stretch>
              <a:fillRect/>
            </a:stretch>
          </p:blipFill>
          <p:spPr bwMode="auto">
            <a:xfrm>
              <a:off x="4895850" y="5398294"/>
              <a:ext cx="3200400" cy="494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AB3A7C-2424-4634-847A-58B498250C8E}"/>
                </a:ext>
              </a:extLst>
            </p:cNvPr>
            <p:cNvCxnSpPr/>
            <p:nvPr/>
          </p:nvCxnSpPr>
          <p:spPr bwMode="auto">
            <a:xfrm flipV="1">
              <a:off x="5021898" y="4827588"/>
              <a:ext cx="795337" cy="49212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7A7EB5-7A9C-4268-AF43-6DBB77ABD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635" y="4657517"/>
              <a:ext cx="657860" cy="338554"/>
              <a:chOff x="48260" y="4657517"/>
              <a:chExt cx="657860" cy="338554"/>
            </a:xfrm>
          </p:grpSpPr>
          <p:sp>
            <p:nvSpPr>
              <p:cNvPr id="22" name="TextBox 12">
                <a:extLst>
                  <a:ext uri="{FF2B5EF4-FFF2-40B4-BE49-F238E27FC236}">
                    <a16:creationId xmlns:a16="http://schemas.microsoft.com/office/drawing/2014/main" id="{5CDED1B6-8FD2-4AB7-811F-202B60856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60" y="4657517"/>
                <a:ext cx="5207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 V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799A924-DE26-4E95-97F0-7DAEF9CF78FA}"/>
                  </a:ext>
                </a:extLst>
              </p:cNvPr>
              <p:cNvCxnSpPr>
                <a:stCxn id="22" idx="3"/>
              </p:cNvCxnSpPr>
              <p:nvPr/>
            </p:nvCxnSpPr>
            <p:spPr bwMode="auto">
              <a:xfrm>
                <a:off x="568960" y="4827588"/>
                <a:ext cx="13652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4C3BD3C-4DE0-4913-94B2-D2BF0BD58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460" y="5152817"/>
              <a:ext cx="661035" cy="338554"/>
              <a:chOff x="63500" y="5152817"/>
              <a:chExt cx="661035" cy="338554"/>
            </a:xfrm>
          </p:grpSpPr>
          <p:sp>
            <p:nvSpPr>
              <p:cNvPr id="20" name="TextBox 2">
                <a:extLst>
                  <a:ext uri="{FF2B5EF4-FFF2-40B4-BE49-F238E27FC236}">
                    <a16:creationId xmlns:a16="http://schemas.microsoft.com/office/drawing/2014/main" id="{0CE2E15E-4F25-49F4-A4FA-69DA3324C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00" y="5152817"/>
                <a:ext cx="5207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0 V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D48307-4832-4D26-B0F7-6FAED450F2EA}"/>
                  </a:ext>
                </a:extLst>
              </p:cNvPr>
              <p:cNvCxnSpPr>
                <a:stCxn id="20" idx="3"/>
              </p:cNvCxnSpPr>
              <p:nvPr/>
            </p:nvCxnSpPr>
            <p:spPr bwMode="auto">
              <a:xfrm>
                <a:off x="584200" y="5322888"/>
                <a:ext cx="1397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B8DAD887-F0F5-467B-A294-9247CAD95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5775" y="4657517"/>
              <a:ext cx="657860" cy="338554"/>
              <a:chOff x="48260" y="4657517"/>
              <a:chExt cx="657860" cy="338554"/>
            </a:xfrm>
          </p:grpSpPr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C8255F6E-3697-447B-BE3C-5C3BED30D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60" y="4657517"/>
                <a:ext cx="5207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</a:rPr>
                  <a:t>5 V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7B48E95-C35F-40B7-8F6C-269FBAA92521}"/>
                  </a:ext>
                </a:extLst>
              </p:cNvPr>
              <p:cNvCxnSpPr>
                <a:stCxn id="18" idx="3"/>
              </p:cNvCxnSpPr>
              <p:nvPr/>
            </p:nvCxnSpPr>
            <p:spPr bwMode="auto">
              <a:xfrm>
                <a:off x="569595" y="4827588"/>
                <a:ext cx="13652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F3F596CE-C8A0-4371-940F-FB7B435E7E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600" y="5152817"/>
              <a:ext cx="661035" cy="338554"/>
              <a:chOff x="63500" y="5152817"/>
              <a:chExt cx="661035" cy="338554"/>
            </a:xfrm>
          </p:grpSpPr>
          <p:sp>
            <p:nvSpPr>
              <p:cNvPr id="16" name="TextBox 25">
                <a:extLst>
                  <a:ext uri="{FF2B5EF4-FFF2-40B4-BE49-F238E27FC236}">
                    <a16:creationId xmlns:a16="http://schemas.microsoft.com/office/drawing/2014/main" id="{B337C23C-BC30-4559-8254-DD2D6A583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00" y="5152817"/>
                <a:ext cx="5207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0 V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6AC20C5-A43F-4705-B04B-720E2756A04C}"/>
                  </a:ext>
                </a:extLst>
              </p:cNvPr>
              <p:cNvCxnSpPr>
                <a:stCxn id="16" idx="3"/>
              </p:cNvCxnSpPr>
              <p:nvPr/>
            </p:nvCxnSpPr>
            <p:spPr bwMode="auto">
              <a:xfrm>
                <a:off x="584835" y="5322888"/>
                <a:ext cx="1397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0921C7-1EDD-4960-A791-CCBDCE5861CD}"/>
                </a:ext>
              </a:extLst>
            </p:cNvPr>
            <p:cNvCxnSpPr/>
            <p:nvPr/>
          </p:nvCxnSpPr>
          <p:spPr bwMode="auto">
            <a:xfrm>
              <a:off x="5817235" y="4826000"/>
              <a:ext cx="793750" cy="4937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A2DF59-7A88-4C75-85A8-7A71D34B31BC}"/>
                </a:ext>
              </a:extLst>
            </p:cNvPr>
            <p:cNvCxnSpPr/>
            <p:nvPr/>
          </p:nvCxnSpPr>
          <p:spPr bwMode="auto">
            <a:xfrm flipV="1">
              <a:off x="6610985" y="4827588"/>
              <a:ext cx="795338" cy="49212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8B5787-ECF5-4CEB-83BF-6F89DBA06B32}"/>
                </a:ext>
              </a:extLst>
            </p:cNvPr>
            <p:cNvCxnSpPr/>
            <p:nvPr/>
          </p:nvCxnSpPr>
          <p:spPr bwMode="auto">
            <a:xfrm>
              <a:off x="7406323" y="4826000"/>
              <a:ext cx="795337" cy="49371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98028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0846-27E4-4DD2-A716-B8DEFE66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Project #7: Servo Motor [SG90]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840CB-1B15-4738-9421-0B776737D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0" y="1711685"/>
            <a:ext cx="8037799" cy="45212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7B902-6825-442A-8B72-1C7E6B5DB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49" y="1948836"/>
            <a:ext cx="4070451" cy="296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72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DB7E-07CA-4E5D-B5B2-F26FBF35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of Servo Motor [SG90]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7219C9-17B5-4CB4-B34E-42B7078C4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26" y="1593698"/>
            <a:ext cx="7038233" cy="46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2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947D-36DC-475D-8FDA-BFE1341D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Servo Motor [SG90] Interfacing Diagram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724B18-854B-4EA1-986A-19EF733B4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22" y="1676400"/>
            <a:ext cx="7867568" cy="44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88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690-2CDB-4FFA-B9DA-F083AB48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Ultrasonic Sensor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6EE62-A8E1-44AB-8AA0-9B06E045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01" y="1949246"/>
            <a:ext cx="4371053" cy="4371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13167C-FE78-40F2-94BA-29D27F7E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6" y="2442625"/>
            <a:ext cx="6748815" cy="27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24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7105-EBC4-4BCC-AEDF-45A42E02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Ultrasonic Sensor interfacing with Arduino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B02EC-61CF-4881-9790-671AB0BE1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81" y="1676401"/>
            <a:ext cx="8632723" cy="44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38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A9BB-D64B-4E18-B9D9-491E6B16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 Passive Infrared Sensor (PIR sensor)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9616BF-7734-4B5D-8401-3C6AEF3E4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6" y="1446214"/>
            <a:ext cx="6392978" cy="4348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C52A7F-7DE9-44BF-AAAC-7DB95B88B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99" y="1446214"/>
            <a:ext cx="5112083" cy="4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6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D31-4DF9-4C27-9339-B8CA4D72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Passive Infrared Sensor interfacing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FDE05-8B04-465A-866B-E4BA18069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38" y="1446214"/>
            <a:ext cx="8323813" cy="45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21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69C07D-DB96-4216-ACEB-769DDA75055A}"/>
              </a:ext>
            </a:extLst>
          </p:cNvPr>
          <p:cNvSpPr txBox="1">
            <a:spLocks/>
          </p:cNvSpPr>
          <p:nvPr/>
        </p:nvSpPr>
        <p:spPr bwMode="auto">
          <a:xfrm>
            <a:off x="914401" y="192879"/>
            <a:ext cx="10361084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b="1" dirty="0"/>
              <a:t>A Passive Infrared Sensor interfacing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77F5C-FB71-49E7-8773-DD33F7A3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12" y="2492478"/>
            <a:ext cx="6882835" cy="2783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FC0D4-8702-4F96-AE67-F7A641E4E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03" y="2492478"/>
            <a:ext cx="3960285" cy="37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26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8A8D-BA24-425D-8EC3-F0A24456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406" y="357135"/>
            <a:ext cx="10361084" cy="1141413"/>
          </a:xfrm>
        </p:spPr>
        <p:txBody>
          <a:bodyPr/>
          <a:lstStyle/>
          <a:p>
            <a:r>
              <a:rPr lang="en-US" sz="6000" dirty="0"/>
              <a:t>Great Audience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BE6E1-8023-41DE-8B8A-105B4A4D1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1" y="1498548"/>
            <a:ext cx="1160207" cy="11602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08224-93AB-4276-B09F-8E9DABC12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89997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5E4AA9-493D-49B7-A3C4-49C71FE14E0E}"/>
              </a:ext>
            </a:extLst>
          </p:cNvPr>
          <p:cNvSpPr/>
          <p:nvPr/>
        </p:nvSpPr>
        <p:spPr>
          <a:xfrm>
            <a:off x="6302232" y="4025433"/>
            <a:ext cx="5889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latin typeface="AR CENA" panose="02000000000000000000" pitchFamily="2" charset="0"/>
              </a:rPr>
              <a:t>“Heroes are made by the paths they choose, not the powers they are graced with.” – Tony Stark</a:t>
            </a:r>
            <a:endParaRPr lang="en-US" sz="3600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7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2C6B002-4101-4825-989A-469519D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/>
              <a:t>Arduino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2800" b="1" dirty="0"/>
              <a:t>Integrated Development Environment (IDE)</a:t>
            </a:r>
          </a:p>
        </p:txBody>
      </p:sp>
      <p:sp>
        <p:nvSpPr>
          <p:cNvPr id="40964" name="Content Placeholder 6">
            <a:extLst>
              <a:ext uri="{FF2B5EF4-FFF2-40B4-BE49-F238E27FC236}">
                <a16:creationId xmlns:a16="http://schemas.microsoft.com/office/drawing/2014/main" id="{2716FA11-916C-4CE1-8553-C5717DCDAF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537575" y="1295400"/>
            <a:ext cx="3654425" cy="5332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Two required functions / methods / routines:</a:t>
            </a:r>
          </a:p>
          <a:p>
            <a:pPr marL="0" indent="0"/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runs once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/>
            <a:endParaRPr lang="en-US" altLang="en-US" sz="2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repeats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9AAD5573-6E57-4290-ACF3-DEE927809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4445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BF195C-11D7-46C8-B005-ECC4944FB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07075"/>
            <a:ext cx="377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error &amp; status messages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4DEF90-85A5-4624-A813-6CA44138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6" y="6354764"/>
            <a:ext cx="434975" cy="274637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400">
              <a:solidFill>
                <a:prstClr val="white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8AEE3D83-0955-4087-A2FC-DCBAF8F06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27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000" b="1" dirty="0"/>
              <a:t>Settings:  Tools </a:t>
            </a:r>
            <a:r>
              <a:rPr lang="en-US" sz="4000" b="1" dirty="0">
                <a:sym typeface="Wingdings" pitchFamily="2" charset="2"/>
              </a:rPr>
              <a:t> </a:t>
            </a:r>
            <a:r>
              <a:rPr lang="en-US" sz="4000" b="1" dirty="0"/>
              <a:t>Serial Port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38A95A5-BF8F-4355-8C9B-66F1039A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696" y="1352704"/>
            <a:ext cx="4191000" cy="5332412"/>
          </a:xfrm>
        </p:spPr>
        <p:txBody>
          <a:bodyPr/>
          <a:lstStyle/>
          <a:p>
            <a:pPr marL="0" indent="0">
              <a:defRPr/>
            </a:pPr>
            <a:r>
              <a:rPr lang="en-US" sz="2400" dirty="0"/>
              <a:t>Your computer communicates to the </a:t>
            </a:r>
            <a:r>
              <a:rPr lang="en-US" sz="2400" dirty="0" err="1"/>
              <a:t>Arduino</a:t>
            </a:r>
            <a:r>
              <a:rPr lang="en-US" sz="2400" dirty="0"/>
              <a:t> microcontroller via a serial port </a:t>
            </a:r>
            <a:r>
              <a:rPr lang="en-US" sz="2400" dirty="0">
                <a:sym typeface="Wingdings" pitchFamily="2" charset="2"/>
              </a:rPr>
              <a:t> through a USB-Serial adapter.</a:t>
            </a:r>
          </a:p>
          <a:p>
            <a:pPr marL="0" indent="0">
              <a:defRPr/>
            </a:pPr>
            <a:endParaRPr lang="en-US" sz="2400" dirty="0">
              <a:cs typeface="Courier New" pitchFamily="49" charset="0"/>
              <a:sym typeface="Wingdings" pitchFamily="2" charset="2"/>
            </a:endParaRPr>
          </a:p>
          <a:p>
            <a:pPr marL="0" indent="0">
              <a:defRPr/>
            </a:pPr>
            <a:r>
              <a:rPr lang="en-US" sz="2400" dirty="0">
                <a:cs typeface="Courier New" pitchFamily="49" charset="0"/>
                <a:sym typeface="Wingdings" pitchFamily="2" charset="2"/>
              </a:rPr>
              <a:t>Check to make sure that the drivers are properly installed.</a:t>
            </a:r>
            <a:endParaRPr lang="en-US" sz="2200" dirty="0">
              <a:cs typeface="Courier New" pitchFamily="49" charset="0"/>
            </a:endParaRPr>
          </a:p>
        </p:txBody>
      </p:sp>
      <p:pic>
        <p:nvPicPr>
          <p:cNvPr id="41987" name="Picture 5">
            <a:extLst>
              <a:ext uri="{FF2B5EF4-FFF2-40B4-BE49-F238E27FC236}">
                <a16:creationId xmlns:a16="http://schemas.microsoft.com/office/drawing/2014/main" id="{37FDCE0A-BDA3-4CAD-B35F-5CC2DFAF3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6" y="1069975"/>
            <a:ext cx="46894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373417F7-2801-47DE-BE40-A3064F025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27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000" b="1" dirty="0"/>
              <a:t>Settings:  Tools </a:t>
            </a:r>
            <a:r>
              <a:rPr lang="en-US" sz="4000" b="1" dirty="0">
                <a:sym typeface="Wingdings" pitchFamily="2" charset="2"/>
              </a:rPr>
              <a:t> </a:t>
            </a:r>
            <a:r>
              <a:rPr lang="en-US" sz="4000" b="1" dirty="0"/>
              <a:t>Board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AC1ACE6-EA15-4CD3-A3F8-ADA2DBCA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5018089"/>
            <a:ext cx="8866188" cy="1004887"/>
          </a:xfrm>
        </p:spPr>
        <p:txBody>
          <a:bodyPr/>
          <a:lstStyle/>
          <a:p>
            <a:pPr marL="0" indent="0">
              <a:defRPr/>
            </a:pPr>
            <a:r>
              <a:rPr lang="en-US" sz="2400" dirty="0"/>
              <a:t>Next, double-check that the proper board is selected under the </a:t>
            </a:r>
            <a:r>
              <a:rPr lang="en-US" sz="2400" dirty="0" err="1"/>
              <a:t>Tools</a:t>
            </a:r>
            <a:r>
              <a:rPr lang="en-US" sz="2400" dirty="0" err="1">
                <a:sym typeface="Wingdings" pitchFamily="2" charset="2"/>
              </a:rPr>
              <a:t>Board</a:t>
            </a:r>
            <a:r>
              <a:rPr lang="en-US" sz="2400" dirty="0">
                <a:sym typeface="Wingdings" pitchFamily="2" charset="2"/>
              </a:rPr>
              <a:t> menu.</a:t>
            </a:r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1FB8E8D6-FAF3-4F0B-B43E-F51262E2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9900FF"/>
              </a:clrFrom>
              <a:clrTo>
                <a:srgbClr val="99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108075"/>
            <a:ext cx="6608763" cy="340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3328-85EC-4EB2-A3C2-A3A38F89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800" b="1" dirty="0"/>
              <a:t>Let’s get to coding…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926B-C5EB-47F6-844B-A82D8115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z="4000" b="1" dirty="0"/>
              <a:t>Project #1 – Blink</a:t>
            </a:r>
          </a:p>
          <a:p>
            <a:pPr marL="400050" lvl="1" indent="0">
              <a:defRPr/>
            </a:pPr>
            <a:r>
              <a:rPr lang="en-US" dirty="0"/>
              <a:t>“Hello World” of Physical Computing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57E838-48AA-42AC-AA4E-2257E46D3F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00455"/>
              </p:ext>
            </p:extLst>
          </p:nvPr>
        </p:nvGraphicFramePr>
        <p:xfrm>
          <a:off x="2437343" y="3605187"/>
          <a:ext cx="73152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29DD-B620-4F90-B9AB-BC6FDE07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Comments, Comments, Comments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CA36E-4307-4123-8558-ECE01A98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524001"/>
            <a:ext cx="7770813" cy="4113213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Comments are for you – the programmer and your friends…or anyone else human that might read your code.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this is for single line comments</a:t>
            </a:r>
          </a:p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it’s good to put a description at //the top and before anything ‘tricky’</a:t>
            </a:r>
          </a:p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this is for multi-line comments</a:t>
            </a:r>
          </a:p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Like this…  </a:t>
            </a:r>
          </a:p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And this….</a:t>
            </a:r>
          </a:p>
          <a:p>
            <a:pPr>
              <a:defRPr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172E0A4A-017E-43F6-96B5-61A1ADB576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800" b="1" dirty="0"/>
              <a:t>Breadboard</a:t>
            </a:r>
          </a:p>
        </p:txBody>
      </p:sp>
      <p:pic>
        <p:nvPicPr>
          <p:cNvPr id="31747" name="Picture 1" descr="BreadboardFront.png">
            <a:extLst>
              <a:ext uri="{FF2B5EF4-FFF2-40B4-BE49-F238E27FC236}">
                <a16:creationId xmlns:a16="http://schemas.microsoft.com/office/drawing/2014/main" id="{553C8955-3576-4E54-BAA4-7BBE2AA2E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0085">
            <a:off x="1792288" y="1905000"/>
            <a:ext cx="481171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2" descr="BreadboardBack.png">
            <a:extLst>
              <a:ext uri="{FF2B5EF4-FFF2-40B4-BE49-F238E27FC236}">
                <a16:creationId xmlns:a16="http://schemas.microsoft.com/office/drawing/2014/main" id="{36E7E2BF-C788-4347-8655-E0F8C4F29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9435">
            <a:off x="5719763" y="1981201"/>
            <a:ext cx="4724400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750</Words>
  <Application>Microsoft Office PowerPoint</Application>
  <PresentationFormat>Widescreen</PresentationFormat>
  <Paragraphs>144</Paragraphs>
  <Slides>38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 CENA</vt:lpstr>
      <vt:lpstr>Arial</vt:lpstr>
      <vt:lpstr>Calibri</vt:lpstr>
      <vt:lpstr>Courier New</vt:lpstr>
      <vt:lpstr>HelveticaNeueLT Pro 77 BdCn</vt:lpstr>
      <vt:lpstr>Times New Roman</vt:lpstr>
      <vt:lpstr>Custom Design</vt:lpstr>
      <vt:lpstr>PowerPoint Presentation</vt:lpstr>
      <vt:lpstr>PowerPoint Presentation</vt:lpstr>
      <vt:lpstr>Concepts: Analog vs. Digital</vt:lpstr>
      <vt:lpstr>Arduino  Integrated Development Environment (IDE)</vt:lpstr>
      <vt:lpstr>Settings:  Tools  Serial Port</vt:lpstr>
      <vt:lpstr>Settings:  Tools  Board</vt:lpstr>
      <vt:lpstr>Let’s get to coding…</vt:lpstr>
      <vt:lpstr>Comments, Comments, Comments</vt:lpstr>
      <vt:lpstr>Breadboard</vt:lpstr>
      <vt:lpstr>Project #1: Wiring Diagram</vt:lpstr>
      <vt:lpstr>Three commands to know…</vt:lpstr>
      <vt:lpstr>Concepts: Analog vs. Digital</vt:lpstr>
      <vt:lpstr>Project #2– Fading Introducing a new command…</vt:lpstr>
      <vt:lpstr>Using Serial Communication</vt:lpstr>
      <vt:lpstr>Serial Monitor &amp; Serial Plotter</vt:lpstr>
      <vt:lpstr>Serial Monitor &amp; Serial Plotter</vt:lpstr>
      <vt:lpstr>Sensor vs Transducer</vt:lpstr>
      <vt:lpstr>Digital &amp; Analog Sensors</vt:lpstr>
      <vt:lpstr>analogRead()</vt:lpstr>
      <vt:lpstr>PowerPoint Presentation</vt:lpstr>
      <vt:lpstr>Potentiometer [Variable Resistor]</vt:lpstr>
      <vt:lpstr>Push Button/ Tactile Switch</vt:lpstr>
      <vt:lpstr>Project #4: Button Interfacing and concept of debouncing</vt:lpstr>
      <vt:lpstr>Concept of Debouncing</vt:lpstr>
      <vt:lpstr>Project #5: Temperature Sensing</vt:lpstr>
      <vt:lpstr>PowerPoint Presentation</vt:lpstr>
      <vt:lpstr>PowerPoint Presentation</vt:lpstr>
      <vt:lpstr>Project #6: Infrared Sensor interfacing </vt:lpstr>
      <vt:lpstr>Infrared Sensor application</vt:lpstr>
      <vt:lpstr>Project #7: Servo Motor [SG90]</vt:lpstr>
      <vt:lpstr>Working of Servo Motor [SG90]</vt:lpstr>
      <vt:lpstr>Servo Motor [SG90] Interfacing Diagram</vt:lpstr>
      <vt:lpstr>Ultrasonic Sensor</vt:lpstr>
      <vt:lpstr>Ultrasonic Sensor interfacing with Arduino</vt:lpstr>
      <vt:lpstr>A Passive Infrared Sensor (PIR sensor)</vt:lpstr>
      <vt:lpstr>A Passive Infrared Sensor interfacing</vt:lpstr>
      <vt:lpstr>PowerPoint Presentation</vt:lpstr>
      <vt:lpstr>Great 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Concepts: Analog vs. Digital</dc:title>
  <dc:creator>Arpit Shrivastava</dc:creator>
  <cp:lastModifiedBy>Arpit Shrivastava</cp:lastModifiedBy>
  <cp:revision>36</cp:revision>
  <dcterms:created xsi:type="dcterms:W3CDTF">2019-01-31T18:16:06Z</dcterms:created>
  <dcterms:modified xsi:type="dcterms:W3CDTF">2019-02-01T19:04:53Z</dcterms:modified>
</cp:coreProperties>
</file>