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60" r:id="rId6"/>
    <p:sldId id="270" r:id="rId7"/>
    <p:sldId id="261" r:id="rId8"/>
    <p:sldId id="265" r:id="rId9"/>
    <p:sldId id="262" r:id="rId10"/>
    <p:sldId id="271" r:id="rId11"/>
    <p:sldId id="273" r:id="rId12"/>
    <p:sldId id="264" r:id="rId13"/>
    <p:sldId id="266" r:id="rId14"/>
    <p:sldId id="267" r:id="rId15"/>
    <p:sldId id="268" r:id="rId16"/>
    <p:sldId id="272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4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E4554-7C6C-3D48-AB5A-A55EC3A7C414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616F-8BE2-4445-A779-AC096E82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9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6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0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6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8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9B4AB2-3F19-2E4E-879E-3D6D520BC45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7EF003-695C-8F47-AD78-8BE5F100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9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97AF-FD00-FA46-92EF-06F2BC94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 to Predict prices in Ames,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7CD26-6DF0-D84D-9CD2-4439254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/>
              <a:t>By Shanell Jones</a:t>
            </a:r>
          </a:p>
          <a:p>
            <a:r>
              <a:rPr lang="en-US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28027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What we found with our Third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902525"/>
            <a:ext cx="5320696" cy="455339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How Features were created</a:t>
            </a:r>
          </a:p>
          <a:p>
            <a:r>
              <a:rPr lang="en-US" dirty="0"/>
              <a:t>What Transformations were done on the variables</a:t>
            </a:r>
          </a:p>
          <a:p>
            <a:pPr lvl="1"/>
            <a:r>
              <a:rPr lang="en-US" dirty="0"/>
              <a:t>Both variables were dropped in comparison to how little values there were </a:t>
            </a:r>
          </a:p>
          <a:p>
            <a:r>
              <a:rPr lang="en-US" dirty="0"/>
              <a:t>How did this Change Variable behaviors</a:t>
            </a:r>
          </a:p>
          <a:p>
            <a:pPr lvl="1"/>
            <a:r>
              <a:rPr lang="en-US" dirty="0"/>
              <a:t>These numeric variables to be affected by categorical</a:t>
            </a:r>
          </a:p>
          <a:p>
            <a:pPr lvl="1"/>
            <a:r>
              <a:rPr lang="en-US" dirty="0"/>
              <a:t>Example is to allow bed, bathrooms, house ratings to affect </a:t>
            </a:r>
            <a:r>
              <a:rPr lang="en-US" dirty="0" err="1"/>
              <a:t>sq</a:t>
            </a:r>
            <a:r>
              <a:rPr lang="en-US" dirty="0"/>
              <a:t> ft</a:t>
            </a:r>
          </a:p>
          <a:p>
            <a:pPr lvl="1"/>
            <a:r>
              <a:rPr lang="en-US" dirty="0"/>
              <a:t>Variables showed a significant impact on correlation when combined together</a:t>
            </a:r>
          </a:p>
          <a:p>
            <a:r>
              <a:rPr lang="en-US" dirty="0"/>
              <a:t>How did this affect the model </a:t>
            </a:r>
          </a:p>
          <a:p>
            <a:pPr lvl="1"/>
            <a:r>
              <a:rPr lang="en-US" dirty="0"/>
              <a:t>Found to have greater explanatory power in order to explain most pricing</a:t>
            </a:r>
          </a:p>
          <a:p>
            <a:pPr lvl="1"/>
            <a:r>
              <a:rPr lang="en-US" dirty="0"/>
              <a:t>Much less </a:t>
            </a:r>
            <a:r>
              <a:rPr lang="en-US" dirty="0" err="1"/>
              <a:t>homodestacity</a:t>
            </a:r>
            <a:r>
              <a:rPr lang="en-US" dirty="0"/>
              <a:t> than originally inferred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8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0C39-05D1-D443-A7D2-458F5B93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/>
              <a:t>Heat Map Used to Choose Variables In Last Two Models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ACB0F8-AF26-3B40-A739-A4E93948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1438204"/>
            <a:ext cx="10635175" cy="4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990C-7E26-CF43-AB23-F1D16107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788"/>
            <a:ext cx="6096000" cy="1850036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Scatter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2BD1D-971E-AC4D-BB73-9DE8DF13A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0248"/>
            <a:ext cx="6096000" cy="508775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916380-422C-E84A-B3E5-C82AB27B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0247"/>
            <a:ext cx="6096000" cy="50877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5A5A00-20BA-4F48-923A-A81EEC8A9017}"/>
              </a:ext>
            </a:extLst>
          </p:cNvPr>
          <p:cNvSpPr txBox="1">
            <a:spLocks/>
          </p:cNvSpPr>
          <p:nvPr/>
        </p:nvSpPr>
        <p:spPr bwMode="black">
          <a:xfrm>
            <a:off x="6095999" y="-79788"/>
            <a:ext cx="6096001" cy="18500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2nd Floor Scatter Plot</a:t>
            </a:r>
          </a:p>
        </p:txBody>
      </p:sp>
    </p:spTree>
    <p:extLst>
      <p:ext uri="{BB962C8B-B14F-4D97-AF65-F5344CB8AC3E}">
        <p14:creationId xmlns:p14="http://schemas.microsoft.com/office/powerpoint/2010/main" val="1632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990C-7E26-CF43-AB23-F1D16107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788"/>
            <a:ext cx="6096000" cy="1850036"/>
          </a:xfrm>
        </p:spPr>
        <p:txBody>
          <a:bodyPr/>
          <a:lstStyle/>
          <a:p>
            <a:r>
              <a:rPr lang="en-US" dirty="0"/>
              <a:t>Number of Full bathrooms In House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5A5A00-20BA-4F48-923A-A81EEC8A9017}"/>
              </a:ext>
            </a:extLst>
          </p:cNvPr>
          <p:cNvSpPr txBox="1">
            <a:spLocks/>
          </p:cNvSpPr>
          <p:nvPr/>
        </p:nvSpPr>
        <p:spPr bwMode="black">
          <a:xfrm>
            <a:off x="6095999" y="-79788"/>
            <a:ext cx="6096001" cy="18500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Kitchen Rating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88E023-012E-8A46-8673-BA5D692C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248"/>
            <a:ext cx="6095998" cy="508775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5116A3-8A59-FD41-9FF7-FE5D79A2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770248"/>
            <a:ext cx="6096002" cy="50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990C-7E26-CF43-AB23-F1D16107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788"/>
            <a:ext cx="6096000" cy="1850036"/>
          </a:xfrm>
        </p:spPr>
        <p:txBody>
          <a:bodyPr/>
          <a:lstStyle/>
          <a:p>
            <a:r>
              <a:rPr lang="en-US" dirty="0"/>
              <a:t>Garage Interaction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5A5A00-20BA-4F48-923A-A81EEC8A9017}"/>
              </a:ext>
            </a:extLst>
          </p:cNvPr>
          <p:cNvSpPr txBox="1">
            <a:spLocks/>
          </p:cNvSpPr>
          <p:nvPr/>
        </p:nvSpPr>
        <p:spPr bwMode="black">
          <a:xfrm>
            <a:off x="6095999" y="-79788"/>
            <a:ext cx="6096001" cy="18500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Interior Values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28BD7C3-275E-EF42-8E7D-5B3A91F1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248"/>
            <a:ext cx="6121400" cy="50877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16F53-4912-9A44-8776-7C3E907F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770247"/>
            <a:ext cx="6121400" cy="50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0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990C-7E26-CF43-AB23-F1D16107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788"/>
            <a:ext cx="6096000" cy="1850036"/>
          </a:xfrm>
        </p:spPr>
        <p:txBody>
          <a:bodyPr/>
          <a:lstStyle/>
          <a:p>
            <a:r>
              <a:rPr lang="en-US" dirty="0"/>
              <a:t>Linear Sale Price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5A5A00-20BA-4F48-923A-A81EEC8A9017}"/>
              </a:ext>
            </a:extLst>
          </p:cNvPr>
          <p:cNvSpPr txBox="1">
            <a:spLocks/>
          </p:cNvSpPr>
          <p:nvPr/>
        </p:nvSpPr>
        <p:spPr bwMode="black">
          <a:xfrm>
            <a:off x="6095999" y="-79788"/>
            <a:ext cx="6096001" cy="18500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Linear Residual Comparison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7067DE-7B60-4F47-9327-D3ADB81C9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248"/>
            <a:ext cx="6095998" cy="508775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8883C-B58B-674F-8617-0C4DCA56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770248"/>
            <a:ext cx="6096002" cy="50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What we found with our Forth and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902525"/>
            <a:ext cx="5320696" cy="573578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Changes were to the model</a:t>
            </a:r>
          </a:p>
          <a:p>
            <a:pPr lvl="1"/>
            <a:r>
              <a:rPr lang="en-US" dirty="0"/>
              <a:t>Model appears to have a trouble predicting higher sales values</a:t>
            </a:r>
          </a:p>
          <a:p>
            <a:pPr lvl="1"/>
            <a:r>
              <a:rPr lang="en-US" dirty="0"/>
              <a:t>Model appears to have a y=(x)^1/2 behavior</a:t>
            </a:r>
          </a:p>
          <a:p>
            <a:pPr lvl="1"/>
            <a:r>
              <a:rPr lang="en-US" dirty="0"/>
              <a:t>Fits a more natural log behavior</a:t>
            </a:r>
          </a:p>
          <a:p>
            <a:r>
              <a:rPr lang="en-US" dirty="0"/>
              <a:t>Evaluations that were made to the scaling data</a:t>
            </a:r>
          </a:p>
          <a:p>
            <a:pPr lvl="1"/>
            <a:r>
              <a:rPr lang="en-US" dirty="0"/>
              <a:t>Y is transformed into a natural log to ensure behavior of the model</a:t>
            </a:r>
          </a:p>
          <a:p>
            <a:pPr lvl="1"/>
            <a:r>
              <a:rPr lang="en-US" dirty="0"/>
              <a:t>Model was rescored with both in mind</a:t>
            </a:r>
          </a:p>
          <a:p>
            <a:r>
              <a:rPr lang="en-US" dirty="0"/>
              <a:t>Final submissions were based on the natural log</a:t>
            </a:r>
          </a:p>
          <a:p>
            <a:r>
              <a:rPr lang="en-US" dirty="0"/>
              <a:t>Model behavior changed to a more traditional linear distribution</a:t>
            </a:r>
          </a:p>
          <a:p>
            <a:r>
              <a:rPr lang="en-US" dirty="0"/>
              <a:t>Behavior between error and predicted values shows understandable homoscedastic behavior</a:t>
            </a:r>
          </a:p>
          <a:p>
            <a:r>
              <a:rPr lang="en-US" dirty="0"/>
              <a:t>Final model is scored with a r^2 of 0.87 to 0.88</a:t>
            </a:r>
          </a:p>
          <a:p>
            <a:r>
              <a:rPr lang="en-US" dirty="0"/>
              <a:t>When Lassoed r2 was within 5% of that score showing that the model has a good tradeoff between bias and variance</a:t>
            </a:r>
          </a:p>
          <a:p>
            <a:r>
              <a:rPr lang="en-US" dirty="0"/>
              <a:t>When checking coefficients all, but two had value to the model</a:t>
            </a:r>
          </a:p>
        </p:txBody>
      </p:sp>
    </p:spTree>
    <p:extLst>
      <p:ext uri="{BB962C8B-B14F-4D97-AF65-F5344CB8AC3E}">
        <p14:creationId xmlns:p14="http://schemas.microsoft.com/office/powerpoint/2010/main" val="334033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990C-7E26-CF43-AB23-F1D16107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788"/>
            <a:ext cx="6096000" cy="1850036"/>
          </a:xfrm>
        </p:spPr>
        <p:txBody>
          <a:bodyPr/>
          <a:lstStyle/>
          <a:p>
            <a:r>
              <a:rPr lang="en-US" dirty="0"/>
              <a:t>Linear Sale Price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5A5A00-20BA-4F48-923A-A81EEC8A9017}"/>
              </a:ext>
            </a:extLst>
          </p:cNvPr>
          <p:cNvSpPr txBox="1">
            <a:spLocks/>
          </p:cNvSpPr>
          <p:nvPr/>
        </p:nvSpPr>
        <p:spPr bwMode="black">
          <a:xfrm>
            <a:off x="6095999" y="-79788"/>
            <a:ext cx="6096001" cy="18500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Linear Residual Comparison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9F72F6-4B4B-804D-AF74-D1C61211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248"/>
            <a:ext cx="6095998" cy="508775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54F402-EB82-A34C-879E-87AA7EAD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770248"/>
            <a:ext cx="6096002" cy="50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9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Conclusions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902525"/>
            <a:ext cx="5320696" cy="5735781"/>
          </a:xfrm>
        </p:spPr>
        <p:txBody>
          <a:bodyPr anchor="ctr">
            <a:normAutofit/>
          </a:bodyPr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Price is based a log equation of ratings, important room info, quality, neighborhood and house type info</a:t>
            </a:r>
          </a:p>
          <a:p>
            <a:r>
              <a:rPr lang="en-US" dirty="0"/>
              <a:t>Further Research and Recommendations</a:t>
            </a:r>
          </a:p>
          <a:p>
            <a:pPr lvl="1"/>
            <a:r>
              <a:rPr lang="en-US" dirty="0"/>
              <a:t>Further Research is needed in the following categories:</a:t>
            </a:r>
          </a:p>
          <a:p>
            <a:pPr lvl="2"/>
            <a:r>
              <a:rPr lang="en-US" dirty="0"/>
              <a:t>Neighborhood info like historic neighborhood and schools</a:t>
            </a:r>
          </a:p>
          <a:p>
            <a:pPr lvl="2"/>
            <a:r>
              <a:rPr lang="en-US" dirty="0"/>
              <a:t>Transactional information about previous sale</a:t>
            </a:r>
          </a:p>
          <a:p>
            <a:pPr lvl="2"/>
            <a:r>
              <a:rPr lang="en-US" dirty="0"/>
              <a:t>Town economic information-typically income, age demographic information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Problem/why 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Problem that we are here to solve</a:t>
            </a:r>
          </a:p>
          <a:p>
            <a:pPr lvl="1"/>
            <a:r>
              <a:rPr lang="en-US" dirty="0"/>
              <a:t>What variables can we use to predict housing prices in Ames, Iowa</a:t>
            </a:r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How I cleaned data</a:t>
            </a:r>
          </a:p>
          <a:p>
            <a:pPr lvl="1"/>
            <a:r>
              <a:rPr lang="en-US" dirty="0"/>
              <a:t>How I chose features</a:t>
            </a:r>
          </a:p>
          <a:p>
            <a:pPr lvl="1"/>
            <a:r>
              <a:rPr lang="en-US" dirty="0"/>
              <a:t>How I chose to add additional variables</a:t>
            </a:r>
          </a:p>
          <a:p>
            <a:pPr lvl="1"/>
            <a:r>
              <a:rPr lang="en-US" dirty="0"/>
              <a:t>How I chose interaction variables</a:t>
            </a:r>
          </a:p>
          <a:p>
            <a:pPr lvl="1"/>
            <a:r>
              <a:rPr lang="en-US" dirty="0"/>
              <a:t>How I chose my final model </a:t>
            </a:r>
          </a:p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Ames Iowa Sales Data for 2014</a:t>
            </a:r>
          </a:p>
        </p:txBody>
      </p:sp>
    </p:spTree>
    <p:extLst>
      <p:ext uri="{BB962C8B-B14F-4D97-AF65-F5344CB8AC3E}">
        <p14:creationId xmlns:p14="http://schemas.microsoft.com/office/powerpoint/2010/main" val="273072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Introduction to </a:t>
            </a:r>
            <a:r>
              <a:rPr lang="en-US" sz="1800">
                <a:solidFill>
                  <a:srgbClr val="FFFFFF"/>
                </a:solidFill>
              </a:rPr>
              <a:t>Modeling Selection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009403"/>
            <a:ext cx="5320696" cy="515389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Worst Scoring model</a:t>
            </a:r>
          </a:p>
          <a:p>
            <a:pPr lvl="1"/>
            <a:r>
              <a:rPr lang="en-US" dirty="0"/>
              <a:t>Based on the mean of the training set sale price sale price</a:t>
            </a:r>
          </a:p>
          <a:p>
            <a:r>
              <a:rPr lang="en-US" dirty="0"/>
              <a:t>Slightly Better Scoring Model</a:t>
            </a:r>
          </a:p>
          <a:p>
            <a:pPr lvl="1"/>
            <a:r>
              <a:rPr lang="en-US" dirty="0"/>
              <a:t>Based on one categorical variable </a:t>
            </a:r>
          </a:p>
          <a:p>
            <a:r>
              <a:rPr lang="en-US" dirty="0"/>
              <a:t>Slight Improvement on Models</a:t>
            </a:r>
          </a:p>
          <a:p>
            <a:pPr lvl="1"/>
            <a:r>
              <a:rPr lang="en-US" dirty="0"/>
              <a:t>Inclusion of more independent variables based on numeric categorical variables to give context to other </a:t>
            </a:r>
          </a:p>
          <a:p>
            <a:r>
              <a:rPr lang="en-US" dirty="0"/>
              <a:t>Good Model</a:t>
            </a:r>
          </a:p>
          <a:p>
            <a:pPr lvl="1"/>
            <a:r>
              <a:rPr lang="en-US" dirty="0"/>
              <a:t>Combination of variables to change the dummy variables  type of the variable</a:t>
            </a:r>
          </a:p>
          <a:p>
            <a:r>
              <a:rPr lang="en-US" dirty="0"/>
              <a:t>Great Model</a:t>
            </a:r>
          </a:p>
          <a:p>
            <a:pPr lvl="1"/>
            <a:r>
              <a:rPr lang="en-US" dirty="0"/>
              <a:t>Based on the dummy and interaction variables to change orientation of other variables</a:t>
            </a:r>
          </a:p>
          <a:p>
            <a:r>
              <a:rPr lang="en-US" dirty="0"/>
              <a:t>Best Model</a:t>
            </a:r>
          </a:p>
          <a:p>
            <a:pPr lvl="1"/>
            <a:r>
              <a:rPr lang="en-US" dirty="0"/>
              <a:t>Change to the y that allows for a log transformation</a:t>
            </a:r>
          </a:p>
          <a:p>
            <a:r>
              <a:rPr lang="en-US" dirty="0"/>
              <a:t>Variable Types</a:t>
            </a:r>
          </a:p>
          <a:p>
            <a:pPr lvl="1"/>
            <a:r>
              <a:rPr lang="en-US" dirty="0"/>
              <a:t>Categorical Variables-Ratings, Descriptions</a:t>
            </a:r>
          </a:p>
          <a:p>
            <a:pPr lvl="1"/>
            <a:r>
              <a:rPr lang="en-US" dirty="0"/>
              <a:t>Numeric Variables-Numeric Space, Number of Rooms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How We 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522514"/>
            <a:ext cx="5320696" cy="5949538"/>
          </a:xfrm>
        </p:spPr>
        <p:txBody>
          <a:bodyPr anchor="ctr">
            <a:normAutofit/>
          </a:bodyPr>
          <a:lstStyle/>
          <a:p>
            <a:r>
              <a:rPr lang="en-US" dirty="0"/>
              <a:t>Null Values</a:t>
            </a:r>
          </a:p>
          <a:p>
            <a:pPr lvl="1"/>
            <a:r>
              <a:rPr lang="en-US" dirty="0"/>
              <a:t>Null values were originally assigned to a blank value</a:t>
            </a:r>
          </a:p>
          <a:p>
            <a:pPr lvl="1"/>
            <a:r>
              <a:rPr lang="en-US" dirty="0"/>
              <a:t>This caused a problem due to lack of measurement</a:t>
            </a:r>
          </a:p>
          <a:p>
            <a:pPr lvl="1"/>
            <a:r>
              <a:rPr lang="en-US" dirty="0"/>
              <a:t>These were zeroed out die to limited information throughout the category</a:t>
            </a:r>
          </a:p>
          <a:p>
            <a:r>
              <a:rPr lang="en-US" dirty="0"/>
              <a:t>Incorrect data types</a:t>
            </a:r>
          </a:p>
          <a:p>
            <a:pPr lvl="1"/>
            <a:r>
              <a:rPr lang="en-US" dirty="0"/>
              <a:t>Numerous columns that were numeric registered as object</a:t>
            </a:r>
          </a:p>
          <a:p>
            <a:pPr lvl="1"/>
            <a:r>
              <a:rPr lang="en-US" dirty="0"/>
              <a:t>Functions were used to change these to strings</a:t>
            </a:r>
          </a:p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Due low data these were kept in for the essence of time </a:t>
            </a:r>
          </a:p>
          <a:p>
            <a:r>
              <a:rPr lang="en-US" dirty="0"/>
              <a:t>Missing Columns</a:t>
            </a:r>
          </a:p>
          <a:p>
            <a:pPr lvl="1"/>
            <a:r>
              <a:rPr lang="en-US" dirty="0"/>
              <a:t>Columns were not present in the test data set that were present in training set</a:t>
            </a:r>
          </a:p>
          <a:p>
            <a:pPr lvl="1"/>
            <a:r>
              <a:rPr lang="en-US" dirty="0"/>
              <a:t>These were added as Nan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Insights and how we Chose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866899"/>
            <a:ext cx="5320696" cy="4589021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How I found correlated values</a:t>
            </a:r>
          </a:p>
          <a:p>
            <a:pPr lvl="1"/>
            <a:r>
              <a:rPr lang="en-US" dirty="0"/>
              <a:t>Used a combination of a correlation matrix and a heat map</a:t>
            </a:r>
          </a:p>
          <a:p>
            <a:pPr lvl="1"/>
            <a:r>
              <a:rPr lang="en-US" dirty="0"/>
              <a:t>Chose values with strong correlation</a:t>
            </a:r>
          </a:p>
          <a:p>
            <a:pPr lvl="1"/>
            <a:r>
              <a:rPr lang="en-US" dirty="0"/>
              <a:t>Later used this information to combine like </a:t>
            </a:r>
          </a:p>
          <a:p>
            <a:r>
              <a:rPr lang="en-US" dirty="0"/>
              <a:t>How I engineered my first feature</a:t>
            </a:r>
          </a:p>
          <a:p>
            <a:pPr lvl="1"/>
            <a:r>
              <a:rPr lang="en-US" dirty="0"/>
              <a:t>Choose to Add context with a ratings matrix</a:t>
            </a:r>
          </a:p>
          <a:p>
            <a:pPr lvl="1"/>
            <a:r>
              <a:rPr lang="en-US" dirty="0"/>
              <a:t>Used this to add context to actual features</a:t>
            </a:r>
          </a:p>
          <a:p>
            <a:r>
              <a:rPr lang="en-US" dirty="0"/>
              <a:t>What I found when I did this</a:t>
            </a:r>
          </a:p>
          <a:p>
            <a:pPr lvl="1"/>
            <a:r>
              <a:rPr lang="en-US" dirty="0"/>
              <a:t>There is more explanatory power in the quality of how a house is built and or maintained then the presence of additional feature</a:t>
            </a:r>
          </a:p>
          <a:p>
            <a:pPr lvl="2"/>
            <a:r>
              <a:rPr lang="en-US" dirty="0"/>
              <a:t>Example is fireplace quality had a .2 and kitchen quality had a .4 while the number present was insignificant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Ratings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866899"/>
            <a:ext cx="5320696" cy="4589021"/>
          </a:xfrm>
        </p:spPr>
        <p:txBody>
          <a:bodyPr anchor="ctr"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11DBF0-67BE-BB4C-839F-311C9ACA4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62844"/>
              </p:ext>
            </p:extLst>
          </p:nvPr>
        </p:nvGraphicFramePr>
        <p:xfrm>
          <a:off x="5232804" y="1277805"/>
          <a:ext cx="6755996" cy="458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998">
                  <a:extLst>
                    <a:ext uri="{9D8B030D-6E8A-4147-A177-3AD203B41FA5}">
                      <a16:colId xmlns:a16="http://schemas.microsoft.com/office/drawing/2014/main" val="2541375636"/>
                    </a:ext>
                  </a:extLst>
                </a:gridCol>
                <a:gridCol w="3377998">
                  <a:extLst>
                    <a:ext uri="{9D8B030D-6E8A-4147-A177-3AD203B41FA5}">
                      <a16:colId xmlns:a16="http://schemas.microsoft.com/office/drawing/2014/main" val="1764714602"/>
                    </a:ext>
                  </a:extLst>
                </a:gridCol>
              </a:tblGrid>
              <a:tr h="6555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 Written Info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Numeric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599671"/>
                  </a:ext>
                </a:extLst>
              </a:tr>
              <a:tr h="6555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NA/ Not Included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037340"/>
                  </a:ext>
                </a:extLst>
              </a:tr>
              <a:tr h="6555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Po/ Poor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69648"/>
                  </a:ext>
                </a:extLst>
              </a:tr>
              <a:tr h="6555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Fa/ Fair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829422"/>
                  </a:ext>
                </a:extLst>
              </a:tr>
              <a:tr h="6555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Ta/ Typical or Normal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03250"/>
                  </a:ext>
                </a:extLst>
              </a:tr>
              <a:tr h="6555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 Good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980807"/>
                  </a:ext>
                </a:extLst>
              </a:tr>
              <a:tr h="6555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Ex/ Excellent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8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8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What we found with our first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First model info</a:t>
            </a:r>
          </a:p>
          <a:p>
            <a:pPr lvl="1"/>
            <a:r>
              <a:rPr lang="en-US" dirty="0"/>
              <a:t>Linear Regression based on beds, baths, </a:t>
            </a:r>
            <a:r>
              <a:rPr lang="en-US" dirty="0" err="1"/>
              <a:t>sqft</a:t>
            </a:r>
            <a:r>
              <a:rPr lang="en-US" dirty="0"/>
              <a:t>, </a:t>
            </a:r>
            <a:r>
              <a:rPr lang="en-US" dirty="0" err="1"/>
              <a:t>misc</a:t>
            </a:r>
            <a:r>
              <a:rPr lang="en-US" dirty="0"/>
              <a:t> values like porches and numeric ratings</a:t>
            </a:r>
          </a:p>
          <a:p>
            <a:r>
              <a:rPr lang="en-US" dirty="0"/>
              <a:t>How variables were chosen</a:t>
            </a:r>
          </a:p>
          <a:p>
            <a:pPr lvl="1"/>
            <a:r>
              <a:rPr lang="en-US" dirty="0"/>
              <a:t>Variables were chosen via there correlation to the list price</a:t>
            </a:r>
          </a:p>
          <a:p>
            <a:pPr lvl="1"/>
            <a:r>
              <a:rPr lang="en-US" dirty="0"/>
              <a:t>Chosen for a strong positive or negative correlation above the absolute value of 0.20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Certain variables were shown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3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0C39-05D1-D443-A7D2-458F5B93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/>
              <a:t>Heat Map Used to Choose Variables In First Two Models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655F29-0DE8-7847-A3EF-979079E7E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5" y="1364567"/>
            <a:ext cx="10874326" cy="4994030"/>
          </a:xfrm>
        </p:spPr>
      </p:pic>
    </p:spTree>
    <p:extLst>
      <p:ext uri="{BB962C8B-B14F-4D97-AF65-F5344CB8AC3E}">
        <p14:creationId xmlns:p14="http://schemas.microsoft.com/office/powerpoint/2010/main" val="2381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What we found with our Second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273133"/>
            <a:ext cx="5320696" cy="6103916"/>
          </a:xfrm>
        </p:spPr>
        <p:txBody>
          <a:bodyPr anchor="ctr">
            <a:normAutofit/>
          </a:bodyPr>
          <a:lstStyle/>
          <a:p>
            <a:r>
              <a:rPr lang="en-US" dirty="0"/>
              <a:t>How features have been dummied</a:t>
            </a:r>
          </a:p>
          <a:p>
            <a:pPr lvl="1"/>
            <a:r>
              <a:rPr lang="en-US" dirty="0"/>
              <a:t>Features attempted were attempted</a:t>
            </a:r>
          </a:p>
          <a:p>
            <a:pPr lvl="2"/>
            <a:r>
              <a:rPr lang="en-US" dirty="0"/>
              <a:t>Neighborhood, basement type,  zoning, building type</a:t>
            </a:r>
          </a:p>
          <a:p>
            <a:pPr lvl="1"/>
            <a:r>
              <a:rPr lang="en-US" dirty="0"/>
              <a:t>Features that were ultimately chosen</a:t>
            </a:r>
          </a:p>
          <a:p>
            <a:pPr lvl="2"/>
            <a:r>
              <a:rPr lang="en-US" dirty="0"/>
              <a:t>House type, Sale type</a:t>
            </a:r>
          </a:p>
          <a:p>
            <a:r>
              <a:rPr lang="en-US" dirty="0"/>
              <a:t>Which Columns were drop for reference columns</a:t>
            </a:r>
          </a:p>
          <a:p>
            <a:pPr lvl="1"/>
            <a:r>
              <a:rPr lang="en-US" dirty="0"/>
              <a:t>Both variables were dropped in comparison to how little values there were</a:t>
            </a:r>
          </a:p>
          <a:p>
            <a:pPr lvl="1"/>
            <a:r>
              <a:rPr lang="en-US" dirty="0"/>
              <a:t>This were dropped due to the lowest number of occurrence within the dataset.</a:t>
            </a:r>
          </a:p>
          <a:p>
            <a:r>
              <a:rPr lang="en-US" dirty="0"/>
              <a:t>Which features were found to be the most important</a:t>
            </a:r>
          </a:p>
          <a:p>
            <a:pPr lvl="1"/>
            <a:r>
              <a:rPr lang="en-US" dirty="0"/>
              <a:t>These were combined into the model to show how the presence of house sale and house </a:t>
            </a:r>
          </a:p>
          <a:p>
            <a:pPr lvl="1"/>
            <a:r>
              <a:rPr lang="en-US" dirty="0"/>
              <a:t>Largest impact is shown when looking at New constructed building sales and two story homes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55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935</Words>
  <Application>Microsoft Macintosh PowerPoint</Application>
  <PresentationFormat>Widescreen</PresentationFormat>
  <Paragraphs>145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How to Predict prices in Ames, Iowa</vt:lpstr>
      <vt:lpstr>Problem/why we are here</vt:lpstr>
      <vt:lpstr>Introduction to Modeling Selection</vt:lpstr>
      <vt:lpstr>How We cleaned Data</vt:lpstr>
      <vt:lpstr>Insights and how we Chose variable</vt:lpstr>
      <vt:lpstr>Ratings Matrix</vt:lpstr>
      <vt:lpstr>What we found with our first Model</vt:lpstr>
      <vt:lpstr>Heat Map Used to Choose Variables In First Two Models</vt:lpstr>
      <vt:lpstr>What we found with our Second Model</vt:lpstr>
      <vt:lpstr>What we found with our Third Model</vt:lpstr>
      <vt:lpstr>Heat Map Used to Choose Variables In Last Two Models</vt:lpstr>
      <vt:lpstr>1st Floor Scatter Plot</vt:lpstr>
      <vt:lpstr>Number of Full bathrooms In House</vt:lpstr>
      <vt:lpstr>Garage Interaction</vt:lpstr>
      <vt:lpstr>Linear Sale Price</vt:lpstr>
      <vt:lpstr>What we found with our Forth and Final Model</vt:lpstr>
      <vt:lpstr>Linear Sale Price</vt:lpstr>
      <vt:lpstr>Conclusions and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Predict prices in Ames, Iowa</dc:title>
  <dc:creator>Shanell Jones</dc:creator>
  <cp:lastModifiedBy>Shanell Jones</cp:lastModifiedBy>
  <cp:revision>30</cp:revision>
  <dcterms:created xsi:type="dcterms:W3CDTF">2019-10-03T19:54:42Z</dcterms:created>
  <dcterms:modified xsi:type="dcterms:W3CDTF">2019-10-07T01:47:50Z</dcterms:modified>
</cp:coreProperties>
</file>