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/>
    <p:restoredTop sz="94646"/>
  </p:normalViewPr>
  <p:slideViewPr>
    <p:cSldViewPr snapToGrid="0" snapToObjects="1">
      <p:cViewPr varScale="1">
        <p:scale>
          <a:sx n="98" d="100"/>
          <a:sy n="98" d="100"/>
        </p:scale>
        <p:origin x="23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B5250-6C7F-E644-A304-83E7847CB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961F9-B842-E94C-9FBA-2338938C2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37FF2-DA40-7A48-AA2C-57F25A56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A090-249D-314A-A2DF-F5642A24D0CB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446D4-5875-E445-922A-FD45BCD21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CB703-1CE4-9949-BC81-49E8C4F0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74A9A-C4DC-3444-84DE-0306F0E1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31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73DA2-BD27-4D4E-9212-42FB11F79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C28A4-4EB0-1E4A-BE2B-51EAACD4F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85094-6AF2-3B48-BA1B-4A782B5B9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A090-249D-314A-A2DF-F5642A24D0CB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C5C71-BBA7-6344-8275-E1FC66AD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3D571-58A8-8245-8037-3A6C0EB56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74A9A-C4DC-3444-84DE-0306F0E1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6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685695-8E64-1542-A54C-F8B3F3227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01CAA0-CD39-444B-A041-A877FCAA9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3AA4A-9F89-5C47-BD52-92A8F69E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A090-249D-314A-A2DF-F5642A24D0CB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AD8D1-4A64-9048-8469-F4F1A2EB5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56A74-F43A-794C-A1D6-C3D07D65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74A9A-C4DC-3444-84DE-0306F0E1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2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F4CD-5496-6548-BF36-08375DFF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82603-5384-B34C-8E04-9DE358EA1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D3D52-159A-D246-A9D4-EC6C1E2DD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A090-249D-314A-A2DF-F5642A24D0CB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97891-FD1A-B749-B7DF-CC9B535C9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DE497-018A-EA4A-8B14-CE0E1E49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74A9A-C4DC-3444-84DE-0306F0E1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2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48A7D-1DB8-F341-BEA1-102EF781C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D0D4B-788B-E641-A38A-C29593F79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5BBC8-A1D7-9641-A2B3-ED7506613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A090-249D-314A-A2DF-F5642A24D0CB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7C2E8-5847-A14E-905F-D7DDF8399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933A4-AEE5-8840-A60E-B9397D85A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74A9A-C4DC-3444-84DE-0306F0E1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4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EFF1E-E3DA-AA40-B722-492DDCC00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C45E4-FE74-AC45-A384-E55C1C222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227E0-FE2B-1B4C-B2B0-AA20D1A63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F4E08-84CF-914B-9959-2773DD990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A090-249D-314A-A2DF-F5642A24D0CB}" type="datetimeFigureOut">
              <a:rPr lang="en-US" smtClean="0"/>
              <a:t>5/13/21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94B9C-DBA9-224A-9BB0-4B5B11ED2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20D5E-971A-ED49-B184-A23C9EB9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74A9A-C4DC-3444-84DE-0306F0E1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D2C2-D183-134A-AFA4-70DE45CC0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EA594-B4FC-8946-B19A-536B1506A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F5808-3D21-6B49-8E21-7D211CFBB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5B876D-646B-FF4F-8A01-68C52E128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927A5B-E270-B948-A04C-1AF2738FF0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EA6705-4E35-7947-93E8-FC0D6EC7E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A090-249D-314A-A2DF-F5642A24D0CB}" type="datetimeFigureOut">
              <a:rPr lang="en-US" smtClean="0"/>
              <a:t>5/13/21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E0D124-8A94-7B45-9005-9A5F8151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CBACC2-1866-E441-B7E8-86F072388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74A9A-C4DC-3444-84DE-0306F0E1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9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45E2-E9B2-BE40-8F13-65817D63D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C1417E-AEBE-D94B-B6EA-A911B7661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A090-249D-314A-A2DF-F5642A24D0CB}" type="datetimeFigureOut">
              <a:rPr lang="en-US" smtClean="0"/>
              <a:t>5/13/21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788788-38A6-204E-994D-6C75CE5E0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2C4DE-8DDF-B343-9E67-2CFA243C7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74A9A-C4DC-3444-84DE-0306F0E1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0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B05F6-C2E3-B445-A03F-9CC41D29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A090-249D-314A-A2DF-F5642A24D0CB}" type="datetimeFigureOut">
              <a:rPr lang="en-US" smtClean="0"/>
              <a:t>5/13/21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4D3389-4E91-2C4F-B703-353319426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BB9D6-92A1-624E-A02C-58E9ABD69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74A9A-C4DC-3444-84DE-0306F0E1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4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9AD74-3137-264A-B3F3-D36555722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B1986-42A9-5741-ACBA-BC7B0CFD6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9B1CA-231B-E149-868D-0A3193681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CD6CE-4DCD-1744-8624-99E763F73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A090-249D-314A-A2DF-F5642A24D0CB}" type="datetimeFigureOut">
              <a:rPr lang="en-US" smtClean="0"/>
              <a:t>5/13/21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8672E-E391-214F-879D-FD0FAFA0C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64DBF-D590-814C-BBA3-C19B6FB06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74A9A-C4DC-3444-84DE-0306F0E1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4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57B42-2D8E-1F4E-A753-25CA9863D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114EF8-8D58-754C-8213-79F07B8D7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22CA3-1AC1-2744-979F-D217B7DFD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B72A2-9705-CF44-AE4E-827321807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A090-249D-314A-A2DF-F5642A24D0CB}" type="datetimeFigureOut">
              <a:rPr lang="en-US" smtClean="0"/>
              <a:t>5/13/21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34F08-E6EB-BB48-8CEA-AD5A11B23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DC63A-5AF7-0B42-83A8-CBFF0BD7E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74A9A-C4DC-3444-84DE-0306F0E1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8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C7F6D5-03A7-0447-A61B-3A84ED89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E8580-DFE7-724B-9FB7-9B56F6680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37849-8CDA-454F-9208-1F4EC7397F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5A090-249D-314A-A2DF-F5642A24D0CB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3CFC1-B14D-9A43-AAED-CB823576F0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C16E9-1E38-2C46-9CE2-45C7E93D5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74A9A-C4DC-3444-84DE-0306F0E1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3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6ADBB-E7BE-4844-AEF4-50090190A6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Naïve T cells and </a:t>
            </a:r>
            <a:r>
              <a:rPr lang="en-US" dirty="0" err="1"/>
              <a:t>Jurkat</a:t>
            </a:r>
            <a:r>
              <a:rPr lang="en-US" dirty="0"/>
              <a:t> cell line stimulation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24B54-9819-D14B-8FF4-8218E26478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86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AFFFE-963B-074F-B820-91E7702B4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</p:spPr>
        <p:txBody>
          <a:bodyPr/>
          <a:lstStyle/>
          <a:p>
            <a:r>
              <a:rPr lang="en-US" dirty="0"/>
              <a:t>Differential analysis of naïve CD4 T RNA-</a:t>
            </a:r>
            <a:r>
              <a:rPr lang="en-US" dirty="0" err="1"/>
              <a:t>seq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D20D8-23A1-7045-AF59-49A241F2E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34,026 genes with TPM &gt;= 1</a:t>
            </a:r>
          </a:p>
          <a:p>
            <a:r>
              <a:rPr lang="en-US" dirty="0"/>
              <a:t>Differential analysis were performed on gene features with more than 10 reads on the top condition.</a:t>
            </a:r>
          </a:p>
          <a:p>
            <a:pPr lvl="1"/>
            <a:r>
              <a:rPr lang="en-US" dirty="0"/>
              <a:t>27404 gene features were used for differential analysis</a:t>
            </a:r>
          </a:p>
          <a:p>
            <a:r>
              <a:rPr lang="en-US" dirty="0" err="1"/>
              <a:t>Exp</a:t>
            </a:r>
            <a:r>
              <a:rPr lang="en-US" dirty="0"/>
              <a:t> ~ individual. + condition (</a:t>
            </a:r>
            <a:r>
              <a:rPr lang="en-US" dirty="0" err="1"/>
              <a:t>unstim</a:t>
            </a:r>
            <a:r>
              <a:rPr lang="en-US" dirty="0"/>
              <a:t>, 8hr, 24hr)</a:t>
            </a:r>
          </a:p>
          <a:p>
            <a:r>
              <a:rPr lang="en-US" dirty="0"/>
              <a:t>Total 9,815 genes (9,525 genes with TPM &gt;= 1) were differential expressed due to stimulation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17C3BDD-E8BC-8D47-BE9A-846C050FBB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04952"/>
              </p:ext>
            </p:extLst>
          </p:nvPr>
        </p:nvGraphicFramePr>
        <p:xfrm>
          <a:off x="1017633" y="5048387"/>
          <a:ext cx="52451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Worksheet" r:id="rId3" imgW="5245100" imgH="1231900" progId="Excel.Sheet.12">
                  <p:embed/>
                </p:oleObj>
              </mc:Choice>
              <mc:Fallback>
                <p:oleObj name="Worksheet" r:id="rId3" imgW="5245100" imgH="12319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7633" y="5048387"/>
                        <a:ext cx="5245100" cy="1231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2351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48DD-5857-C247-9A8E-D9E1B643C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8909"/>
          </a:xfrm>
        </p:spPr>
        <p:txBody>
          <a:bodyPr/>
          <a:lstStyle/>
          <a:p>
            <a:r>
              <a:rPr lang="en-US" dirty="0"/>
              <a:t>Hierarchical cluster of DEG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F428A-0CE3-5947-9422-879EAD9D7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9121" y="1254034"/>
            <a:ext cx="7567127" cy="529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40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9F59-073F-764C-9137-384B0D6EA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Hi-C </a:t>
            </a:r>
            <a:r>
              <a:rPr lang="en-US" dirty="0" err="1"/>
              <a:t>hicup</a:t>
            </a:r>
            <a:r>
              <a:rPr lang="en-US" dirty="0"/>
              <a:t> preprocess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88933CA-7BB9-1240-8732-ADA6DA5295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470464"/>
              </p:ext>
            </p:extLst>
          </p:nvPr>
        </p:nvGraphicFramePr>
        <p:xfrm>
          <a:off x="322250" y="1786218"/>
          <a:ext cx="11547500" cy="1252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Worksheet" r:id="rId3" imgW="13220700" imgH="1435100" progId="Excel.Sheet.12">
                  <p:embed/>
                </p:oleObj>
              </mc:Choice>
              <mc:Fallback>
                <p:oleObj name="Worksheet" r:id="rId3" imgW="13220700" imgH="1435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2250" y="1786218"/>
                        <a:ext cx="11547500" cy="12529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8425E9F-251B-F647-AD0E-038EE89BC214}"/>
              </a:ext>
            </a:extLst>
          </p:cNvPr>
          <p:cNvSpPr txBox="1"/>
          <p:nvPr/>
        </p:nvSpPr>
        <p:spPr>
          <a:xfrm>
            <a:off x="692331" y="3618412"/>
            <a:ext cx="8453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 average, 4 billion input -&gt; 2 billion Hi-C qc-</a:t>
            </a:r>
            <a:r>
              <a:rPr lang="en-US" sz="2800" dirty="0" err="1"/>
              <a:t>ed</a:t>
            </a:r>
            <a:r>
              <a:rPr lang="en-US" sz="2800" dirty="0"/>
              <a:t> reads</a:t>
            </a:r>
          </a:p>
        </p:txBody>
      </p:sp>
    </p:spTree>
    <p:extLst>
      <p:ext uri="{BB962C8B-B14F-4D97-AF65-F5344CB8AC3E}">
        <p14:creationId xmlns:p14="http://schemas.microsoft.com/office/powerpoint/2010/main" val="71728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8F047-23BA-D348-8EE4-103FA5898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</a:t>
            </a:r>
            <a:r>
              <a:rPr lang="en-US" dirty="0" err="1"/>
              <a:t>DpnII</a:t>
            </a:r>
            <a:r>
              <a:rPr lang="en-US" dirty="0"/>
              <a:t> bait capture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0AA46-30A2-9640-B1F5-A27DF3021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5793"/>
            <a:ext cx="10515600" cy="2271169"/>
          </a:xfrm>
        </p:spPr>
        <p:txBody>
          <a:bodyPr/>
          <a:lstStyle/>
          <a:p>
            <a:r>
              <a:rPr lang="en-US" dirty="0"/>
              <a:t>On average, ~ 50M captured reads, 65% cis ratio.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D728355-9A81-1349-8476-C789EFABC1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882454"/>
              </p:ext>
            </p:extLst>
          </p:nvPr>
        </p:nvGraphicFramePr>
        <p:xfrm>
          <a:off x="838200" y="1690688"/>
          <a:ext cx="9480338" cy="1976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Worksheet" r:id="rId3" imgW="6883400" imgH="1435100" progId="Excel.Sheet.12">
                  <p:embed/>
                </p:oleObj>
              </mc:Choice>
              <mc:Fallback>
                <p:oleObj name="Worksheet" r:id="rId3" imgW="6883400" imgH="1435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690688"/>
                        <a:ext cx="9480338" cy="1976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493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947F5-DF77-8444-8A57-6944C4D85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Hi-C reproducibility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D2F058-4C22-3146-839D-57BA02B5C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77430"/>
            <a:ext cx="4897097" cy="48970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FE09AB-6297-5C49-B9C2-BFD5C3D2D369}"/>
              </a:ext>
            </a:extLst>
          </p:cNvPr>
          <p:cNvSpPr txBox="1"/>
          <p:nvPr/>
        </p:nvSpPr>
        <p:spPr>
          <a:xfrm>
            <a:off x="6779623" y="1894114"/>
            <a:ext cx="457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SCC: stratum-adjusted correlation coefficient</a:t>
            </a:r>
          </a:p>
          <a:p>
            <a:endParaRPr lang="en-US" dirty="0"/>
          </a:p>
          <a:p>
            <a:r>
              <a:rPr lang="en-US" dirty="0"/>
              <a:t>Cluster by condition at both 10Kb and 40kb resolution.</a:t>
            </a:r>
          </a:p>
        </p:txBody>
      </p:sp>
    </p:spTree>
    <p:extLst>
      <p:ext uri="{BB962C8B-B14F-4D97-AF65-F5344CB8AC3E}">
        <p14:creationId xmlns:p14="http://schemas.microsoft.com/office/powerpoint/2010/main" val="3670592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AAF44-F7A0-024A-9BD0-65189CCA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66C65-7BE5-4E42-93C8-FDDAB6E4D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Hi-C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A/B compartment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TADs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Loop calls –&gt; gene annotation</a:t>
            </a:r>
          </a:p>
          <a:p>
            <a:pPr lvl="1"/>
            <a:r>
              <a:rPr lang="en-US" dirty="0"/>
              <a:t>Differential analysis</a:t>
            </a:r>
          </a:p>
          <a:p>
            <a:pPr lvl="2"/>
            <a:r>
              <a:rPr lang="en-US" dirty="0"/>
              <a:t>PC1</a:t>
            </a:r>
          </a:p>
          <a:p>
            <a:pPr lvl="2"/>
            <a:r>
              <a:rPr lang="en-US" dirty="0"/>
              <a:t>IS and DI</a:t>
            </a:r>
          </a:p>
          <a:p>
            <a:pPr lvl="2"/>
            <a:r>
              <a:rPr lang="en-US" dirty="0"/>
              <a:t>Loop</a:t>
            </a:r>
          </a:p>
          <a:p>
            <a:r>
              <a:rPr lang="en-US" dirty="0"/>
              <a:t>Virtual capture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Interaction calls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0EE462B-0394-234D-8DC8-2819C2BCD5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205244"/>
              </p:ext>
            </p:extLst>
          </p:nvPr>
        </p:nvGraphicFramePr>
        <p:xfrm>
          <a:off x="5684883" y="1027906"/>
          <a:ext cx="4140200" cy="448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Worksheet" r:id="rId3" imgW="4140200" imgH="4483100" progId="Excel.Sheet.12">
                  <p:embed/>
                </p:oleObj>
              </mc:Choice>
              <mc:Fallback>
                <p:oleObj name="Worksheet" r:id="rId3" imgW="4140200" imgH="4483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84883" y="1027906"/>
                        <a:ext cx="4140200" cy="448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2313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B7BAD-1E08-B94E-9E60-6287AC2B1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-37421"/>
            <a:ext cx="10515600" cy="1325563"/>
          </a:xfrm>
        </p:spPr>
        <p:txBody>
          <a:bodyPr/>
          <a:lstStyle/>
          <a:p>
            <a:r>
              <a:rPr lang="en-US" dirty="0"/>
              <a:t>First batch of RNA-</a:t>
            </a:r>
            <a:r>
              <a:rPr lang="en-US" dirty="0" err="1"/>
              <a:t>seq</a:t>
            </a:r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8E3FF84-6135-4643-984A-EC826FEE7F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694283"/>
              </p:ext>
            </p:extLst>
          </p:nvPr>
        </p:nvGraphicFramePr>
        <p:xfrm>
          <a:off x="384398" y="1144314"/>
          <a:ext cx="11606084" cy="4015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Worksheet" r:id="rId3" imgW="12954000" imgH="4483100" progId="Excel.Sheet.12">
                  <p:embed/>
                </p:oleObj>
              </mc:Choice>
              <mc:Fallback>
                <p:oleObj name="Worksheet" r:id="rId3" imgW="12954000" imgH="4483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4398" y="1144314"/>
                        <a:ext cx="11606084" cy="4015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63AD9C9-CD5A-B448-BB85-A5E74FFF5FB7}"/>
              </a:ext>
            </a:extLst>
          </p:cNvPr>
          <p:cNvSpPr txBox="1"/>
          <p:nvPr/>
        </p:nvSpPr>
        <p:spPr>
          <a:xfrm>
            <a:off x="707570" y="5434149"/>
            <a:ext cx="11282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Initial libraries were prepared by non-stranded-specific kit.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Low gene feature mapping percentage indicates high DNA contamination (usually requires &gt;=25%) </a:t>
            </a:r>
          </a:p>
        </p:txBody>
      </p:sp>
    </p:spTree>
    <p:extLst>
      <p:ext uri="{BB962C8B-B14F-4D97-AF65-F5344CB8AC3E}">
        <p14:creationId xmlns:p14="http://schemas.microsoft.com/office/powerpoint/2010/main" val="1132956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361B5-9A63-1049-A9D7-2EB478B7B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batch of RNA-</a:t>
            </a:r>
            <a:r>
              <a:rPr lang="en-US" dirty="0" err="1"/>
              <a:t>seq</a:t>
            </a:r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BC7A9B5-337B-974D-83C1-FFABFA61CB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337250"/>
              </p:ext>
            </p:extLst>
          </p:nvPr>
        </p:nvGraphicFramePr>
        <p:xfrm>
          <a:off x="671579" y="1690688"/>
          <a:ext cx="10682221" cy="3866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Worksheet" r:id="rId3" imgW="12382500" imgH="4483100" progId="Excel.Sheet.12">
                  <p:embed/>
                </p:oleObj>
              </mc:Choice>
              <mc:Fallback>
                <p:oleObj name="Worksheet" r:id="rId3" imgW="12382500" imgH="4483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1579" y="1690688"/>
                        <a:ext cx="10682221" cy="38667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5923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A9A06-62BE-2E40-823F-A82585D1D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846"/>
          </a:xfrm>
        </p:spPr>
        <p:txBody>
          <a:bodyPr>
            <a:normAutofit fontScale="90000"/>
          </a:bodyPr>
          <a:lstStyle/>
          <a:p>
            <a:r>
              <a:rPr lang="en-US" dirty="0"/>
              <a:t>Third batch of naïve CD4 T RNA-</a:t>
            </a:r>
            <a:r>
              <a:rPr lang="en-US" dirty="0" err="1"/>
              <a:t>seq</a:t>
            </a:r>
            <a:r>
              <a:rPr lang="en-US" dirty="0"/>
              <a:t> technical QC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8B796-F021-004B-A850-CEAE9D290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91403"/>
            <a:ext cx="10515600" cy="2385559"/>
          </a:xfrm>
        </p:spPr>
        <p:txBody>
          <a:bodyPr/>
          <a:lstStyle/>
          <a:p>
            <a:r>
              <a:rPr lang="en-US" dirty="0"/>
              <a:t>Improved </a:t>
            </a:r>
            <a:r>
              <a:rPr lang="en-US" dirty="0" err="1"/>
              <a:t>gene_feature</a:t>
            </a:r>
            <a:r>
              <a:rPr lang="en-US" dirty="0"/>
              <a:t> %  (reduced DNA contamination)</a:t>
            </a:r>
          </a:p>
          <a:p>
            <a:r>
              <a:rPr lang="en-US" dirty="0"/>
              <a:t>Has enough reads (&gt; 10M per sample) for next step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E3F3890-51AD-1A44-A87E-7F374C34A5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507074"/>
              </p:ext>
            </p:extLst>
          </p:nvPr>
        </p:nvGraphicFramePr>
        <p:xfrm>
          <a:off x="139700" y="1493838"/>
          <a:ext cx="119126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Worksheet" r:id="rId3" imgW="11912600" imgH="2044700" progId="Excel.Sheet.12">
                  <p:embed/>
                </p:oleObj>
              </mc:Choice>
              <mc:Fallback>
                <p:oleObj name="Worksheet" r:id="rId3" imgW="11912600" imgH="2044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700" y="1493838"/>
                        <a:ext cx="11912600" cy="204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6385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E06DD-FA01-594F-A2F7-58249BB72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CD4 T RNA-</a:t>
            </a:r>
            <a:r>
              <a:rPr lang="en-US" dirty="0" err="1"/>
              <a:t>seq</a:t>
            </a:r>
            <a:r>
              <a:rPr lang="en-US" dirty="0"/>
              <a:t> biological QC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346D2D-EF5C-1345-9E1A-005D688E1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6729"/>
          <a:stretch/>
        </p:blipFill>
        <p:spPr>
          <a:xfrm>
            <a:off x="158931" y="1321231"/>
            <a:ext cx="5288280" cy="52981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B2C7F2-623A-7743-9875-758F139E0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818" y="1476102"/>
            <a:ext cx="4392673" cy="43926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63DCD5-F79E-EE48-98AD-9355FAA6C77A}"/>
              </a:ext>
            </a:extLst>
          </p:cNvPr>
          <p:cNvSpPr txBox="1"/>
          <p:nvPr/>
        </p:nvSpPr>
        <p:spPr>
          <a:xfrm>
            <a:off x="4990011" y="5868775"/>
            <a:ext cx="7201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ND589 stimulation (8hr and 24hr) is different from the other two donors</a:t>
            </a:r>
          </a:p>
          <a:p>
            <a:r>
              <a:rPr lang="en-US" dirty="0"/>
              <a:t>Can be fixed by introducing individual as covariant for differential analysis</a:t>
            </a:r>
          </a:p>
        </p:txBody>
      </p:sp>
    </p:spTree>
    <p:extLst>
      <p:ext uri="{BB962C8B-B14F-4D97-AF65-F5344CB8AC3E}">
        <p14:creationId xmlns:p14="http://schemas.microsoft.com/office/powerpoint/2010/main" val="4087951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245</Words>
  <Application>Microsoft Macintosh PowerPoint</Application>
  <PresentationFormat>Widescreen</PresentationFormat>
  <Paragraphs>37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Worksheet</vt:lpstr>
      <vt:lpstr>Microsoft Excel Worksheet</vt:lpstr>
      <vt:lpstr>Naïve T cells and Jurkat cell line stimulation</vt:lpstr>
      <vt:lpstr>Hi-C hicup preprocess</vt:lpstr>
      <vt:lpstr>Virtual DpnII bait capture</vt:lpstr>
      <vt:lpstr>Hi-C reproducibility</vt:lpstr>
      <vt:lpstr>Further analysis</vt:lpstr>
      <vt:lpstr>First batch of RNA-seq</vt:lpstr>
      <vt:lpstr>Second batch of RNA-seq</vt:lpstr>
      <vt:lpstr>Third batch of naïve CD4 T RNA-seq technical QC</vt:lpstr>
      <vt:lpstr>naïve CD4 T RNA-seq biological QC</vt:lpstr>
      <vt:lpstr>Differential analysis of naïve CD4 T RNA-seq </vt:lpstr>
      <vt:lpstr>Hierarchical cluster of DEG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Naïve T cells and Jurkat cell line stimulation</dc:title>
  <dc:creator>su chun</dc:creator>
  <cp:lastModifiedBy>su chun</cp:lastModifiedBy>
  <cp:revision>34</cp:revision>
  <dcterms:created xsi:type="dcterms:W3CDTF">2021-03-10T15:25:28Z</dcterms:created>
  <dcterms:modified xsi:type="dcterms:W3CDTF">2021-05-13T19:27:18Z</dcterms:modified>
</cp:coreProperties>
</file>