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45305511508122"/>
          <c:y val="5.1478312565234573E-2"/>
          <c:w val="0.83143276288788348"/>
          <c:h val="0.7980572904527546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190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xVal>
            <c:numRef>
              <c:f>Лист1!$A$2:$A$11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Лист1!$B$2:$B$11</c:f>
              <c:numCache>
                <c:formatCode>General</c:formatCode>
                <c:ptCount val="10"/>
                <c:pt idx="0">
                  <c:v>14739</c:v>
                </c:pt>
                <c:pt idx="1">
                  <c:v>28190</c:v>
                </c:pt>
                <c:pt idx="2">
                  <c:v>44184</c:v>
                </c:pt>
                <c:pt idx="3">
                  <c:v>63423</c:v>
                </c:pt>
                <c:pt idx="4">
                  <c:v>83738</c:v>
                </c:pt>
                <c:pt idx="5">
                  <c:v>90046</c:v>
                </c:pt>
                <c:pt idx="6">
                  <c:v>103627</c:v>
                </c:pt>
                <c:pt idx="7">
                  <c:v>118344</c:v>
                </c:pt>
                <c:pt idx="8">
                  <c:v>134231</c:v>
                </c:pt>
                <c:pt idx="9">
                  <c:v>154298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190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Лист1!$A$2:$A$11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Лист1!$C$2:$C$11</c:f>
              <c:numCache>
                <c:formatCode>General</c:formatCode>
                <c:ptCount val="10"/>
                <c:pt idx="0">
                  <c:v>12956</c:v>
                </c:pt>
                <c:pt idx="1">
                  <c:v>27788</c:v>
                </c:pt>
                <c:pt idx="2">
                  <c:v>39300</c:v>
                </c:pt>
                <c:pt idx="3">
                  <c:v>52793</c:v>
                </c:pt>
                <c:pt idx="4">
                  <c:v>72886</c:v>
                </c:pt>
                <c:pt idx="5">
                  <c:v>81787</c:v>
                </c:pt>
                <c:pt idx="6">
                  <c:v>89203</c:v>
                </c:pt>
                <c:pt idx="7">
                  <c:v>103609</c:v>
                </c:pt>
                <c:pt idx="8">
                  <c:v>119817</c:v>
                </c:pt>
                <c:pt idx="9">
                  <c:v>136454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219680"/>
        <c:axId val="312224384"/>
      </c:scatterChart>
      <c:valAx>
        <c:axId val="312219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</a:t>
                </a:r>
                <a:r>
                  <a:rPr lang="ru-RU" sz="18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пар строк</a:t>
                </a:r>
                <a:endParaRPr lang="ru-RU" sz="18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312224384"/>
        <c:crosses val="autoZero"/>
        <c:crossBetween val="midCat"/>
      </c:valAx>
      <c:valAx>
        <c:axId val="3122243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Миллисекунды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31221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3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0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67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0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54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2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3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4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51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8BF6-E58A-4444-8BF8-3D4A58CD3FB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3471E-18CF-4822-A7A1-CD9123B00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Различение случайных слов маленькими конечными автоматами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9957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Карпова Ольга</a:t>
            </a:r>
          </a:p>
          <a:p>
            <a:pPr algn="r"/>
            <a:r>
              <a:rPr lang="ru-RU" dirty="0" smtClean="0"/>
              <a:t>КН-401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Перестановочные автоматы. Ограничение на структуру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Идея: ограничить указанным образом рассматриваемые строки, случайным образом сформировать пары слов.</a:t>
            </a:r>
          </a:p>
          <a:p>
            <a:r>
              <a:rPr lang="ru-RU" dirty="0" smtClean="0"/>
              <a:t>Результат:</a:t>
            </a:r>
          </a:p>
          <a:p>
            <a:pPr lvl="1"/>
            <a:r>
              <a:rPr lang="ru-RU" dirty="0" smtClean="0"/>
              <a:t>Длина строки 40: модификации известных тождеств.</a:t>
            </a:r>
          </a:p>
          <a:p>
            <a:pPr lvl="1"/>
            <a:r>
              <a:rPr lang="ru-RU" dirty="0" smtClean="0"/>
              <a:t>Длина строки 44: тождества для автоматов с 5 состояниями.</a:t>
            </a:r>
          </a:p>
          <a:p>
            <a:pPr lvl="1"/>
            <a:r>
              <a:rPr lang="ru-RU" dirty="0" smtClean="0"/>
              <a:t>Длина строки 48: тождества для автоматов с 5 и 6 состояниями.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9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Перестановочные автоматы. Ограничение на структуру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перестановочных автоматов с </a:t>
            </a:r>
            <a:r>
              <a:rPr lang="ru-RU" dirty="0" smtClean="0"/>
              <a:t>5 состояниями</a:t>
            </a:r>
            <a:r>
              <a:rPr lang="ru-RU" dirty="0"/>
              <a:t>:</a:t>
            </a:r>
          </a:p>
          <a:p>
            <a:r>
              <a:rPr lang="ru-RU" dirty="0"/>
              <a:t>(</a:t>
            </a:r>
            <a:r>
              <a:rPr lang="en-US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yxxy</a:t>
            </a:r>
            <a:r>
              <a:rPr lang="ru-RU" dirty="0"/>
              <a:t>)</a:t>
            </a:r>
            <a:r>
              <a:rPr lang="ru-RU" baseline="30000" dirty="0"/>
              <a:t>5</a:t>
            </a:r>
            <a:r>
              <a:rPr lang="ru-RU" dirty="0"/>
              <a:t>(</a:t>
            </a:r>
            <a:r>
              <a:rPr lang="en-US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3</a:t>
            </a:r>
            <a:r>
              <a:rPr lang="ru-RU" dirty="0"/>
              <a:t>(</a:t>
            </a:r>
            <a:r>
              <a:rPr lang="en-US" dirty="0" err="1"/>
              <a:t>yxxy</a:t>
            </a:r>
            <a:r>
              <a:rPr lang="ru-RU" dirty="0" smtClean="0"/>
              <a:t>) 			</a:t>
            </a:r>
            <a:r>
              <a:rPr lang="ru-RU" dirty="0" smtClean="0"/>
              <a:t>(44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(</a:t>
            </a:r>
            <a:r>
              <a:rPr lang="ru-RU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6</a:t>
            </a:r>
            <a:r>
              <a:rPr lang="ru-RU" dirty="0"/>
              <a:t>(</a:t>
            </a:r>
            <a:r>
              <a:rPr lang="en-US" dirty="0" err="1"/>
              <a:t>yxxy</a:t>
            </a:r>
            <a:r>
              <a:rPr lang="ru-RU" dirty="0" smtClean="0"/>
              <a:t>)</a:t>
            </a:r>
            <a:r>
              <a:rPr lang="ru-RU" baseline="30000" dirty="0" smtClean="0"/>
              <a:t>5</a:t>
            </a:r>
            <a:r>
              <a:rPr lang="ru-RU" dirty="0"/>
              <a:t> </a:t>
            </a:r>
            <a:r>
              <a:rPr lang="ru-RU" dirty="0" smtClean="0"/>
              <a:t>					</a:t>
            </a:r>
            <a:r>
              <a:rPr lang="ru-RU" dirty="0" smtClean="0"/>
              <a:t>(44</a:t>
            </a:r>
            <a:r>
              <a:rPr lang="ru-RU" dirty="0"/>
              <a:t>)</a:t>
            </a:r>
            <a:r>
              <a:rPr lang="ru-RU" baseline="30000" dirty="0" smtClean="0"/>
              <a:t> </a:t>
            </a:r>
            <a:endParaRPr lang="ru-RU" dirty="0"/>
          </a:p>
          <a:p>
            <a:r>
              <a:rPr lang="ru-RU" dirty="0"/>
              <a:t>(</a:t>
            </a:r>
            <a:r>
              <a:rPr lang="ru-RU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yxxy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yxxy</a:t>
            </a:r>
            <a:r>
              <a:rPr lang="ru-RU" dirty="0"/>
              <a:t>)</a:t>
            </a:r>
            <a:r>
              <a:rPr lang="ru-RU" baseline="30000" dirty="0"/>
              <a:t>3</a:t>
            </a:r>
            <a:r>
              <a:rPr lang="ru-RU" dirty="0"/>
              <a:t>(</a:t>
            </a:r>
            <a:r>
              <a:rPr lang="en-US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 smtClean="0"/>
              <a:t>)</a:t>
            </a:r>
            <a:r>
              <a:rPr lang="ru-RU" baseline="30000" dirty="0" smtClean="0"/>
              <a:t>2		</a:t>
            </a:r>
            <a:r>
              <a:rPr lang="ru-RU" dirty="0" smtClean="0"/>
              <a:t>(44</a:t>
            </a:r>
            <a:r>
              <a:rPr lang="ru-RU" dirty="0"/>
              <a:t>)</a:t>
            </a:r>
          </a:p>
          <a:p>
            <a:r>
              <a:rPr lang="ru-RU" dirty="0"/>
              <a:t>(</a:t>
            </a:r>
            <a:r>
              <a:rPr lang="ru-RU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yxxy</a:t>
            </a:r>
            <a:r>
              <a:rPr lang="ru-RU" dirty="0" smtClean="0"/>
              <a:t>)</a:t>
            </a:r>
            <a:r>
              <a:rPr lang="ru-RU" baseline="30000" dirty="0" smtClean="0"/>
              <a:t>6</a:t>
            </a:r>
            <a:r>
              <a:rPr lang="ru-RU" dirty="0" smtClean="0"/>
              <a:t> 			(48)</a:t>
            </a:r>
            <a:endParaRPr lang="ru-RU" dirty="0"/>
          </a:p>
          <a:p>
            <a:r>
              <a:rPr lang="ru-RU" dirty="0"/>
              <a:t>(</a:t>
            </a:r>
            <a:r>
              <a:rPr lang="ru-RU" dirty="0" err="1"/>
              <a:t>xy</a:t>
            </a:r>
            <a:r>
              <a:rPr lang="ru-RU" dirty="0"/>
              <a:t>)</a:t>
            </a:r>
            <a:r>
              <a:rPr lang="ru-RU" baseline="30000" dirty="0"/>
              <a:t>3</a:t>
            </a:r>
            <a:r>
              <a:rPr lang="ru-RU" dirty="0"/>
              <a:t>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3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3</a:t>
            </a:r>
            <a:r>
              <a:rPr lang="ru-RU" dirty="0"/>
              <a:t>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3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3</a:t>
            </a:r>
            <a:r>
              <a:rPr lang="ru-RU" dirty="0"/>
              <a:t>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4</a:t>
            </a:r>
            <a:r>
              <a:rPr lang="ru-RU" dirty="0"/>
              <a:t>(</a:t>
            </a:r>
            <a:r>
              <a:rPr lang="en-US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 smtClean="0"/>
              <a:t>)	(48)</a:t>
            </a:r>
            <a:endParaRPr lang="ru-RU" dirty="0"/>
          </a:p>
          <a:p>
            <a:r>
              <a:rPr lang="ru-RU" dirty="0"/>
              <a:t>(</a:t>
            </a:r>
            <a:r>
              <a:rPr lang="ru-RU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5</a:t>
            </a:r>
            <a:r>
              <a:rPr lang="ru-RU" dirty="0"/>
              <a:t>(</a:t>
            </a:r>
            <a:r>
              <a:rPr lang="en-US" dirty="0" err="1"/>
              <a:t>yx</a:t>
            </a:r>
            <a:r>
              <a:rPr lang="ru-RU" dirty="0"/>
              <a:t>)(</a:t>
            </a:r>
            <a:r>
              <a:rPr lang="en-US" dirty="0" err="1"/>
              <a:t>yxxy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/>
              <a:t>)(</a:t>
            </a:r>
            <a:r>
              <a:rPr lang="en-US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yxxy</a:t>
            </a:r>
            <a:r>
              <a:rPr lang="ru-RU" dirty="0" smtClean="0"/>
              <a:t>)</a:t>
            </a:r>
            <a:r>
              <a:rPr lang="ru-RU" baseline="30000" dirty="0" smtClean="0"/>
              <a:t>3</a:t>
            </a:r>
            <a:r>
              <a:rPr lang="ru-RU" dirty="0" smtClean="0"/>
              <a:t>  		(48)</a:t>
            </a:r>
            <a:endParaRPr lang="ru-RU" dirty="0"/>
          </a:p>
          <a:p>
            <a:r>
              <a:rPr lang="ru-RU" dirty="0"/>
              <a:t>(</a:t>
            </a:r>
            <a:r>
              <a:rPr lang="ru-RU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/>
              <a:t>)(</a:t>
            </a:r>
            <a:r>
              <a:rPr lang="en-US" dirty="0" err="1"/>
              <a:t>xyyx</a:t>
            </a:r>
            <a:r>
              <a:rPr lang="ru-RU" dirty="0"/>
              <a:t>)</a:t>
            </a:r>
            <a:r>
              <a:rPr lang="ru-RU" baseline="30000" dirty="0"/>
              <a:t>6</a:t>
            </a:r>
            <a:r>
              <a:rPr lang="ru-RU" dirty="0"/>
              <a:t>(</a:t>
            </a:r>
            <a:r>
              <a:rPr lang="en-US" dirty="0" err="1"/>
              <a:t>yxxy</a:t>
            </a:r>
            <a:r>
              <a:rPr lang="ru-RU" dirty="0"/>
              <a:t>)</a:t>
            </a:r>
            <a:r>
              <a:rPr lang="ru-RU" baseline="30000" dirty="0"/>
              <a:t>3</a:t>
            </a:r>
            <a:r>
              <a:rPr lang="ru-RU" dirty="0"/>
              <a:t>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 smtClean="0"/>
              <a:t>)		(48)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1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Перестановочные автоматы. Ограничение на структуру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перестановочных автоматов с 6 состояниями:</a:t>
            </a:r>
          </a:p>
          <a:p>
            <a:r>
              <a:rPr lang="ru-RU" dirty="0" smtClean="0"/>
              <a:t>(</a:t>
            </a:r>
            <a:r>
              <a:rPr lang="ru-RU" dirty="0" err="1" smtClean="0"/>
              <a:t>xy</a:t>
            </a:r>
            <a:r>
              <a:rPr lang="ru-RU" dirty="0" smtClean="0"/>
              <a:t>)</a:t>
            </a:r>
            <a:r>
              <a:rPr lang="ru-RU" baseline="30000" dirty="0" smtClean="0"/>
              <a:t>7</a:t>
            </a:r>
            <a:r>
              <a:rPr lang="ru-RU" dirty="0" smtClean="0"/>
              <a:t>(</a:t>
            </a:r>
            <a:r>
              <a:rPr lang="ru-RU" dirty="0" err="1" smtClean="0"/>
              <a:t>yx</a:t>
            </a:r>
            <a:r>
              <a:rPr lang="ru-RU" dirty="0" smtClean="0"/>
              <a:t>)</a:t>
            </a:r>
            <a:r>
              <a:rPr lang="ru-RU" baseline="30000" dirty="0" smtClean="0"/>
              <a:t>12</a:t>
            </a:r>
            <a:r>
              <a:rPr lang="ru-RU" dirty="0" smtClean="0"/>
              <a:t>(</a:t>
            </a:r>
            <a:r>
              <a:rPr lang="ru-RU" dirty="0" err="1" smtClean="0"/>
              <a:t>xy</a:t>
            </a:r>
            <a:r>
              <a:rPr lang="ru-RU" dirty="0" smtClean="0"/>
              <a:t>)</a:t>
            </a:r>
            <a:r>
              <a:rPr lang="ru-RU" baseline="30000" dirty="0" smtClean="0"/>
              <a:t>5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 err="1" smtClean="0"/>
              <a:t>xy</a:t>
            </a:r>
            <a:r>
              <a:rPr lang="ru-RU" dirty="0" smtClean="0"/>
              <a:t>)</a:t>
            </a:r>
            <a:r>
              <a:rPr lang="ru-RU" baseline="30000" dirty="0" smtClean="0"/>
              <a:t>10</a:t>
            </a:r>
            <a:r>
              <a:rPr lang="ru-RU" dirty="0" smtClean="0"/>
              <a:t>(</a:t>
            </a:r>
            <a:r>
              <a:rPr lang="ru-RU" dirty="0" err="1" smtClean="0"/>
              <a:t>yx</a:t>
            </a:r>
            <a:r>
              <a:rPr lang="ru-RU" dirty="0" smtClean="0"/>
              <a:t>)</a:t>
            </a:r>
            <a:r>
              <a:rPr lang="ru-RU" baseline="30000" dirty="0" smtClean="0"/>
              <a:t>12</a:t>
            </a:r>
            <a:r>
              <a:rPr lang="ru-RU" dirty="0" smtClean="0"/>
              <a:t>(</a:t>
            </a:r>
            <a:r>
              <a:rPr lang="ru-RU" dirty="0" err="1" smtClean="0"/>
              <a:t>xy</a:t>
            </a:r>
            <a:r>
              <a:rPr lang="ru-RU" dirty="0" smtClean="0"/>
              <a:t>)</a:t>
            </a:r>
            <a:r>
              <a:rPr lang="ru-RU" baseline="30000" dirty="0" smtClean="0"/>
              <a:t>2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 err="1" smtClean="0"/>
              <a:t>xy</a:t>
            </a:r>
            <a:r>
              <a:rPr lang="ru-RU" dirty="0" smtClean="0"/>
              <a:t>)</a:t>
            </a:r>
            <a:r>
              <a:rPr lang="ru-RU" baseline="30000" dirty="0" smtClean="0"/>
              <a:t>4</a:t>
            </a:r>
            <a:r>
              <a:rPr lang="ru-RU" dirty="0" smtClean="0"/>
              <a:t>(</a:t>
            </a:r>
            <a:r>
              <a:rPr lang="ru-RU" dirty="0" err="1" smtClean="0"/>
              <a:t>yx</a:t>
            </a:r>
            <a:r>
              <a:rPr lang="ru-RU" dirty="0" smtClean="0"/>
              <a:t>)</a:t>
            </a:r>
            <a:r>
              <a:rPr lang="ru-RU" baseline="30000" dirty="0" smtClean="0"/>
              <a:t>5</a:t>
            </a:r>
            <a:r>
              <a:rPr lang="ru-RU" dirty="0" smtClean="0"/>
              <a:t>(</a:t>
            </a:r>
            <a:r>
              <a:rPr lang="ru-RU" dirty="0" err="1" smtClean="0"/>
              <a:t>xy</a:t>
            </a:r>
            <a:r>
              <a:rPr lang="ru-RU" dirty="0" smtClean="0"/>
              <a:t>)</a:t>
            </a:r>
            <a:r>
              <a:rPr lang="ru-RU" baseline="30000" dirty="0" smtClean="0"/>
              <a:t>6</a:t>
            </a:r>
            <a:r>
              <a:rPr lang="ru-RU" dirty="0" smtClean="0"/>
              <a:t>(</a:t>
            </a:r>
            <a:r>
              <a:rPr lang="en-US" dirty="0" err="1" smtClean="0"/>
              <a:t>yxxy</a:t>
            </a:r>
            <a:r>
              <a:rPr lang="ru-RU" dirty="0" smtClean="0"/>
              <a:t>)(</a:t>
            </a:r>
            <a:r>
              <a:rPr lang="en-US" dirty="0" err="1" smtClean="0"/>
              <a:t>yx</a:t>
            </a:r>
            <a:r>
              <a:rPr lang="ru-RU" dirty="0" smtClean="0"/>
              <a:t>)</a:t>
            </a:r>
            <a:r>
              <a:rPr lang="ru-RU" baseline="30000" dirty="0" smtClean="0"/>
              <a:t>6</a:t>
            </a:r>
            <a:r>
              <a:rPr lang="ru-RU" dirty="0" smtClean="0"/>
              <a:t>(</a:t>
            </a:r>
            <a:r>
              <a:rPr lang="en-US" dirty="0" err="1" smtClean="0"/>
              <a:t>xy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5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Произвольные автоматы с 4 состояниями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Идея: дописать к уже известным тождествам для перестановочных автоматов с 4 состояниями и более общие префикс и суффикс.</a:t>
            </a:r>
          </a:p>
          <a:p>
            <a:r>
              <a:rPr lang="ru-RU" dirty="0" smtClean="0"/>
              <a:t>Политика выбора префикса и суффикса разная.</a:t>
            </a:r>
          </a:p>
          <a:p>
            <a:r>
              <a:rPr lang="ru-RU" dirty="0" smtClean="0"/>
              <a:t>Результат:</a:t>
            </a:r>
          </a:p>
          <a:p>
            <a:pPr lvl="1"/>
            <a:r>
              <a:rPr lang="en-US" dirty="0" smtClean="0"/>
              <a:t>u </a:t>
            </a:r>
            <a:r>
              <a:rPr lang="en-US" dirty="0"/>
              <a:t>= (</a:t>
            </a:r>
            <a:r>
              <a:rPr lang="en-US" dirty="0" err="1"/>
              <a:t>xyy</a:t>
            </a:r>
            <a:r>
              <a:rPr lang="en-US" dirty="0"/>
              <a:t>)(</a:t>
            </a:r>
            <a:r>
              <a:rPr lang="en-US" dirty="0" err="1"/>
              <a:t>yxx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(y)</a:t>
            </a:r>
            <a:r>
              <a:rPr lang="en-US" baseline="30000" dirty="0"/>
              <a:t>9</a:t>
            </a:r>
            <a:r>
              <a:rPr lang="en-US" dirty="0"/>
              <a:t>(</a:t>
            </a:r>
            <a:r>
              <a:rPr lang="en-US" dirty="0" err="1"/>
              <a:t>xxy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 err="1"/>
              <a:t>yy</a:t>
            </a:r>
            <a:r>
              <a:rPr lang="en-US" dirty="0"/>
              <a:t>)(</a:t>
            </a:r>
            <a:r>
              <a:rPr lang="en-US" dirty="0" err="1"/>
              <a:t>xxy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 err="1"/>
              <a:t>yyx</a:t>
            </a:r>
            <a:r>
              <a:rPr lang="en-US" dirty="0"/>
              <a:t>), v = reverse(u</a:t>
            </a:r>
            <a:r>
              <a:rPr lang="en-US" dirty="0" smtClean="0"/>
              <a:t>)</a:t>
            </a:r>
            <a:r>
              <a:rPr lang="ru-RU" dirty="0" smtClean="0"/>
              <a:t>		(35)</a:t>
            </a:r>
            <a:endParaRPr lang="ru-RU" dirty="0" smtClean="0"/>
          </a:p>
          <a:p>
            <a:pPr lvl="1"/>
            <a:r>
              <a:rPr lang="en-US" dirty="0"/>
              <a:t>u = (</a:t>
            </a:r>
            <a:r>
              <a:rPr lang="en-US" dirty="0" err="1"/>
              <a:t>xy</a:t>
            </a:r>
            <a:r>
              <a:rPr lang="en-US" dirty="0"/>
              <a:t>)</a:t>
            </a:r>
            <a:r>
              <a:rPr lang="en-US" baseline="30000" dirty="0"/>
              <a:t>9</a:t>
            </a:r>
            <a:r>
              <a:rPr lang="en-US" dirty="0"/>
              <a:t>(</a:t>
            </a:r>
            <a:r>
              <a:rPr lang="en-US" dirty="0" err="1"/>
              <a:t>yx</a:t>
            </a:r>
            <a:r>
              <a:rPr lang="en-US" dirty="0"/>
              <a:t>)</a:t>
            </a:r>
            <a:r>
              <a:rPr lang="en-US" baseline="30000" dirty="0"/>
              <a:t>10</a:t>
            </a:r>
            <a:r>
              <a:rPr lang="en-US" dirty="0"/>
              <a:t>(</a:t>
            </a:r>
            <a:r>
              <a:rPr lang="en-US" dirty="0" err="1"/>
              <a:t>xy</a:t>
            </a:r>
            <a:r>
              <a:rPr lang="en-US" dirty="0"/>
              <a:t>)</a:t>
            </a:r>
            <a:r>
              <a:rPr lang="en-US" baseline="30000" dirty="0"/>
              <a:t>4</a:t>
            </a:r>
            <a:r>
              <a:rPr lang="en-US" dirty="0"/>
              <a:t>(</a:t>
            </a:r>
            <a:r>
              <a:rPr lang="en-US" dirty="0" err="1"/>
              <a:t>yx</a:t>
            </a:r>
            <a:r>
              <a:rPr lang="en-US" dirty="0"/>
              <a:t>)</a:t>
            </a:r>
            <a:r>
              <a:rPr lang="en-US" baseline="30000" dirty="0"/>
              <a:t>3</a:t>
            </a:r>
            <a:r>
              <a:rPr lang="en-US" dirty="0"/>
              <a:t>, v = reverse(u</a:t>
            </a:r>
            <a:r>
              <a:rPr lang="en-US" dirty="0" smtClean="0"/>
              <a:t>)</a:t>
            </a:r>
            <a:r>
              <a:rPr lang="ru-RU" dirty="0" smtClean="0"/>
              <a:t>				(52)</a:t>
            </a:r>
            <a:endParaRPr lang="ru-RU" dirty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518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Произвольные автоматы с 5 состояниями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Идея: к известным тождествам для перестановочных автоматов жадно дописывать такие префикс и суффикс, чтобы получившуюся пару различил автомат с большим номером, чем исходную.</a:t>
            </a:r>
          </a:p>
          <a:p>
            <a:r>
              <a:rPr lang="ru-RU" dirty="0" smtClean="0"/>
              <a:t>Результат: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 err="1" smtClean="0"/>
              <a:t>xx</a:t>
            </a:r>
            <a:r>
              <a:rPr lang="ru-RU" dirty="0"/>
              <a:t>)(</a:t>
            </a:r>
            <a:r>
              <a:rPr lang="ru-RU" dirty="0" err="1"/>
              <a:t>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xyyy</a:t>
            </a:r>
            <a:r>
              <a:rPr lang="ru-RU" dirty="0"/>
              <a:t>)(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(y)(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xxy</a:t>
            </a:r>
            <a:r>
              <a:rPr lang="ru-RU" dirty="0"/>
              <a:t>)(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4</a:t>
            </a:r>
            <a:r>
              <a:rPr lang="ru-RU" dirty="0"/>
              <a:t>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_(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6</a:t>
            </a:r>
            <a:r>
              <a:rPr lang="ru-RU" dirty="0"/>
              <a:t>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10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4</a:t>
            </a:r>
            <a:r>
              <a:rPr lang="ru-RU" dirty="0"/>
              <a:t>_(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 smtClean="0"/>
              <a:t>)</a:t>
            </a:r>
            <a:r>
              <a:rPr lang="ru-RU" baseline="30000" dirty="0" smtClean="0"/>
              <a:t>2</a:t>
            </a:r>
            <a:r>
              <a:rPr lang="ru-RU" dirty="0" smtClean="0"/>
              <a:t>(</a:t>
            </a:r>
            <a:r>
              <a:rPr lang="en-US" dirty="0" err="1"/>
              <a:t>yx</a:t>
            </a:r>
            <a:r>
              <a:rPr lang="ru-RU" dirty="0"/>
              <a:t>)</a:t>
            </a:r>
            <a:r>
              <a:rPr lang="ru-RU" baseline="30000" dirty="0"/>
              <a:t>4</a:t>
            </a:r>
            <a:r>
              <a:rPr lang="ru-RU" dirty="0"/>
              <a:t>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yxx</a:t>
            </a:r>
            <a:r>
              <a:rPr lang="ru-RU" dirty="0"/>
              <a:t>)(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/>
              <a:t>y</a:t>
            </a:r>
            <a:r>
              <a:rPr lang="ru-RU" dirty="0"/>
              <a:t>)(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 err="1"/>
              <a:t>yyyx</a:t>
            </a:r>
            <a:r>
              <a:rPr lang="ru-RU" dirty="0"/>
              <a:t>)(</a:t>
            </a:r>
            <a:r>
              <a:rPr lang="en-US" dirty="0" err="1"/>
              <a:t>xy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(</a:t>
            </a:r>
            <a:r>
              <a:rPr lang="en-US" dirty="0"/>
              <a:t>xx</a:t>
            </a:r>
            <a:r>
              <a:rPr lang="ru-RU" dirty="0" smtClean="0"/>
              <a:t>)</a:t>
            </a:r>
            <a:r>
              <a:rPr lang="en-US" dirty="0" smtClean="0"/>
              <a:t> = u, </a:t>
            </a:r>
          </a:p>
          <a:p>
            <a:pPr marL="0" indent="0">
              <a:buNone/>
            </a:pPr>
            <a:r>
              <a:rPr lang="en-US" dirty="0" smtClean="0"/>
              <a:t>v = reverse(u</a:t>
            </a:r>
            <a:r>
              <a:rPr lang="en-US" dirty="0" smtClean="0"/>
              <a:t>)</a:t>
            </a:r>
            <a:r>
              <a:rPr lang="ru-RU" dirty="0" smtClean="0"/>
              <a:t>								(124)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3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Предположение о структуре тождеств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(000)(0</a:t>
            </a:r>
            <a:r>
              <a:rPr lang="ru-RU" baseline="30000" dirty="0"/>
              <a:t>12</a:t>
            </a:r>
            <a:r>
              <a:rPr lang="ru-RU" dirty="0"/>
              <a:t>)1(0000) = (</a:t>
            </a:r>
            <a:r>
              <a:rPr lang="ru-RU" dirty="0" smtClean="0"/>
              <a:t>000)1(0</a:t>
            </a:r>
            <a:r>
              <a:rPr lang="ru-RU" baseline="30000" dirty="0" smtClean="0"/>
              <a:t>12</a:t>
            </a:r>
            <a:r>
              <a:rPr lang="ru-RU" dirty="0"/>
              <a:t>)(0000</a:t>
            </a:r>
            <a:r>
              <a:rPr lang="ru-RU" dirty="0" smtClean="0"/>
              <a:t>) – для автоматов с 4 состояниями</a:t>
            </a:r>
          </a:p>
          <a:p>
            <a:r>
              <a:rPr lang="ru-RU" dirty="0"/>
              <a:t>(0</a:t>
            </a:r>
            <a:r>
              <a:rPr lang="ru-RU" baseline="30000" dirty="0"/>
              <a:t>4</a:t>
            </a:r>
            <a:r>
              <a:rPr lang="ru-RU" dirty="0"/>
              <a:t>)1(0</a:t>
            </a:r>
            <a:r>
              <a:rPr lang="ru-RU" baseline="30000" dirty="0"/>
              <a:t>60</a:t>
            </a:r>
            <a:r>
              <a:rPr lang="ru-RU" dirty="0"/>
              <a:t>)(0</a:t>
            </a:r>
            <a:r>
              <a:rPr lang="ru-RU" baseline="30000" dirty="0"/>
              <a:t>5</a:t>
            </a:r>
            <a:r>
              <a:rPr lang="ru-RU" dirty="0"/>
              <a:t>) </a:t>
            </a:r>
            <a:r>
              <a:rPr lang="ru-RU" dirty="0" smtClean="0"/>
              <a:t>= </a:t>
            </a:r>
            <a:r>
              <a:rPr lang="ru-RU" dirty="0"/>
              <a:t>(0</a:t>
            </a:r>
            <a:r>
              <a:rPr lang="ru-RU" baseline="30000" dirty="0"/>
              <a:t>4</a:t>
            </a:r>
            <a:r>
              <a:rPr lang="ru-RU" dirty="0"/>
              <a:t>)(0</a:t>
            </a:r>
            <a:r>
              <a:rPr lang="ru-RU" baseline="30000" dirty="0"/>
              <a:t>60</a:t>
            </a:r>
            <a:r>
              <a:rPr lang="ru-RU" dirty="0"/>
              <a:t>)1(0</a:t>
            </a:r>
            <a:r>
              <a:rPr lang="ru-RU" baseline="30000" dirty="0"/>
              <a:t>5</a:t>
            </a:r>
            <a:r>
              <a:rPr lang="ru-RU" dirty="0" smtClean="0"/>
              <a:t>) – для автоматов с 5 состояниями</a:t>
            </a:r>
          </a:p>
          <a:p>
            <a:r>
              <a:rPr lang="ru-RU" dirty="0"/>
              <a:t>(0</a:t>
            </a:r>
            <a:r>
              <a:rPr lang="ru-RU" baseline="30000" dirty="0"/>
              <a:t>5</a:t>
            </a:r>
            <a:r>
              <a:rPr lang="ru-RU" dirty="0"/>
              <a:t>)1(0</a:t>
            </a:r>
            <a:r>
              <a:rPr lang="ru-RU" baseline="30000" dirty="0"/>
              <a:t>60</a:t>
            </a:r>
            <a:r>
              <a:rPr lang="ru-RU" dirty="0"/>
              <a:t>)(0</a:t>
            </a:r>
            <a:r>
              <a:rPr lang="ru-RU" baseline="30000" dirty="0"/>
              <a:t>6</a:t>
            </a:r>
            <a:r>
              <a:rPr lang="ru-RU" dirty="0"/>
              <a:t>) </a:t>
            </a:r>
            <a:r>
              <a:rPr lang="ru-RU" dirty="0" smtClean="0"/>
              <a:t>= </a:t>
            </a:r>
            <a:r>
              <a:rPr lang="ru-RU" dirty="0"/>
              <a:t>(0</a:t>
            </a:r>
            <a:r>
              <a:rPr lang="ru-RU" baseline="30000" dirty="0"/>
              <a:t>5</a:t>
            </a:r>
            <a:r>
              <a:rPr lang="ru-RU" dirty="0"/>
              <a:t>)(0</a:t>
            </a:r>
            <a:r>
              <a:rPr lang="ru-RU" baseline="30000" dirty="0"/>
              <a:t>60</a:t>
            </a:r>
            <a:r>
              <a:rPr lang="ru-RU" dirty="0"/>
              <a:t>)1(0</a:t>
            </a:r>
            <a:r>
              <a:rPr lang="ru-RU" baseline="30000" dirty="0"/>
              <a:t>6</a:t>
            </a:r>
            <a:r>
              <a:rPr lang="ru-RU" dirty="0"/>
              <a:t>) </a:t>
            </a:r>
            <a:r>
              <a:rPr lang="ru-RU" dirty="0" smtClean="0"/>
              <a:t> - для автоматов с 6 состояниями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А</a:t>
            </a:r>
            <a:r>
              <a:rPr lang="ru-RU" dirty="0" smtClean="0"/>
              <a:t> </a:t>
            </a:r>
            <a:r>
              <a:rPr lang="ru-RU" dirty="0"/>
              <a:t>= (Σ, </a:t>
            </a:r>
            <a:r>
              <a:rPr lang="en-US" dirty="0"/>
              <a:t>Q</a:t>
            </a:r>
            <a:r>
              <a:rPr lang="ru-RU" dirty="0"/>
              <a:t>, δ, </a:t>
            </a:r>
            <a:r>
              <a:rPr lang="en-US" dirty="0"/>
              <a:t>s</a:t>
            </a:r>
            <a:r>
              <a:rPr lang="ru-RU" dirty="0"/>
              <a:t>, </a:t>
            </a:r>
            <a:r>
              <a:rPr lang="en-US" dirty="0"/>
              <a:t>T</a:t>
            </a:r>
            <a:r>
              <a:rPr lang="ru-RU" dirty="0" smtClean="0"/>
              <a:t>) – детерминированный конечный автомат</a:t>
            </a:r>
          </a:p>
          <a:p>
            <a:r>
              <a:rPr lang="en-US" dirty="0" smtClean="0"/>
              <a:t>u, v </a:t>
            </a:r>
            <a:r>
              <a:rPr lang="ru-RU" dirty="0" smtClean="0"/>
              <a:t>∈</a:t>
            </a:r>
            <a:r>
              <a:rPr lang="en-US" dirty="0" smtClean="0"/>
              <a:t> </a:t>
            </a:r>
            <a:r>
              <a:rPr lang="ru-RU" dirty="0" smtClean="0"/>
              <a:t>Σ</a:t>
            </a:r>
            <a:r>
              <a:rPr lang="en-US" dirty="0" smtClean="0"/>
              <a:t>*</a:t>
            </a:r>
          </a:p>
          <a:p>
            <a:r>
              <a:rPr lang="ru-RU" i="1" dirty="0" smtClean="0"/>
              <a:t>А </a:t>
            </a:r>
            <a:r>
              <a:rPr lang="ru-RU" dirty="0" smtClean="0"/>
              <a:t>принимает слово</a:t>
            </a:r>
            <a:r>
              <a:rPr lang="en-US" dirty="0" smtClean="0"/>
              <a:t> u, </a:t>
            </a:r>
            <a:r>
              <a:rPr lang="ru-RU" dirty="0" smtClean="0"/>
              <a:t>если </a:t>
            </a:r>
            <a:r>
              <a:rPr lang="en-US" dirty="0" err="1" smtClean="0"/>
              <a:t>s.u</a:t>
            </a:r>
            <a:r>
              <a:rPr lang="en-US" dirty="0" smtClean="0"/>
              <a:t> </a:t>
            </a:r>
            <a:r>
              <a:rPr lang="ru-RU" dirty="0" smtClean="0"/>
              <a:t>∈</a:t>
            </a:r>
            <a:r>
              <a:rPr lang="en-US" dirty="0" smtClean="0"/>
              <a:t> T</a:t>
            </a:r>
          </a:p>
          <a:p>
            <a:r>
              <a:rPr lang="ru-RU" i="1" dirty="0" smtClean="0"/>
              <a:t>А</a:t>
            </a:r>
            <a:r>
              <a:rPr lang="en-US" i="1" dirty="0" smtClean="0"/>
              <a:t> </a:t>
            </a:r>
            <a:r>
              <a:rPr lang="ru-RU" dirty="0" smtClean="0"/>
              <a:t>различает </a:t>
            </a:r>
            <a:r>
              <a:rPr lang="en-US" dirty="0" smtClean="0"/>
              <a:t>u</a:t>
            </a:r>
            <a:r>
              <a:rPr lang="ru-RU" dirty="0" smtClean="0"/>
              <a:t> и</a:t>
            </a:r>
            <a:r>
              <a:rPr lang="en-US" dirty="0" smtClean="0"/>
              <a:t> v</a:t>
            </a:r>
            <a:r>
              <a:rPr lang="ru-RU" dirty="0" smtClean="0"/>
              <a:t>, если он </a:t>
            </a:r>
            <a:r>
              <a:rPr lang="ru-RU" dirty="0" smtClean="0"/>
              <a:t>принимает одно и отвергает другое.</a:t>
            </a:r>
          </a:p>
          <a:p>
            <a:r>
              <a:rPr lang="ru-RU" i="1" dirty="0" smtClean="0"/>
              <a:t>А</a:t>
            </a:r>
            <a:r>
              <a:rPr lang="en-US" i="1" dirty="0" smtClean="0"/>
              <a:t> </a:t>
            </a:r>
            <a:r>
              <a:rPr lang="ru-RU" dirty="0" smtClean="0"/>
              <a:t>различает </a:t>
            </a:r>
            <a:r>
              <a:rPr lang="en-US" dirty="0" smtClean="0"/>
              <a:t>u</a:t>
            </a:r>
            <a:r>
              <a:rPr lang="ru-RU" dirty="0" smtClean="0"/>
              <a:t> и</a:t>
            </a:r>
            <a:r>
              <a:rPr lang="en-US" dirty="0" smtClean="0"/>
              <a:t> v</a:t>
            </a:r>
            <a:r>
              <a:rPr lang="ru-RU" dirty="0" smtClean="0"/>
              <a:t>, если </a:t>
            </a:r>
            <a:r>
              <a:rPr lang="en-US" dirty="0" err="1" smtClean="0"/>
              <a:t>s.u</a:t>
            </a:r>
            <a:r>
              <a:rPr lang="en-US" dirty="0" smtClean="0"/>
              <a:t> ≠ </a:t>
            </a:r>
            <a:r>
              <a:rPr lang="en-US" dirty="0" err="1" smtClean="0"/>
              <a:t>s.v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5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045" y="1690688"/>
            <a:ext cx="6411909" cy="3541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8343" y="5537915"/>
            <a:ext cx="5355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Данный автомат различает 0010 и 1000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98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</a:t>
            </a:r>
            <a:r>
              <a:rPr lang="en-US" dirty="0" smtClean="0"/>
              <a:t>Words Problem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</a:t>
                </a:r>
                <a:r>
                  <a:rPr lang="en-US" dirty="0" err="1" smtClean="0"/>
                  <a:t>ep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)</a:t>
                </a:r>
                <a:r>
                  <a:rPr lang="ru-RU" dirty="0" smtClean="0"/>
                  <a:t> – количество состояний в минимальном ДКА, различающем </a:t>
                </a:r>
                <a:r>
                  <a:rPr lang="en-US" dirty="0" smtClean="0"/>
                  <a:t>u</a:t>
                </a:r>
                <a:r>
                  <a:rPr lang="ru-RU" dirty="0" smtClean="0"/>
                  <a:t> и</a:t>
                </a:r>
                <a:r>
                  <a:rPr lang="en-US" dirty="0" smtClean="0"/>
                  <a:t> v</a:t>
                </a:r>
                <a:endParaRPr lang="ru-RU" dirty="0" smtClean="0"/>
              </a:p>
              <a:p>
                <a:r>
                  <a:rPr lang="en-US" dirty="0"/>
                  <a:t>S</a:t>
                </a:r>
                <a:r>
                  <a:rPr lang="ru-RU" dirty="0"/>
                  <a:t>(</a:t>
                </a:r>
                <a:r>
                  <a:rPr lang="en-US" dirty="0"/>
                  <a:t>n</a:t>
                </a:r>
                <a:r>
                  <a:rPr lang="ru-RU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eqArr>
                              <m:eqArr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 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𝑠𝑒𝑝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ru-RU" dirty="0" smtClean="0"/>
              </a:p>
              <a:p>
                <a:r>
                  <a:rPr lang="en-US" dirty="0" smtClean="0"/>
                  <a:t>P</a:t>
                </a:r>
                <a:r>
                  <a:rPr lang="en-US" dirty="0"/>
                  <a:t>. </a:t>
                </a:r>
                <a:r>
                  <a:rPr lang="en-US" dirty="0" err="1" smtClean="0"/>
                  <a:t>Goralčík</a:t>
                </a:r>
                <a:r>
                  <a:rPr lang="en-US" dirty="0" smtClean="0"/>
                  <a:t>, </a:t>
                </a:r>
                <a:r>
                  <a:rPr lang="en-US" dirty="0"/>
                  <a:t>V. </a:t>
                </a:r>
                <a:r>
                  <a:rPr lang="en-US" dirty="0" err="1" smtClean="0"/>
                  <a:t>Koubek</a:t>
                </a:r>
                <a:r>
                  <a:rPr lang="en-US" dirty="0" smtClean="0"/>
                  <a:t> (1986): S(n) = o(n)</a:t>
                </a:r>
              </a:p>
              <a:p>
                <a:r>
                  <a:rPr lang="en-US" dirty="0"/>
                  <a:t>J.M. </a:t>
                </a:r>
                <a:r>
                  <a:rPr lang="en-US" dirty="0" smtClean="0"/>
                  <a:t>Robson (1989): S(n) = </a:t>
                </a:r>
                <a:r>
                  <a:rPr lang="en-US" dirty="0"/>
                  <a:t>O</a:t>
                </a:r>
                <a:r>
                  <a:rPr lang="ru-RU" dirty="0"/>
                  <a:t>(</a:t>
                </a:r>
                <a:r>
                  <a:rPr lang="en-US" dirty="0"/>
                  <a:t>n</a:t>
                </a:r>
                <a:r>
                  <a:rPr lang="ru-RU" baseline="30000" dirty="0"/>
                  <a:t>2/5</a:t>
                </a:r>
                <a:r>
                  <a:rPr lang="ru-RU" dirty="0"/>
                  <a:t>(</a:t>
                </a:r>
                <a:r>
                  <a:rPr lang="en-US" dirty="0"/>
                  <a:t>log n</a:t>
                </a:r>
                <a:r>
                  <a:rPr lang="ru-RU" dirty="0"/>
                  <a:t>)</a:t>
                </a:r>
                <a:r>
                  <a:rPr lang="ru-RU" baseline="30000" dirty="0"/>
                  <a:t>3/5</a:t>
                </a:r>
                <a:r>
                  <a:rPr lang="ru-RU" dirty="0"/>
                  <a:t>)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38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Наблюдение за различением слов длины 40-60 автоматами с 4-6 состояниями</a:t>
            </a:r>
          </a:p>
          <a:p>
            <a:r>
              <a:rPr lang="ru-RU" dirty="0" smtClean="0"/>
              <a:t>Поиск тождеств для автоматов с 4-6 состояниями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2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пар-кандидатов на тождества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Проблема: большое количество пар-кандидатов на тождества</a:t>
            </a:r>
          </a:p>
          <a:p>
            <a:r>
              <a:rPr lang="ru-RU" dirty="0" smtClean="0"/>
              <a:t>Идея: различать пары строк небольшим количеством случайных автоматов</a:t>
            </a:r>
          </a:p>
          <a:p>
            <a:r>
              <a:rPr lang="ru-RU" dirty="0" smtClean="0"/>
              <a:t>На выходе: список пар «</a:t>
            </a:r>
            <a:r>
              <a:rPr lang="ru-RU" dirty="0" smtClean="0"/>
              <a:t>трудноразличимых» слов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35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пар-кандидатов на тождества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723461"/>
              </p:ext>
            </p:extLst>
          </p:nvPr>
        </p:nvGraphicFramePr>
        <p:xfrm>
          <a:off x="838200" y="1690688"/>
          <a:ext cx="8323729" cy="444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32646" y="1690688"/>
            <a:ext cx="325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времени</a:t>
            </a:r>
          </a:p>
          <a:p>
            <a:r>
              <a:rPr lang="ru-RU" dirty="0" smtClean="0"/>
              <a:t>различения от количества пар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32646" y="3495542"/>
            <a:ext cx="2793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Автоматы с 5 состояниями</a:t>
            </a:r>
          </a:p>
          <a:p>
            <a:endParaRPr lang="ru-RU" dirty="0"/>
          </a:p>
          <a:p>
            <a:r>
              <a:rPr lang="ru-RU" dirty="0" smtClean="0"/>
              <a:t>Кандидаты: </a:t>
            </a:r>
          </a:p>
          <a:p>
            <a:r>
              <a:rPr lang="ru-RU" dirty="0" smtClean="0"/>
              <a:t>тождества для автоматов </a:t>
            </a:r>
          </a:p>
          <a:p>
            <a:r>
              <a:rPr lang="ru-RU" dirty="0" smtClean="0"/>
              <a:t>с 4 состояниями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А</a:t>
            </a:r>
            <a:r>
              <a:rPr lang="ru-RU" dirty="0" smtClean="0"/>
              <a:t> = (Σ, </a:t>
            </a:r>
            <a:r>
              <a:rPr lang="en-US" dirty="0" smtClean="0"/>
              <a:t>Q</a:t>
            </a:r>
            <a:r>
              <a:rPr lang="ru-RU" dirty="0" smtClean="0"/>
              <a:t>, δ, </a:t>
            </a:r>
            <a:r>
              <a:rPr lang="en-US" dirty="0" smtClean="0"/>
              <a:t>s</a:t>
            </a:r>
            <a:r>
              <a:rPr lang="ru-RU" dirty="0" smtClean="0"/>
              <a:t>, </a:t>
            </a:r>
            <a:r>
              <a:rPr lang="en-US" dirty="0" smtClean="0"/>
              <a:t>T</a:t>
            </a:r>
            <a:r>
              <a:rPr lang="ru-RU" dirty="0" smtClean="0"/>
              <a:t>) – перестановочный, если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∀</a:t>
            </a:r>
            <a:r>
              <a:rPr lang="en-US" dirty="0" smtClean="0"/>
              <a:t>x </a:t>
            </a:r>
            <a:r>
              <a:rPr lang="ru-RU" dirty="0"/>
              <a:t>∈ Σ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∀</a:t>
            </a:r>
            <a:r>
              <a:rPr lang="en-US" dirty="0" smtClean="0"/>
              <a:t>q</a:t>
            </a:r>
            <a:r>
              <a:rPr lang="ru-RU" dirty="0" smtClean="0"/>
              <a:t>, </a:t>
            </a:r>
            <a:r>
              <a:rPr lang="en-US" dirty="0" smtClean="0"/>
              <a:t>p</a:t>
            </a:r>
            <a:r>
              <a:rPr lang="ru-RU" dirty="0" smtClean="0"/>
              <a:t> ∈ </a:t>
            </a:r>
            <a:r>
              <a:rPr lang="en-US" dirty="0" smtClean="0"/>
              <a:t>Q : </a:t>
            </a:r>
            <a:r>
              <a:rPr lang="ru-RU" dirty="0"/>
              <a:t>δ(</a:t>
            </a:r>
            <a:r>
              <a:rPr lang="en-US" dirty="0"/>
              <a:t>q</a:t>
            </a:r>
            <a:r>
              <a:rPr lang="ru-RU" dirty="0"/>
              <a:t>, </a:t>
            </a:r>
            <a:r>
              <a:rPr lang="en-US" dirty="0"/>
              <a:t>x</a:t>
            </a:r>
            <a:r>
              <a:rPr lang="ru-RU" dirty="0"/>
              <a:t>) ≠ δ(</a:t>
            </a:r>
            <a:r>
              <a:rPr lang="en-US" dirty="0"/>
              <a:t>p</a:t>
            </a:r>
            <a:r>
              <a:rPr lang="ru-RU" dirty="0"/>
              <a:t>, </a:t>
            </a:r>
            <a:r>
              <a:rPr lang="en-US" dirty="0"/>
              <a:t>x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Автоматы, различающие слова вблизи начала и конца строк, не являются перестановочными.</a:t>
            </a:r>
          </a:p>
          <a:p>
            <a:r>
              <a:rPr lang="ru-RU" dirty="0" smtClean="0"/>
              <a:t>Рассматриваемые строки начинаются и заканчиваются по-разному.</a:t>
            </a:r>
          </a:p>
          <a:p>
            <a:r>
              <a:rPr lang="en-US" dirty="0" err="1" smtClean="0"/>
              <a:t>J.M.Robson</a:t>
            </a:r>
            <a:r>
              <a:rPr lang="en-US" dirty="0" smtClean="0"/>
              <a:t> (1996): </a:t>
            </a:r>
            <a:r>
              <a:rPr lang="en-US" dirty="0" err="1" smtClean="0"/>
              <a:t>S_p</a:t>
            </a:r>
            <a:r>
              <a:rPr lang="en-US" dirty="0" smtClean="0"/>
              <a:t>(n) =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baseline="30000" dirty="0"/>
              <a:t>1/2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513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Перестановочные автоматы. Ограничение на структуру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Найденные ранее </a:t>
            </a:r>
            <a:r>
              <a:rPr lang="ru-RU" dirty="0" smtClean="0"/>
              <a:t>тождества для перестановочных автоматов:</a:t>
            </a:r>
          </a:p>
          <a:p>
            <a:pPr lvl="1"/>
            <a:r>
              <a:rPr lang="en-US" dirty="0" smtClean="0"/>
              <a:t>u = </a:t>
            </a:r>
            <a:r>
              <a:rPr lang="en-US" dirty="0" err="1" smtClean="0"/>
              <a:t>xy</a:t>
            </a:r>
            <a:r>
              <a:rPr lang="en-US" dirty="0" smtClean="0"/>
              <a:t>(</a:t>
            </a:r>
            <a:r>
              <a:rPr lang="en-US" dirty="0" err="1" smtClean="0"/>
              <a:t>xyyx</a:t>
            </a:r>
            <a:r>
              <a:rPr lang="en-US" dirty="0" smtClean="0"/>
              <a:t>)</a:t>
            </a:r>
            <a:r>
              <a:rPr lang="en-US" baseline="30000" dirty="0" smtClean="0"/>
              <a:t>3</a:t>
            </a:r>
            <a:r>
              <a:rPr lang="en-US" dirty="0" smtClean="0"/>
              <a:t>(</a:t>
            </a:r>
            <a:r>
              <a:rPr lang="en-US" dirty="0" err="1" smtClean="0"/>
              <a:t>yxxy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yx(</a:t>
            </a:r>
            <a:r>
              <a:rPr lang="en-US" dirty="0" err="1" smtClean="0"/>
              <a:t>yxxy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, v = reverse(u)</a:t>
            </a:r>
            <a:r>
              <a:rPr lang="ru-RU" dirty="0" smtClean="0"/>
              <a:t> – с 5 состояниями</a:t>
            </a:r>
          </a:p>
          <a:p>
            <a:pPr lvl="1"/>
            <a:r>
              <a:rPr lang="en-US" dirty="0" smtClean="0"/>
              <a:t>u = (</a:t>
            </a:r>
            <a:r>
              <a:rPr lang="en-US" dirty="0" err="1" smtClean="0"/>
              <a:t>xy</a:t>
            </a:r>
            <a:r>
              <a:rPr lang="en-US" dirty="0" smtClean="0"/>
              <a:t>)</a:t>
            </a:r>
            <a:r>
              <a:rPr lang="en-US" baseline="30000" dirty="0" smtClean="0"/>
              <a:t>6</a:t>
            </a:r>
            <a:r>
              <a:rPr lang="en-US" dirty="0" smtClean="0"/>
              <a:t>(</a:t>
            </a:r>
            <a:r>
              <a:rPr lang="en-US" dirty="0" err="1" smtClean="0"/>
              <a:t>yx</a:t>
            </a:r>
            <a:r>
              <a:rPr lang="en-US" dirty="0" smtClean="0"/>
              <a:t>)</a:t>
            </a:r>
            <a:r>
              <a:rPr lang="en-US" baseline="30000" dirty="0" smtClean="0"/>
              <a:t>10</a:t>
            </a:r>
            <a:r>
              <a:rPr lang="en-US" dirty="0" smtClean="0"/>
              <a:t>(</a:t>
            </a:r>
            <a:r>
              <a:rPr lang="en-US" dirty="0" err="1" smtClean="0"/>
              <a:t>xy</a:t>
            </a:r>
            <a:r>
              <a:rPr lang="en-US" dirty="0" smtClean="0"/>
              <a:t>)</a:t>
            </a:r>
            <a:r>
              <a:rPr lang="en-US" baseline="30000" dirty="0" smtClean="0"/>
              <a:t>4</a:t>
            </a:r>
            <a:r>
              <a:rPr lang="en-US" dirty="0" smtClean="0"/>
              <a:t>, v = reverse(u)</a:t>
            </a:r>
            <a:r>
              <a:rPr lang="ru-RU" dirty="0" smtClean="0"/>
              <a:t> – с 6 состояниями</a:t>
            </a:r>
          </a:p>
          <a:p>
            <a:r>
              <a:rPr lang="ru-RU" dirty="0" smtClean="0"/>
              <a:t>Строка состоит из двух блоков четной длины</a:t>
            </a:r>
          </a:p>
          <a:p>
            <a:r>
              <a:rPr lang="ru-RU" dirty="0" smtClean="0"/>
              <a:t>Количество 0 и 1 в блоке совпадают</a:t>
            </a:r>
          </a:p>
          <a:p>
            <a:r>
              <a:rPr lang="ru-RU" dirty="0" smtClean="0"/>
              <a:t>Нет подстрок 000 и 111</a:t>
            </a:r>
          </a:p>
        </p:txBody>
      </p:sp>
    </p:spTree>
    <p:extLst>
      <p:ext uri="{BB962C8B-B14F-4D97-AF65-F5344CB8AC3E}">
        <p14:creationId xmlns:p14="http://schemas.microsoft.com/office/powerpoint/2010/main" val="24750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543</Words>
  <Application>Microsoft Office PowerPoint</Application>
  <PresentationFormat>Широкоэкранный</PresentationFormat>
  <Paragraphs>81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Различение случайных слов маленькими конечными автоматами</vt:lpstr>
      <vt:lpstr>Введение</vt:lpstr>
      <vt:lpstr>Введение</vt:lpstr>
      <vt:lpstr>Separating Words Problem</vt:lpstr>
      <vt:lpstr>Цель экспериментов</vt:lpstr>
      <vt:lpstr>Фильтрация пар-кандидатов на тождества</vt:lpstr>
      <vt:lpstr>Фильтрация пар-кандидатов на тождества</vt:lpstr>
      <vt:lpstr>Перестановочные автоматы</vt:lpstr>
      <vt:lpstr>Перестановочные автоматы. Ограничение на структуру строки</vt:lpstr>
      <vt:lpstr>Перестановочные автоматы. Ограничение на структуру строки</vt:lpstr>
      <vt:lpstr>Перестановочные автоматы. Ограничение на структуру строки</vt:lpstr>
      <vt:lpstr>Перестановочные автоматы. Ограничение на структуру строки</vt:lpstr>
      <vt:lpstr>Произвольные автоматы с 4 состояниями</vt:lpstr>
      <vt:lpstr>Произвольные автоматы с 5 состояниями</vt:lpstr>
      <vt:lpstr>Предположение о структуре тождеств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Различение случайных слов маленькими конечными автоматами</dc:title>
  <dc:creator>Burning Soul</dc:creator>
  <cp:lastModifiedBy>Burning Soul</cp:lastModifiedBy>
  <cp:revision>51</cp:revision>
  <dcterms:created xsi:type="dcterms:W3CDTF">2016-06-13T08:26:53Z</dcterms:created>
  <dcterms:modified xsi:type="dcterms:W3CDTF">2016-06-14T18:07:35Z</dcterms:modified>
</cp:coreProperties>
</file>