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20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 sz="1800" dirty="0"/>
              <a:t>Artıst</a:t>
            </a:r>
            <a:r>
              <a:rPr lang="tr-TR" sz="1800" baseline="0" dirty="0"/>
              <a:t> by count of album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Album</c:v>
                </c:pt>
              </c:strCache>
            </c:strRef>
          </c:tx>
          <c:spPr>
            <a:gradFill>
              <a:gsLst>
                <a:gs pos="100000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solidFill>
                <a:srgbClr val="000000">
                  <a:lumMod val="50000"/>
                  <a:lumOff val="50000"/>
                </a:srgb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Iron Maiden</c:v>
                </c:pt>
                <c:pt idx="1">
                  <c:v>Led Zeppelin</c:v>
                </c:pt>
                <c:pt idx="2">
                  <c:v>Deep Purple</c:v>
                </c:pt>
                <c:pt idx="3">
                  <c:v>U2</c:v>
                </c:pt>
                <c:pt idx="4">
                  <c:v>Metallica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</c:v>
                </c:pt>
                <c:pt idx="1">
                  <c:v>14</c:v>
                </c:pt>
                <c:pt idx="2">
                  <c:v>11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69-4737-9C8F-2DDA85C759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1506214191"/>
        <c:axId val="1506214671"/>
        <c:axId val="0"/>
      </c:bar3DChart>
      <c:catAx>
        <c:axId val="15062141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 dirty="0"/>
                  <a:t>artıst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6214671"/>
        <c:crosses val="autoZero"/>
        <c:auto val="1"/>
        <c:lblAlgn val="ctr"/>
        <c:lblOffset val="100"/>
        <c:noMultiLvlLbl val="0"/>
      </c:catAx>
      <c:valAx>
        <c:axId val="1506214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 dirty="0"/>
                  <a:t>Count of album 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62141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 sz="1800" b="1" i="0" u="none" strike="noStrike" kern="1200" cap="all" spc="5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album by count of album</a:t>
            </a:r>
            <a:endParaRPr lang="en-US" sz="1800" b="1" i="0" u="none" strike="noStrike" kern="1200" cap="all" spc="50" baseline="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Album</c:v>
                </c:pt>
              </c:strCache>
            </c:strRef>
          </c:tx>
          <c:spPr>
            <a:gradFill>
              <a:gsLst>
                <a:gs pos="100000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solidFill>
                <a:srgbClr val="000000">
                  <a:lumMod val="50000"/>
                  <a:lumOff val="50000"/>
                </a:srgb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Chico Buarque-Minha Historia</c:v>
                </c:pt>
                <c:pt idx="1">
                  <c:v>Lenny Kravitz-Greatest Hits</c:v>
                </c:pt>
                <c:pt idx="2">
                  <c:v>Eric Clapton-Unplugged</c:v>
                </c:pt>
                <c:pt idx="3">
                  <c:v>Titãs-Acústico</c:v>
                </c:pt>
                <c:pt idx="4">
                  <c:v>Kiss-Greatest Kiss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</c:v>
                </c:pt>
                <c:pt idx="1">
                  <c:v>26</c:v>
                </c:pt>
                <c:pt idx="2">
                  <c:v>25</c:v>
                </c:pt>
                <c:pt idx="3">
                  <c:v>22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06-4541-82DB-A9C84424E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1506214191"/>
        <c:axId val="1506214671"/>
        <c:axId val="0"/>
      </c:bar3DChart>
      <c:catAx>
        <c:axId val="15062141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 dirty="0"/>
                  <a:t>Artıst-Album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1800000" spcFirstLastPara="1" vertOverflow="ellipsis" wrap="square" anchor="ctr" anchorCtr="0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6214671"/>
        <c:crosses val="autoZero"/>
        <c:auto val="0"/>
        <c:lblAlgn val="ctr"/>
        <c:lblOffset val="100"/>
        <c:noMultiLvlLbl val="0"/>
      </c:catAx>
      <c:valAx>
        <c:axId val="1506214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 dirty="0"/>
                  <a:t>Count of album 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62141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 sz="1800" dirty="0"/>
              <a:t>Artıst</a:t>
            </a:r>
            <a:r>
              <a:rPr lang="tr-TR" sz="1800" baseline="0" dirty="0"/>
              <a:t> by total sales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Album</c:v>
                </c:pt>
              </c:strCache>
            </c:strRef>
          </c:tx>
          <c:spPr>
            <a:gradFill>
              <a:gsLst>
                <a:gs pos="100000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solidFill>
                <a:srgbClr val="000000">
                  <a:lumMod val="50000"/>
                  <a:lumOff val="50000"/>
                </a:srgb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Iron Maiden</c:v>
                </c:pt>
                <c:pt idx="1">
                  <c:v>U2</c:v>
                </c:pt>
                <c:pt idx="2">
                  <c:v>Metallica</c:v>
                </c:pt>
                <c:pt idx="3">
                  <c:v>Led Zeppelin</c:v>
                </c:pt>
                <c:pt idx="4">
                  <c:v>Lost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138.6</c:v>
                </c:pt>
                <c:pt idx="1">
                  <c:v>105.93</c:v>
                </c:pt>
                <c:pt idx="2">
                  <c:v>90.09</c:v>
                </c:pt>
                <c:pt idx="3">
                  <c:v>86.13</c:v>
                </c:pt>
                <c:pt idx="4">
                  <c:v>81.59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B0-44B1-829B-1A00BC502B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1506214191"/>
        <c:axId val="1506214671"/>
        <c:axId val="0"/>
      </c:bar3DChart>
      <c:catAx>
        <c:axId val="15062141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 dirty="0"/>
                  <a:t>Artıst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1800000" spcFirstLastPara="1" vertOverflow="ellipsis" wrap="square" anchor="ctr" anchorCtr="0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6214671"/>
        <c:crosses val="autoZero"/>
        <c:auto val="0"/>
        <c:lblAlgn val="ctr"/>
        <c:lblOffset val="100"/>
        <c:noMultiLvlLbl val="0"/>
      </c:catAx>
      <c:valAx>
        <c:axId val="1506214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 dirty="0"/>
                  <a:t>Amount of sales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62141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 sz="1800" dirty="0"/>
              <a:t>Employee by total sales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 Amount</c:v>
                </c:pt>
              </c:strCache>
            </c:strRef>
          </c:tx>
          <c:spPr>
            <a:gradFill>
              <a:gsLst>
                <a:gs pos="100000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solidFill>
                <a:srgbClr val="000000">
                  <a:lumMod val="50000"/>
                  <a:lumOff val="50000"/>
                </a:srgb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Jane Peacock</c:v>
                </c:pt>
                <c:pt idx="1">
                  <c:v>Margaret Park</c:v>
                </c:pt>
                <c:pt idx="2">
                  <c:v>Steve Johnson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833.04</c:v>
                </c:pt>
                <c:pt idx="1">
                  <c:v>775.4</c:v>
                </c:pt>
                <c:pt idx="2">
                  <c:v>720.16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D6-42A0-B216-64C03D43D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1506214191"/>
        <c:axId val="1506214671"/>
        <c:axId val="0"/>
      </c:bar3DChart>
      <c:catAx>
        <c:axId val="15062141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 dirty="0"/>
                  <a:t>Employee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1800000" spcFirstLastPara="1" vertOverflow="ellipsis" wrap="square" anchor="ctr" anchorCtr="0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6214671"/>
        <c:crosses val="autoZero"/>
        <c:auto val="0"/>
        <c:lblAlgn val="ctr"/>
        <c:lblOffset val="100"/>
        <c:noMultiLvlLbl val="0"/>
      </c:catAx>
      <c:valAx>
        <c:axId val="1506214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 dirty="0"/>
                  <a:t>Amount of sales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62141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43705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/>
              <a:t>Seçkin Yılmaz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r-TR" dirty="0"/>
              <a:t>Data Foundations Nanodegree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lang="tr-TR" b="1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tr-TR" b="1" dirty="0"/>
              <a:t>SQL Project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tr-TR" b="0" i="0" dirty="0">
                <a:effectLst/>
              </a:rPr>
              <a:t>Chinook Database – </a:t>
            </a:r>
            <a:r>
              <a:rPr lang="tr-TR" b="1" dirty="0"/>
              <a:t>Query a Digital Music Store Database</a:t>
            </a:r>
          </a:p>
          <a:p>
            <a:pPr marL="0" lvl="0" indent="0">
              <a:spcBef>
                <a:spcPts val="1600"/>
              </a:spcBef>
              <a:buNone/>
            </a:pPr>
            <a:endParaRPr lang="tr-TR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029200" y="897082"/>
            <a:ext cx="3886200" cy="359396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As we can see, the artist with the most albums is Irom Maiden with 21 albums. After that, Led </a:t>
            </a:r>
            <a:r>
              <a:rPr lang="en-US" sz="1800" dirty="0" err="1">
                <a:latin typeface="Open Sans"/>
                <a:ea typeface="Open Sans"/>
                <a:cs typeface="Open Sans"/>
                <a:sym typeface="Open Sans"/>
              </a:rPr>
              <a:t>Zeplin</a:t>
            </a: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 comes next.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Top 5 Artists with the Most Albums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3108043-7B5C-1990-B7F7-1EF768969B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8032415"/>
              </p:ext>
            </p:extLst>
          </p:nvPr>
        </p:nvGraphicFramePr>
        <p:xfrm>
          <a:off x="76200" y="895350"/>
          <a:ext cx="4800600" cy="359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The best-selling album belongs to Chico </a:t>
            </a: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Buarque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 with Minha Historia. In 2nd place is Lenny </a:t>
            </a: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Kravizt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 with his Greatest hits album. 3rd place goes to Eric Clapton with his unplugged album.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Top 5 best-selling albums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A1AEEA8-62A8-FFC6-76DC-DA4A07C4BA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349408"/>
              </p:ext>
            </p:extLst>
          </p:nvPr>
        </p:nvGraphicFramePr>
        <p:xfrm>
          <a:off x="76200" y="895350"/>
          <a:ext cx="4800600" cy="359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With 138.6, Iron </a:t>
            </a:r>
            <a:r>
              <a:rPr lang="en-US" sz="1600" dirty="0" err="1">
                <a:latin typeface="Open Sans"/>
                <a:ea typeface="Open Sans"/>
                <a:cs typeface="Open Sans"/>
                <a:sym typeface="Open Sans"/>
              </a:rPr>
              <a:t>Madien</a:t>
            </a: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 was the highest earning artist. In 2nd place is U2 with 105.93. 3rd place belongs to Metallica with 90.09.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Top </a:t>
            </a:r>
            <a:r>
              <a:rPr lang="tr-TR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five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artists with the highest earnings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44D9364-3570-9F81-9F64-1527F64458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8082745"/>
              </p:ext>
            </p:extLst>
          </p:nvPr>
        </p:nvGraphicFramePr>
        <p:xfrm>
          <a:off x="76200" y="895350"/>
          <a:ext cx="4800600" cy="359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best </a:t>
            </a:r>
            <a:r>
              <a:rPr lang="tr-TR" dirty="0">
                <a:latin typeface="Open Sans"/>
                <a:ea typeface="Open Sans"/>
                <a:cs typeface="Open Sans"/>
                <a:sym typeface="Open Sans"/>
              </a:rPr>
              <a:t>employee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is Jane Peacock with 833,04. In 2nd place is Margaret Park with 775.4 and in last place is Steve Johnson with 720.16 sales.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9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total sales amount of each </a:t>
            </a:r>
            <a:r>
              <a:rPr lang="tr-TR" sz="19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employee</a:t>
            </a:r>
            <a:r>
              <a:rPr lang="en-US" sz="19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19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61C1389-0149-0967-50D8-E08C65D9A5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2562225"/>
              </p:ext>
            </p:extLst>
          </p:nvPr>
        </p:nvGraphicFramePr>
        <p:xfrm>
          <a:off x="76200" y="895350"/>
          <a:ext cx="4800600" cy="359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193</Words>
  <Application>Microsoft Office PowerPoint</Application>
  <PresentationFormat>On-screen Show 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Open Sans</vt:lpstr>
      <vt:lpstr>Arial</vt:lpstr>
      <vt:lpstr>Simple Light</vt:lpstr>
      <vt:lpstr>PowerPoint Presentation</vt:lpstr>
      <vt:lpstr>Top 5 Artists with the Most Albums</vt:lpstr>
      <vt:lpstr>Top 5 best-selling albums</vt:lpstr>
      <vt:lpstr>Top five artists with the highest earnings</vt:lpstr>
      <vt:lpstr>What is the total sales amount of each employee?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aldawood</dc:creator>
  <cp:lastModifiedBy>SEÇKİN YILMAZ</cp:lastModifiedBy>
  <cp:revision>17</cp:revision>
  <dcterms:modified xsi:type="dcterms:W3CDTF">2024-11-16T17:53:57Z</dcterms:modified>
</cp:coreProperties>
</file>