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3A993-CAA6-2D88-2417-9067A72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B2DCE-6DB7-65BF-6A35-139656C9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936FC-ECDF-6390-CB4E-8DFA4503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8A4CE-7CDC-AEC4-D06C-1AAA4862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BF686-61EC-D73D-5159-11FB41B3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9514-5D1F-D8C0-84AF-68B3858D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B4529-6C4F-5765-2AB2-AFEA10F2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BDEF5-A3F7-790A-8B12-5203007D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F8C69-C724-5B6E-4B54-57611E35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0FDA-42FA-2F07-A3DB-3A1D5B42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B49D5-48BF-5BF5-2268-CA4CC999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776B6-28A3-EB81-0BD4-3370C478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5B8AC-2A6C-8FEE-0B72-9029C685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BBC4A-BD0F-DC1B-D91C-9179EB5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621DC-F02E-EB43-C7F1-95F4290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C920-9101-82CA-CEF7-BD5E8BF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F1D8-F618-D66F-D41A-02B15000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85C-94C0-F385-78B2-A3A4AB6C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F434D-C190-A67B-E269-097DC2D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A7852-16DA-82B1-8093-B5E44A9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9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4EC0-9704-11E8-C7C3-A4B5DD0A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CF13B-0901-12E9-8FF1-2F72B08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3F852-72BE-D157-4355-7700B420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7CD4E-8AD5-E881-A5CC-5ED6F356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29486-1DED-C8C6-CE1B-DA6DD080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36D0-14A7-9794-E3AD-979FABE8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3108A-82C5-2288-67E3-EFFAF2B7C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E113C-0EDC-9009-CDAB-F38E238E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B89CD-8B29-4BEB-A2C7-64B5A781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8F0EA-979C-4BAA-5875-56BDA512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C1BD0-8E4E-E314-4042-08808E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8377-D001-7A28-9C35-64DE2164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868D7-6F7E-F3D6-74EE-0A1DF4AC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4F222-DE65-793E-7EF2-C33629D4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156A7-BD4F-7B7D-2CB7-5C8C996F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01D13F-7ADA-46D5-9CCB-71E6379C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CD838-BD5F-7834-FEDB-EE1A2995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DA65D-1B95-B3D2-3C3E-CBF858DC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B18F1-BFC7-3F5B-79A0-5840978B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F717B-85EE-404C-E0EA-F32F1C0C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884D2-C45F-F744-3766-05915A2E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E3067B-27B4-0C9F-792B-61A6BDB7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77241-B3B4-89C9-0992-5EEC891F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53DCE-13B1-2593-7CE2-417683CE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8BE7FA-8D72-1F16-C9E3-6BFD985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535B0-8716-B9AC-5B3B-948FCD71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675D-0BC7-A633-DEEA-B367091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DA36-DCCB-DF64-F929-0248F516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7899E-D9D8-BC47-CDF6-B159A016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00343-1838-5F0A-D6E2-F14297D6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C909B-29CA-8A6F-4BEE-19360C22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2A1D5-7AC5-9992-70DA-F4671C14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C9A9B-D195-0F34-9E87-F77EE702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C0B34-D50F-8B67-812B-1E8EA22EA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1DBFA-C66C-510C-F7DA-78678AA7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E5BF6-43C3-2003-FEBF-C01EB59F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EAEE1-244B-BB6E-D02B-3426D11C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3C8E0-CA55-0084-5C92-C645841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E6C7AE-584F-6FCE-5DED-236975C7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66156-65A5-9FDD-1316-8C8142E9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9539A-3BB4-6384-59C4-04BB90DA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864C2-F9CF-4AB6-85F3-33A63EBBB50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8F808-B5C4-3A74-8DFB-090D9C3EE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314B3-C009-ACDA-CD54-89810509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588B0-BEE1-49C5-AFB5-7211F00028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4F5F9-9B77-DEFB-A98E-1797468FBF2F}"/>
              </a:ext>
            </a:extLst>
          </p:cNvPr>
          <p:cNvSpPr txBox="1"/>
          <p:nvPr/>
        </p:nvSpPr>
        <p:spPr>
          <a:xfrm>
            <a:off x="2426835" y="59281"/>
            <a:ext cx="733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기상데이터 </a:t>
            </a:r>
            <a:r>
              <a:rPr lang="ko-KR" altLang="en-US" sz="2400" dirty="0" err="1"/>
              <a:t>전처리</a:t>
            </a:r>
            <a:r>
              <a:rPr lang="en-US" altLang="ko-KR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34EF4-8265-22D9-C060-1926C1CBC01E}"/>
              </a:ext>
            </a:extLst>
          </p:cNvPr>
          <p:cNvSpPr txBox="1"/>
          <p:nvPr/>
        </p:nvSpPr>
        <p:spPr>
          <a:xfrm>
            <a:off x="6483928" y="574634"/>
            <a:ext cx="5587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*</a:t>
            </a:r>
            <a:r>
              <a:rPr lang="ko-KR" altLang="en-US" sz="1200" dirty="0"/>
              <a:t>공공 데이터 포털</a:t>
            </a:r>
            <a:r>
              <a:rPr lang="en-US" altLang="ko-KR" sz="1200" dirty="0"/>
              <a:t>: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기상청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지상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종관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ASOS)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일자료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조회서비스 </a:t>
            </a:r>
            <a:r>
              <a:rPr lang="en-US" altLang="ko-KR" sz="1200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 API </a:t>
            </a:r>
            <a:r>
              <a:rPr lang="ko-KR" altLang="en-US" sz="1200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활용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C5C35-0514-4A9A-BD35-022BEDDD6F21}"/>
              </a:ext>
            </a:extLst>
          </p:cNvPr>
          <p:cNvSpPr txBox="1"/>
          <p:nvPr/>
        </p:nvSpPr>
        <p:spPr>
          <a:xfrm>
            <a:off x="217224" y="1232764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기상 데이터 </a:t>
            </a: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i="0" dirty="0">
                <a:effectLst/>
                <a:latin typeface="var(--jp-content-font-family)"/>
              </a:rPr>
              <a:t>기상 데이터 </a:t>
            </a:r>
            <a:r>
              <a:rPr lang="ko-KR" altLang="en-US" i="0" dirty="0" err="1">
                <a:effectLst/>
                <a:latin typeface="var(--jp-content-font-family)"/>
              </a:rPr>
              <a:t>결측치</a:t>
            </a:r>
            <a:r>
              <a:rPr lang="ko-KR" altLang="en-US" i="0" dirty="0">
                <a:effectLst/>
                <a:latin typeface="var(--jp-content-font-family)"/>
              </a:rPr>
              <a:t> 탐색</a:t>
            </a:r>
            <a:endParaRPr lang="en-US" altLang="ko-KR" i="0" dirty="0">
              <a:effectLst/>
              <a:latin typeface="var(--jp-content-font-family)"/>
            </a:endParaRPr>
          </a:p>
          <a:p>
            <a:pPr lvl="1"/>
            <a:r>
              <a:rPr lang="en-US" altLang="ko-KR" sz="1400" dirty="0">
                <a:latin typeface="var(--jp-content-font-family)"/>
              </a:rPr>
              <a:t>1)</a:t>
            </a:r>
            <a:r>
              <a:rPr lang="ko-KR" altLang="en-US" sz="1400" dirty="0">
                <a:effectLst/>
                <a:latin typeface="var(--jp-content-font-family)"/>
              </a:rPr>
              <a:t>자료가 없는 날짜 탐색 </a:t>
            </a:r>
            <a:endParaRPr lang="en-US" altLang="ko-KR" sz="1400" dirty="0">
              <a:effectLst/>
              <a:latin typeface="var(--jp-content-font-family)"/>
            </a:endParaRPr>
          </a:p>
          <a:p>
            <a:pPr lvl="1"/>
            <a:r>
              <a:rPr lang="en-US" altLang="ko-KR" sz="1400" dirty="0">
                <a:latin typeface="var(--jp-content-font-family)"/>
              </a:rPr>
              <a:t>2)</a:t>
            </a:r>
            <a:r>
              <a:rPr lang="ko-KR" altLang="en-US" sz="1400" dirty="0">
                <a:effectLst/>
                <a:latin typeface="var(--jp-content-font-family)"/>
              </a:rPr>
              <a:t>자료가 공백인 곳은 관측하지 않은 지점</a:t>
            </a:r>
            <a:r>
              <a:rPr lang="en-US" altLang="ko-KR" sz="1400" dirty="0">
                <a:effectLst/>
                <a:latin typeface="var(--jp-content-font-family)"/>
              </a:rPr>
              <a:t>.</a:t>
            </a:r>
          </a:p>
          <a:p>
            <a:pPr lvl="1"/>
            <a:r>
              <a:rPr lang="en-US" altLang="ko-KR" sz="1400" dirty="0">
                <a:effectLst/>
                <a:latin typeface="var(--jp-content-font-family)"/>
              </a:rPr>
              <a:t>3)</a:t>
            </a:r>
            <a:r>
              <a:rPr lang="ko-KR" altLang="en-US" sz="1400" dirty="0">
                <a:effectLst/>
                <a:latin typeface="var(--jp-content-font-family)"/>
              </a:rPr>
              <a:t> 강수량의 경우 기상청 예보 비교 결과 강수량이 </a:t>
            </a:r>
            <a:r>
              <a:rPr lang="en-US" altLang="ko-KR" sz="1400" dirty="0">
                <a:effectLst/>
                <a:latin typeface="var(--jp-content-font-family)"/>
              </a:rPr>
              <a:t>0</a:t>
            </a:r>
            <a:r>
              <a:rPr lang="ko-KR" altLang="en-US" sz="1400" dirty="0">
                <a:effectLst/>
                <a:latin typeface="var(--jp-content-font-family)"/>
              </a:rPr>
              <a:t>인경우에도 </a:t>
            </a:r>
            <a:endParaRPr lang="en-US" altLang="ko-KR" sz="1400" dirty="0">
              <a:effectLst/>
              <a:latin typeface="var(--jp-content-font-family)"/>
            </a:endParaRPr>
          </a:p>
          <a:p>
            <a:pPr lvl="1"/>
            <a:r>
              <a:rPr lang="en-US" altLang="ko-KR" sz="1400" dirty="0">
                <a:latin typeface="var(--jp-content-font-family)"/>
              </a:rPr>
              <a:t>    </a:t>
            </a:r>
            <a:r>
              <a:rPr lang="ko-KR" altLang="en-US" sz="1400" dirty="0">
                <a:effectLst/>
                <a:latin typeface="var(--jp-content-font-family)"/>
              </a:rPr>
              <a:t>자료가 공백</a:t>
            </a:r>
            <a:r>
              <a:rPr lang="en-US" altLang="ko-KR" sz="1400" dirty="0">
                <a:effectLst/>
                <a:latin typeface="var(--jp-content-font-family)"/>
              </a:rPr>
              <a:t>.</a:t>
            </a:r>
          </a:p>
          <a:p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F7F90-CCBA-6B87-7CC4-49EDF76B49B0}"/>
              </a:ext>
            </a:extLst>
          </p:cNvPr>
          <p:cNvSpPr txBox="1"/>
          <p:nvPr/>
        </p:nvSpPr>
        <p:spPr>
          <a:xfrm>
            <a:off x="6647800" y="862696"/>
            <a:ext cx="49576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결측치</a:t>
            </a:r>
            <a:r>
              <a:rPr lang="ko-KR" altLang="en-US" b="1" dirty="0"/>
              <a:t> 처리 방법 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데이터가 없는 일시 탐색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데이터 추가 후 정렬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 풍속, 평균 기온은 전일 값으로 채우기</a:t>
            </a:r>
            <a:endParaRPr lang="en-US" altLang="ko-KR" dirty="0"/>
          </a:p>
          <a:p>
            <a:pPr algn="r"/>
            <a:r>
              <a:rPr lang="en-US" altLang="ko-KR" sz="1200" dirty="0"/>
              <a:t>*</a:t>
            </a:r>
            <a:r>
              <a:rPr lang="ko-KR" altLang="en-US" sz="1200" dirty="0"/>
              <a:t>전일 데이터를 가장 근사값이라 산정</a:t>
            </a:r>
            <a:endParaRPr lang="en-US" altLang="ko-KR" dirty="0"/>
          </a:p>
          <a:p>
            <a:r>
              <a:rPr lang="en-US" altLang="ko-KR" dirty="0"/>
              <a:t>4.   </a:t>
            </a:r>
            <a:r>
              <a:rPr lang="ko-KR" altLang="en-US" dirty="0"/>
              <a:t>강수량은 0으로 채우기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621571-6D2D-CF78-CB93-284270C7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7" y="4486926"/>
            <a:ext cx="1810437" cy="2058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E4504-741F-3668-D1B2-B96C204B8394}"/>
              </a:ext>
            </a:extLst>
          </p:cNvPr>
          <p:cNvSpPr txBox="1"/>
          <p:nvPr/>
        </p:nvSpPr>
        <p:spPr>
          <a:xfrm>
            <a:off x="2204327" y="3738737"/>
            <a:ext cx="241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분석 대상 기간은 </a:t>
            </a:r>
            <a:r>
              <a:rPr lang="en-US" altLang="ko-KR" sz="1100" dirty="0"/>
              <a:t>366</a:t>
            </a:r>
            <a:r>
              <a:rPr lang="ko-KR" altLang="en-US" sz="1100" dirty="0"/>
              <a:t>일</a:t>
            </a:r>
            <a:r>
              <a:rPr lang="en-US" altLang="ko-KR" sz="1100" dirty="0"/>
              <a:t>(</a:t>
            </a:r>
            <a:r>
              <a:rPr lang="ko-KR" altLang="en-US" sz="1100" dirty="0"/>
              <a:t>윤년</a:t>
            </a:r>
            <a:r>
              <a:rPr lang="en-US" altLang="ko-KR" sz="1100" dirty="0"/>
              <a:t>).</a:t>
            </a:r>
          </a:p>
          <a:p>
            <a:r>
              <a:rPr lang="en-US" altLang="ko-KR" sz="1100" dirty="0"/>
              <a:t> 365</a:t>
            </a:r>
            <a:r>
              <a:rPr lang="ko-KR" altLang="en-US" sz="1100" dirty="0"/>
              <a:t>개의 데이터만 집계됨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 따라서 아래 데이터를 추가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7ADE6B-9D40-4330-5230-4626BC81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24" y="4995443"/>
            <a:ext cx="3518711" cy="14934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0AF8E6-D428-21A2-6D7F-5CDE4B36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21" y="5023781"/>
            <a:ext cx="1305346" cy="14970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D25939-ABBF-97DB-1825-CD422752D299}"/>
              </a:ext>
            </a:extLst>
          </p:cNvPr>
          <p:cNvSpPr txBox="1"/>
          <p:nvPr/>
        </p:nvSpPr>
        <p:spPr>
          <a:xfrm>
            <a:off x="4379944" y="4616586"/>
            <a:ext cx="13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시각화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04711-00D3-5154-9B3F-082E4EE95641}"/>
              </a:ext>
            </a:extLst>
          </p:cNvPr>
          <p:cNvSpPr txBox="1"/>
          <p:nvPr/>
        </p:nvSpPr>
        <p:spPr>
          <a:xfrm>
            <a:off x="7025768" y="4616587"/>
            <a:ext cx="15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컬럼별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수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C7C12-D317-9670-7DC3-7EC4FCA3AD76}"/>
              </a:ext>
            </a:extLst>
          </p:cNvPr>
          <p:cNvSpPr txBox="1"/>
          <p:nvPr/>
        </p:nvSpPr>
        <p:spPr>
          <a:xfrm>
            <a:off x="5113999" y="37319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처리 수행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AD428A-23A2-5E0C-7907-B3485E4B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009" y="4515392"/>
            <a:ext cx="2236788" cy="2001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576BB6-253A-36CC-6F3F-54545B230A5B}"/>
              </a:ext>
            </a:extLst>
          </p:cNvPr>
          <p:cNvSpPr txBox="1"/>
          <p:nvPr/>
        </p:nvSpPr>
        <p:spPr>
          <a:xfrm>
            <a:off x="9641403" y="37778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처리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7712F-01F0-77BB-C76E-3E8F336A16A7}"/>
              </a:ext>
            </a:extLst>
          </p:cNvPr>
          <p:cNvSpPr txBox="1"/>
          <p:nvPr/>
        </p:nvSpPr>
        <p:spPr>
          <a:xfrm>
            <a:off x="495599" y="373190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누락데이터 처리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423B07C-6477-7246-A67B-7BBC9C2EBF15}"/>
              </a:ext>
            </a:extLst>
          </p:cNvPr>
          <p:cNvCxnSpPr/>
          <p:nvPr/>
        </p:nvCxnSpPr>
        <p:spPr>
          <a:xfrm>
            <a:off x="8931564" y="3777871"/>
            <a:ext cx="0" cy="2767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B04336-3983-C305-9852-2F9B8F5B7E9B}"/>
              </a:ext>
            </a:extLst>
          </p:cNvPr>
          <p:cNvCxnSpPr/>
          <p:nvPr/>
        </p:nvCxnSpPr>
        <p:spPr>
          <a:xfrm>
            <a:off x="2835564" y="4486926"/>
            <a:ext cx="0" cy="2058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A069BB-62E2-ABFD-DB80-6F5BDA0B0B9B}"/>
              </a:ext>
            </a:extLst>
          </p:cNvPr>
          <p:cNvCxnSpPr/>
          <p:nvPr/>
        </p:nvCxnSpPr>
        <p:spPr>
          <a:xfrm>
            <a:off x="424873" y="3084945"/>
            <a:ext cx="11316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292748-D4CB-BE6E-1A67-D3D84F070DD1}"/>
              </a:ext>
            </a:extLst>
          </p:cNvPr>
          <p:cNvCxnSpPr/>
          <p:nvPr/>
        </p:nvCxnSpPr>
        <p:spPr>
          <a:xfrm>
            <a:off x="6271491" y="713133"/>
            <a:ext cx="0" cy="2187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75E277-FDB3-B569-CAEC-261FAB0CDE9A}"/>
              </a:ext>
            </a:extLst>
          </p:cNvPr>
          <p:cNvSpPr txBox="1"/>
          <p:nvPr/>
        </p:nvSpPr>
        <p:spPr>
          <a:xfrm>
            <a:off x="2125273" y="7615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전처리</a:t>
            </a:r>
            <a:r>
              <a:rPr lang="ko-KR" altLang="en-US" b="1" dirty="0"/>
              <a:t> 순서</a:t>
            </a:r>
          </a:p>
        </p:txBody>
      </p:sp>
    </p:spTree>
    <p:extLst>
      <p:ext uri="{BB962C8B-B14F-4D97-AF65-F5344CB8AC3E}">
        <p14:creationId xmlns:p14="http://schemas.microsoft.com/office/powerpoint/2010/main" val="4022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F283A1-3E4C-F0D3-EDE7-42FB50A3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4" y="1394987"/>
            <a:ext cx="3973959" cy="1941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ACC50-3B81-2C87-65A2-305D61A6387A}"/>
              </a:ext>
            </a:extLst>
          </p:cNvPr>
          <p:cNvSpPr txBox="1"/>
          <p:nvPr/>
        </p:nvSpPr>
        <p:spPr>
          <a:xfrm>
            <a:off x="7288689" y="914024"/>
            <a:ext cx="306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히스토그램</a:t>
            </a:r>
            <a:r>
              <a:rPr lang="en-US" altLang="ko-KR" b="1" dirty="0"/>
              <a:t>(</a:t>
            </a:r>
            <a:r>
              <a:rPr lang="ko-KR" altLang="en-US" b="1" dirty="0"/>
              <a:t>도수 분포</a:t>
            </a:r>
            <a:r>
              <a:rPr lang="en-US" altLang="ko-KR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77A71-AC87-CCEF-313D-506C2E4DF549}"/>
              </a:ext>
            </a:extLst>
          </p:cNvPr>
          <p:cNvSpPr txBox="1"/>
          <p:nvPr/>
        </p:nvSpPr>
        <p:spPr>
          <a:xfrm>
            <a:off x="1566152" y="970597"/>
            <a:ext cx="306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기초 통계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77B976-DB68-E752-683F-5A9B4684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014" y="1362190"/>
            <a:ext cx="6574078" cy="1985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4E503E-7C5F-3409-2506-86407B18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4" y="4440862"/>
            <a:ext cx="2038699" cy="204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2B5040-A24F-EFD7-3D75-439E58F76729}"/>
              </a:ext>
            </a:extLst>
          </p:cNvPr>
          <p:cNvSpPr txBox="1"/>
          <p:nvPr/>
        </p:nvSpPr>
        <p:spPr>
          <a:xfrm>
            <a:off x="774831" y="3594787"/>
            <a:ext cx="35002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페어 플롯</a:t>
            </a:r>
            <a:r>
              <a:rPr lang="en-US" altLang="ko-KR" b="1" dirty="0"/>
              <a:t>, </a:t>
            </a:r>
            <a:r>
              <a:rPr lang="ko-KR" altLang="en-US" b="1" dirty="0"/>
              <a:t>상관 관계 </a:t>
            </a:r>
            <a:r>
              <a:rPr lang="ko-KR" altLang="en-US" b="1" dirty="0" err="1"/>
              <a:t>히트맵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sz="1000" b="1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*</a:t>
            </a:r>
            <a:r>
              <a:rPr lang="ko-KR" altLang="en-US" sz="1200" dirty="0"/>
              <a:t>각 특징</a:t>
            </a:r>
            <a:r>
              <a:rPr lang="en-US" altLang="ko-KR" sz="1200" dirty="0"/>
              <a:t>(Feature)</a:t>
            </a:r>
            <a:r>
              <a:rPr lang="ko-KR" altLang="en-US" sz="1200" dirty="0"/>
              <a:t> 간 관계성을 살펴보고자 확인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7CB4E9-5EBF-DDA7-CB07-D878CAEE0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377" y="4440861"/>
            <a:ext cx="1953649" cy="2044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9A480-A140-BF47-B815-C4E70348A44B}"/>
              </a:ext>
            </a:extLst>
          </p:cNvPr>
          <p:cNvSpPr txBox="1"/>
          <p:nvPr/>
        </p:nvSpPr>
        <p:spPr>
          <a:xfrm>
            <a:off x="8014742" y="3703644"/>
            <a:ext cx="91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결론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4F851-E6D7-CE3E-A795-D772F3938862}"/>
              </a:ext>
            </a:extLst>
          </p:cNvPr>
          <p:cNvSpPr txBox="1"/>
          <p:nvPr/>
        </p:nvSpPr>
        <p:spPr>
          <a:xfrm>
            <a:off x="5650623" y="3297150"/>
            <a:ext cx="2419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시계 관계 없이 정규분포 형성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FDF53-7332-8DD3-EAE9-AB547A8C4795}"/>
              </a:ext>
            </a:extLst>
          </p:cNvPr>
          <p:cNvSpPr txBox="1"/>
          <p:nvPr/>
        </p:nvSpPr>
        <p:spPr>
          <a:xfrm>
            <a:off x="5957454" y="4197054"/>
            <a:ext cx="57538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도수 분포가 정규분포를 따름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데이터 신뢰도 확인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000" dirty="0"/>
              <a:t>*</a:t>
            </a:r>
            <a:r>
              <a:rPr lang="ko-KR" altLang="en-US" sz="1000" dirty="0"/>
              <a:t>자연관측 데이터는 정규분포에 따름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상관 계수 산출 결과 변수 간 선형 관계가 없음을 확인 </a:t>
            </a:r>
            <a:r>
              <a:rPr lang="en-US" altLang="ko-KR" sz="1600" dirty="0"/>
              <a:t>-&gt;</a:t>
            </a:r>
            <a:r>
              <a:rPr lang="ko-KR" altLang="en-US" sz="1600" dirty="0"/>
              <a:t>각각의 특징은 선형 독립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C55F8-855D-FDC0-DAC7-D9D3EA49494F}"/>
              </a:ext>
            </a:extLst>
          </p:cNvPr>
          <p:cNvSpPr txBox="1"/>
          <p:nvPr/>
        </p:nvSpPr>
        <p:spPr>
          <a:xfrm>
            <a:off x="7698302" y="3299630"/>
            <a:ext cx="2419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겨울</a:t>
            </a:r>
            <a:r>
              <a:rPr lang="en-US" altLang="ko-KR" sz="1000" dirty="0"/>
              <a:t>,(</a:t>
            </a:r>
            <a:r>
              <a:rPr lang="ko-KR" altLang="en-US" sz="1000" dirty="0"/>
              <a:t>봄</a:t>
            </a:r>
            <a:r>
              <a:rPr lang="en-US" altLang="ko-KR" sz="1000" dirty="0"/>
              <a:t>,</a:t>
            </a:r>
            <a:r>
              <a:rPr lang="ko-KR" altLang="en-US" sz="1000" dirty="0"/>
              <a:t>가을</a:t>
            </a:r>
            <a:r>
              <a:rPr lang="en-US" altLang="ko-KR" sz="1000" dirty="0"/>
              <a:t>),</a:t>
            </a:r>
            <a:r>
              <a:rPr lang="ko-KR" altLang="en-US" sz="1000" dirty="0"/>
              <a:t>여름 </a:t>
            </a:r>
            <a:r>
              <a:rPr lang="en-US" altLang="ko-KR" sz="1000" dirty="0"/>
              <a:t>3</a:t>
            </a:r>
            <a:r>
              <a:rPr lang="ko-KR" altLang="en-US" sz="1000" dirty="0"/>
              <a:t>개의 정규분포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9F06B-FD8B-122F-4420-DB5C15872484}"/>
              </a:ext>
            </a:extLst>
          </p:cNvPr>
          <p:cNvSpPr txBox="1"/>
          <p:nvPr/>
        </p:nvSpPr>
        <p:spPr>
          <a:xfrm>
            <a:off x="10002775" y="3297150"/>
            <a:ext cx="2419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/>
              <a:t>하루 강우량이 많아질수록 감소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5717A-35C7-1761-C57B-AE7B9EF721E3}"/>
              </a:ext>
            </a:extLst>
          </p:cNvPr>
          <p:cNvSpPr txBox="1"/>
          <p:nvPr/>
        </p:nvSpPr>
        <p:spPr>
          <a:xfrm>
            <a:off x="6056310" y="5809674"/>
            <a:ext cx="511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highlight>
                  <a:srgbClr val="FFFF00"/>
                </a:highlight>
              </a:rPr>
              <a:t>즉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각 특징은 지표로서 활용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8D2811-89EB-5EC7-D908-A192402740AC}"/>
              </a:ext>
            </a:extLst>
          </p:cNvPr>
          <p:cNvCxnSpPr/>
          <p:nvPr/>
        </p:nvCxnSpPr>
        <p:spPr>
          <a:xfrm>
            <a:off x="480714" y="3594787"/>
            <a:ext cx="115063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C6B594-E128-0951-3E11-442ABA2090C2}"/>
              </a:ext>
            </a:extLst>
          </p:cNvPr>
          <p:cNvCxnSpPr/>
          <p:nvPr/>
        </p:nvCxnSpPr>
        <p:spPr>
          <a:xfrm>
            <a:off x="5541818" y="3703644"/>
            <a:ext cx="0" cy="2781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58F721-A6CC-0312-7FE1-065205A3E596}"/>
              </a:ext>
            </a:extLst>
          </p:cNvPr>
          <p:cNvCxnSpPr/>
          <p:nvPr/>
        </p:nvCxnSpPr>
        <p:spPr>
          <a:xfrm>
            <a:off x="5089236" y="1200727"/>
            <a:ext cx="0" cy="214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E08B55-A1B1-077C-DB4E-0E3EDC3405FC}"/>
              </a:ext>
            </a:extLst>
          </p:cNvPr>
          <p:cNvSpPr txBox="1"/>
          <p:nvPr/>
        </p:nvSpPr>
        <p:spPr>
          <a:xfrm>
            <a:off x="3934303" y="-2178"/>
            <a:ext cx="4046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기상데이터 </a:t>
            </a:r>
            <a:r>
              <a:rPr lang="en-US" altLang="ko-KR" sz="2400" dirty="0"/>
              <a:t>EDA&gt; </a:t>
            </a:r>
          </a:p>
          <a:p>
            <a:endParaRPr lang="en-US" altLang="ko-KR" sz="800" dirty="0"/>
          </a:p>
          <a:p>
            <a:pPr algn="ctr"/>
            <a:r>
              <a:rPr lang="en-US" altLang="ko-KR" dirty="0"/>
              <a:t>[ </a:t>
            </a:r>
            <a:r>
              <a:rPr lang="ko-KR" altLang="en-US" dirty="0"/>
              <a:t>각 특징들은 지표로서 유의미할까</a:t>
            </a:r>
            <a:r>
              <a:rPr lang="en-US" altLang="ko-KR" dirty="0"/>
              <a:t>?]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06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98A0E7-42CA-0744-B556-FA3D600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46" y="2449479"/>
            <a:ext cx="3260437" cy="31957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20F612-7388-1FC0-C458-55F1E16D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11" y="2449479"/>
            <a:ext cx="3963640" cy="319160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A45F43-D769-2F81-CE7F-539C3EDF2623}"/>
              </a:ext>
            </a:extLst>
          </p:cNvPr>
          <p:cNvCxnSpPr/>
          <p:nvPr/>
        </p:nvCxnSpPr>
        <p:spPr>
          <a:xfrm>
            <a:off x="5068219" y="3822058"/>
            <a:ext cx="1277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506B70-7F83-C6F3-5398-F4C733B77FCF}"/>
              </a:ext>
            </a:extLst>
          </p:cNvPr>
          <p:cNvSpPr txBox="1"/>
          <p:nvPr/>
        </p:nvSpPr>
        <p:spPr>
          <a:xfrm>
            <a:off x="7121411" y="1040443"/>
            <a:ext cx="42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,</a:t>
            </a:r>
            <a:r>
              <a:rPr lang="ko-KR" altLang="en-US" dirty="0"/>
              <a:t> 피처엔지니어링 후 최종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AFE00-E83D-877F-BD94-E38825112DD8}"/>
              </a:ext>
            </a:extLst>
          </p:cNvPr>
          <p:cNvSpPr txBox="1"/>
          <p:nvPr/>
        </p:nvSpPr>
        <p:spPr>
          <a:xfrm>
            <a:off x="1435360" y="106798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직후 초기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0A2C7-12A2-1EF9-2667-CC91D5D65C5C}"/>
              </a:ext>
            </a:extLst>
          </p:cNvPr>
          <p:cNvSpPr txBox="1"/>
          <p:nvPr/>
        </p:nvSpPr>
        <p:spPr>
          <a:xfrm>
            <a:off x="4258589" y="0"/>
            <a:ext cx="3413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&lt;Feature Engineering&gt;</a:t>
            </a:r>
          </a:p>
          <a:p>
            <a:endParaRPr lang="en-US" altLang="ko-KR" sz="800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원천 데이터를 변환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9A06D-FA0B-E29A-AFC3-67B3F0377FB0}"/>
              </a:ext>
            </a:extLst>
          </p:cNvPr>
          <p:cNvSpPr txBox="1"/>
          <p:nvPr/>
        </p:nvSpPr>
        <p:spPr>
          <a:xfrm>
            <a:off x="8753129" y="6036684"/>
            <a:ext cx="3134071" cy="707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Avg_yn_month=</a:t>
            </a:r>
            <a:r>
              <a:rPr lang="ko-KR" altLang="en-US" sz="1000" dirty="0"/>
              <a:t>월별 총 일자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days_in_month</a:t>
            </a:r>
            <a:r>
              <a:rPr lang="en-US" altLang="ko-KR" sz="1000" dirty="0"/>
              <a:t> )</a:t>
            </a:r>
            <a:r>
              <a:rPr lang="ko-KR" altLang="en-US" sz="1000" dirty="0"/>
              <a:t>에서 </a:t>
            </a:r>
            <a:endParaRPr lang="en-US" altLang="ko-KR" sz="1000" dirty="0"/>
          </a:p>
          <a:p>
            <a:r>
              <a:rPr lang="ko-KR" altLang="en-US" sz="1000" dirty="0"/>
              <a:t>비행가능 일자 </a:t>
            </a:r>
            <a:r>
              <a:rPr lang="ko-KR" altLang="en-US" sz="1000" dirty="0" err="1"/>
              <a:t>누적계</a:t>
            </a:r>
            <a:r>
              <a:rPr lang="en-US" altLang="ko-KR" sz="1000" dirty="0"/>
              <a:t>(</a:t>
            </a:r>
            <a:r>
              <a:rPr lang="en-US" altLang="ko-KR" sz="1000" dirty="0" err="1"/>
              <a:t>yn_month</a:t>
            </a:r>
            <a:r>
              <a:rPr lang="en-US" altLang="ko-KR" sz="1000" dirty="0"/>
              <a:t>)</a:t>
            </a:r>
            <a:r>
              <a:rPr lang="ko-KR" altLang="en-US" sz="1000" dirty="0"/>
              <a:t>를 나눈 수치</a:t>
            </a: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000" dirty="0"/>
              <a:t> </a:t>
            </a:r>
            <a:r>
              <a:rPr lang="ko-KR" altLang="en-US" sz="1000" dirty="0"/>
              <a:t>월별 평균치를 나타내는 지표</a:t>
            </a: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000" dirty="0"/>
              <a:t>추후</a:t>
            </a:r>
            <a:r>
              <a:rPr lang="en-US" altLang="ko-KR" sz="1000" dirty="0"/>
              <a:t>, </a:t>
            </a:r>
            <a:r>
              <a:rPr lang="ko-KR" altLang="en-US" sz="1000" dirty="0"/>
              <a:t>월별 </a:t>
            </a:r>
            <a:r>
              <a:rPr lang="en-US" altLang="ko-KR" sz="1000" dirty="0"/>
              <a:t>top3 </a:t>
            </a:r>
            <a:r>
              <a:rPr lang="ko-KR" altLang="en-US" sz="1000" dirty="0"/>
              <a:t>지정 지표로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434273-F1C5-3E4C-CE74-68C46C4480CA}"/>
              </a:ext>
            </a:extLst>
          </p:cNvPr>
          <p:cNvSpPr/>
          <p:nvPr/>
        </p:nvSpPr>
        <p:spPr>
          <a:xfrm>
            <a:off x="2190433" y="2449479"/>
            <a:ext cx="692727" cy="3191602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A64A11-7A00-5253-FA2F-D6F1310E7672}"/>
              </a:ext>
            </a:extLst>
          </p:cNvPr>
          <p:cNvSpPr/>
          <p:nvPr/>
        </p:nvSpPr>
        <p:spPr>
          <a:xfrm>
            <a:off x="8182948" y="2449479"/>
            <a:ext cx="1371600" cy="299874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C83F007-4A73-B7A0-FA8C-BBF35A67C173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702772" y="-716496"/>
            <a:ext cx="12700" cy="633195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74C3D-3EDC-B8C4-D72C-FC89F3F175C6}"/>
              </a:ext>
            </a:extLst>
          </p:cNvPr>
          <p:cNvSpPr/>
          <p:nvPr/>
        </p:nvSpPr>
        <p:spPr>
          <a:xfrm>
            <a:off x="2883160" y="2455830"/>
            <a:ext cx="1204687" cy="2992395"/>
          </a:xfrm>
          <a:prstGeom prst="rect">
            <a:avLst/>
          </a:prstGeom>
          <a:noFill/>
          <a:ln w="2222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8D6C-80A2-E750-46FE-CB34609B108C}"/>
              </a:ext>
            </a:extLst>
          </p:cNvPr>
          <p:cNvSpPr/>
          <p:nvPr/>
        </p:nvSpPr>
        <p:spPr>
          <a:xfrm>
            <a:off x="9588761" y="2537074"/>
            <a:ext cx="516294" cy="2917502"/>
          </a:xfrm>
          <a:prstGeom prst="rect">
            <a:avLst/>
          </a:prstGeom>
          <a:noFill/>
          <a:ln w="2222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8BBB876-B7B3-DEBD-9595-E387A1EA82BC}"/>
              </a:ext>
            </a:extLst>
          </p:cNvPr>
          <p:cNvCxnSpPr>
            <a:cxnSpLocks/>
            <a:stCxn id="10" idx="2"/>
            <a:endCxn id="14" idx="2"/>
          </p:cNvCxnSpPr>
          <p:nvPr/>
        </p:nvCxnSpPr>
        <p:spPr>
          <a:xfrm rot="16200000" flipH="1">
            <a:off x="6663031" y="2270698"/>
            <a:ext cx="6351" cy="6361404"/>
          </a:xfrm>
          <a:prstGeom prst="bentConnector3">
            <a:avLst>
              <a:gd name="adj1" fmla="val 6343914"/>
            </a:avLst>
          </a:prstGeom>
          <a:ln w="222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D9C0-783B-95D7-8E63-3CA770F74E49}"/>
              </a:ext>
            </a:extLst>
          </p:cNvPr>
          <p:cNvSpPr/>
          <p:nvPr/>
        </p:nvSpPr>
        <p:spPr>
          <a:xfrm>
            <a:off x="8683693" y="2537074"/>
            <a:ext cx="1455575" cy="2998746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04DE1F-1D63-048A-7F24-8355F1DE1F7E}"/>
              </a:ext>
            </a:extLst>
          </p:cNvPr>
          <p:cNvSpPr/>
          <p:nvPr/>
        </p:nvSpPr>
        <p:spPr>
          <a:xfrm>
            <a:off x="10184888" y="2537074"/>
            <a:ext cx="836642" cy="2998746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EDFD0DB-4288-CB30-4562-E0B87F70C575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10007345" y="4939956"/>
            <a:ext cx="12700" cy="1191728"/>
          </a:xfrm>
          <a:prstGeom prst="bentConnector3">
            <a:avLst>
              <a:gd name="adj1" fmla="val 3489795"/>
            </a:avLst>
          </a:prstGeom>
          <a:ln w="222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9" name="TextBox 28">
            <a:extLst>
              <a:ext uri="{FF2B5EF4-FFF2-40B4-BE49-F238E27FC236}">
                <a16:creationId xmlns:a16="http://schemas.microsoft.com/office/drawing/2014/main" id="{82AD8236-5FA1-3BB3-7DC9-EEF5A90C3616}"/>
              </a:ext>
            </a:extLst>
          </p:cNvPr>
          <p:cNvSpPr txBox="1"/>
          <p:nvPr/>
        </p:nvSpPr>
        <p:spPr>
          <a:xfrm>
            <a:off x="4153376" y="1702623"/>
            <a:ext cx="3049857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/>
              <a:t>Tm</a:t>
            </a:r>
            <a:r>
              <a:rPr lang="ko-KR" altLang="en-US" sz="1000" dirty="0"/>
              <a:t>컬럼에서 </a:t>
            </a:r>
            <a:r>
              <a:rPr lang="en-US" altLang="ko-KR" sz="1000" dirty="0" err="1"/>
              <a:t>yyyymm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 err="1"/>
              <a:t>days_in_month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 추출 </a:t>
            </a:r>
            <a:endParaRPr lang="en-US" altLang="ko-KR" sz="1000" dirty="0"/>
          </a:p>
          <a:p>
            <a:pPr marL="285750" indent="-285750" algn="just">
              <a:buFont typeface="Wingdings" panose="05000000000000000000" pitchFamily="2" charset="2"/>
              <a:buChar char="è"/>
            </a:pPr>
            <a:r>
              <a:rPr lang="ko-KR" altLang="en-US" sz="1000" dirty="0"/>
              <a:t>각각 월별 기준</a:t>
            </a:r>
            <a:r>
              <a:rPr lang="en-US" altLang="ko-KR" sz="1000" dirty="0"/>
              <a:t>, </a:t>
            </a:r>
            <a:r>
              <a:rPr lang="ko-KR" altLang="en-US" sz="1000" dirty="0"/>
              <a:t>일자 </a:t>
            </a:r>
            <a:r>
              <a:rPr lang="ko-KR" altLang="en-US" sz="1000" dirty="0" err="1"/>
              <a:t>카운팅을</a:t>
            </a:r>
            <a:r>
              <a:rPr lang="ko-KR" altLang="en-US" sz="1000" dirty="0"/>
              <a:t> 위한 컬럼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85D35-02A1-E6B9-11D7-C0E215AC4C24}"/>
              </a:ext>
            </a:extLst>
          </p:cNvPr>
          <p:cNvSpPr txBox="1"/>
          <p:nvPr/>
        </p:nvSpPr>
        <p:spPr>
          <a:xfrm>
            <a:off x="4732577" y="5990517"/>
            <a:ext cx="356860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 err="1"/>
              <a:t>Yn_month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ko-KR" altLang="en-US" sz="1000" dirty="0"/>
              <a:t>기상 지표</a:t>
            </a:r>
            <a:r>
              <a:rPr lang="en-US" altLang="ko-KR" sz="1000" dirty="0"/>
              <a:t>(</a:t>
            </a:r>
            <a:r>
              <a:rPr lang="ko-KR" altLang="en-US" sz="1000" dirty="0"/>
              <a:t>풍속</a:t>
            </a:r>
            <a:r>
              <a:rPr lang="en-US" altLang="ko-KR" sz="1000" dirty="0"/>
              <a:t>, </a:t>
            </a:r>
            <a:r>
              <a:rPr lang="ko-KR" altLang="en-US" sz="1000" dirty="0"/>
              <a:t>기온</a:t>
            </a:r>
            <a:r>
              <a:rPr lang="en-US" altLang="ko-KR" sz="1000" dirty="0"/>
              <a:t>,</a:t>
            </a:r>
            <a:r>
              <a:rPr lang="ko-KR" altLang="en-US" sz="1000" dirty="0"/>
              <a:t>강수량</a:t>
            </a:r>
            <a:r>
              <a:rPr lang="en-US" altLang="ko-KR" sz="1000" dirty="0"/>
              <a:t>)</a:t>
            </a:r>
            <a:r>
              <a:rPr lang="ko-KR" altLang="en-US" sz="1000" dirty="0"/>
              <a:t>를 만족하는 일자</a:t>
            </a:r>
            <a:endParaRPr lang="en-US" altLang="ko-KR" sz="1000" dirty="0"/>
          </a:p>
          <a:p>
            <a:pPr algn="just"/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월 별 비행 가능한 일자의 횟수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596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341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var(--jp-content-font-family)</vt:lpstr>
      <vt:lpstr>Arial</vt:lpstr>
      <vt:lpstr>Wingdings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 hwan Kim</dc:creator>
  <cp:lastModifiedBy>seung hwan Kim</cp:lastModifiedBy>
  <cp:revision>2</cp:revision>
  <dcterms:created xsi:type="dcterms:W3CDTF">2025-03-20T07:01:44Z</dcterms:created>
  <dcterms:modified xsi:type="dcterms:W3CDTF">2025-03-20T10:41:48Z</dcterms:modified>
</cp:coreProperties>
</file>