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65" r:id="rId3"/>
    <p:sldId id="264" r:id="rId4"/>
    <p:sldId id="262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91"/>
    <p:restoredTop sz="92987"/>
  </p:normalViewPr>
  <p:slideViewPr>
    <p:cSldViewPr snapToGrid="0" snapToObjects="1">
      <p:cViewPr varScale="1">
        <p:scale>
          <a:sx n="58" d="100"/>
          <a:sy n="58" d="100"/>
        </p:scale>
        <p:origin x="75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45C54-7FCF-1545-9954-348826CEE24E}" type="datetimeFigureOut">
              <a:t>11/3/17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638D4-489E-9947-863E-D9A636FEF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ヒラギノ角ゴ Pro W3" charset="0"/>
                <a:cs typeface="ヒラギノ角ゴ Pro W3" charset="0"/>
              </a:rPr>
              <a:t>WÜST, G. (1924) Florida- und Antillenstrom, eine hydrodynamische Untersuchung.</a:t>
            </a:r>
          </a:p>
          <a:p>
            <a:r>
              <a:rPr lang="en-US" i="1">
                <a:ea typeface="ヒラギノ角ゴ Pro W3" charset="0"/>
                <a:cs typeface="ヒラギノ角ゴ Pro W3" charset="0"/>
              </a:rPr>
              <a:t>Vero'ft. Inst. ]'. Meereskunde (A) 12, 1-48.</a:t>
            </a:r>
            <a:endParaRPr lang="en-US">
              <a:ea typeface="ヒラギノ角ゴ Pro W3" charset="0"/>
              <a:cs typeface="ヒラギノ角ゴ Pro W3" charset="0"/>
            </a:endParaRPr>
          </a:p>
          <a:p>
            <a:endParaRPr lang="en-US"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fld id="{5592D0DA-EE10-254F-A181-593765FC38BE}" type="slidenum">
              <a:rPr lang="en-US" sz="1200"/>
              <a:pPr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1770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BB0C-B403-1243-AB3B-481B97C13504}" type="datetimeFigureOut"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E9A-42AB-BB44-832C-B3977EDF1E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1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BB0C-B403-1243-AB3B-481B97C13504}" type="datetimeFigureOut"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E9A-42AB-BB44-832C-B3977EDF1E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BB0C-B403-1243-AB3B-481B97C13504}" type="datetimeFigureOut"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E9A-42AB-BB44-832C-B3977EDF1E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BB0C-B403-1243-AB3B-481B97C13504}" type="datetimeFigureOut"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E9A-42AB-BB44-832C-B3977EDF1E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2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BB0C-B403-1243-AB3B-481B97C13504}" type="datetimeFigureOut"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E9A-42AB-BB44-832C-B3977EDF1E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8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BB0C-B403-1243-AB3B-481B97C13504}" type="datetimeFigureOut"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E9A-42AB-BB44-832C-B3977EDF1E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1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BB0C-B403-1243-AB3B-481B97C13504}" type="datetimeFigureOut">
              <a:t>11/3/17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E9A-42AB-BB44-832C-B3977EDF1E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9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BB0C-B403-1243-AB3B-481B97C13504}" type="datetimeFigureOut">
              <a:t>11/3/17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E9A-42AB-BB44-832C-B3977EDF1E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1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BB0C-B403-1243-AB3B-481B97C13504}" type="datetimeFigureOut">
              <a:t>11/3/17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E9A-42AB-BB44-832C-B3977EDF1E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1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BB0C-B403-1243-AB3B-481B97C13504}" type="datetimeFigureOut"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E9A-42AB-BB44-832C-B3977EDF1E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4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BB0C-B403-1243-AB3B-481B97C13504}" type="datetimeFigureOut"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E9A-42AB-BB44-832C-B3977EDF1E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2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ABB0C-B403-1243-AB3B-481B97C13504}" type="datetimeFigureOut"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50E9A-42AB-BB44-832C-B3977EDF1E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2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agordon@ldeo.columbi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www.usclivar.org/meetings/amoc2013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104851"/>
              </p:ext>
            </p:extLst>
          </p:nvPr>
        </p:nvGraphicFramePr>
        <p:xfrm>
          <a:off x="3581400" y="1869140"/>
          <a:ext cx="2971800" cy="1371600"/>
        </p:xfrm>
        <a:graphic>
          <a:graphicData uri="http://schemas.openxmlformats.org/drawingml/2006/table">
            <a:tbl>
              <a:tblPr/>
              <a:tblGrid>
                <a:gridCol w="2971800"/>
              </a:tblGrid>
              <a:tr h="685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DD0806"/>
                          </a:solidFill>
                          <a:effectLst/>
                          <a:latin typeface="Times"/>
                        </a:rPr>
                        <a:t>∂</a:t>
                      </a:r>
                      <a:r>
                        <a:rPr lang="en-US" sz="1400" b="1" i="0" u="none" strike="noStrike">
                          <a:solidFill>
                            <a:srgbClr val="DD0806"/>
                          </a:solidFill>
                          <a:effectLst/>
                          <a:latin typeface="Symbol"/>
                        </a:rPr>
                        <a:t>t</a:t>
                      </a:r>
                      <a:r>
                        <a:rPr lang="en-US" sz="1400" b="1" i="0" u="none" strike="noStrike" baseline="-25000">
                          <a:solidFill>
                            <a:srgbClr val="DD0806"/>
                          </a:solidFill>
                          <a:effectLst/>
                          <a:latin typeface="Times"/>
                        </a:rPr>
                        <a:t>x</a:t>
                      </a:r>
                      <a:r>
                        <a:rPr lang="en-US" sz="1400" b="1" i="0" u="none" strike="noStrike">
                          <a:solidFill>
                            <a:srgbClr val="DD0806"/>
                          </a:solidFill>
                          <a:effectLst/>
                          <a:latin typeface="Times"/>
                        </a:rPr>
                        <a:t>/∂y = </a:t>
                      </a:r>
                      <a:r>
                        <a:rPr lang="en-US" sz="1400" b="1" i="0" u="none" strike="noStrike">
                          <a:solidFill>
                            <a:srgbClr val="DD0806"/>
                          </a:solidFill>
                          <a:effectLst/>
                          <a:latin typeface="Symbol"/>
                        </a:rPr>
                        <a:t>r</a:t>
                      </a:r>
                      <a:r>
                        <a:rPr lang="en-US" sz="1400" b="1" i="0" u="none" strike="noStrike">
                          <a:solidFill>
                            <a:srgbClr val="DD0806"/>
                          </a:solidFill>
                          <a:effectLst/>
                          <a:latin typeface="Times"/>
                        </a:rPr>
                        <a:t>k∂v/∂x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DD0806"/>
                          </a:solidFill>
                          <a:effectLst/>
                          <a:latin typeface="Times"/>
                        </a:rPr>
                        <a:t>M</a:t>
                      </a:r>
                      <a:r>
                        <a:rPr lang="en-US" sz="1400" b="1" i="0" u="none" strike="noStrike" baseline="-25000">
                          <a:solidFill>
                            <a:srgbClr val="DD0806"/>
                          </a:solidFill>
                          <a:effectLst/>
                          <a:latin typeface="Times"/>
                        </a:rPr>
                        <a:t>y</a:t>
                      </a:r>
                      <a:r>
                        <a:rPr lang="en-US" sz="1400" b="1" i="0" u="none" strike="noStrike">
                          <a:solidFill>
                            <a:srgbClr val="DD0806"/>
                          </a:solidFill>
                          <a:effectLst/>
                          <a:latin typeface="Times"/>
                        </a:rPr>
                        <a:t> = -(∂</a:t>
                      </a:r>
                      <a:r>
                        <a:rPr lang="en-US" sz="1400" b="1" i="0" u="none" strike="noStrike">
                          <a:solidFill>
                            <a:srgbClr val="DD0806"/>
                          </a:solidFill>
                          <a:effectLst/>
                          <a:latin typeface="Symbol"/>
                        </a:rPr>
                        <a:t>t</a:t>
                      </a:r>
                      <a:r>
                        <a:rPr lang="en-US" sz="1400" b="1" i="0" u="none" strike="noStrike" baseline="-25000">
                          <a:solidFill>
                            <a:srgbClr val="DD0806"/>
                          </a:solidFill>
                          <a:effectLst/>
                          <a:latin typeface="Times"/>
                        </a:rPr>
                        <a:t>x</a:t>
                      </a:r>
                      <a:r>
                        <a:rPr lang="en-US" sz="1400" b="1" i="0" u="none" strike="noStrike">
                          <a:solidFill>
                            <a:srgbClr val="DD0806"/>
                          </a:solidFill>
                          <a:effectLst/>
                          <a:latin typeface="Times"/>
                        </a:rPr>
                        <a:t>/∂y)/</a:t>
                      </a:r>
                      <a:r>
                        <a:rPr lang="en-US" sz="1400" b="1" i="0" u="none" strike="noStrike">
                          <a:solidFill>
                            <a:srgbClr val="DD0806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US" sz="1400" b="1" i="0" u="none" strike="noStrike">
                          <a:solidFill>
                            <a:srgbClr val="DD0806"/>
                          </a:solidFill>
                          <a:effectLst/>
                          <a:latin typeface="Times"/>
                        </a:rPr>
                        <a:t>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3556" name="TextBox 2"/>
          <p:cNvSpPr txBox="1">
            <a:spLocks noChangeArrowheads="1"/>
          </p:cNvSpPr>
          <p:nvPr/>
        </p:nvSpPr>
        <p:spPr bwMode="auto">
          <a:xfrm>
            <a:off x="1219200" y="3012140"/>
            <a:ext cx="2159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400"/>
              <a:t>Interior Sverdrup Transport</a:t>
            </a:r>
          </a:p>
        </p:txBody>
      </p:sp>
      <p:sp>
        <p:nvSpPr>
          <p:cNvPr id="23557" name="TextBox 3"/>
          <p:cNvSpPr txBox="1">
            <a:spLocks noChangeArrowheads="1"/>
          </p:cNvSpPr>
          <p:nvPr/>
        </p:nvSpPr>
        <p:spPr bwMode="auto">
          <a:xfrm>
            <a:off x="1371600" y="2326340"/>
            <a:ext cx="1916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400"/>
              <a:t>Western boundary shear</a:t>
            </a:r>
          </a:p>
        </p:txBody>
      </p:sp>
      <p:sp>
        <p:nvSpPr>
          <p:cNvPr id="23558" name="TextBox 4"/>
          <p:cNvSpPr txBox="1">
            <a:spLocks noChangeArrowheads="1"/>
          </p:cNvSpPr>
          <p:nvPr/>
        </p:nvSpPr>
        <p:spPr bwMode="auto">
          <a:xfrm>
            <a:off x="6096000" y="2631140"/>
            <a:ext cx="10319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  <a:latin typeface="Symbol" charset="0"/>
                <a:cs typeface="Lucida Grande" charset="0"/>
              </a:rPr>
              <a:t>r</a:t>
            </a:r>
            <a:r>
              <a:rPr lang="en-US" sz="1400">
                <a:solidFill>
                  <a:srgbClr val="FF0000"/>
                </a:solidFill>
                <a:latin typeface="Lucida Grande" charset="0"/>
                <a:cs typeface="Lucida Grande" charset="0"/>
              </a:rPr>
              <a:t> = 1025</a:t>
            </a:r>
          </a:p>
          <a:p>
            <a:pPr eaLnBrk="1" hangingPunct="1"/>
            <a:r>
              <a:rPr lang="en-US" sz="1400">
                <a:solidFill>
                  <a:srgbClr val="FF0000"/>
                </a:solidFill>
                <a:latin typeface="Lucida Grande" charset="0"/>
                <a:cs typeface="Lucida Grande" charset="0"/>
              </a:rPr>
              <a:t>k ~2*10</a:t>
            </a:r>
            <a:r>
              <a:rPr lang="en-US" sz="1400" baseline="30000">
                <a:solidFill>
                  <a:srgbClr val="FF0000"/>
                </a:solidFill>
                <a:latin typeface="Lucida Grande" charset="0"/>
                <a:cs typeface="Lucida Grande" charset="0"/>
              </a:rPr>
              <a:t>-6</a:t>
            </a:r>
            <a:endParaRPr lang="en-US" sz="1400" baseline="30000">
              <a:solidFill>
                <a:srgbClr val="FF0000"/>
              </a:solidFill>
            </a:endParaRPr>
          </a:p>
        </p:txBody>
      </p:sp>
      <p:sp>
        <p:nvSpPr>
          <p:cNvPr id="23559" name="TextBox 5"/>
          <p:cNvSpPr txBox="1">
            <a:spLocks noChangeArrowheads="1"/>
          </p:cNvSpPr>
          <p:nvPr/>
        </p:nvSpPr>
        <p:spPr bwMode="auto">
          <a:xfrm>
            <a:off x="611865" y="719514"/>
            <a:ext cx="75184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400" dirty="0"/>
              <a:t>What is the width (distance from the non-slip western boundary to the axis of the boundary current) and maximum current at the axis of the Florida Straits Current from a simple Vorticity and transport balance: </a:t>
            </a:r>
          </a:p>
          <a:p>
            <a:pPr eaLnBrk="1" hangingPunct="1"/>
            <a:r>
              <a:rPr lang="en-US" sz="1400" dirty="0"/>
              <a:t>§ Wind removal of vorticity over the subtropics (westerlies/trades) = vorticity gain at western boundary;</a:t>
            </a:r>
          </a:p>
          <a:p>
            <a:pPr eaLnBrk="1" hangingPunct="1"/>
            <a:r>
              <a:rPr lang="en-US" sz="1400" dirty="0"/>
              <a:t>§ Interior Sverdrup Transport = Western boundary transport. </a:t>
            </a:r>
          </a:p>
          <a:p>
            <a:pPr eaLnBrk="1" hangingPunct="1"/>
            <a:r>
              <a:rPr lang="en-US" sz="1400" dirty="0"/>
              <a:t>Assume all this is achieved within upper 800 m, depth of the Florida Straits</a:t>
            </a:r>
            <a:endParaRPr lang="en-US" dirty="0"/>
          </a:p>
        </p:txBody>
      </p:sp>
      <p:sp>
        <p:nvSpPr>
          <p:cNvPr id="23560" name="TextBox 7"/>
          <p:cNvSpPr txBox="1">
            <a:spLocks noChangeArrowheads="1"/>
          </p:cNvSpPr>
          <p:nvPr/>
        </p:nvSpPr>
        <p:spPr bwMode="auto">
          <a:xfrm>
            <a:off x="188000" y="3567765"/>
            <a:ext cx="8984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400"/>
              <a:t>Calculate at  26°N (Rapid); approximate the width of the North Atlantic @ 26°N, use reasonable zonal wind stress values</a:t>
            </a:r>
          </a:p>
        </p:txBody>
      </p:sp>
      <p:sp>
        <p:nvSpPr>
          <p:cNvPr id="23561" name="TextBox 8"/>
          <p:cNvSpPr txBox="1">
            <a:spLocks noChangeArrowheads="1"/>
          </p:cNvSpPr>
          <p:nvPr/>
        </p:nvSpPr>
        <p:spPr bwMode="auto">
          <a:xfrm>
            <a:off x="55638" y="106381"/>
            <a:ext cx="83127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</a:rPr>
              <a:t>4</a:t>
            </a:r>
            <a:r>
              <a:rPr lang="en-US" sz="1600" b="1" dirty="0" smtClean="0">
                <a:solidFill>
                  <a:srgbClr val="FF0000"/>
                </a:solidFill>
              </a:rPr>
              <a:t>925_2017 </a:t>
            </a:r>
            <a:r>
              <a:rPr lang="en-US" sz="1600" b="1" dirty="0">
                <a:solidFill>
                  <a:srgbClr val="FF0000"/>
                </a:solidFill>
              </a:rPr>
              <a:t>Homework </a:t>
            </a:r>
            <a:r>
              <a:rPr lang="en-US" sz="1600" b="1" dirty="0" smtClean="0">
                <a:solidFill>
                  <a:srgbClr val="FF0000"/>
                </a:solidFill>
              </a:rPr>
              <a:t>#4, Vorticity due </a:t>
            </a:r>
            <a:r>
              <a:rPr lang="en-US" sz="1600" b="1" dirty="0" smtClean="0">
                <a:solidFill>
                  <a:srgbClr val="FF0000"/>
                </a:solidFill>
              </a:rPr>
              <a:t>16 November</a:t>
            </a:r>
            <a:r>
              <a:rPr lang="en-US" sz="1600" b="1" dirty="0" smtClean="0">
                <a:solidFill>
                  <a:srgbClr val="FF0000"/>
                </a:solidFill>
              </a:rPr>
              <a:t>. </a:t>
            </a:r>
            <a:r>
              <a:rPr lang="en-US" sz="1600" dirty="0" smtClean="0">
                <a:solidFill>
                  <a:srgbClr val="FF0000"/>
                </a:solidFill>
              </a:rPr>
              <a:t>Send </a:t>
            </a:r>
            <a:r>
              <a:rPr lang="en-US" sz="1600" dirty="0">
                <a:solidFill>
                  <a:srgbClr val="FF0000"/>
                </a:solidFill>
              </a:rPr>
              <a:t>your solution [word doc, </a:t>
            </a:r>
            <a:r>
              <a:rPr lang="en-US" sz="1600" dirty="0" err="1">
                <a:solidFill>
                  <a:srgbClr val="FF0000"/>
                </a:solidFill>
              </a:rPr>
              <a:t>xls</a:t>
            </a:r>
            <a:r>
              <a:rPr lang="en-US" sz="1600" dirty="0">
                <a:solidFill>
                  <a:srgbClr val="FF0000"/>
                </a:solidFill>
              </a:rPr>
              <a:t>, pdf] 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to </a:t>
            </a:r>
            <a:r>
              <a:rPr lang="en-US" sz="1600" u="sng" dirty="0">
                <a:solidFill>
                  <a:srgbClr val="FF0000"/>
                </a:solidFill>
                <a:hlinkClick r:id="rId2"/>
              </a:rPr>
              <a:t>agordon@ldeo.columbia</a:t>
            </a:r>
            <a:r>
              <a:rPr lang="en-US" sz="1600" dirty="0">
                <a:solidFill>
                  <a:srgbClr val="FF0000"/>
                </a:solidFill>
              </a:rPr>
              <a:t> and to Laura Gruenburg: </a:t>
            </a:r>
            <a:r>
              <a:rPr lang="en-US" sz="1600" dirty="0" smtClean="0">
                <a:solidFill>
                  <a:srgbClr val="FF0000"/>
                </a:solidFill>
              </a:rPr>
              <a:t>lkg2133@columbia.edu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635125" y="5396565"/>
            <a:ext cx="6175375" cy="3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28875" y="4348815"/>
            <a:ext cx="15875" cy="2174875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12900" y="4374215"/>
            <a:ext cx="15875" cy="2174875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365125" y="5243649"/>
            <a:ext cx="194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Western boundary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794625" y="4374215"/>
            <a:ext cx="15875" cy="2174875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5400000">
            <a:off x="7071816" y="5211899"/>
            <a:ext cx="184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Eastern boundary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5375" y="5058983"/>
            <a:ext cx="82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26.5°N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8398" y="6533215"/>
            <a:ext cx="164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Atlantic Ocean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651375" y="5428315"/>
            <a:ext cx="635000" cy="1120775"/>
          </a:xfrm>
          <a:prstGeom prst="downArrow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78375" y="5555315"/>
            <a:ext cx="48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65375" y="4348815"/>
            <a:ext cx="0" cy="1079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232025" y="4533481"/>
            <a:ext cx="0" cy="9202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082800" y="4761565"/>
            <a:ext cx="0" cy="6508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901825" y="4872690"/>
            <a:ext cx="0" cy="5810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768475" y="5058983"/>
            <a:ext cx="0" cy="3947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79952" y="5428315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dv/dx</a:t>
            </a:r>
          </a:p>
          <a:p>
            <a:r>
              <a:rPr lang="en-US"/>
              <a:t>= constant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3635375" y="4533481"/>
            <a:ext cx="1968660" cy="1786436"/>
          </a:xfrm>
          <a:prstGeom prst="line">
            <a:avLst/>
          </a:prstGeom>
          <a:ln>
            <a:solidFill>
              <a:srgbClr val="8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64881" y="476156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r>
              <a:rPr lang="en-US">
                <a:latin typeface="Symbol" charset="2"/>
                <a:cs typeface="Symbol" charset="2"/>
              </a:rPr>
              <a:t>t</a:t>
            </a:r>
            <a:r>
              <a:rPr lang="en-US"/>
              <a:t>x/dy  = constant</a:t>
            </a:r>
          </a:p>
        </p:txBody>
      </p:sp>
      <p:sp>
        <p:nvSpPr>
          <p:cNvPr id="23552" name="TextBox 23551"/>
          <p:cNvSpPr txBox="1"/>
          <p:nvPr/>
        </p:nvSpPr>
        <p:spPr>
          <a:xfrm>
            <a:off x="2419034" y="6319917"/>
            <a:ext cx="276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Trades = -0.05 newtons/m2</a:t>
            </a:r>
          </a:p>
          <a:p>
            <a:endParaRPr lang="en-US">
              <a:solidFill>
                <a:srgbClr val="800000"/>
              </a:solidFill>
            </a:endParaRPr>
          </a:p>
        </p:txBody>
      </p:sp>
      <p:cxnSp>
        <p:nvCxnSpPr>
          <p:cNvPr id="23554" name="Straight Arrow Connector 23553"/>
          <p:cNvCxnSpPr/>
          <p:nvPr/>
        </p:nvCxnSpPr>
        <p:spPr>
          <a:xfrm>
            <a:off x="4651375" y="4533481"/>
            <a:ext cx="1901825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52068" y="6319917"/>
            <a:ext cx="1604453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62" name="TextBox 23561"/>
          <p:cNvSpPr txBox="1"/>
          <p:nvPr/>
        </p:nvSpPr>
        <p:spPr>
          <a:xfrm>
            <a:off x="3994504" y="4198290"/>
            <a:ext cx="317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Westerlies = +0.05 newtons/m2</a:t>
            </a:r>
          </a:p>
        </p:txBody>
      </p:sp>
      <p:sp>
        <p:nvSpPr>
          <p:cNvPr id="23564" name="TextBox 23563"/>
          <p:cNvSpPr txBox="1"/>
          <p:nvPr/>
        </p:nvSpPr>
        <p:spPr>
          <a:xfrm>
            <a:off x="3725185" y="4370772"/>
            <a:ext cx="64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30°N</a:t>
            </a:r>
          </a:p>
        </p:txBody>
      </p:sp>
      <p:sp>
        <p:nvSpPr>
          <p:cNvPr id="23565" name="TextBox 23564"/>
          <p:cNvSpPr txBox="1"/>
          <p:nvPr/>
        </p:nvSpPr>
        <p:spPr>
          <a:xfrm>
            <a:off x="4088045" y="6102189"/>
            <a:ext cx="64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20°N</a:t>
            </a:r>
          </a:p>
        </p:txBody>
      </p:sp>
    </p:spTree>
    <p:extLst>
      <p:ext uri="{BB962C8B-B14F-4D97-AF65-F5344CB8AC3E}">
        <p14:creationId xmlns:p14="http://schemas.microsoft.com/office/powerpoint/2010/main" val="317078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6" descr="app___04.JPG                                                   000D2A90ALG                            B74677AA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304800"/>
            <a:ext cx="4897438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55563" y="685800"/>
            <a:ext cx="4211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From:   http://oceancurrents.rsmas.miami.edu/atlantic/florida.html</a:t>
            </a:r>
          </a:p>
        </p:txBody>
      </p:sp>
      <p:pic>
        <p:nvPicPr>
          <p:cNvPr id="39939" name="Picture 3" descr="Picture 16.png                                                 00074612ALG                            C016EB50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41910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2286000" y="3124200"/>
            <a:ext cx="3048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590800" y="3200400"/>
            <a:ext cx="10525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FF1521"/>
                </a:solidFill>
              </a:rPr>
              <a:t>Florida Straits</a:t>
            </a:r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4495800" y="0"/>
            <a:ext cx="4495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/>
              <a:t>Looking north: note slope down towards east: geostrophy in action; note cyclonic and anti-cyclonic shear zones: side wall vorticity in action</a:t>
            </a:r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7315200" y="2667000"/>
            <a:ext cx="4968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000"/>
              <a:t>~3 kts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152400"/>
            <a:ext cx="147207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Florida </a:t>
            </a:r>
            <a:r>
              <a:rPr lang="en-US" dirty="0"/>
              <a:t>Straits</a:t>
            </a:r>
          </a:p>
        </p:txBody>
      </p:sp>
      <p:pic>
        <p:nvPicPr>
          <p:cNvPr id="39945" name="Picture 3" descr="Picture 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029200"/>
            <a:ext cx="2141538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5638800"/>
            <a:ext cx="2057400" cy="5238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dirty="0"/>
              <a:t>AMOC lecture and the Rapid Program</a:t>
            </a:r>
          </a:p>
        </p:txBody>
      </p:sp>
      <p:sp>
        <p:nvSpPr>
          <p:cNvPr id="39947" name="TextBox 2"/>
          <p:cNvSpPr txBox="1">
            <a:spLocks noChangeArrowheads="1"/>
          </p:cNvSpPr>
          <p:nvPr/>
        </p:nvSpPr>
        <p:spPr bwMode="auto">
          <a:xfrm>
            <a:off x="5486400" y="6019800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400"/>
              <a:t>Open university.  Ocean circulation</a:t>
            </a:r>
          </a:p>
        </p:txBody>
      </p:sp>
    </p:spTree>
    <p:extLst>
      <p:ext uri="{BB962C8B-B14F-4D97-AF65-F5344CB8AC3E}">
        <p14:creationId xmlns:p14="http://schemas.microsoft.com/office/powerpoint/2010/main" val="46036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3" descr="Picture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8482"/>
            <a:ext cx="309245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2" name="TextBox 4"/>
          <p:cNvSpPr txBox="1">
            <a:spLocks noChangeArrowheads="1"/>
          </p:cNvSpPr>
          <p:nvPr/>
        </p:nvSpPr>
        <p:spPr bwMode="auto">
          <a:xfrm>
            <a:off x="6324600" y="3773488"/>
            <a:ext cx="2219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</a:rPr>
              <a:t>Science vol 317, 17 August 2007</a:t>
            </a:r>
          </a:p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71800" y="944724"/>
            <a:ext cx="5791200" cy="40005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rgbClr val="000000"/>
                </a:solidFill>
                <a:latin typeface="Apple Casual"/>
                <a:cs typeface="Apple Casual"/>
              </a:rPr>
              <a:t>RAPID, 26°N</a:t>
            </a:r>
          </a:p>
        </p:txBody>
      </p:sp>
      <p:pic>
        <p:nvPicPr>
          <p:cNvPr id="71684" name="Picture 1" descr="Picture 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2956396"/>
            <a:ext cx="8736012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TextBox 3"/>
          <p:cNvSpPr txBox="1">
            <a:spLocks noChangeArrowheads="1"/>
          </p:cNvSpPr>
          <p:nvPr/>
        </p:nvSpPr>
        <p:spPr bwMode="auto">
          <a:xfrm>
            <a:off x="3124200" y="6019800"/>
            <a:ext cx="5519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FF0000"/>
                </a:solidFill>
                <a:latin typeface="Baskerville" charset="0"/>
                <a:cs typeface="Baskerville" charset="0"/>
              </a:rPr>
              <a:t> </a:t>
            </a:r>
            <a:r>
              <a:rPr lang="en-US" sz="1400" u="sng">
                <a:solidFill>
                  <a:srgbClr val="FF0000"/>
                </a:solidFill>
                <a:latin typeface="Baskerville" charset="0"/>
                <a:cs typeface="Baskerville" charset="0"/>
                <a:hlinkClick r:id="rId4"/>
              </a:rPr>
              <a:t>http://www.usclivar.org/meetings/amoc2013</a:t>
            </a:r>
            <a:r>
              <a:rPr lang="en-US" sz="1400" u="sng">
                <a:solidFill>
                  <a:srgbClr val="FF0000"/>
                </a:solidFill>
                <a:latin typeface="Baskerville" charset="0"/>
                <a:cs typeface="Baskerville" charset="0"/>
              </a:rPr>
              <a:t> : </a:t>
            </a:r>
            <a:r>
              <a:rPr lang="en-US" sz="1400">
                <a:solidFill>
                  <a:srgbClr val="FF0000"/>
                </a:solidFill>
                <a:latin typeface="Baskerville" charset="0"/>
                <a:cs typeface="Baskerville" charset="0"/>
              </a:rPr>
              <a:t>McCarthy_AMOC_2013</a:t>
            </a:r>
          </a:p>
          <a:p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2807804" y="332656"/>
            <a:ext cx="602297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0000"/>
                </a:solidFill>
                <a:latin typeface="Apple Chancery"/>
                <a:cs typeface="Apple Chancery"/>
              </a:rPr>
              <a:t>AMOC= Atlantic Meridional Overturning Circulation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83868" y="1448780"/>
            <a:ext cx="5508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Monitoring changes in the AMOC is important for understanding decadal climate variability and change. The RAPID array across the Atlantic at 26°N has now observed the AMOC continuously for 10 years, and revealed greater variability than expected.</a:t>
            </a:r>
          </a:p>
          <a:p>
            <a:r>
              <a:rPr lang="en-US" sz="1200"/>
              <a:t>Low AMOC events in 2009-10 and 2010-11 coincided with cold winters in Europe and suggest a previously unsuspected role for the AMOC in climate variability. Understanding this requires a longer time series of observations, so the array will continue until 2020.</a:t>
            </a:r>
          </a:p>
          <a:p>
            <a:r>
              <a:rPr lang="en-US" sz="1200"/>
              <a:t>http://www.rapid.ac.uk/rapidmoc/</a:t>
            </a:r>
          </a:p>
        </p:txBody>
      </p:sp>
    </p:spTree>
    <p:extLst>
      <p:ext uri="{BB962C8B-B14F-4D97-AF65-F5344CB8AC3E}">
        <p14:creationId xmlns:p14="http://schemas.microsoft.com/office/powerpoint/2010/main" val="19908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Line 2"/>
          <p:cNvSpPr>
            <a:spLocks noChangeShapeType="1"/>
          </p:cNvSpPr>
          <p:nvPr/>
        </p:nvSpPr>
        <p:spPr bwMode="auto">
          <a:xfrm>
            <a:off x="609600" y="533400"/>
            <a:ext cx="0" cy="388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Line 3"/>
          <p:cNvSpPr>
            <a:spLocks noChangeShapeType="1"/>
          </p:cNvSpPr>
          <p:nvPr/>
        </p:nvSpPr>
        <p:spPr bwMode="auto">
          <a:xfrm>
            <a:off x="5638800" y="533400"/>
            <a:ext cx="0" cy="388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 flipV="1">
            <a:off x="1524000" y="1173163"/>
            <a:ext cx="3048000" cy="460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 flipV="1">
            <a:off x="1676400" y="3352800"/>
            <a:ext cx="2895600" cy="460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Freeform 7"/>
          <p:cNvSpPr>
            <a:spLocks/>
          </p:cNvSpPr>
          <p:nvPr/>
        </p:nvSpPr>
        <p:spPr bwMode="auto">
          <a:xfrm>
            <a:off x="2508250" y="1574800"/>
            <a:ext cx="762000" cy="177800"/>
          </a:xfrm>
          <a:custGeom>
            <a:avLst/>
            <a:gdLst>
              <a:gd name="T0" fmla="*/ 0 w 480"/>
              <a:gd name="T1" fmla="*/ 2147483647 h 112"/>
              <a:gd name="T2" fmla="*/ 2147483647 w 480"/>
              <a:gd name="T3" fmla="*/ 2147483647 h 112"/>
              <a:gd name="T4" fmla="*/ 2147483647 w 480"/>
              <a:gd name="T5" fmla="*/ 2147483647 h 112"/>
              <a:gd name="T6" fmla="*/ 2147483647 w 480"/>
              <a:gd name="T7" fmla="*/ 2147483647 h 112"/>
              <a:gd name="T8" fmla="*/ 2147483647 w 480"/>
              <a:gd name="T9" fmla="*/ 2147483647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112"/>
              <a:gd name="T17" fmla="*/ 480 w 480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112">
                <a:moveTo>
                  <a:pt x="0" y="112"/>
                </a:moveTo>
                <a:cubicBezTo>
                  <a:pt x="48" y="72"/>
                  <a:pt x="96" y="32"/>
                  <a:pt x="144" y="16"/>
                </a:cubicBezTo>
                <a:cubicBezTo>
                  <a:pt x="192" y="0"/>
                  <a:pt x="240" y="8"/>
                  <a:pt x="288" y="16"/>
                </a:cubicBezTo>
                <a:cubicBezTo>
                  <a:pt x="336" y="24"/>
                  <a:pt x="400" y="48"/>
                  <a:pt x="432" y="64"/>
                </a:cubicBezTo>
                <a:cubicBezTo>
                  <a:pt x="464" y="80"/>
                  <a:pt x="472" y="96"/>
                  <a:pt x="48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Freeform 8"/>
          <p:cNvSpPr>
            <a:spLocks/>
          </p:cNvSpPr>
          <p:nvPr/>
        </p:nvSpPr>
        <p:spPr bwMode="auto">
          <a:xfrm>
            <a:off x="2508250" y="2438400"/>
            <a:ext cx="838200" cy="177800"/>
          </a:xfrm>
          <a:custGeom>
            <a:avLst/>
            <a:gdLst>
              <a:gd name="T0" fmla="*/ 2147483647 w 528"/>
              <a:gd name="T1" fmla="*/ 0 h 112"/>
              <a:gd name="T2" fmla="*/ 2147483647 w 528"/>
              <a:gd name="T3" fmla="*/ 2147483647 h 112"/>
              <a:gd name="T4" fmla="*/ 2147483647 w 528"/>
              <a:gd name="T5" fmla="*/ 2147483647 h 112"/>
              <a:gd name="T6" fmla="*/ 0 w 528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112"/>
              <a:gd name="T14" fmla="*/ 528 w 528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112">
                <a:moveTo>
                  <a:pt x="528" y="0"/>
                </a:moveTo>
                <a:cubicBezTo>
                  <a:pt x="464" y="40"/>
                  <a:pt x="400" y="80"/>
                  <a:pt x="336" y="96"/>
                </a:cubicBezTo>
                <a:cubicBezTo>
                  <a:pt x="272" y="112"/>
                  <a:pt x="200" y="112"/>
                  <a:pt x="144" y="96"/>
                </a:cubicBezTo>
                <a:cubicBezTo>
                  <a:pt x="88" y="80"/>
                  <a:pt x="44" y="40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9"/>
          <p:cNvSpPr>
            <a:spLocks noChangeShapeType="1"/>
          </p:cNvSpPr>
          <p:nvPr/>
        </p:nvSpPr>
        <p:spPr bwMode="auto">
          <a:xfrm>
            <a:off x="2889250" y="1905000"/>
            <a:ext cx="0" cy="381000"/>
          </a:xfrm>
          <a:prstGeom prst="line">
            <a:avLst/>
          </a:prstGeom>
          <a:noFill/>
          <a:ln w="666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3041650" y="1828800"/>
            <a:ext cx="2168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1405"/>
                </a:solidFill>
                <a:ea typeface="ＭＳ Ｐゴシック" charset="0"/>
                <a:cs typeface="ＭＳ Ｐゴシック" charset="0"/>
              </a:rPr>
              <a:t>M</a:t>
            </a:r>
            <a:r>
              <a:rPr lang="en-US" sz="1800" baseline="-25000">
                <a:solidFill>
                  <a:srgbClr val="FF1405"/>
                </a:solidFill>
                <a:ea typeface="ＭＳ Ｐゴシック" charset="0"/>
                <a:cs typeface="ＭＳ Ｐゴシック" charset="0"/>
              </a:rPr>
              <a:t>y</a:t>
            </a:r>
            <a:r>
              <a:rPr lang="en-US" sz="1800">
                <a:solidFill>
                  <a:srgbClr val="FF1405"/>
                </a:solidFill>
                <a:ea typeface="ＭＳ Ｐゴシック" charset="0"/>
                <a:cs typeface="ＭＳ Ｐゴシック" charset="0"/>
              </a:rPr>
              <a:t> Sverdrup </a:t>
            </a:r>
          </a:p>
          <a:p>
            <a:pPr eaLnBrk="1" hangingPunct="1"/>
            <a:r>
              <a:rPr lang="en-US" sz="1800">
                <a:solidFill>
                  <a:srgbClr val="FF1405"/>
                </a:solidFill>
                <a:ea typeface="ＭＳ Ｐゴシック" charset="0"/>
                <a:cs typeface="ＭＳ Ｐゴシック" charset="0"/>
              </a:rPr>
              <a:t>Transport = </a:t>
            </a:r>
            <a:r>
              <a:rPr lang="en-US" sz="1800" b="1">
                <a:solidFill>
                  <a:srgbClr val="FF1405"/>
                </a:solidFill>
                <a:ea typeface="ＭＳ Ｐゴシック" charset="0"/>
                <a:cs typeface="ＭＳ Ｐゴシック" charset="0"/>
                <a:sym typeface="Symbol" charset="0"/>
              </a:rPr>
              <a:t> x </a:t>
            </a:r>
            <a:r>
              <a:rPr lang="en-US" sz="1800" b="1">
                <a:solidFill>
                  <a:srgbClr val="FF1405"/>
                </a:solidFill>
                <a:latin typeface="Symbol" charset="0"/>
                <a:ea typeface="ＭＳ Ｐゴシック" charset="0"/>
                <a:cs typeface="ＭＳ Ｐゴシック" charset="0"/>
                <a:sym typeface="Symbol" charset="0"/>
              </a:rPr>
              <a:t>t</a:t>
            </a:r>
            <a:r>
              <a:rPr lang="en-US" sz="1800" b="1" baseline="-25000">
                <a:solidFill>
                  <a:srgbClr val="FF1405"/>
                </a:solidFill>
                <a:ea typeface="ＭＳ Ｐゴシック" charset="0"/>
                <a:cs typeface="ＭＳ Ｐゴシック" charset="0"/>
                <a:sym typeface="Symbol" charset="0"/>
              </a:rPr>
              <a:t>0 </a:t>
            </a:r>
            <a:r>
              <a:rPr lang="en-US" sz="1800" b="1">
                <a:solidFill>
                  <a:srgbClr val="FF1405"/>
                </a:solidFill>
                <a:ea typeface="ＭＳ Ｐゴシック" charset="0"/>
                <a:cs typeface="ＭＳ Ｐゴシック" charset="0"/>
                <a:sym typeface="Symbol" charset="0"/>
              </a:rPr>
              <a:t>/</a:t>
            </a:r>
            <a:r>
              <a:rPr lang="en-US" sz="1800">
                <a:solidFill>
                  <a:srgbClr val="FF1405"/>
                </a:solidFill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180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2537" name="Line 11"/>
          <p:cNvSpPr>
            <a:spLocks noChangeShapeType="1"/>
          </p:cNvSpPr>
          <p:nvPr/>
        </p:nvSpPr>
        <p:spPr bwMode="auto">
          <a:xfrm flipV="1">
            <a:off x="1289050" y="1143000"/>
            <a:ext cx="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2"/>
          <p:cNvSpPr>
            <a:spLocks noChangeShapeType="1"/>
          </p:cNvSpPr>
          <p:nvPr/>
        </p:nvSpPr>
        <p:spPr bwMode="auto">
          <a:xfrm flipV="1">
            <a:off x="5022850" y="1066800"/>
            <a:ext cx="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Text Box 13"/>
          <p:cNvSpPr txBox="1">
            <a:spLocks noChangeArrowheads="1"/>
          </p:cNvSpPr>
          <p:nvPr/>
        </p:nvSpPr>
        <p:spPr bwMode="auto">
          <a:xfrm rot="-5379088">
            <a:off x="-92075" y="2233613"/>
            <a:ext cx="16113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>
                <a:ea typeface="ＭＳ Ｐゴシック" charset="0"/>
                <a:cs typeface="ＭＳ Ｐゴシック" charset="0"/>
              </a:rPr>
              <a:t>Frictional surface, v= 0</a:t>
            </a:r>
          </a:p>
        </p:txBody>
      </p:sp>
      <p:sp>
        <p:nvSpPr>
          <p:cNvPr id="22540" name="Text Box 14"/>
          <p:cNvSpPr txBox="1">
            <a:spLocks noChangeArrowheads="1"/>
          </p:cNvSpPr>
          <p:nvPr/>
        </p:nvSpPr>
        <p:spPr bwMode="auto">
          <a:xfrm rot="5455049">
            <a:off x="4738687" y="1887538"/>
            <a:ext cx="16113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>
                <a:ea typeface="ＭＳ Ｐゴシック" charset="0"/>
                <a:cs typeface="ＭＳ Ｐゴシック" charset="0"/>
              </a:rPr>
              <a:t>Frictional surface, v= 0</a:t>
            </a:r>
          </a:p>
        </p:txBody>
      </p:sp>
      <p:sp>
        <p:nvSpPr>
          <p:cNvPr id="22541" name="Line 15"/>
          <p:cNvSpPr>
            <a:spLocks noChangeShapeType="1"/>
          </p:cNvSpPr>
          <p:nvPr/>
        </p:nvSpPr>
        <p:spPr bwMode="auto">
          <a:xfrm flipV="1">
            <a:off x="1136650" y="137160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16"/>
          <p:cNvSpPr>
            <a:spLocks noChangeShapeType="1"/>
          </p:cNvSpPr>
          <p:nvPr/>
        </p:nvSpPr>
        <p:spPr bwMode="auto">
          <a:xfrm flipV="1">
            <a:off x="984250" y="17526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7"/>
          <p:cNvSpPr>
            <a:spLocks noChangeShapeType="1"/>
          </p:cNvSpPr>
          <p:nvPr/>
        </p:nvSpPr>
        <p:spPr bwMode="auto">
          <a:xfrm flipV="1">
            <a:off x="5175250" y="129540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Line 18"/>
          <p:cNvSpPr>
            <a:spLocks noChangeShapeType="1"/>
          </p:cNvSpPr>
          <p:nvPr/>
        </p:nvSpPr>
        <p:spPr bwMode="auto">
          <a:xfrm flipV="1">
            <a:off x="5327650" y="16002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Freeform 20"/>
          <p:cNvSpPr>
            <a:spLocks/>
          </p:cNvSpPr>
          <p:nvPr/>
        </p:nvSpPr>
        <p:spPr bwMode="auto">
          <a:xfrm>
            <a:off x="831850" y="1727200"/>
            <a:ext cx="762000" cy="177800"/>
          </a:xfrm>
          <a:custGeom>
            <a:avLst/>
            <a:gdLst>
              <a:gd name="T0" fmla="*/ 0 w 480"/>
              <a:gd name="T1" fmla="*/ 2147483647 h 112"/>
              <a:gd name="T2" fmla="*/ 2147483647 w 480"/>
              <a:gd name="T3" fmla="*/ 2147483647 h 112"/>
              <a:gd name="T4" fmla="*/ 2147483647 w 480"/>
              <a:gd name="T5" fmla="*/ 2147483647 h 112"/>
              <a:gd name="T6" fmla="*/ 2147483647 w 480"/>
              <a:gd name="T7" fmla="*/ 2147483647 h 112"/>
              <a:gd name="T8" fmla="*/ 2147483647 w 480"/>
              <a:gd name="T9" fmla="*/ 2147483647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112"/>
              <a:gd name="T17" fmla="*/ 480 w 480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112">
                <a:moveTo>
                  <a:pt x="0" y="112"/>
                </a:moveTo>
                <a:cubicBezTo>
                  <a:pt x="48" y="72"/>
                  <a:pt x="96" y="32"/>
                  <a:pt x="144" y="16"/>
                </a:cubicBezTo>
                <a:cubicBezTo>
                  <a:pt x="192" y="0"/>
                  <a:pt x="240" y="8"/>
                  <a:pt x="288" y="16"/>
                </a:cubicBezTo>
                <a:cubicBezTo>
                  <a:pt x="336" y="24"/>
                  <a:pt x="400" y="48"/>
                  <a:pt x="432" y="64"/>
                </a:cubicBezTo>
                <a:cubicBezTo>
                  <a:pt x="464" y="80"/>
                  <a:pt x="472" y="96"/>
                  <a:pt x="48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Freeform 21"/>
          <p:cNvSpPr>
            <a:spLocks/>
          </p:cNvSpPr>
          <p:nvPr/>
        </p:nvSpPr>
        <p:spPr bwMode="auto">
          <a:xfrm>
            <a:off x="831850" y="2590800"/>
            <a:ext cx="838200" cy="177800"/>
          </a:xfrm>
          <a:custGeom>
            <a:avLst/>
            <a:gdLst>
              <a:gd name="T0" fmla="*/ 2147483647 w 528"/>
              <a:gd name="T1" fmla="*/ 0 h 112"/>
              <a:gd name="T2" fmla="*/ 2147483647 w 528"/>
              <a:gd name="T3" fmla="*/ 2147483647 h 112"/>
              <a:gd name="T4" fmla="*/ 2147483647 w 528"/>
              <a:gd name="T5" fmla="*/ 2147483647 h 112"/>
              <a:gd name="T6" fmla="*/ 0 w 528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112"/>
              <a:gd name="T14" fmla="*/ 528 w 528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112">
                <a:moveTo>
                  <a:pt x="528" y="0"/>
                </a:moveTo>
                <a:cubicBezTo>
                  <a:pt x="464" y="40"/>
                  <a:pt x="400" y="80"/>
                  <a:pt x="336" y="96"/>
                </a:cubicBezTo>
                <a:cubicBezTo>
                  <a:pt x="272" y="112"/>
                  <a:pt x="200" y="112"/>
                  <a:pt x="144" y="96"/>
                </a:cubicBezTo>
                <a:cubicBezTo>
                  <a:pt x="88" y="80"/>
                  <a:pt x="44" y="40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Freeform 23"/>
          <p:cNvSpPr>
            <a:spLocks/>
          </p:cNvSpPr>
          <p:nvPr/>
        </p:nvSpPr>
        <p:spPr bwMode="auto">
          <a:xfrm>
            <a:off x="4565650" y="2463800"/>
            <a:ext cx="762000" cy="177800"/>
          </a:xfrm>
          <a:custGeom>
            <a:avLst/>
            <a:gdLst>
              <a:gd name="T0" fmla="*/ 0 w 480"/>
              <a:gd name="T1" fmla="*/ 2147483647 h 112"/>
              <a:gd name="T2" fmla="*/ 2147483647 w 480"/>
              <a:gd name="T3" fmla="*/ 2147483647 h 112"/>
              <a:gd name="T4" fmla="*/ 2147483647 w 480"/>
              <a:gd name="T5" fmla="*/ 2147483647 h 112"/>
              <a:gd name="T6" fmla="*/ 2147483647 w 480"/>
              <a:gd name="T7" fmla="*/ 2147483647 h 112"/>
              <a:gd name="T8" fmla="*/ 2147483647 w 480"/>
              <a:gd name="T9" fmla="*/ 2147483647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112"/>
              <a:gd name="T17" fmla="*/ 480 w 480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112">
                <a:moveTo>
                  <a:pt x="0" y="112"/>
                </a:moveTo>
                <a:cubicBezTo>
                  <a:pt x="48" y="72"/>
                  <a:pt x="96" y="32"/>
                  <a:pt x="144" y="16"/>
                </a:cubicBezTo>
                <a:cubicBezTo>
                  <a:pt x="192" y="0"/>
                  <a:pt x="240" y="8"/>
                  <a:pt x="288" y="16"/>
                </a:cubicBezTo>
                <a:cubicBezTo>
                  <a:pt x="336" y="24"/>
                  <a:pt x="400" y="48"/>
                  <a:pt x="432" y="64"/>
                </a:cubicBezTo>
                <a:cubicBezTo>
                  <a:pt x="464" y="80"/>
                  <a:pt x="472" y="96"/>
                  <a:pt x="48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Freeform 24"/>
          <p:cNvSpPr>
            <a:spLocks/>
          </p:cNvSpPr>
          <p:nvPr/>
        </p:nvSpPr>
        <p:spPr bwMode="auto">
          <a:xfrm>
            <a:off x="4565650" y="3327400"/>
            <a:ext cx="838200" cy="177800"/>
          </a:xfrm>
          <a:custGeom>
            <a:avLst/>
            <a:gdLst>
              <a:gd name="T0" fmla="*/ 2147483647 w 528"/>
              <a:gd name="T1" fmla="*/ 0 h 112"/>
              <a:gd name="T2" fmla="*/ 2147483647 w 528"/>
              <a:gd name="T3" fmla="*/ 2147483647 h 112"/>
              <a:gd name="T4" fmla="*/ 2147483647 w 528"/>
              <a:gd name="T5" fmla="*/ 2147483647 h 112"/>
              <a:gd name="T6" fmla="*/ 0 w 528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112"/>
              <a:gd name="T14" fmla="*/ 528 w 528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112">
                <a:moveTo>
                  <a:pt x="528" y="0"/>
                </a:moveTo>
                <a:cubicBezTo>
                  <a:pt x="464" y="40"/>
                  <a:pt x="400" y="80"/>
                  <a:pt x="336" y="96"/>
                </a:cubicBezTo>
                <a:cubicBezTo>
                  <a:pt x="272" y="112"/>
                  <a:pt x="200" y="112"/>
                  <a:pt x="144" y="96"/>
                </a:cubicBezTo>
                <a:cubicBezTo>
                  <a:pt x="88" y="80"/>
                  <a:pt x="44" y="40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Text Box 25"/>
          <p:cNvSpPr txBox="1">
            <a:spLocks noChangeArrowheads="1"/>
          </p:cNvSpPr>
          <p:nvPr/>
        </p:nvSpPr>
        <p:spPr bwMode="auto">
          <a:xfrm>
            <a:off x="2949575" y="1522413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1405"/>
                </a:solidFill>
                <a:ea typeface="ＭＳ Ｐゴシック" charset="0"/>
                <a:cs typeface="ＭＳ Ｐゴシック" charset="0"/>
              </a:rPr>
              <a:t>-</a:t>
            </a:r>
            <a:endParaRPr lang="en-US" b="1">
              <a:solidFill>
                <a:srgbClr val="FF1405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2550" name="Text Box 26"/>
          <p:cNvSpPr txBox="1">
            <a:spLocks noChangeArrowheads="1"/>
          </p:cNvSpPr>
          <p:nvPr/>
        </p:nvSpPr>
        <p:spPr bwMode="auto">
          <a:xfrm>
            <a:off x="984250" y="1981200"/>
            <a:ext cx="44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1405"/>
                </a:solidFill>
                <a:ea typeface="ＭＳ Ｐゴシック" charset="0"/>
                <a:cs typeface="ＭＳ Ｐゴシック" charset="0"/>
              </a:rPr>
              <a:t>+</a:t>
            </a:r>
            <a:endParaRPr lang="en-US" b="1">
              <a:solidFill>
                <a:srgbClr val="FF1405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2551" name="Text Box 27"/>
          <p:cNvSpPr txBox="1">
            <a:spLocks noChangeArrowheads="1"/>
          </p:cNvSpPr>
          <p:nvPr/>
        </p:nvSpPr>
        <p:spPr bwMode="auto">
          <a:xfrm>
            <a:off x="4686300" y="263525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1405"/>
                </a:solidFill>
                <a:ea typeface="ＭＳ Ｐゴシック" charset="0"/>
                <a:cs typeface="ＭＳ Ｐゴシック" charset="0"/>
              </a:rPr>
              <a:t>-</a:t>
            </a:r>
            <a:endParaRPr lang="en-US" b="1">
              <a:solidFill>
                <a:srgbClr val="FF1405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304800" y="5029200"/>
            <a:ext cx="8610600" cy="1323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 i="1">
                <a:solidFill>
                  <a:srgbClr val="FFFFFF"/>
                </a:solidFill>
                <a:sym typeface="Symbol" pitchFamily="-110" charset="2"/>
              </a:rPr>
              <a:t>The wind driven Sverdrup transport across the width of the ocean must be balanced in both transport and vorticity by</a:t>
            </a:r>
            <a:r>
              <a:rPr lang="en-US" sz="2000" b="1" i="1">
                <a:solidFill>
                  <a:srgbClr val="FF0000"/>
                </a:solidFill>
                <a:sym typeface="Symbol" pitchFamily="-110" charset="2"/>
              </a:rPr>
              <a:t> a western boundary current</a:t>
            </a:r>
            <a:r>
              <a:rPr lang="en-US" sz="2000" b="1" i="1">
                <a:solidFill>
                  <a:srgbClr val="FFFFFF"/>
                </a:solidFill>
                <a:sym typeface="Symbol" pitchFamily="-110" charset="2"/>
              </a:rPr>
              <a:t>. The western boundary current thru frictional interaction with the land margin provides the vorticity to balance the wind stress.</a:t>
            </a:r>
          </a:p>
        </p:txBody>
      </p:sp>
      <p:sp>
        <p:nvSpPr>
          <p:cNvPr id="22553" name="Rectangle 30"/>
          <p:cNvSpPr>
            <a:spLocks noChangeArrowheads="1"/>
          </p:cNvSpPr>
          <p:nvPr/>
        </p:nvSpPr>
        <p:spPr bwMode="auto">
          <a:xfrm>
            <a:off x="6324600" y="76200"/>
            <a:ext cx="266065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Comic Sans MS" charset="0"/>
                <a:cs typeface="Comic Sans MS" charset="0"/>
              </a:rPr>
              <a:t>For water to move towards the north pole it has to pick up counterclockwise rotation [+]…it can do this by frictional interaction with the western boundary, not along the eastern boundary</a:t>
            </a:r>
          </a:p>
          <a:p>
            <a:endParaRPr lang="en-US" sz="1400">
              <a:latin typeface="Comic Sans MS" charset="0"/>
              <a:cs typeface="Comic Sans MS" charset="0"/>
            </a:endParaRPr>
          </a:p>
          <a:p>
            <a:r>
              <a:rPr lang="en-US" sz="1400">
                <a:latin typeface="Comic Sans MS" charset="0"/>
                <a:cs typeface="Comic Sans MS" charset="0"/>
              </a:rPr>
              <a:t>Zonal flow, dotted arrows, are need to close the loop</a:t>
            </a:r>
          </a:p>
        </p:txBody>
      </p:sp>
      <p:sp>
        <p:nvSpPr>
          <p:cNvPr id="22554" name="Oval 31"/>
          <p:cNvSpPr>
            <a:spLocks noChangeArrowheads="1"/>
          </p:cNvSpPr>
          <p:nvPr/>
        </p:nvSpPr>
        <p:spPr bwMode="auto">
          <a:xfrm>
            <a:off x="838200" y="19050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Oval 32"/>
          <p:cNvSpPr>
            <a:spLocks noChangeArrowheads="1"/>
          </p:cNvSpPr>
          <p:nvPr/>
        </p:nvSpPr>
        <p:spPr bwMode="auto">
          <a:xfrm>
            <a:off x="2514600" y="1752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Oval 33"/>
          <p:cNvSpPr>
            <a:spLocks noChangeArrowheads="1"/>
          </p:cNvSpPr>
          <p:nvPr/>
        </p:nvSpPr>
        <p:spPr bwMode="auto">
          <a:xfrm>
            <a:off x="4495800" y="2590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AutoShape 34"/>
          <p:cNvSpPr>
            <a:spLocks noChangeArrowheads="1"/>
          </p:cNvSpPr>
          <p:nvPr/>
        </p:nvSpPr>
        <p:spPr bwMode="auto">
          <a:xfrm>
            <a:off x="2362200" y="2667000"/>
            <a:ext cx="1066800" cy="12192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FFFF99"/>
          </a:solidFill>
          <a:ln w="222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Freeform 35"/>
          <p:cNvSpPr>
            <a:spLocks/>
          </p:cNvSpPr>
          <p:nvPr/>
        </p:nvSpPr>
        <p:spPr bwMode="auto">
          <a:xfrm>
            <a:off x="939800" y="2895600"/>
            <a:ext cx="2184400" cy="1295400"/>
          </a:xfrm>
          <a:custGeom>
            <a:avLst/>
            <a:gdLst>
              <a:gd name="T0" fmla="*/ 2147483647 w 1376"/>
              <a:gd name="T1" fmla="*/ 2147483647 h 816"/>
              <a:gd name="T2" fmla="*/ 2147483647 w 1376"/>
              <a:gd name="T3" fmla="*/ 2147483647 h 816"/>
              <a:gd name="T4" fmla="*/ 2147483647 w 1376"/>
              <a:gd name="T5" fmla="*/ 2147483647 h 816"/>
              <a:gd name="T6" fmla="*/ 2147483647 w 1376"/>
              <a:gd name="T7" fmla="*/ 2147483647 h 816"/>
              <a:gd name="T8" fmla="*/ 2147483647 w 1376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6"/>
              <a:gd name="T16" fmla="*/ 0 h 816"/>
              <a:gd name="T17" fmla="*/ 1376 w 1376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6" h="816">
                <a:moveTo>
                  <a:pt x="1376" y="720"/>
                </a:moveTo>
                <a:cubicBezTo>
                  <a:pt x="1184" y="768"/>
                  <a:pt x="992" y="816"/>
                  <a:pt x="800" y="816"/>
                </a:cubicBezTo>
                <a:cubicBezTo>
                  <a:pt x="608" y="816"/>
                  <a:pt x="352" y="808"/>
                  <a:pt x="224" y="720"/>
                </a:cubicBezTo>
                <a:cubicBezTo>
                  <a:pt x="96" y="632"/>
                  <a:pt x="64" y="408"/>
                  <a:pt x="32" y="288"/>
                </a:cubicBezTo>
                <a:cubicBezTo>
                  <a:pt x="0" y="168"/>
                  <a:pt x="16" y="84"/>
                  <a:pt x="32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 rot="5400000">
            <a:off x="4102894" y="1978819"/>
            <a:ext cx="3724275" cy="36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0000"/>
                </a:solidFill>
              </a:rPr>
              <a:t>Can balancemass poleward, but not vorticity</a:t>
            </a: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 rot="16200000">
            <a:off x="-1321593" y="1993106"/>
            <a:ext cx="3416300" cy="36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0000"/>
                </a:solidFill>
              </a:rPr>
              <a:t>Can balancemass poleward and vorticity</a:t>
            </a: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65650" y="4419600"/>
            <a:ext cx="2006600" cy="3698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Eastern boundary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" y="4235450"/>
            <a:ext cx="2070100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Western boundary</a:t>
            </a:r>
          </a:p>
        </p:txBody>
      </p:sp>
      <p:pic>
        <p:nvPicPr>
          <p:cNvPr id="22563" name="Picture 1027" descr="app___03.JPG                                                   000E555BALG       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2286000"/>
            <a:ext cx="2824162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64" name="TextBox 38"/>
          <p:cNvSpPr txBox="1">
            <a:spLocks noChangeArrowheads="1"/>
          </p:cNvSpPr>
          <p:nvPr/>
        </p:nvSpPr>
        <p:spPr bwMode="auto">
          <a:xfrm>
            <a:off x="685800" y="152400"/>
            <a:ext cx="4665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>
                <a:ea typeface="ＭＳ Ｐゴシック" charset="0"/>
                <a:cs typeface="ＭＳ Ｐゴシック" charset="0"/>
              </a:rPr>
              <a:t>But which lateral boundary:  eastern or western?</a:t>
            </a:r>
          </a:p>
        </p:txBody>
      </p:sp>
      <p:sp>
        <p:nvSpPr>
          <p:cNvPr id="22565" name="TextBox 39"/>
          <p:cNvSpPr txBox="1">
            <a:spLocks noChangeArrowheads="1"/>
          </p:cNvSpPr>
          <p:nvPr/>
        </p:nvSpPr>
        <p:spPr bwMode="auto">
          <a:xfrm>
            <a:off x="3657600" y="561975"/>
            <a:ext cx="1608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hint: this is the answer</a:t>
            </a:r>
          </a:p>
        </p:txBody>
      </p:sp>
      <p:cxnSp>
        <p:nvCxnSpPr>
          <p:cNvPr id="22566" name="Straight Arrow Connector 41"/>
          <p:cNvCxnSpPr>
            <a:cxnSpLocks noChangeShapeType="1"/>
          </p:cNvCxnSpPr>
          <p:nvPr/>
        </p:nvCxnSpPr>
        <p:spPr bwMode="auto">
          <a:xfrm flipV="1">
            <a:off x="4343400" y="457200"/>
            <a:ext cx="304800" cy="2286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67" name="TextBox 1"/>
          <p:cNvSpPr txBox="1">
            <a:spLocks noChangeArrowheads="1"/>
          </p:cNvSpPr>
          <p:nvPr/>
        </p:nvSpPr>
        <p:spPr bwMode="auto">
          <a:xfrm>
            <a:off x="4783138" y="3563938"/>
            <a:ext cx="7842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400" i="1">
                <a:solidFill>
                  <a:srgbClr val="0000FF"/>
                </a:solidFill>
              </a:rPr>
              <a:t>Wrong!</a:t>
            </a:r>
          </a:p>
        </p:txBody>
      </p:sp>
      <p:sp>
        <p:nvSpPr>
          <p:cNvPr id="22568" name="TextBox 40"/>
          <p:cNvSpPr txBox="1">
            <a:spLocks noChangeArrowheads="1"/>
          </p:cNvSpPr>
          <p:nvPr/>
        </p:nvSpPr>
        <p:spPr bwMode="auto">
          <a:xfrm>
            <a:off x="708025" y="3505200"/>
            <a:ext cx="669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400" i="1">
                <a:solidFill>
                  <a:srgbClr val="0000FF"/>
                </a:solidFill>
              </a:rPr>
              <a:t>Right!</a:t>
            </a:r>
          </a:p>
        </p:txBody>
      </p:sp>
      <p:sp>
        <p:nvSpPr>
          <p:cNvPr id="22569" name="TextBox 1"/>
          <p:cNvSpPr txBox="1">
            <a:spLocks noChangeArrowheads="1"/>
          </p:cNvSpPr>
          <p:nvPr/>
        </p:nvSpPr>
        <p:spPr bwMode="auto">
          <a:xfrm>
            <a:off x="2209800" y="849313"/>
            <a:ext cx="1247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 i="1">
                <a:latin typeface="Apple Casual" charset="0"/>
                <a:cs typeface="Apple Casual" charset="0"/>
              </a:rPr>
              <a:t>westerlies</a:t>
            </a:r>
          </a:p>
        </p:txBody>
      </p:sp>
      <p:sp>
        <p:nvSpPr>
          <p:cNvPr id="22570" name="TextBox 42"/>
          <p:cNvSpPr txBox="1">
            <a:spLocks noChangeArrowheads="1"/>
          </p:cNvSpPr>
          <p:nvPr/>
        </p:nvSpPr>
        <p:spPr bwMode="auto">
          <a:xfrm>
            <a:off x="3394075" y="3287713"/>
            <a:ext cx="87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 i="1">
                <a:latin typeface="Apple Casual" charset="0"/>
                <a:cs typeface="Apple Casual" charset="0"/>
              </a:rPr>
              <a:t>trades</a:t>
            </a:r>
          </a:p>
        </p:txBody>
      </p:sp>
      <p:sp>
        <p:nvSpPr>
          <p:cNvPr id="22571" name="TextBox 1"/>
          <p:cNvSpPr txBox="1">
            <a:spLocks noChangeArrowheads="1"/>
          </p:cNvSpPr>
          <p:nvPr/>
        </p:nvSpPr>
        <p:spPr bwMode="auto">
          <a:xfrm>
            <a:off x="2590800" y="3124200"/>
            <a:ext cx="612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/>
              <a:t>My</a:t>
            </a:r>
          </a:p>
        </p:txBody>
      </p:sp>
    </p:spTree>
    <p:extLst>
      <p:ext uri="{BB962C8B-B14F-4D97-AF65-F5344CB8AC3E}">
        <p14:creationId xmlns:p14="http://schemas.microsoft.com/office/powerpoint/2010/main" val="2253256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8" descr="&#10;Picture 2.png                                                  00074612ALG                            C016EB50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76600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8086725" y="55213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2209800" y="1524000"/>
            <a:ext cx="4648200" cy="487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1524000" y="3962400"/>
            <a:ext cx="6096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V="1">
            <a:off x="4572000" y="609600"/>
            <a:ext cx="0" cy="601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4267200" y="1371600"/>
            <a:ext cx="457200" cy="304800"/>
          </a:xfrm>
          <a:prstGeom prst="curvedRightArrow">
            <a:avLst>
              <a:gd name="adj1" fmla="val 20000"/>
              <a:gd name="adj2" fmla="val 40000"/>
              <a:gd name="adj3" fmla="val 50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886200" y="914400"/>
            <a:ext cx="1290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North Pole</a:t>
            </a: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038600" y="1447800"/>
            <a:ext cx="1143000" cy="381000"/>
          </a:xfrm>
          <a:prstGeom prst="ellips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 rot="4131184">
            <a:off x="6096000" y="2895600"/>
            <a:ext cx="1143000" cy="381000"/>
          </a:xfrm>
          <a:prstGeom prst="ellips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 rot="2460921">
            <a:off x="5334000" y="1905000"/>
            <a:ext cx="1143000" cy="381000"/>
          </a:xfrm>
          <a:prstGeom prst="ellips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6705600" y="3581400"/>
            <a:ext cx="457200" cy="838200"/>
          </a:xfrm>
          <a:prstGeom prst="ellips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V="1">
            <a:off x="6705600" y="2971800"/>
            <a:ext cx="304800" cy="1524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V="1">
            <a:off x="5943600" y="1600200"/>
            <a:ext cx="304800" cy="457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791200" y="1066800"/>
            <a:ext cx="2459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3542E4"/>
                </a:solidFill>
              </a:rPr>
              <a:t>Rotation around local vertical</a:t>
            </a:r>
            <a:endParaRPr lang="en-US" sz="1400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4572000" y="685800"/>
            <a:ext cx="0" cy="838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6970713" y="3886200"/>
            <a:ext cx="2181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No rotation around local vertical</a:t>
            </a:r>
          </a:p>
        </p:txBody>
      </p:sp>
      <p:sp>
        <p:nvSpPr>
          <p:cNvPr id="18449" name="Oval 18"/>
          <p:cNvSpPr>
            <a:spLocks noChangeArrowheads="1"/>
          </p:cNvSpPr>
          <p:nvPr/>
        </p:nvSpPr>
        <p:spPr bwMode="auto">
          <a:xfrm rot="2460921">
            <a:off x="4191000" y="2068513"/>
            <a:ext cx="752475" cy="733425"/>
          </a:xfrm>
          <a:prstGeom prst="ellipse">
            <a:avLst/>
          </a:prstGeom>
          <a:noFill/>
          <a:ln w="2222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Oval 19"/>
          <p:cNvSpPr>
            <a:spLocks noChangeArrowheads="1"/>
          </p:cNvSpPr>
          <p:nvPr/>
        </p:nvSpPr>
        <p:spPr bwMode="auto">
          <a:xfrm rot="2460921">
            <a:off x="4229100" y="2924175"/>
            <a:ext cx="752475" cy="733425"/>
          </a:xfrm>
          <a:prstGeom prst="ellipse">
            <a:avLst/>
          </a:prstGeom>
          <a:noFill/>
          <a:ln w="2222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AutoShape 20"/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curvedRightArrow">
            <a:avLst>
              <a:gd name="adj1" fmla="val 20000"/>
              <a:gd name="adj2" fmla="val 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AutoShape 21"/>
          <p:cNvSpPr>
            <a:spLocks noChangeArrowheads="1"/>
          </p:cNvSpPr>
          <p:nvPr/>
        </p:nvSpPr>
        <p:spPr bwMode="auto">
          <a:xfrm>
            <a:off x="4419600" y="3200400"/>
            <a:ext cx="228600" cy="215900"/>
          </a:xfrm>
          <a:prstGeom prst="curvedRightArrow">
            <a:avLst>
              <a:gd name="adj1" fmla="val 20000"/>
              <a:gd name="adj2" fmla="val 40000"/>
              <a:gd name="adj3" fmla="val 35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AutoShape 22"/>
          <p:cNvSpPr>
            <a:spLocks noChangeArrowheads="1"/>
          </p:cNvSpPr>
          <p:nvPr/>
        </p:nvSpPr>
        <p:spPr bwMode="auto">
          <a:xfrm rot="-5400000">
            <a:off x="4362450" y="2990850"/>
            <a:ext cx="571500" cy="914400"/>
          </a:xfrm>
          <a:prstGeom prst="curvedRightArrow">
            <a:avLst>
              <a:gd name="adj1" fmla="val 25459"/>
              <a:gd name="adj2" fmla="val 50911"/>
              <a:gd name="adj3" fmla="val 33333"/>
            </a:avLst>
          </a:prstGeom>
          <a:solidFill>
            <a:schemeClr val="bg1"/>
          </a:solid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4"/>
          <p:cNvSpPr>
            <a:spLocks noChangeShapeType="1"/>
          </p:cNvSpPr>
          <p:nvPr/>
        </p:nvSpPr>
        <p:spPr bwMode="auto">
          <a:xfrm>
            <a:off x="4572000" y="2590800"/>
            <a:ext cx="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TextBox 25"/>
          <p:cNvSpPr txBox="1">
            <a:spLocks noChangeArrowheads="1"/>
          </p:cNvSpPr>
          <p:nvPr/>
        </p:nvSpPr>
        <p:spPr bwMode="auto">
          <a:xfrm>
            <a:off x="2970213" y="3884613"/>
            <a:ext cx="3508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>
                <a:ea typeface="ＭＳ Ｐゴシック" charset="0"/>
                <a:cs typeface="ＭＳ Ｐゴシック" charset="0"/>
              </a:rPr>
              <a:t>Earth circumference in 24 hours [~1000 miles/hr]</a:t>
            </a:r>
          </a:p>
        </p:txBody>
      </p:sp>
      <p:sp>
        <p:nvSpPr>
          <p:cNvPr id="18456" name="TextBox 26"/>
          <p:cNvSpPr txBox="1">
            <a:spLocks noChangeArrowheads="1"/>
          </p:cNvSpPr>
          <p:nvPr/>
        </p:nvSpPr>
        <p:spPr bwMode="auto">
          <a:xfrm>
            <a:off x="2495550" y="3124200"/>
            <a:ext cx="4667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>
                <a:ea typeface="ＭＳ Ｐゴシック" charset="0"/>
                <a:cs typeface="ＭＳ Ｐゴシック" charset="0"/>
              </a:rPr>
              <a:t>At 30 N: Cos 30 * Earth circumference in 24 hours [~860 miles/hr]</a:t>
            </a:r>
          </a:p>
        </p:txBody>
      </p:sp>
      <p:sp>
        <p:nvSpPr>
          <p:cNvPr id="18457" name="TextBox 27"/>
          <p:cNvSpPr txBox="1">
            <a:spLocks noChangeArrowheads="1"/>
          </p:cNvSpPr>
          <p:nvPr/>
        </p:nvSpPr>
        <p:spPr bwMode="auto">
          <a:xfrm>
            <a:off x="2514600" y="2362200"/>
            <a:ext cx="4667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>
                <a:ea typeface="ＭＳ Ｐゴシック" charset="0"/>
                <a:cs typeface="ＭＳ Ｐゴシック" charset="0"/>
              </a:rPr>
              <a:t>At 60 N: Cos 60 * Earth circumference in 24 hours [~500 miles/hr]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197600"/>
            <a:ext cx="8153400" cy="584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>
                <a:solidFill>
                  <a:srgbClr val="FFFFFF"/>
                </a:solidFill>
              </a:rPr>
              <a:t>A disc fixed on the earth surface rotates relative to the stars [counterclockwise in NH; clockwise in SH] this is planetary vorticity = </a:t>
            </a:r>
            <a:r>
              <a:rPr lang="en-US" sz="1600">
                <a:solidFill>
                  <a:srgbClr val="FFFFFF"/>
                </a:solidFill>
                <a:latin typeface="Times New Roman" pitchFamily="-110" charset="0"/>
                <a:ea typeface="Times New Roman" pitchFamily="-110" charset="0"/>
                <a:cs typeface="Times New Roman" pitchFamily="-110" charset="0"/>
              </a:rPr>
              <a:t> f [the coriolis parameter]</a:t>
            </a:r>
          </a:p>
        </p:txBody>
      </p:sp>
      <p:sp>
        <p:nvSpPr>
          <p:cNvPr id="18459" name="TextBox 29"/>
          <p:cNvSpPr txBox="1">
            <a:spLocks noChangeArrowheads="1"/>
          </p:cNvSpPr>
          <p:nvPr/>
        </p:nvSpPr>
        <p:spPr bwMode="auto">
          <a:xfrm>
            <a:off x="4114800" y="838200"/>
            <a:ext cx="858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 i="1">
                <a:ea typeface="ＭＳ Ｐゴシック" charset="0"/>
                <a:cs typeface="ＭＳ Ｐゴシック" charset="0"/>
              </a:rPr>
              <a:t>+ rotation</a:t>
            </a:r>
          </a:p>
        </p:txBody>
      </p:sp>
    </p:spTree>
    <p:extLst>
      <p:ext uri="{BB962C8B-B14F-4D97-AF65-F5344CB8AC3E}">
        <p14:creationId xmlns:p14="http://schemas.microsoft.com/office/powerpoint/2010/main" val="545581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616</Words>
  <Application>Microsoft Macintosh PowerPoint</Application>
  <PresentationFormat>On-screen Show (4:3)</PresentationFormat>
  <Paragraphs>72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Apple Casual</vt:lpstr>
      <vt:lpstr>Apple Chancery</vt:lpstr>
      <vt:lpstr>Arial</vt:lpstr>
      <vt:lpstr>Baskerville</vt:lpstr>
      <vt:lpstr>Calibri</vt:lpstr>
      <vt:lpstr>Comic Sans MS</vt:lpstr>
      <vt:lpstr>Lucida Grande</vt:lpstr>
      <vt:lpstr>ＭＳ Ｐゴシック</vt:lpstr>
      <vt:lpstr>Symbol</vt:lpstr>
      <vt:lpstr>Times</vt:lpstr>
      <vt:lpstr>Times New Roman</vt:lpstr>
      <vt:lpstr>ヒラギノ角ゴ Pro W3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Lamont-Doherty Earth Observatory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4925 Homework #6</dc:title>
  <dc:creator>Arnold L. Gordon</dc:creator>
  <cp:lastModifiedBy>Arnold Gordon</cp:lastModifiedBy>
  <cp:revision>19</cp:revision>
  <dcterms:created xsi:type="dcterms:W3CDTF">2015-11-07T11:21:00Z</dcterms:created>
  <dcterms:modified xsi:type="dcterms:W3CDTF">2017-11-03T16:57:45Z</dcterms:modified>
</cp:coreProperties>
</file>