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2"/>
  </p:notesMasterIdLst>
  <p:handoutMasterIdLst>
    <p:handoutMasterId r:id="rId23"/>
  </p:handoutMasterIdLst>
  <p:sldIdLst>
    <p:sldId id="256" r:id="rId5"/>
    <p:sldId id="280" r:id="rId6"/>
    <p:sldId id="257" r:id="rId7"/>
    <p:sldId id="274" r:id="rId8"/>
    <p:sldId id="267" r:id="rId9"/>
    <p:sldId id="268" r:id="rId10"/>
    <p:sldId id="275" r:id="rId11"/>
    <p:sldId id="269" r:id="rId12"/>
    <p:sldId id="277" r:id="rId13"/>
    <p:sldId id="278" r:id="rId14"/>
    <p:sldId id="279" r:id="rId15"/>
    <p:sldId id="276" r:id="rId16"/>
    <p:sldId id="282" r:id="rId17"/>
    <p:sldId id="283" r:id="rId18"/>
    <p:sldId id="284" r:id="rId19"/>
    <p:sldId id="285" r:id="rId20"/>
    <p:sldId id="281" r:id="rId21"/>
  </p:sldIdLst>
  <p:sldSz cx="12188825" cy="6858000"/>
  <p:notesSz cx="7023100" cy="9309100"/>
  <p:custDataLst>
    <p:tags r:id="rId24"/>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F09DEB6-8956-4CFD-9B29-4261FF8C7649}">
          <p14:sldIdLst>
            <p14:sldId id="256"/>
            <p14:sldId id="280"/>
            <p14:sldId id="257"/>
            <p14:sldId id="274"/>
            <p14:sldId id="267"/>
            <p14:sldId id="268"/>
            <p14:sldId id="275"/>
            <p14:sldId id="269"/>
            <p14:sldId id="277"/>
            <p14:sldId id="278"/>
            <p14:sldId id="279"/>
            <p14:sldId id="276"/>
            <p14:sldId id="282"/>
            <p14:sldId id="283"/>
            <p14:sldId id="284"/>
            <p14:sldId id="285"/>
            <p14:sldId id="281"/>
          </p14:sldIdLst>
        </p14:section>
      </p14:sectionLst>
    </p:ex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4" autoAdjust="0"/>
    <p:restoredTop sz="93883" autoAdjust="0"/>
  </p:normalViewPr>
  <p:slideViewPr>
    <p:cSldViewPr showGuides="1">
      <p:cViewPr varScale="1">
        <p:scale>
          <a:sx n="74" d="100"/>
          <a:sy n="74" d="100"/>
        </p:scale>
        <p:origin x="192" y="40"/>
      </p:cViewPr>
      <p:guideLst>
        <p:guide pos="3839"/>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63" d="100"/>
          <a:sy n="63" d="100"/>
        </p:scale>
        <p:origin x="1986"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gs" Target="tags/tag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7072"/>
          </a:xfrm>
          <a:prstGeom prst="rect">
            <a:avLst/>
          </a:prstGeom>
        </p:spPr>
        <p:txBody>
          <a:bodyPr vert="horz" lIns="93324" tIns="46662" rIns="93324" bIns="46662" rtlCol="0"/>
          <a:lstStyle>
            <a:lvl1pPr algn="l">
              <a:defRPr sz="1200"/>
            </a:lvl1pPr>
          </a:lstStyle>
          <a:p>
            <a:endParaRPr/>
          </a:p>
        </p:txBody>
      </p:sp>
      <p:sp>
        <p:nvSpPr>
          <p:cNvPr id="3" name="Date Placeholder 2"/>
          <p:cNvSpPr>
            <a:spLocks noGrp="1"/>
          </p:cNvSpPr>
          <p:nvPr>
            <p:ph type="dt" sz="quarter" idx="1"/>
          </p:nvPr>
        </p:nvSpPr>
        <p:spPr>
          <a:xfrm>
            <a:off x="3978132" y="0"/>
            <a:ext cx="3043343" cy="467072"/>
          </a:xfrm>
          <a:prstGeom prst="rect">
            <a:avLst/>
          </a:prstGeom>
        </p:spPr>
        <p:txBody>
          <a:bodyPr vert="horz" lIns="93324" tIns="46662" rIns="93324" bIns="46662" rtlCol="0"/>
          <a:lstStyle>
            <a:lvl1pPr algn="r">
              <a:defRPr sz="1200"/>
            </a:lvl1pPr>
          </a:lstStyle>
          <a:p>
            <a:fld id="{59088EAF-6ECA-4616-85EF-35AA19C641F3}" type="datetimeFigureOut">
              <a:rPr lang="en-US"/>
              <a:t>3/24/2024</a:t>
            </a:fld>
            <a:endParaRPr/>
          </a:p>
        </p:txBody>
      </p:sp>
      <p:sp>
        <p:nvSpPr>
          <p:cNvPr id="4" name="Footer Placeholder 3"/>
          <p:cNvSpPr>
            <a:spLocks noGrp="1"/>
          </p:cNvSpPr>
          <p:nvPr>
            <p:ph type="ftr" sz="quarter" idx="2"/>
          </p:nvPr>
        </p:nvSpPr>
        <p:spPr>
          <a:xfrm>
            <a:off x="0" y="8842030"/>
            <a:ext cx="3043343" cy="467071"/>
          </a:xfrm>
          <a:prstGeom prst="rect">
            <a:avLst/>
          </a:prstGeom>
        </p:spPr>
        <p:txBody>
          <a:bodyPr vert="horz" lIns="93324" tIns="46662" rIns="93324" bIns="46662" rtlCol="0" anchor="b"/>
          <a:lstStyle>
            <a:lvl1pPr algn="l">
              <a:defRPr sz="1200"/>
            </a:lvl1pPr>
          </a:lstStyle>
          <a:p>
            <a:endParaRPr/>
          </a:p>
        </p:txBody>
      </p:sp>
      <p:sp>
        <p:nvSpPr>
          <p:cNvPr id="5" name="Slide Number Placeholder 4"/>
          <p:cNvSpPr>
            <a:spLocks noGrp="1"/>
          </p:cNvSpPr>
          <p:nvPr>
            <p:ph type="sldNum" sz="quarter" idx="3"/>
          </p:nvPr>
        </p:nvSpPr>
        <p:spPr>
          <a:xfrm>
            <a:off x="3978132" y="8842030"/>
            <a:ext cx="3043343" cy="467071"/>
          </a:xfrm>
          <a:prstGeom prst="rect">
            <a:avLst/>
          </a:prstGeom>
        </p:spPr>
        <p:txBody>
          <a:bodyPr vert="horz" lIns="93324" tIns="46662" rIns="93324" bIns="46662" rtlCol="0" anchor="b"/>
          <a:lstStyle>
            <a:lvl1pPr algn="r">
              <a:defRPr sz="1200"/>
            </a:lvl1pPr>
          </a:lstStyle>
          <a:p>
            <a:fld id="{D9F912AB-2776-42F2-A957-313FC7EFEDB9}" type="slidenum">
              <a:rPr/>
              <a:t>‹#›</a:t>
            </a:fld>
            <a:endParaRPr/>
          </a:p>
        </p:txBody>
      </p:sp>
    </p:spTree>
    <p:extLst>
      <p:ext uri="{BB962C8B-B14F-4D97-AF65-F5344CB8AC3E}">
        <p14:creationId xmlns:p14="http://schemas.microsoft.com/office/powerpoint/2010/main" val="39320657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455"/>
          </a:xfrm>
          <a:prstGeom prst="rect">
            <a:avLst/>
          </a:prstGeom>
        </p:spPr>
        <p:txBody>
          <a:bodyPr vert="horz" lIns="93324" tIns="46662" rIns="93324" bIns="46662" rtlCol="0"/>
          <a:lstStyle>
            <a:lvl1pPr algn="l">
              <a:defRPr sz="1200"/>
            </a:lvl1pPr>
          </a:lstStyle>
          <a:p>
            <a:endParaRPr/>
          </a:p>
        </p:txBody>
      </p:sp>
      <p:sp>
        <p:nvSpPr>
          <p:cNvPr id="3" name="Date Placeholder 2"/>
          <p:cNvSpPr>
            <a:spLocks noGrp="1"/>
          </p:cNvSpPr>
          <p:nvPr>
            <p:ph type="dt" idx="1"/>
          </p:nvPr>
        </p:nvSpPr>
        <p:spPr>
          <a:xfrm>
            <a:off x="3978132" y="0"/>
            <a:ext cx="3043343" cy="465455"/>
          </a:xfrm>
          <a:prstGeom prst="rect">
            <a:avLst/>
          </a:prstGeom>
        </p:spPr>
        <p:txBody>
          <a:bodyPr vert="horz" lIns="93324" tIns="46662" rIns="93324" bIns="46662" rtlCol="0"/>
          <a:lstStyle>
            <a:lvl1pPr algn="r">
              <a:defRPr sz="1200"/>
            </a:lvl1pPr>
          </a:lstStyle>
          <a:p>
            <a:fld id="{3ABD2D7A-D230-4F91-BD59-0A39C2703BA8}" type="datetimeFigureOut">
              <a:rPr lang="en-US"/>
              <a:t>3/24/2024</a:t>
            </a:fld>
            <a:endParaRPr/>
          </a:p>
        </p:txBody>
      </p:sp>
      <p:sp>
        <p:nvSpPr>
          <p:cNvPr id="4" name="Slide Image Placeholder 3"/>
          <p:cNvSpPr>
            <a:spLocks noGrp="1" noRot="1" noChangeAspect="1"/>
          </p:cNvSpPr>
          <p:nvPr>
            <p:ph type="sldImg" idx="2"/>
          </p:nvPr>
        </p:nvSpPr>
        <p:spPr>
          <a:xfrm>
            <a:off x="409575" y="698500"/>
            <a:ext cx="6203950" cy="3490913"/>
          </a:xfrm>
          <a:prstGeom prst="rect">
            <a:avLst/>
          </a:prstGeom>
          <a:noFill/>
          <a:ln w="12700">
            <a:solidFill>
              <a:prstClr val="black"/>
            </a:solidFill>
          </a:ln>
        </p:spPr>
        <p:txBody>
          <a:bodyPr vert="horz" lIns="93324" tIns="46662" rIns="93324" bIns="46662" rtlCol="0" anchor="ctr"/>
          <a:lstStyle/>
          <a:p>
            <a:endParaRPr/>
          </a:p>
        </p:txBody>
      </p:sp>
      <p:sp>
        <p:nvSpPr>
          <p:cNvPr id="5" name="Notes Placeholder 4"/>
          <p:cNvSpPr>
            <a:spLocks noGrp="1"/>
          </p:cNvSpPr>
          <p:nvPr>
            <p:ph type="body" sz="quarter" idx="3"/>
          </p:nvPr>
        </p:nvSpPr>
        <p:spPr>
          <a:xfrm>
            <a:off x="702310" y="4421823"/>
            <a:ext cx="5618480" cy="4189095"/>
          </a:xfrm>
          <a:prstGeom prst="rect">
            <a:avLst/>
          </a:prstGeom>
        </p:spPr>
        <p:txBody>
          <a:bodyPr vert="horz" lIns="93324" tIns="46662" rIns="93324" bIns="46662"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842029"/>
            <a:ext cx="3043343" cy="465455"/>
          </a:xfrm>
          <a:prstGeom prst="rect">
            <a:avLst/>
          </a:prstGeom>
        </p:spPr>
        <p:txBody>
          <a:bodyPr vert="horz" lIns="93324" tIns="46662" rIns="93324" bIns="46662" rtlCol="0" anchor="b"/>
          <a:lstStyle>
            <a:lvl1pPr algn="l">
              <a:defRPr sz="1200"/>
            </a:lvl1pPr>
          </a:lstStyle>
          <a:p>
            <a:endParaRPr/>
          </a:p>
        </p:txBody>
      </p:sp>
      <p:sp>
        <p:nvSpPr>
          <p:cNvPr id="7" name="Slide Number Placeholder 6"/>
          <p:cNvSpPr>
            <a:spLocks noGrp="1"/>
          </p:cNvSpPr>
          <p:nvPr>
            <p:ph type="sldNum" sz="quarter" idx="5"/>
          </p:nvPr>
        </p:nvSpPr>
        <p:spPr>
          <a:xfrm>
            <a:off x="3978132" y="8842029"/>
            <a:ext cx="3043343" cy="465455"/>
          </a:xfrm>
          <a:prstGeom prst="rect">
            <a:avLst/>
          </a:prstGeom>
        </p:spPr>
        <p:txBody>
          <a:bodyPr vert="horz" lIns="93324" tIns="46662" rIns="93324" bIns="46662" rtlCol="0" anchor="b"/>
          <a:lstStyle>
            <a:lvl1pPr algn="r">
              <a:defRPr sz="1200"/>
            </a:lvl1pPr>
          </a:lstStyle>
          <a:p>
            <a:fld id="{F93199CD-3E1B-4AE6-990F-76F925F5EA9F}" type="slidenum">
              <a:rPr/>
              <a:t>‹#›</a:t>
            </a:fld>
            <a:endParaRPr/>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93199CD-3E1B-4AE6-990F-76F925F5EA9F}" type="slidenum">
              <a:rPr lang="en-US" smtClean="0"/>
              <a:t>1</a:t>
            </a:fld>
            <a:endParaRPr lang="en-US"/>
          </a:p>
        </p:txBody>
      </p:sp>
    </p:spTree>
    <p:extLst>
      <p:ext uri="{BB962C8B-B14F-4D97-AF65-F5344CB8AC3E}">
        <p14:creationId xmlns:p14="http://schemas.microsoft.com/office/powerpoint/2010/main" val="15686870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88825"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6675" y="2404534"/>
            <a:ext cx="7764913" cy="1646302"/>
          </a:xfrm>
        </p:spPr>
        <p:txBody>
          <a:bodyPr anchor="b">
            <a:noAutofit/>
          </a:bodyPr>
          <a:lstStyle>
            <a:lvl1pPr algn="r">
              <a:defRPr sz="5398">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6675" y="4050834"/>
            <a:ext cx="7764913" cy="1096899"/>
          </a:xfrm>
        </p:spPr>
        <p:txBody>
          <a:bodyPr anchor="t"/>
          <a:lstStyle>
            <a:lvl1pPr marL="0" indent="0" algn="r">
              <a:buNone/>
              <a:defRPr>
                <a:solidFill>
                  <a:schemeClr val="tx1">
                    <a:lumMod val="50000"/>
                    <a:lumOff val="50000"/>
                  </a:schemeClr>
                </a:solidFill>
              </a:defRPr>
            </a:lvl1pPr>
            <a:lvl2pPr marL="457063" indent="0" algn="ctr">
              <a:buNone/>
              <a:defRPr>
                <a:solidFill>
                  <a:schemeClr val="tx1">
                    <a:tint val="75000"/>
                  </a:schemeClr>
                </a:solidFill>
              </a:defRPr>
            </a:lvl2pPr>
            <a:lvl3pPr marL="914126" indent="0" algn="ctr">
              <a:buNone/>
              <a:defRPr>
                <a:solidFill>
                  <a:schemeClr val="tx1">
                    <a:tint val="75000"/>
                  </a:schemeClr>
                </a:solidFill>
              </a:defRPr>
            </a:lvl3pPr>
            <a:lvl4pPr marL="1371189" indent="0" algn="ctr">
              <a:buNone/>
              <a:defRPr>
                <a:solidFill>
                  <a:schemeClr val="tx1">
                    <a:tint val="75000"/>
                  </a:schemeClr>
                </a:solidFill>
              </a:defRPr>
            </a:lvl4pPr>
            <a:lvl5pPr marL="1828251" indent="0" algn="ctr">
              <a:buNone/>
              <a:defRPr>
                <a:solidFill>
                  <a:schemeClr val="tx1">
                    <a:tint val="75000"/>
                  </a:schemeClr>
                </a:solidFill>
              </a:defRPr>
            </a:lvl5pPr>
            <a:lvl6pPr marL="2285314" indent="0" algn="ctr">
              <a:buNone/>
              <a:defRPr>
                <a:solidFill>
                  <a:schemeClr val="tx1">
                    <a:tint val="75000"/>
                  </a:schemeClr>
                </a:solidFill>
              </a:defRPr>
            </a:lvl6pPr>
            <a:lvl7pPr marL="2742377" indent="0" algn="ctr">
              <a:buNone/>
              <a:defRPr>
                <a:solidFill>
                  <a:schemeClr val="tx1">
                    <a:tint val="75000"/>
                  </a:schemeClr>
                </a:solidFill>
              </a:defRPr>
            </a:lvl7pPr>
            <a:lvl8pPr marL="3199440" indent="0" algn="ctr">
              <a:buNone/>
              <a:defRPr>
                <a:solidFill>
                  <a:schemeClr val="tx1">
                    <a:tint val="75000"/>
                  </a:schemeClr>
                </a:solidFill>
              </a:defRPr>
            </a:lvl8pPr>
            <a:lvl9pPr marL="3656503"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0360414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159" y="609600"/>
            <a:ext cx="8594429" cy="3403600"/>
          </a:xfrm>
        </p:spPr>
        <p:txBody>
          <a:bodyPr anchor="ctr">
            <a:normAutofit/>
          </a:bodyPr>
          <a:lstStyle>
            <a:lvl1pPr algn="l">
              <a:defRPr sz="4399" b="0" cap="none"/>
            </a:lvl1pPr>
          </a:lstStyle>
          <a:p>
            <a:r>
              <a:rPr lang="en-US"/>
              <a:t>Click to edit Master title style</a:t>
            </a:r>
            <a:endParaRPr lang="en-US" dirty="0"/>
          </a:p>
        </p:txBody>
      </p:sp>
      <p:sp>
        <p:nvSpPr>
          <p:cNvPr id="3" name="Text Placeholder 2"/>
          <p:cNvSpPr>
            <a:spLocks noGrp="1"/>
          </p:cNvSpPr>
          <p:nvPr>
            <p:ph type="body" idx="1"/>
          </p:nvPr>
        </p:nvSpPr>
        <p:spPr>
          <a:xfrm>
            <a:off x="677159" y="4470400"/>
            <a:ext cx="8594429" cy="1570962"/>
          </a:xfrm>
        </p:spPr>
        <p:txBody>
          <a:bodyPr anchor="ctr">
            <a:normAutofit/>
          </a:bodyPr>
          <a:lstStyle>
            <a:lvl1pPr marL="0" indent="0" algn="l">
              <a:buNone/>
              <a:defRPr sz="1799">
                <a:solidFill>
                  <a:schemeClr val="tx1">
                    <a:lumMod val="75000"/>
                    <a:lumOff val="25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3F41C87-7AD9-4845-A077-840E4A0F3F06}" type="datetimeFigureOut">
              <a:rPr lang="en-US" smtClean="0"/>
              <a:pPr/>
              <a:t>3/24/2024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US" smtClean="0"/>
              <a:pPr/>
              <a:t>‹#›</a:t>
            </a:fld>
            <a:endParaRPr lang="en-US"/>
          </a:p>
        </p:txBody>
      </p:sp>
    </p:spTree>
    <p:extLst>
      <p:ext uri="{BB962C8B-B14F-4D97-AF65-F5344CB8AC3E}">
        <p14:creationId xmlns:p14="http://schemas.microsoft.com/office/powerpoint/2010/main" val="1596805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092" y="609600"/>
            <a:ext cx="8092026" cy="3022600"/>
          </a:xfrm>
        </p:spPr>
        <p:txBody>
          <a:bodyPr anchor="ctr">
            <a:normAutofit/>
          </a:bodyPr>
          <a:lstStyle>
            <a:lvl1pPr algn="l">
              <a:defRPr sz="4399"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5783" y="3632200"/>
            <a:ext cx="7222643" cy="381000"/>
          </a:xfrm>
        </p:spPr>
        <p:txBody>
          <a:bodyPr anchor="ctr">
            <a:noAutofit/>
          </a:bodyPr>
          <a:lstStyle>
            <a:lvl1pPr marL="0" indent="0">
              <a:buFontTx/>
              <a:buNone/>
              <a:defRPr sz="1600">
                <a:solidFill>
                  <a:schemeClr val="tx1">
                    <a:lumMod val="50000"/>
                    <a:lumOff val="50000"/>
                  </a:schemeClr>
                </a:solidFill>
              </a:defRPr>
            </a:lvl1pPr>
            <a:lvl2pPr marL="457063" indent="0">
              <a:buFontTx/>
              <a:buNone/>
              <a:defRPr/>
            </a:lvl2pPr>
            <a:lvl3pPr marL="914126" indent="0">
              <a:buFontTx/>
              <a:buNone/>
              <a:defRPr/>
            </a:lvl3pPr>
            <a:lvl4pPr marL="1371189" indent="0">
              <a:buFontTx/>
              <a:buNone/>
              <a:defRPr/>
            </a:lvl4pPr>
            <a:lvl5pPr marL="1828251" indent="0">
              <a:buFontTx/>
              <a:buNone/>
              <a:defRPr/>
            </a:lvl5pPr>
          </a:lstStyle>
          <a:p>
            <a:pPr lvl="0"/>
            <a:r>
              <a:rPr lang="en-US"/>
              <a:t>Edit Master text styles</a:t>
            </a:r>
          </a:p>
        </p:txBody>
      </p:sp>
      <p:sp>
        <p:nvSpPr>
          <p:cNvPr id="3" name="Text Placeholder 2"/>
          <p:cNvSpPr>
            <a:spLocks noGrp="1"/>
          </p:cNvSpPr>
          <p:nvPr>
            <p:ph type="body" idx="1"/>
          </p:nvPr>
        </p:nvSpPr>
        <p:spPr>
          <a:xfrm>
            <a:off x="677159" y="4470400"/>
            <a:ext cx="8594429" cy="1570962"/>
          </a:xfrm>
        </p:spPr>
        <p:txBody>
          <a:bodyPr anchor="ctr">
            <a:normAutofit/>
          </a:bodyPr>
          <a:lstStyle>
            <a:lvl1pPr marL="0" indent="0" algn="l">
              <a:buNone/>
              <a:defRPr sz="1799">
                <a:solidFill>
                  <a:schemeClr val="tx1">
                    <a:lumMod val="75000"/>
                    <a:lumOff val="25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3F41C87-7AD9-4845-A077-840E4A0F3F06}" type="datetimeFigureOut">
              <a:rPr lang="en-US" smtClean="0"/>
              <a:pPr/>
              <a:t>3/24/2024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US" smtClean="0"/>
              <a:pPr/>
              <a:t>‹#›</a:t>
            </a:fld>
            <a:endParaRPr lang="en-US"/>
          </a:p>
        </p:txBody>
      </p:sp>
      <p:sp>
        <p:nvSpPr>
          <p:cNvPr id="20" name="TextBox 19"/>
          <p:cNvSpPr txBox="1"/>
          <p:nvPr/>
        </p:nvSpPr>
        <p:spPr>
          <a:xfrm>
            <a:off x="541729" y="790378"/>
            <a:ext cx="609441" cy="584776"/>
          </a:xfrm>
          <a:prstGeom prst="rect">
            <a:avLst/>
          </a:prstGeom>
        </p:spPr>
        <p:txBody>
          <a:bodyPr vert="horz" lIns="91416" tIns="45708" rIns="91416" bIns="45708" rtlCol="0" anchor="ctr">
            <a:noAutofit/>
          </a:bodyPr>
          <a:lstStyle/>
          <a:p>
            <a:pPr lvl="0"/>
            <a:r>
              <a:rPr lang="en-US" sz="7998"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0695" y="2886556"/>
            <a:ext cx="609441" cy="584776"/>
          </a:xfrm>
          <a:prstGeom prst="rect">
            <a:avLst/>
          </a:prstGeom>
        </p:spPr>
        <p:txBody>
          <a:bodyPr vert="horz" lIns="91416" tIns="45708" rIns="91416" bIns="45708" rtlCol="0" anchor="ctr">
            <a:noAutofit/>
          </a:bodyPr>
          <a:lstStyle/>
          <a:p>
            <a:pPr lvl="0"/>
            <a:r>
              <a:rPr lang="en-US" sz="7998" baseline="0" dirty="0">
                <a:ln w="3175" cmpd="sng">
                  <a:noFill/>
                </a:ln>
                <a:solidFill>
                  <a:schemeClr val="accent1">
                    <a:lumMod val="60000"/>
                    <a:lumOff val="40000"/>
                  </a:schemeClr>
                </a:solidFill>
                <a:latin typeface="Arial"/>
              </a:rPr>
              <a:t>”</a:t>
            </a:r>
            <a:endParaRPr lang="en-US" sz="1799" dirty="0">
              <a:solidFill>
                <a:schemeClr val="accent1">
                  <a:lumMod val="60000"/>
                  <a:lumOff val="40000"/>
                </a:schemeClr>
              </a:solidFill>
              <a:latin typeface="Arial"/>
            </a:endParaRPr>
          </a:p>
        </p:txBody>
      </p:sp>
    </p:spTree>
    <p:extLst>
      <p:ext uri="{BB962C8B-B14F-4D97-AF65-F5344CB8AC3E}">
        <p14:creationId xmlns:p14="http://schemas.microsoft.com/office/powerpoint/2010/main" val="16681372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159" y="1931988"/>
            <a:ext cx="8594429" cy="2595460"/>
          </a:xfrm>
        </p:spPr>
        <p:txBody>
          <a:bodyPr anchor="b">
            <a:normAutofit/>
          </a:bodyPr>
          <a:lstStyle>
            <a:lvl1pPr algn="l">
              <a:defRPr sz="4399" b="0" cap="none"/>
            </a:lvl1pPr>
          </a:lstStyle>
          <a:p>
            <a:r>
              <a:rPr lang="en-US"/>
              <a:t>Click to edit Master title style</a:t>
            </a:r>
            <a:endParaRPr lang="en-US" dirty="0"/>
          </a:p>
        </p:txBody>
      </p:sp>
      <p:sp>
        <p:nvSpPr>
          <p:cNvPr id="3" name="Text Placeholder 2"/>
          <p:cNvSpPr>
            <a:spLocks noGrp="1"/>
          </p:cNvSpPr>
          <p:nvPr>
            <p:ph type="body" idx="1"/>
          </p:nvPr>
        </p:nvSpPr>
        <p:spPr>
          <a:xfrm>
            <a:off x="677159" y="4527448"/>
            <a:ext cx="8594429" cy="1513914"/>
          </a:xfrm>
        </p:spPr>
        <p:txBody>
          <a:bodyPr anchor="t">
            <a:normAutofit/>
          </a:bodyPr>
          <a:lstStyle>
            <a:lvl1pPr marL="0" indent="0" algn="l">
              <a:buNone/>
              <a:defRPr sz="1799">
                <a:solidFill>
                  <a:schemeClr val="tx1">
                    <a:lumMod val="75000"/>
                    <a:lumOff val="25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3F41C87-7AD9-4845-A077-840E4A0F3F06}" type="datetimeFigureOut">
              <a:rPr lang="en-US" smtClean="0"/>
              <a:pPr/>
              <a:t>3/24/2024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US" smtClean="0"/>
              <a:pPr/>
              <a:t>‹#›</a:t>
            </a:fld>
            <a:endParaRPr lang="en-US"/>
          </a:p>
        </p:txBody>
      </p:sp>
    </p:spTree>
    <p:extLst>
      <p:ext uri="{BB962C8B-B14F-4D97-AF65-F5344CB8AC3E}">
        <p14:creationId xmlns:p14="http://schemas.microsoft.com/office/powerpoint/2010/main" val="19931172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092" y="609600"/>
            <a:ext cx="8092026" cy="3022600"/>
          </a:xfrm>
        </p:spPr>
        <p:txBody>
          <a:bodyPr anchor="ctr">
            <a:normAutofit/>
          </a:bodyPr>
          <a:lstStyle>
            <a:lvl1pPr algn="l">
              <a:defRPr sz="4399"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156" y="4013200"/>
            <a:ext cx="8594430" cy="514248"/>
          </a:xfrm>
        </p:spPr>
        <p:txBody>
          <a:bodyPr anchor="b">
            <a:noAutofit/>
          </a:bodyPr>
          <a:lstStyle>
            <a:lvl1pPr marL="0" indent="0">
              <a:buFontTx/>
              <a:buNone/>
              <a:defRPr sz="2399">
                <a:solidFill>
                  <a:schemeClr val="tx1">
                    <a:lumMod val="75000"/>
                    <a:lumOff val="25000"/>
                  </a:schemeClr>
                </a:solidFill>
              </a:defRPr>
            </a:lvl1pPr>
            <a:lvl2pPr marL="457063" indent="0">
              <a:buFontTx/>
              <a:buNone/>
              <a:defRPr/>
            </a:lvl2pPr>
            <a:lvl3pPr marL="914126" indent="0">
              <a:buFontTx/>
              <a:buNone/>
              <a:defRPr/>
            </a:lvl3pPr>
            <a:lvl4pPr marL="1371189" indent="0">
              <a:buFontTx/>
              <a:buNone/>
              <a:defRPr/>
            </a:lvl4pPr>
            <a:lvl5pPr marL="1828251" indent="0">
              <a:buFontTx/>
              <a:buNone/>
              <a:defRPr/>
            </a:lvl5pPr>
          </a:lstStyle>
          <a:p>
            <a:pPr lvl="0"/>
            <a:r>
              <a:rPr lang="en-US"/>
              <a:t>Edit Master text styles</a:t>
            </a:r>
          </a:p>
        </p:txBody>
      </p:sp>
      <p:sp>
        <p:nvSpPr>
          <p:cNvPr id="3" name="Text Placeholder 2"/>
          <p:cNvSpPr>
            <a:spLocks noGrp="1"/>
          </p:cNvSpPr>
          <p:nvPr>
            <p:ph type="body" idx="1"/>
          </p:nvPr>
        </p:nvSpPr>
        <p:spPr>
          <a:xfrm>
            <a:off x="677159" y="4527448"/>
            <a:ext cx="8594429" cy="1513914"/>
          </a:xfrm>
        </p:spPr>
        <p:txBody>
          <a:bodyPr anchor="t">
            <a:normAutofit/>
          </a:bodyPr>
          <a:lstStyle>
            <a:lvl1pPr marL="0" indent="0" algn="l">
              <a:buNone/>
              <a:defRPr sz="1799">
                <a:solidFill>
                  <a:schemeClr val="tx1">
                    <a:lumMod val="50000"/>
                    <a:lumOff val="50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3F41C87-7AD9-4845-A077-840E4A0F3F06}" type="datetimeFigureOut">
              <a:rPr lang="en-US" smtClean="0"/>
              <a:pPr/>
              <a:t>3/24/2024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US" smtClean="0"/>
              <a:pPr/>
              <a:t>‹#›</a:t>
            </a:fld>
            <a:endParaRPr lang="en-US"/>
          </a:p>
        </p:txBody>
      </p:sp>
      <p:sp>
        <p:nvSpPr>
          <p:cNvPr id="24" name="TextBox 23"/>
          <p:cNvSpPr txBox="1"/>
          <p:nvPr/>
        </p:nvSpPr>
        <p:spPr>
          <a:xfrm>
            <a:off x="541729" y="790378"/>
            <a:ext cx="609441" cy="584776"/>
          </a:xfrm>
          <a:prstGeom prst="rect">
            <a:avLst/>
          </a:prstGeom>
        </p:spPr>
        <p:txBody>
          <a:bodyPr vert="horz" lIns="91416" tIns="45708" rIns="91416" bIns="45708" rtlCol="0" anchor="ctr">
            <a:noAutofit/>
          </a:bodyPr>
          <a:lstStyle/>
          <a:p>
            <a:pPr lvl="0"/>
            <a:r>
              <a:rPr lang="en-US" sz="7998"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0695" y="2886556"/>
            <a:ext cx="609441" cy="584776"/>
          </a:xfrm>
          <a:prstGeom prst="rect">
            <a:avLst/>
          </a:prstGeom>
        </p:spPr>
        <p:txBody>
          <a:bodyPr vert="horz" lIns="91416" tIns="45708" rIns="91416" bIns="45708" rtlCol="0" anchor="ctr">
            <a:noAutofit/>
          </a:bodyPr>
          <a:lstStyle/>
          <a:p>
            <a:pPr lvl="0"/>
            <a:r>
              <a:rPr lang="en-US" sz="7998"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1428507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621" y="609600"/>
            <a:ext cx="8585966" cy="3022600"/>
          </a:xfrm>
        </p:spPr>
        <p:txBody>
          <a:bodyPr anchor="ctr">
            <a:normAutofit/>
          </a:bodyPr>
          <a:lstStyle>
            <a:lvl1pPr algn="l">
              <a:defRPr sz="4399"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156" y="4013200"/>
            <a:ext cx="8594430" cy="514248"/>
          </a:xfrm>
        </p:spPr>
        <p:txBody>
          <a:bodyPr anchor="b">
            <a:noAutofit/>
          </a:bodyPr>
          <a:lstStyle>
            <a:lvl1pPr marL="0" indent="0">
              <a:buFontTx/>
              <a:buNone/>
              <a:defRPr sz="2399">
                <a:solidFill>
                  <a:schemeClr val="accent1"/>
                </a:solidFill>
              </a:defRPr>
            </a:lvl1pPr>
            <a:lvl2pPr marL="457063" indent="0">
              <a:buFontTx/>
              <a:buNone/>
              <a:defRPr/>
            </a:lvl2pPr>
            <a:lvl3pPr marL="914126" indent="0">
              <a:buFontTx/>
              <a:buNone/>
              <a:defRPr/>
            </a:lvl3pPr>
            <a:lvl4pPr marL="1371189" indent="0">
              <a:buFontTx/>
              <a:buNone/>
              <a:defRPr/>
            </a:lvl4pPr>
            <a:lvl5pPr marL="1828251" indent="0">
              <a:buFontTx/>
              <a:buNone/>
              <a:defRPr/>
            </a:lvl5pPr>
          </a:lstStyle>
          <a:p>
            <a:pPr lvl="0"/>
            <a:r>
              <a:rPr lang="en-US"/>
              <a:t>Edit Master text styles</a:t>
            </a:r>
          </a:p>
        </p:txBody>
      </p:sp>
      <p:sp>
        <p:nvSpPr>
          <p:cNvPr id="3" name="Text Placeholder 2"/>
          <p:cNvSpPr>
            <a:spLocks noGrp="1"/>
          </p:cNvSpPr>
          <p:nvPr>
            <p:ph type="body" idx="1"/>
          </p:nvPr>
        </p:nvSpPr>
        <p:spPr>
          <a:xfrm>
            <a:off x="677159" y="4527448"/>
            <a:ext cx="8594429" cy="1513914"/>
          </a:xfrm>
        </p:spPr>
        <p:txBody>
          <a:bodyPr anchor="t">
            <a:normAutofit/>
          </a:bodyPr>
          <a:lstStyle>
            <a:lvl1pPr marL="0" indent="0" algn="l">
              <a:buNone/>
              <a:defRPr sz="1799">
                <a:solidFill>
                  <a:schemeClr val="tx1">
                    <a:lumMod val="50000"/>
                    <a:lumOff val="50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3F41C87-7AD9-4845-A077-840E4A0F3F06}" type="datetimeFigureOut">
              <a:rPr lang="en-US" smtClean="0"/>
              <a:pPr/>
              <a:t>3/24/2024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US" smtClean="0"/>
              <a:pPr/>
              <a:t>‹#›</a:t>
            </a:fld>
            <a:endParaRPr lang="en-US"/>
          </a:p>
        </p:txBody>
      </p:sp>
    </p:spTree>
    <p:extLst>
      <p:ext uri="{BB962C8B-B14F-4D97-AF65-F5344CB8AC3E}">
        <p14:creationId xmlns:p14="http://schemas.microsoft.com/office/powerpoint/2010/main" val="18818386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F41C87-7AD9-4845-A077-840E4A0F3F06}" type="datetimeFigureOut">
              <a:rPr lang="en-US" smtClean="0"/>
              <a:t>3/24/2024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013F82-EE5E-44EE-A61D-E31C6657F26F}" type="slidenum">
              <a:rPr lang="en-US" smtClean="0"/>
              <a:t>‹#›</a:t>
            </a:fld>
            <a:endParaRPr lang="en-US"/>
          </a:p>
        </p:txBody>
      </p:sp>
    </p:spTree>
    <p:extLst>
      <p:ext uri="{BB962C8B-B14F-4D97-AF65-F5344CB8AC3E}">
        <p14:creationId xmlns:p14="http://schemas.microsoft.com/office/powerpoint/2010/main" val="45233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5599" y="609600"/>
            <a:ext cx="130440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159" y="609600"/>
            <a:ext cx="7058311"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F41C87-7AD9-4845-A077-840E4A0F3F06}" type="datetimeFigureOut">
              <a:rPr lang="en-US" smtClean="0"/>
              <a:t>3/24/2024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013F82-EE5E-44EE-A61D-E31C6657F26F}" type="slidenum">
              <a:rPr lang="en-US" smtClean="0"/>
              <a:t>‹#›</a:t>
            </a:fld>
            <a:endParaRPr lang="en-US"/>
          </a:p>
        </p:txBody>
      </p:sp>
    </p:spTree>
    <p:extLst>
      <p:ext uri="{BB962C8B-B14F-4D97-AF65-F5344CB8AC3E}">
        <p14:creationId xmlns:p14="http://schemas.microsoft.com/office/powerpoint/2010/main" val="37935516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599"/>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F41C87-7AD9-4845-A077-840E4A0F3F06}" type="datetimeFigureOut">
              <a:rPr lang="en-US" smtClean="0"/>
              <a:t>3/24/2024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US" smtClean="0"/>
              <a:t>‹#›</a:t>
            </a:fld>
            <a:endParaRPr lang="en-US"/>
          </a:p>
        </p:txBody>
      </p:sp>
    </p:spTree>
    <p:extLst>
      <p:ext uri="{BB962C8B-B14F-4D97-AF65-F5344CB8AC3E}">
        <p14:creationId xmlns:p14="http://schemas.microsoft.com/office/powerpoint/2010/main" val="4225472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159" y="2700868"/>
            <a:ext cx="8594429" cy="1826581"/>
          </a:xfrm>
        </p:spPr>
        <p:txBody>
          <a:bodyPr anchor="b"/>
          <a:lstStyle>
            <a:lvl1pPr algn="l">
              <a:defRPr sz="3999" b="0" cap="none"/>
            </a:lvl1pPr>
          </a:lstStyle>
          <a:p>
            <a:r>
              <a:rPr lang="en-US"/>
              <a:t>Click to edit Master title style</a:t>
            </a:r>
            <a:endParaRPr lang="en-US" dirty="0"/>
          </a:p>
        </p:txBody>
      </p:sp>
      <p:sp>
        <p:nvSpPr>
          <p:cNvPr id="3" name="Text Placeholder 2"/>
          <p:cNvSpPr>
            <a:spLocks noGrp="1"/>
          </p:cNvSpPr>
          <p:nvPr>
            <p:ph type="body" idx="1"/>
          </p:nvPr>
        </p:nvSpPr>
        <p:spPr>
          <a:xfrm>
            <a:off x="677159" y="4527448"/>
            <a:ext cx="8594429" cy="860400"/>
          </a:xfrm>
        </p:spPr>
        <p:txBody>
          <a:bodyPr anchor="t"/>
          <a:lstStyle>
            <a:lvl1pPr marL="0" indent="0" algn="l">
              <a:buNone/>
              <a:defRPr sz="1999">
                <a:solidFill>
                  <a:schemeClr val="tx1">
                    <a:lumMod val="50000"/>
                    <a:lumOff val="50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3F41C87-7AD9-4845-A077-840E4A0F3F06}" type="datetimeFigureOut">
              <a:rPr lang="en-US" smtClean="0"/>
              <a:t>3/24/2024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US" smtClean="0"/>
              <a:t>‹#›</a:t>
            </a:fld>
            <a:endParaRPr lang="en-US"/>
          </a:p>
        </p:txBody>
      </p:sp>
    </p:spTree>
    <p:extLst>
      <p:ext uri="{BB962C8B-B14F-4D97-AF65-F5344CB8AC3E}">
        <p14:creationId xmlns:p14="http://schemas.microsoft.com/office/powerpoint/2010/main" val="3921786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158" y="2160589"/>
            <a:ext cx="418294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8645" y="2160590"/>
            <a:ext cx="418294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3F41C87-7AD9-4845-A077-840E4A0F3F06}" type="datetimeFigureOut">
              <a:rPr lang="en-US" smtClean="0"/>
              <a:t>3/24/2024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A013F82-EE5E-44EE-A61D-E31C6657F26F}" type="slidenum">
              <a:rPr lang="en-US" smtClean="0"/>
              <a:t>‹#›</a:t>
            </a:fld>
            <a:endParaRPr lang="en-US"/>
          </a:p>
        </p:txBody>
      </p:sp>
    </p:spTree>
    <p:extLst>
      <p:ext uri="{BB962C8B-B14F-4D97-AF65-F5344CB8AC3E}">
        <p14:creationId xmlns:p14="http://schemas.microsoft.com/office/powerpoint/2010/main" val="3307788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570" y="2160983"/>
            <a:ext cx="4184533" cy="576262"/>
          </a:xfrm>
        </p:spPr>
        <p:txBody>
          <a:bodyPr anchor="b">
            <a:noAutofit/>
          </a:bodyPr>
          <a:lstStyle>
            <a:lvl1pPr marL="0" indent="0">
              <a:buNone/>
              <a:defRPr sz="2399" b="0"/>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Edit Master text styles</a:t>
            </a:r>
          </a:p>
        </p:txBody>
      </p:sp>
      <p:sp>
        <p:nvSpPr>
          <p:cNvPr id="4" name="Content Placeholder 3"/>
          <p:cNvSpPr>
            <a:spLocks noGrp="1"/>
          </p:cNvSpPr>
          <p:nvPr>
            <p:ph sz="half" idx="2"/>
          </p:nvPr>
        </p:nvSpPr>
        <p:spPr>
          <a:xfrm>
            <a:off x="675570" y="2737246"/>
            <a:ext cx="418453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7058" y="2160983"/>
            <a:ext cx="4184528" cy="576262"/>
          </a:xfrm>
        </p:spPr>
        <p:txBody>
          <a:bodyPr anchor="b">
            <a:noAutofit/>
          </a:bodyPr>
          <a:lstStyle>
            <a:lvl1pPr marL="0" indent="0">
              <a:buNone/>
              <a:defRPr sz="2399" b="0"/>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Edit Master text styles</a:t>
            </a:r>
          </a:p>
        </p:txBody>
      </p:sp>
      <p:sp>
        <p:nvSpPr>
          <p:cNvPr id="6" name="Content Placeholder 5"/>
          <p:cNvSpPr>
            <a:spLocks noGrp="1"/>
          </p:cNvSpPr>
          <p:nvPr>
            <p:ph sz="quarter" idx="4"/>
          </p:nvPr>
        </p:nvSpPr>
        <p:spPr>
          <a:xfrm>
            <a:off x="5087059" y="2737246"/>
            <a:ext cx="418452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3F41C87-7AD9-4845-A077-840E4A0F3F06}" type="datetimeFigureOut">
              <a:rPr lang="en-US" smtClean="0"/>
              <a:t>3/24/2024</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A013F82-EE5E-44EE-A61D-E31C6657F26F}" type="slidenum">
              <a:rPr lang="en-US" smtClean="0"/>
              <a:t>‹#›</a:t>
            </a:fld>
            <a:endParaRPr lang="en-US"/>
          </a:p>
        </p:txBody>
      </p:sp>
    </p:spTree>
    <p:extLst>
      <p:ext uri="{BB962C8B-B14F-4D97-AF65-F5344CB8AC3E}">
        <p14:creationId xmlns:p14="http://schemas.microsoft.com/office/powerpoint/2010/main" val="2577752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158" y="609600"/>
            <a:ext cx="8594429"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3F41C87-7AD9-4845-A077-840E4A0F3F06}" type="datetimeFigureOut">
              <a:rPr lang="en-US" smtClean="0"/>
              <a:t>3/24/2024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013F82-EE5E-44EE-A61D-E31C6657F26F}" type="slidenum">
              <a:rPr lang="en-US" smtClean="0"/>
              <a:t>‹#›</a:t>
            </a:fld>
            <a:endParaRPr lang="en-US"/>
          </a:p>
        </p:txBody>
      </p:sp>
    </p:spTree>
    <p:extLst>
      <p:ext uri="{BB962C8B-B14F-4D97-AF65-F5344CB8AC3E}">
        <p14:creationId xmlns:p14="http://schemas.microsoft.com/office/powerpoint/2010/main" val="3949685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F41C87-7AD9-4845-A077-840E4A0F3F06}" type="datetimeFigureOut">
              <a:rPr lang="en-US" smtClean="0"/>
              <a:t>3/24/2024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A013F82-EE5E-44EE-A61D-E31C6657F26F}" type="slidenum">
              <a:rPr lang="en-US" smtClean="0"/>
              <a:t>‹#›</a:t>
            </a:fld>
            <a:endParaRPr lang="en-US"/>
          </a:p>
        </p:txBody>
      </p:sp>
    </p:spTree>
    <p:extLst>
      <p:ext uri="{BB962C8B-B14F-4D97-AF65-F5344CB8AC3E}">
        <p14:creationId xmlns:p14="http://schemas.microsoft.com/office/powerpoint/2010/main" val="1102649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158" y="1498604"/>
            <a:ext cx="3853524" cy="1278466"/>
          </a:xfrm>
        </p:spPr>
        <p:txBody>
          <a:bodyPr anchor="b">
            <a:normAutofit/>
          </a:bodyPr>
          <a:lstStyle>
            <a:lvl1pPr>
              <a:defRPr sz="1999"/>
            </a:lvl1pPr>
          </a:lstStyle>
          <a:p>
            <a:r>
              <a:rPr lang="en-US"/>
              <a:t>Click to edit Master title style</a:t>
            </a:r>
            <a:endParaRPr lang="en-US" dirty="0"/>
          </a:p>
        </p:txBody>
      </p:sp>
      <p:sp>
        <p:nvSpPr>
          <p:cNvPr id="3" name="Content Placeholder 2"/>
          <p:cNvSpPr>
            <a:spLocks noGrp="1"/>
          </p:cNvSpPr>
          <p:nvPr>
            <p:ph idx="1"/>
          </p:nvPr>
        </p:nvSpPr>
        <p:spPr>
          <a:xfrm>
            <a:off x="4759222" y="514925"/>
            <a:ext cx="4512366"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158" y="2777069"/>
            <a:ext cx="3853524" cy="2584449"/>
          </a:xfrm>
        </p:spPr>
        <p:txBody>
          <a:bodyPr>
            <a:normAutofit/>
          </a:bodyPr>
          <a:lstStyle>
            <a:lvl1pPr marL="0" indent="0">
              <a:buNone/>
              <a:defRPr sz="1400"/>
            </a:lvl1pPr>
            <a:lvl2pPr marL="456926" indent="0">
              <a:buNone/>
              <a:defRPr sz="1400"/>
            </a:lvl2pPr>
            <a:lvl3pPr marL="913852" indent="0">
              <a:buNone/>
              <a:defRPr sz="1200"/>
            </a:lvl3pPr>
            <a:lvl4pPr marL="1370778" indent="0">
              <a:buNone/>
              <a:defRPr sz="1000"/>
            </a:lvl4pPr>
            <a:lvl5pPr marL="1827703" indent="0">
              <a:buNone/>
              <a:defRPr sz="1000"/>
            </a:lvl5pPr>
            <a:lvl6pPr marL="2284628" indent="0">
              <a:buNone/>
              <a:defRPr sz="1000"/>
            </a:lvl6pPr>
            <a:lvl7pPr marL="2741554" indent="0">
              <a:buNone/>
              <a:defRPr sz="1000"/>
            </a:lvl7pPr>
            <a:lvl8pPr marL="3198480" indent="0">
              <a:buNone/>
              <a:defRPr sz="1000"/>
            </a:lvl8pPr>
            <a:lvl9pPr marL="3655406"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3F41C87-7AD9-4845-A077-840E4A0F3F06}" type="datetimeFigureOut">
              <a:rPr lang="en-US" smtClean="0"/>
              <a:t>3/24/2024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013F82-EE5E-44EE-A61D-E31C6657F26F}" type="slidenum">
              <a:rPr lang="en-US" smtClean="0"/>
              <a:t>‹#›</a:t>
            </a:fld>
            <a:endParaRPr lang="en-US"/>
          </a:p>
        </p:txBody>
      </p:sp>
    </p:spTree>
    <p:extLst>
      <p:ext uri="{BB962C8B-B14F-4D97-AF65-F5344CB8AC3E}">
        <p14:creationId xmlns:p14="http://schemas.microsoft.com/office/powerpoint/2010/main" val="33359363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158" y="4800600"/>
            <a:ext cx="8594428" cy="566738"/>
          </a:xfrm>
        </p:spPr>
        <p:txBody>
          <a:bodyPr anchor="b">
            <a:normAutofit/>
          </a:bodyPr>
          <a:lstStyle>
            <a:lvl1pPr algn="l">
              <a:defRPr sz="2399"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158" y="609600"/>
            <a:ext cx="8594429" cy="3845718"/>
          </a:xfrm>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158" y="5367338"/>
            <a:ext cx="8594428" cy="674024"/>
          </a:xfrm>
        </p:spPr>
        <p:txBody>
          <a:bodyPr>
            <a:normAutofit/>
          </a:bodyPr>
          <a:lstStyle>
            <a:lvl1pPr marL="0" indent="0">
              <a:buNone/>
              <a:defRPr sz="12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3F41C87-7AD9-4845-A077-840E4A0F3F06}" type="datetimeFigureOut">
              <a:rPr lang="en-US" smtClean="0"/>
              <a:pPr/>
              <a:t>3/24/2024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A013F82-EE5E-44EE-A61D-E31C6657F26F}" type="slidenum">
              <a:rPr lang="en-US" smtClean="0"/>
              <a:pPr/>
              <a:t>‹#›</a:t>
            </a:fld>
            <a:endParaRPr lang="en-US"/>
          </a:p>
        </p:txBody>
      </p:sp>
    </p:spTree>
    <p:extLst>
      <p:ext uri="{BB962C8B-B14F-4D97-AF65-F5344CB8AC3E}">
        <p14:creationId xmlns:p14="http://schemas.microsoft.com/office/powerpoint/2010/main" val="3742781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88825"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158" y="609600"/>
            <a:ext cx="8594429"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158" y="2160590"/>
            <a:ext cx="8594429"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3257" y="6041363"/>
            <a:ext cx="91170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3F41C87-7AD9-4845-A077-840E4A0F3F06}" type="datetimeFigureOut">
              <a:rPr lang="en-US" smtClean="0"/>
              <a:pPr/>
              <a:t>3/24/2024</a:t>
            </a:fld>
            <a:endParaRPr lang="en-US"/>
          </a:p>
        </p:txBody>
      </p:sp>
      <p:sp>
        <p:nvSpPr>
          <p:cNvPr id="5" name="Footer Placeholder 4"/>
          <p:cNvSpPr>
            <a:spLocks noGrp="1"/>
          </p:cNvSpPr>
          <p:nvPr>
            <p:ph type="ftr" sz="quarter" idx="3"/>
          </p:nvPr>
        </p:nvSpPr>
        <p:spPr>
          <a:xfrm>
            <a:off x="677158" y="6041363"/>
            <a:ext cx="629597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88426" y="6041363"/>
            <a:ext cx="683161" cy="365125"/>
          </a:xfrm>
          <a:prstGeom prst="rect">
            <a:avLst/>
          </a:prstGeom>
        </p:spPr>
        <p:txBody>
          <a:bodyPr vert="horz" lIns="91440" tIns="45720" rIns="91440" bIns="45720" rtlCol="0" anchor="ctr"/>
          <a:lstStyle>
            <a:lvl1pPr algn="r">
              <a:defRPr sz="900">
                <a:solidFill>
                  <a:schemeClr val="accent1"/>
                </a:solidFill>
              </a:defRPr>
            </a:lvl1pPr>
          </a:lstStyle>
          <a:p>
            <a:fld id="{2A013F82-EE5E-44EE-A61D-E31C6657F26F}" type="slidenum">
              <a:rPr lang="en-US" smtClean="0"/>
              <a:pPr/>
              <a:t>‹#›</a:t>
            </a:fld>
            <a:endParaRPr lang="en-US"/>
          </a:p>
        </p:txBody>
      </p:sp>
    </p:spTree>
    <p:extLst>
      <p:ext uri="{BB962C8B-B14F-4D97-AF65-F5344CB8AC3E}">
        <p14:creationId xmlns:p14="http://schemas.microsoft.com/office/powerpoint/2010/main" val="376785740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457063" rtl="0" eaLnBrk="1" latinLnBrk="0" hangingPunct="1">
        <a:spcBef>
          <a:spcPct val="0"/>
        </a:spcBef>
        <a:buNone/>
        <a:defRPr sz="3599"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063" rtl="0" eaLnBrk="1" latinLnBrk="0" hangingPunct="1">
        <a:defRPr sz="1799" kern="1200">
          <a:solidFill>
            <a:schemeClr val="tx1"/>
          </a:solidFill>
          <a:latin typeface="+mn-lt"/>
          <a:ea typeface="+mn-ea"/>
          <a:cs typeface="+mn-cs"/>
        </a:defRPr>
      </a:lvl1pPr>
      <a:lvl2pPr marL="457063" algn="l" defTabSz="457063" rtl="0" eaLnBrk="1" latinLnBrk="0" hangingPunct="1">
        <a:defRPr sz="1799" kern="1200">
          <a:solidFill>
            <a:schemeClr val="tx1"/>
          </a:solidFill>
          <a:latin typeface="+mn-lt"/>
          <a:ea typeface="+mn-ea"/>
          <a:cs typeface="+mn-cs"/>
        </a:defRPr>
      </a:lvl2pPr>
      <a:lvl3pPr marL="914126" algn="l" defTabSz="457063" rtl="0" eaLnBrk="1" latinLnBrk="0" hangingPunct="1">
        <a:defRPr sz="1799" kern="1200">
          <a:solidFill>
            <a:schemeClr val="tx1"/>
          </a:solidFill>
          <a:latin typeface="+mn-lt"/>
          <a:ea typeface="+mn-ea"/>
          <a:cs typeface="+mn-cs"/>
        </a:defRPr>
      </a:lvl3pPr>
      <a:lvl4pPr marL="1371189" algn="l" defTabSz="457063" rtl="0" eaLnBrk="1" latinLnBrk="0" hangingPunct="1">
        <a:defRPr sz="1799" kern="1200">
          <a:solidFill>
            <a:schemeClr val="tx1"/>
          </a:solidFill>
          <a:latin typeface="+mn-lt"/>
          <a:ea typeface="+mn-ea"/>
          <a:cs typeface="+mn-cs"/>
        </a:defRPr>
      </a:lvl4pPr>
      <a:lvl5pPr marL="1828251" algn="l" defTabSz="457063" rtl="0" eaLnBrk="1" latinLnBrk="0" hangingPunct="1">
        <a:defRPr sz="1799" kern="1200">
          <a:solidFill>
            <a:schemeClr val="tx1"/>
          </a:solidFill>
          <a:latin typeface="+mn-lt"/>
          <a:ea typeface="+mn-ea"/>
          <a:cs typeface="+mn-cs"/>
        </a:defRPr>
      </a:lvl5pPr>
      <a:lvl6pPr marL="2285314" algn="l" defTabSz="457063" rtl="0" eaLnBrk="1" latinLnBrk="0" hangingPunct="1">
        <a:defRPr sz="1799" kern="1200">
          <a:solidFill>
            <a:schemeClr val="tx1"/>
          </a:solidFill>
          <a:latin typeface="+mn-lt"/>
          <a:ea typeface="+mn-ea"/>
          <a:cs typeface="+mn-cs"/>
        </a:defRPr>
      </a:lvl6pPr>
      <a:lvl7pPr marL="2742377" algn="l" defTabSz="457063" rtl="0" eaLnBrk="1" latinLnBrk="0" hangingPunct="1">
        <a:defRPr sz="1799" kern="1200">
          <a:solidFill>
            <a:schemeClr val="tx1"/>
          </a:solidFill>
          <a:latin typeface="+mn-lt"/>
          <a:ea typeface="+mn-ea"/>
          <a:cs typeface="+mn-cs"/>
        </a:defRPr>
      </a:lvl7pPr>
      <a:lvl8pPr marL="3199440" algn="l" defTabSz="457063" rtl="0" eaLnBrk="1" latinLnBrk="0" hangingPunct="1">
        <a:defRPr sz="1799" kern="1200">
          <a:solidFill>
            <a:schemeClr val="tx1"/>
          </a:solidFill>
          <a:latin typeface="+mn-lt"/>
          <a:ea typeface="+mn-ea"/>
          <a:cs typeface="+mn-cs"/>
        </a:defRPr>
      </a:lvl8pPr>
      <a:lvl9pPr marL="3656503" algn="l" defTabSz="457063"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39"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www.youtube.com/watch?v=w9GP7MNbaRc&amp;t=1930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COPADS</a:t>
            </a:r>
          </a:p>
        </p:txBody>
      </p:sp>
      <p:sp>
        <p:nvSpPr>
          <p:cNvPr id="4" name="Subtitle 3"/>
          <p:cNvSpPr>
            <a:spLocks noGrp="1"/>
          </p:cNvSpPr>
          <p:nvPr>
            <p:ph type="subTitle" idx="1"/>
          </p:nvPr>
        </p:nvSpPr>
        <p:spPr/>
        <p:txBody>
          <a:bodyPr/>
          <a:lstStyle/>
          <a:p>
            <a:r>
              <a:rPr lang="it-IT" b="1" dirty="0">
                <a:solidFill>
                  <a:schemeClr val="tx1"/>
                </a:solidFill>
              </a:rPr>
              <a:t>#10 – Distributed systems</a:t>
            </a:r>
          </a:p>
        </p:txBody>
      </p:sp>
      <p:sp>
        <p:nvSpPr>
          <p:cNvPr id="5" name="Subtitle 3">
            <a:extLst>
              <a:ext uri="{FF2B5EF4-FFF2-40B4-BE49-F238E27FC236}">
                <a16:creationId xmlns:a16="http://schemas.microsoft.com/office/drawing/2014/main" id="{90DC52B9-72BB-4536-9971-0E5E1BCAAE1D}"/>
              </a:ext>
            </a:extLst>
          </p:cNvPr>
          <p:cNvSpPr txBox="1">
            <a:spLocks/>
          </p:cNvSpPr>
          <p:nvPr/>
        </p:nvSpPr>
        <p:spPr>
          <a:xfrm>
            <a:off x="4265612" y="5777666"/>
            <a:ext cx="7764913" cy="1096899"/>
          </a:xfrm>
          <a:prstGeom prst="rect">
            <a:avLst/>
          </a:prstGeom>
        </p:spPr>
        <p:txBody>
          <a:bodyPr vert="horz" lIns="91440" tIns="45720" rIns="91440" bIns="45720" rtlCol="0" anchor="t">
            <a:normAutofit/>
          </a:bodyPr>
          <a:lstStyle>
            <a:lvl1pPr marL="0" indent="0" algn="r" defTabSz="457063" rtl="0" eaLnBrk="1" latinLnBrk="0" hangingPunct="1">
              <a:spcBef>
                <a:spcPts val="1000"/>
              </a:spcBef>
              <a:spcAft>
                <a:spcPts val="0"/>
              </a:spcAft>
              <a:buClr>
                <a:schemeClr val="accent1"/>
              </a:buClr>
              <a:buSzPct val="80000"/>
              <a:buFont typeface="Wingdings 3" charset="2"/>
              <a:buNone/>
              <a:defRPr sz="1799" kern="1200">
                <a:solidFill>
                  <a:schemeClr val="tx1">
                    <a:lumMod val="50000"/>
                    <a:lumOff val="50000"/>
                  </a:schemeClr>
                </a:solidFill>
                <a:latin typeface="+mn-lt"/>
                <a:ea typeface="+mn-ea"/>
                <a:cs typeface="+mn-cs"/>
              </a:defRPr>
            </a:lvl1pPr>
            <a:lvl2pPr marL="457063" indent="0" algn="ctr" defTabSz="457063"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126" indent="0" algn="ctr" defTabSz="457063"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189" indent="0" algn="ctr" defTabSz="457063"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251" indent="0" algn="ctr" defTabSz="457063"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5314" indent="0" algn="ctr" defTabSz="457063"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2377" indent="0" algn="ctr" defTabSz="457063"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199440" indent="0" algn="ctr" defTabSz="457063"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6503" indent="0" algn="ctr" defTabSz="457063"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r>
              <a:rPr lang="it-IT" b="1" dirty="0">
                <a:solidFill>
                  <a:schemeClr val="tx1"/>
                </a:solidFill>
              </a:rPr>
              <a:t>IFEOLUWATAYO IGE</a:t>
            </a:r>
          </a:p>
        </p:txBody>
      </p:sp>
    </p:spTree>
    <p:extLst>
      <p:ext uri="{BB962C8B-B14F-4D97-AF65-F5344CB8AC3E}">
        <p14:creationId xmlns:p14="http://schemas.microsoft.com/office/powerpoint/2010/main" val="2808920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111AE19-8B55-CC4B-B51A-9608E1550308}"/>
              </a:ext>
            </a:extLst>
          </p:cNvPr>
          <p:cNvSpPr>
            <a:spLocks noGrp="1"/>
          </p:cNvSpPr>
          <p:nvPr>
            <p:ph idx="1"/>
          </p:nvPr>
        </p:nvSpPr>
        <p:spPr>
          <a:xfrm>
            <a:off x="1" y="47625"/>
            <a:ext cx="12188824" cy="6962775"/>
          </a:xfrm>
        </p:spPr>
        <p:txBody>
          <a:bodyPr>
            <a:normAutofit/>
          </a:bodyPr>
          <a:lstStyle/>
          <a:p>
            <a:pPr marL="0" indent="0">
              <a:buNone/>
            </a:pPr>
            <a:r>
              <a:rPr lang="en-US" b="1" dirty="0">
                <a:solidFill>
                  <a:schemeClr val="tx1"/>
                </a:solidFill>
              </a:rPr>
              <a:t>3. Least Connection (Dynamic)</a:t>
            </a:r>
            <a:r>
              <a:rPr lang="en-US" dirty="0">
                <a:solidFill>
                  <a:schemeClr val="tx1"/>
                </a:solidFill>
              </a:rPr>
              <a:t>:</a:t>
            </a:r>
          </a:p>
          <a:p>
            <a:pPr>
              <a:lnSpc>
                <a:spcPct val="150000"/>
              </a:lnSpc>
            </a:pPr>
            <a:r>
              <a:rPr lang="en-US" dirty="0">
                <a:solidFill>
                  <a:schemeClr val="tx1"/>
                </a:solidFill>
              </a:rPr>
              <a:t>This algorithm takes into consideration the number of current connections each server has. When a client attempts to connect, the load balancer will try to determine which server has the least number of connections and then assign the new connection to that server.</a:t>
            </a:r>
          </a:p>
          <a:p>
            <a:endParaRPr lang="en-US" dirty="0"/>
          </a:p>
          <a:p>
            <a:endParaRPr lang="en-US" dirty="0"/>
          </a:p>
          <a:p>
            <a:endParaRPr lang="en-US" dirty="0"/>
          </a:p>
          <a:p>
            <a:endParaRPr lang="en-US" dirty="0"/>
          </a:p>
        </p:txBody>
      </p:sp>
      <p:pic>
        <p:nvPicPr>
          <p:cNvPr id="10" name="Picture 9">
            <a:extLst>
              <a:ext uri="{FF2B5EF4-FFF2-40B4-BE49-F238E27FC236}">
                <a16:creationId xmlns:a16="http://schemas.microsoft.com/office/drawing/2014/main" id="{F75FF7F0-8EA6-4C56-01CB-283C8BAC6608}"/>
              </a:ext>
            </a:extLst>
          </p:cNvPr>
          <p:cNvPicPr>
            <a:picLocks noChangeAspect="1"/>
          </p:cNvPicPr>
          <p:nvPr/>
        </p:nvPicPr>
        <p:blipFill>
          <a:blip r:embed="rId2"/>
          <a:stretch>
            <a:fillRect/>
          </a:stretch>
        </p:blipFill>
        <p:spPr>
          <a:xfrm>
            <a:off x="14227" y="1817596"/>
            <a:ext cx="12125995" cy="5194242"/>
          </a:xfrm>
          <a:prstGeom prst="rect">
            <a:avLst/>
          </a:prstGeom>
        </p:spPr>
      </p:pic>
    </p:spTree>
    <p:extLst>
      <p:ext uri="{BB962C8B-B14F-4D97-AF65-F5344CB8AC3E}">
        <p14:creationId xmlns:p14="http://schemas.microsoft.com/office/powerpoint/2010/main" val="2458527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111AE19-8B55-CC4B-B51A-9608E1550308}"/>
              </a:ext>
            </a:extLst>
          </p:cNvPr>
          <p:cNvSpPr>
            <a:spLocks noGrp="1"/>
          </p:cNvSpPr>
          <p:nvPr>
            <p:ph idx="1"/>
          </p:nvPr>
        </p:nvSpPr>
        <p:spPr>
          <a:xfrm>
            <a:off x="1" y="76200"/>
            <a:ext cx="12188824" cy="6934200"/>
          </a:xfrm>
        </p:spPr>
        <p:txBody>
          <a:bodyPr>
            <a:normAutofit/>
          </a:bodyPr>
          <a:lstStyle/>
          <a:p>
            <a:pPr marL="0" indent="0">
              <a:lnSpc>
                <a:spcPct val="150000"/>
              </a:lnSpc>
              <a:buNone/>
            </a:pPr>
            <a:r>
              <a:rPr lang="en-US" b="1" dirty="0">
                <a:solidFill>
                  <a:schemeClr val="tx1"/>
                </a:solidFill>
              </a:rPr>
              <a:t>4. Weighted Least Connection (Dynamic)</a:t>
            </a:r>
            <a:r>
              <a:rPr lang="en-US" dirty="0">
                <a:solidFill>
                  <a:schemeClr val="tx1"/>
                </a:solidFill>
              </a:rPr>
              <a:t>:</a:t>
            </a:r>
          </a:p>
          <a:p>
            <a:pPr>
              <a:lnSpc>
                <a:spcPct val="150000"/>
              </a:lnSpc>
            </a:pPr>
            <a:r>
              <a:rPr lang="en-US" dirty="0">
                <a:solidFill>
                  <a:schemeClr val="tx1"/>
                </a:solidFill>
              </a:rPr>
              <a:t>This introduces a "weight" component based on the respective capacities of each server. Weights are specified beforehand.</a:t>
            </a:r>
          </a:p>
          <a:p>
            <a:pPr>
              <a:lnSpc>
                <a:spcPct val="150000"/>
              </a:lnSpc>
            </a:pPr>
            <a:r>
              <a:rPr lang="en-US" dirty="0">
                <a:solidFill>
                  <a:schemeClr val="tx1"/>
                </a:solidFill>
              </a:rPr>
              <a:t>Takes into consideration two things: the capacities of each server AND the current number of clients currently connected to each server before assigning clients.</a:t>
            </a:r>
          </a:p>
          <a:p>
            <a:pPr marL="0" indent="0">
              <a:lnSpc>
                <a:spcPct val="150000"/>
              </a:lnSpc>
              <a:buNone/>
            </a:pPr>
            <a:r>
              <a:rPr lang="en-US" dirty="0">
                <a:solidFill>
                  <a:schemeClr val="tx1"/>
                </a:solidFill>
              </a:rPr>
              <a:t>5. </a:t>
            </a:r>
            <a:r>
              <a:rPr lang="en-US" b="1" dirty="0">
                <a:solidFill>
                  <a:schemeClr val="tx1"/>
                </a:solidFill>
              </a:rPr>
              <a:t>Random (Static)</a:t>
            </a:r>
          </a:p>
          <a:p>
            <a:pPr>
              <a:lnSpc>
                <a:spcPct val="150000"/>
              </a:lnSpc>
            </a:pPr>
            <a:r>
              <a:rPr lang="en-US" dirty="0">
                <a:solidFill>
                  <a:schemeClr val="tx1"/>
                </a:solidFill>
              </a:rPr>
              <a:t>Randomly maps requests to servers </a:t>
            </a:r>
          </a:p>
          <a:p>
            <a:pPr>
              <a:lnSpc>
                <a:spcPct val="150000"/>
              </a:lnSpc>
            </a:pPr>
            <a:r>
              <a:rPr lang="en-US" dirty="0">
                <a:solidFill>
                  <a:schemeClr val="tx1"/>
                </a:solidFill>
              </a:rPr>
              <a:t>Good when servers have the same specs.</a:t>
            </a:r>
          </a:p>
          <a:p>
            <a:pPr marL="0" indent="0">
              <a:buNone/>
            </a:pPr>
            <a:endParaRPr lang="en-US" dirty="0"/>
          </a:p>
          <a:p>
            <a:pPr marL="0" indent="0">
              <a:buNone/>
            </a:pPr>
            <a:r>
              <a:rPr lang="en-US" dirty="0"/>
              <a:t>	</a:t>
            </a:r>
            <a:endParaRPr lang="en-US" b="1" dirty="0">
              <a:solidFill>
                <a:schemeClr val="accent2"/>
              </a:solidFill>
            </a:endParaRPr>
          </a:p>
          <a:p>
            <a:endParaRPr lang="en-US" dirty="0"/>
          </a:p>
        </p:txBody>
      </p:sp>
    </p:spTree>
    <p:extLst>
      <p:ext uri="{BB962C8B-B14F-4D97-AF65-F5344CB8AC3E}">
        <p14:creationId xmlns:p14="http://schemas.microsoft.com/office/powerpoint/2010/main" val="1499996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1BFE1-386F-974C-81BF-E893DBB314F7}"/>
              </a:ext>
            </a:extLst>
          </p:cNvPr>
          <p:cNvSpPr>
            <a:spLocks noGrp="1"/>
          </p:cNvSpPr>
          <p:nvPr>
            <p:ph type="title"/>
          </p:nvPr>
        </p:nvSpPr>
        <p:spPr>
          <a:xfrm>
            <a:off x="1522411" y="-76200"/>
            <a:ext cx="9144001" cy="652671"/>
          </a:xfrm>
        </p:spPr>
        <p:txBody>
          <a:bodyPr/>
          <a:lstStyle/>
          <a:p>
            <a:pPr algn="ctr"/>
            <a:r>
              <a:rPr lang="en-US" b="1" dirty="0"/>
              <a:t>Distributed Caching</a:t>
            </a:r>
          </a:p>
        </p:txBody>
      </p:sp>
      <p:sp>
        <p:nvSpPr>
          <p:cNvPr id="3" name="Content Placeholder 2">
            <a:extLst>
              <a:ext uri="{FF2B5EF4-FFF2-40B4-BE49-F238E27FC236}">
                <a16:creationId xmlns:a16="http://schemas.microsoft.com/office/drawing/2014/main" id="{3111AE19-8B55-CC4B-B51A-9608E1550308}"/>
              </a:ext>
            </a:extLst>
          </p:cNvPr>
          <p:cNvSpPr>
            <a:spLocks noGrp="1"/>
          </p:cNvSpPr>
          <p:nvPr>
            <p:ph idx="1"/>
          </p:nvPr>
        </p:nvSpPr>
        <p:spPr>
          <a:xfrm>
            <a:off x="1" y="381001"/>
            <a:ext cx="12188824" cy="6477000"/>
          </a:xfrm>
        </p:spPr>
        <p:txBody>
          <a:bodyPr>
            <a:noAutofit/>
          </a:bodyPr>
          <a:lstStyle/>
          <a:p>
            <a:pPr>
              <a:lnSpc>
                <a:spcPct val="150000"/>
              </a:lnSpc>
              <a:spcBef>
                <a:spcPts val="1200"/>
              </a:spcBef>
            </a:pPr>
            <a:r>
              <a:rPr lang="en-US" sz="1800" dirty="0">
                <a:solidFill>
                  <a:schemeClr val="tx1"/>
                </a:solidFill>
              </a:rPr>
              <a:t>A distributed cache is a mechanism that stores frequently accessed data across several nodes in a cluster to reduce the load (reducing the number of requests) on the database and improve the speed of data access</a:t>
            </a:r>
          </a:p>
          <a:p>
            <a:pPr marL="457200" lvl="1" indent="0">
              <a:lnSpc>
                <a:spcPct val="150000"/>
              </a:lnSpc>
            </a:pPr>
            <a:endParaRPr lang="en-US" dirty="0">
              <a:solidFill>
                <a:schemeClr val="tx1"/>
              </a:solidFill>
            </a:endParaRPr>
          </a:p>
        </p:txBody>
      </p:sp>
      <p:pic>
        <p:nvPicPr>
          <p:cNvPr id="1026" name="Picture 2">
            <a:extLst>
              <a:ext uri="{FF2B5EF4-FFF2-40B4-BE49-F238E27FC236}">
                <a16:creationId xmlns:a16="http://schemas.microsoft.com/office/drawing/2014/main" id="{D163B4BB-B1BC-EFE5-6BF2-AD08C5CBA96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956" t="7449" r="10159" b="13452"/>
          <a:stretch/>
        </p:blipFill>
        <p:spPr bwMode="auto">
          <a:xfrm>
            <a:off x="1827212" y="1828799"/>
            <a:ext cx="8686800" cy="46886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09843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1BFE1-386F-974C-81BF-E893DBB314F7}"/>
              </a:ext>
            </a:extLst>
          </p:cNvPr>
          <p:cNvSpPr>
            <a:spLocks noGrp="1"/>
          </p:cNvSpPr>
          <p:nvPr>
            <p:ph type="title"/>
          </p:nvPr>
        </p:nvSpPr>
        <p:spPr>
          <a:xfrm>
            <a:off x="1522411" y="-76200"/>
            <a:ext cx="9144001" cy="652671"/>
          </a:xfrm>
        </p:spPr>
        <p:txBody>
          <a:bodyPr>
            <a:normAutofit/>
          </a:bodyPr>
          <a:lstStyle/>
          <a:p>
            <a:pPr algn="ctr"/>
            <a:r>
              <a:rPr lang="en-US" sz="3200" b="1" dirty="0"/>
              <a:t>Distributed Caching Strategies</a:t>
            </a:r>
          </a:p>
        </p:txBody>
      </p:sp>
      <p:sp>
        <p:nvSpPr>
          <p:cNvPr id="3" name="Content Placeholder 2">
            <a:extLst>
              <a:ext uri="{FF2B5EF4-FFF2-40B4-BE49-F238E27FC236}">
                <a16:creationId xmlns:a16="http://schemas.microsoft.com/office/drawing/2014/main" id="{3111AE19-8B55-CC4B-B51A-9608E1550308}"/>
              </a:ext>
            </a:extLst>
          </p:cNvPr>
          <p:cNvSpPr>
            <a:spLocks noGrp="1"/>
          </p:cNvSpPr>
          <p:nvPr>
            <p:ph idx="1"/>
          </p:nvPr>
        </p:nvSpPr>
        <p:spPr>
          <a:xfrm>
            <a:off x="1" y="457200"/>
            <a:ext cx="12188824" cy="6400801"/>
          </a:xfrm>
        </p:spPr>
        <p:txBody>
          <a:bodyPr>
            <a:noAutofit/>
          </a:bodyPr>
          <a:lstStyle/>
          <a:p>
            <a:pPr>
              <a:lnSpc>
                <a:spcPct val="150000"/>
              </a:lnSpc>
              <a:spcBef>
                <a:spcPts val="0"/>
              </a:spcBef>
            </a:pPr>
            <a:r>
              <a:rPr lang="en-US" sz="1800" b="1" dirty="0">
                <a:solidFill>
                  <a:srgbClr val="FF0000"/>
                </a:solidFill>
              </a:rPr>
              <a:t>PASSIVE CACHING</a:t>
            </a:r>
          </a:p>
          <a:p>
            <a:pPr marL="0" indent="0">
              <a:lnSpc>
                <a:spcPct val="150000"/>
              </a:lnSpc>
              <a:spcBef>
                <a:spcPts val="0"/>
              </a:spcBef>
              <a:buNone/>
            </a:pPr>
            <a:r>
              <a:rPr lang="en-US" sz="1800" b="1" dirty="0">
                <a:solidFill>
                  <a:srgbClr val="FF0000"/>
                </a:solidFill>
              </a:rPr>
              <a:t>1. Read-Through:</a:t>
            </a:r>
          </a:p>
          <a:p>
            <a:pPr marL="517525" lvl="1" indent="-284163">
              <a:lnSpc>
                <a:spcPct val="150000"/>
              </a:lnSpc>
              <a:spcBef>
                <a:spcPts val="0"/>
              </a:spcBef>
            </a:pPr>
            <a:r>
              <a:rPr lang="en-US" sz="1800" dirty="0">
                <a:solidFill>
                  <a:schemeClr val="tx1"/>
                </a:solidFill>
              </a:rPr>
              <a:t>The data is initially written directly into the database, and then from the database, it is loaded into the cache</a:t>
            </a:r>
          </a:p>
          <a:p>
            <a:pPr marL="517525" lvl="1" indent="-284163">
              <a:lnSpc>
                <a:spcPct val="150000"/>
              </a:lnSpc>
              <a:spcBef>
                <a:spcPts val="0"/>
              </a:spcBef>
            </a:pPr>
            <a:r>
              <a:rPr lang="en-US" sz="1800" dirty="0">
                <a:solidFill>
                  <a:schemeClr val="tx1"/>
                </a:solidFill>
              </a:rPr>
              <a:t>When the user sends a request for certain data, the system first looks for it in the cache. If present, it’s returned. If not, the data is fetched from the database, the cache is updated, and is returned to the user.</a:t>
            </a:r>
          </a:p>
          <a:p>
            <a:pPr marL="517525" lvl="1" indent="-284163">
              <a:lnSpc>
                <a:spcPct val="150000"/>
              </a:lnSpc>
              <a:spcBef>
                <a:spcPts val="0"/>
              </a:spcBef>
            </a:pPr>
            <a:r>
              <a:rPr lang="en-US" sz="1800" dirty="0">
                <a:solidFill>
                  <a:schemeClr val="tx1"/>
                </a:solidFill>
              </a:rPr>
              <a:t>This strategy works best with read-heavy workloads (data is not frequently updated).</a:t>
            </a:r>
          </a:p>
          <a:p>
            <a:pPr marL="517525" lvl="1" indent="-284163">
              <a:lnSpc>
                <a:spcPct val="150000"/>
              </a:lnSpc>
              <a:spcBef>
                <a:spcPts val="0"/>
              </a:spcBef>
            </a:pPr>
            <a:r>
              <a:rPr lang="en-US" sz="1800" dirty="0">
                <a:solidFill>
                  <a:schemeClr val="tx1"/>
                </a:solidFill>
              </a:rPr>
              <a:t>Drawback:</a:t>
            </a:r>
          </a:p>
          <a:p>
            <a:pPr lvl="2">
              <a:lnSpc>
                <a:spcPct val="150000"/>
              </a:lnSpc>
              <a:spcBef>
                <a:spcPts val="0"/>
              </a:spcBef>
            </a:pPr>
            <a:r>
              <a:rPr lang="en-US" sz="1800" dirty="0">
                <a:solidFill>
                  <a:schemeClr val="tx1"/>
                </a:solidFill>
              </a:rPr>
              <a:t>The developers must write logic for cache management and synchronization with the database explicitly to ensure data consistency as there is a possibility of data inconsistency between the cache and the database. </a:t>
            </a:r>
          </a:p>
          <a:p>
            <a:pPr lvl="2">
              <a:lnSpc>
                <a:spcPct val="150000"/>
              </a:lnSpc>
              <a:spcBef>
                <a:spcPts val="0"/>
              </a:spcBef>
            </a:pPr>
            <a:r>
              <a:rPr lang="en-US" sz="1800" dirty="0">
                <a:solidFill>
                  <a:schemeClr val="tx1"/>
                </a:solidFill>
              </a:rPr>
              <a:t>This can be solved if the cache has a TTL (Time To Live). After TTL expires, the data is invalidated from the cache</a:t>
            </a:r>
          </a:p>
        </p:txBody>
      </p:sp>
    </p:spTree>
    <p:extLst>
      <p:ext uri="{BB962C8B-B14F-4D97-AF65-F5344CB8AC3E}">
        <p14:creationId xmlns:p14="http://schemas.microsoft.com/office/powerpoint/2010/main" val="1258852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1BFE1-386F-974C-81BF-E893DBB314F7}"/>
              </a:ext>
            </a:extLst>
          </p:cNvPr>
          <p:cNvSpPr>
            <a:spLocks noGrp="1"/>
          </p:cNvSpPr>
          <p:nvPr>
            <p:ph type="title"/>
          </p:nvPr>
        </p:nvSpPr>
        <p:spPr>
          <a:xfrm>
            <a:off x="1522411" y="-76200"/>
            <a:ext cx="9144001" cy="652671"/>
          </a:xfrm>
        </p:spPr>
        <p:txBody>
          <a:bodyPr>
            <a:normAutofit/>
          </a:bodyPr>
          <a:lstStyle/>
          <a:p>
            <a:pPr algn="ctr"/>
            <a:r>
              <a:rPr lang="en-US" sz="3200" b="1" dirty="0"/>
              <a:t>Distributed Caching Strategies</a:t>
            </a:r>
          </a:p>
        </p:txBody>
      </p:sp>
      <p:sp>
        <p:nvSpPr>
          <p:cNvPr id="3" name="Content Placeholder 2">
            <a:extLst>
              <a:ext uri="{FF2B5EF4-FFF2-40B4-BE49-F238E27FC236}">
                <a16:creationId xmlns:a16="http://schemas.microsoft.com/office/drawing/2014/main" id="{3111AE19-8B55-CC4B-B51A-9608E1550308}"/>
              </a:ext>
            </a:extLst>
          </p:cNvPr>
          <p:cNvSpPr>
            <a:spLocks noGrp="1"/>
          </p:cNvSpPr>
          <p:nvPr>
            <p:ph idx="1"/>
          </p:nvPr>
        </p:nvSpPr>
        <p:spPr>
          <a:xfrm>
            <a:off x="1" y="190500"/>
            <a:ext cx="12188824" cy="6667500"/>
          </a:xfrm>
        </p:spPr>
        <p:txBody>
          <a:bodyPr>
            <a:noAutofit/>
          </a:bodyPr>
          <a:lstStyle/>
          <a:p>
            <a:pPr marL="0" indent="0">
              <a:lnSpc>
                <a:spcPct val="150000"/>
              </a:lnSpc>
              <a:spcBef>
                <a:spcPts val="0"/>
              </a:spcBef>
              <a:buNone/>
            </a:pPr>
            <a:r>
              <a:rPr lang="en-US" sz="1800" b="1" dirty="0">
                <a:solidFill>
                  <a:srgbClr val="FF0000"/>
                </a:solidFill>
              </a:rPr>
              <a:t>2. Write-Through:</a:t>
            </a:r>
          </a:p>
          <a:p>
            <a:pPr lvl="1">
              <a:lnSpc>
                <a:spcPct val="150000"/>
              </a:lnSpc>
              <a:spcBef>
                <a:spcPts val="0"/>
              </a:spcBef>
            </a:pPr>
            <a:r>
              <a:rPr lang="en-US" sz="1800" dirty="0">
                <a:solidFill>
                  <a:srgbClr val="000000"/>
                </a:solidFill>
              </a:rPr>
              <a:t>E</a:t>
            </a:r>
            <a:r>
              <a:rPr lang="en-US" sz="1800" b="0" i="0" dirty="0">
                <a:solidFill>
                  <a:srgbClr val="000000"/>
                </a:solidFill>
                <a:effectLst/>
              </a:rPr>
              <a:t>very piece of information written to the database is simultaneously written to the cache.</a:t>
            </a:r>
          </a:p>
          <a:p>
            <a:pPr lvl="1">
              <a:lnSpc>
                <a:spcPct val="150000"/>
              </a:lnSpc>
              <a:spcBef>
                <a:spcPts val="0"/>
              </a:spcBef>
            </a:pPr>
            <a:r>
              <a:rPr lang="en-US" sz="1800" dirty="0">
                <a:solidFill>
                  <a:schemeClr val="tx1"/>
                </a:solidFill>
              </a:rPr>
              <a:t>This maintains strong consistency between the cache and the database</a:t>
            </a:r>
          </a:p>
          <a:p>
            <a:pPr lvl="1">
              <a:lnSpc>
                <a:spcPct val="150000"/>
              </a:lnSpc>
              <a:spcBef>
                <a:spcPts val="0"/>
              </a:spcBef>
            </a:pPr>
            <a:r>
              <a:rPr lang="en-US" sz="1800" b="0" i="0" dirty="0">
                <a:solidFill>
                  <a:schemeClr val="tx1"/>
                </a:solidFill>
                <a:effectLst/>
              </a:rPr>
              <a:t>This works well for use cases where the reliability and durability of data are crucial. For instance, transactional systems, like stock trading, banking applications, etc.</a:t>
            </a:r>
            <a:endParaRPr lang="en-US" sz="1800" dirty="0">
              <a:solidFill>
                <a:schemeClr val="tx1"/>
              </a:solidFill>
            </a:endParaRPr>
          </a:p>
          <a:p>
            <a:pPr lvl="1">
              <a:lnSpc>
                <a:spcPct val="150000"/>
              </a:lnSpc>
              <a:spcBef>
                <a:spcPts val="0"/>
              </a:spcBef>
            </a:pPr>
            <a:r>
              <a:rPr lang="en-US" sz="1800" dirty="0">
                <a:solidFill>
                  <a:schemeClr val="tx1"/>
                </a:solidFill>
              </a:rPr>
              <a:t>Drawback:</a:t>
            </a:r>
          </a:p>
          <a:p>
            <a:pPr lvl="2">
              <a:lnSpc>
                <a:spcPct val="150000"/>
              </a:lnSpc>
              <a:spcBef>
                <a:spcPts val="0"/>
              </a:spcBef>
            </a:pPr>
            <a:r>
              <a:rPr lang="en-US" sz="1800" dirty="0">
                <a:solidFill>
                  <a:schemeClr val="tx1"/>
                </a:solidFill>
              </a:rPr>
              <a:t>It adds a little latency during the write operations as data is to be updated in the cache additionally</a:t>
            </a:r>
          </a:p>
          <a:p>
            <a:pPr marL="0" indent="0">
              <a:lnSpc>
                <a:spcPct val="150000"/>
              </a:lnSpc>
              <a:spcBef>
                <a:spcPts val="0"/>
              </a:spcBef>
              <a:buNone/>
            </a:pPr>
            <a:r>
              <a:rPr lang="en-US" sz="1800" b="1" dirty="0">
                <a:solidFill>
                  <a:srgbClr val="FF0000"/>
                </a:solidFill>
              </a:rPr>
              <a:t>3. Write-Back:</a:t>
            </a:r>
          </a:p>
          <a:p>
            <a:pPr lvl="1">
              <a:spcBef>
                <a:spcPts val="0"/>
              </a:spcBef>
              <a:spcAft>
                <a:spcPts val="1200"/>
              </a:spcAft>
            </a:pPr>
            <a:r>
              <a:rPr lang="en-US" sz="1800" dirty="0">
                <a:solidFill>
                  <a:schemeClr val="tx1"/>
                </a:solidFill>
              </a:rPr>
              <a:t>T</a:t>
            </a:r>
            <a:r>
              <a:rPr lang="en-US" sz="1800" b="0" i="0" dirty="0">
                <a:solidFill>
                  <a:schemeClr val="tx1"/>
                </a:solidFill>
                <a:effectLst/>
              </a:rPr>
              <a:t>he data is directly written initially to the cache </a:t>
            </a:r>
          </a:p>
          <a:p>
            <a:pPr lvl="1">
              <a:spcBef>
                <a:spcPts val="0"/>
              </a:spcBef>
              <a:spcAft>
                <a:spcPts val="1200"/>
              </a:spcAft>
            </a:pPr>
            <a:r>
              <a:rPr lang="en-US" sz="1800" dirty="0">
                <a:solidFill>
                  <a:schemeClr val="tx1"/>
                </a:solidFill>
              </a:rPr>
              <a:t>T</a:t>
            </a:r>
            <a:r>
              <a:rPr lang="en-US" sz="1800" b="0" i="0" dirty="0">
                <a:solidFill>
                  <a:schemeClr val="tx1"/>
                </a:solidFill>
                <a:effectLst/>
              </a:rPr>
              <a:t>he cache writes data to the database after some delay as per the business logic. </a:t>
            </a:r>
          </a:p>
          <a:p>
            <a:pPr lvl="1">
              <a:spcBef>
                <a:spcPts val="0"/>
              </a:spcBef>
              <a:spcAft>
                <a:spcPts val="1200"/>
              </a:spcAft>
            </a:pPr>
            <a:r>
              <a:rPr lang="en-US" sz="1800" dirty="0">
                <a:solidFill>
                  <a:schemeClr val="tx1"/>
                </a:solidFill>
              </a:rPr>
              <a:t>This</a:t>
            </a:r>
            <a:r>
              <a:rPr lang="en-US" sz="1800" b="0" i="0" dirty="0">
                <a:solidFill>
                  <a:schemeClr val="tx1"/>
                </a:solidFill>
                <a:effectLst/>
              </a:rPr>
              <a:t> helps optimize costs significantly. If there are quite a heavy number of writes in the application, developers can reduce the frequency of database writes to cut down the load and compute costs</a:t>
            </a:r>
          </a:p>
          <a:p>
            <a:pPr lvl="1">
              <a:spcBef>
                <a:spcPts val="0"/>
              </a:spcBef>
              <a:spcAft>
                <a:spcPts val="1200"/>
              </a:spcAft>
            </a:pPr>
            <a:r>
              <a:rPr lang="en-US" sz="1800" dirty="0">
                <a:solidFill>
                  <a:schemeClr val="tx1"/>
                </a:solidFill>
              </a:rPr>
              <a:t>Invariably faster in terms of speed when compared to Write-Through.</a:t>
            </a:r>
            <a:endParaRPr lang="en-US" sz="1800" b="0" i="0" dirty="0">
              <a:solidFill>
                <a:schemeClr val="tx1"/>
              </a:solidFill>
              <a:effectLst/>
            </a:endParaRPr>
          </a:p>
          <a:p>
            <a:pPr lvl="1">
              <a:spcBef>
                <a:spcPts val="0"/>
              </a:spcBef>
              <a:spcAft>
                <a:spcPts val="1200"/>
              </a:spcAft>
            </a:pPr>
            <a:r>
              <a:rPr lang="en-US" sz="1800" dirty="0">
                <a:solidFill>
                  <a:schemeClr val="tx1"/>
                </a:solidFill>
              </a:rPr>
              <a:t>Drawback:</a:t>
            </a:r>
          </a:p>
          <a:p>
            <a:pPr lvl="2">
              <a:spcBef>
                <a:spcPts val="0"/>
              </a:spcBef>
              <a:spcAft>
                <a:spcPts val="1200"/>
              </a:spcAft>
            </a:pPr>
            <a:r>
              <a:rPr lang="en-US" sz="1800" dirty="0">
                <a:solidFill>
                  <a:schemeClr val="tx1"/>
                </a:solidFill>
              </a:rPr>
              <a:t>High Volatility. T</a:t>
            </a:r>
            <a:r>
              <a:rPr lang="en-US" sz="1800" b="0" i="0" dirty="0">
                <a:solidFill>
                  <a:schemeClr val="tx1"/>
                </a:solidFill>
                <a:effectLst/>
              </a:rPr>
              <a:t>here is a risk of data loss in this approach. If the cache fails before the DB is updated, the data might get lost.</a:t>
            </a:r>
            <a:endParaRPr lang="en-US" sz="1800" dirty="0">
              <a:solidFill>
                <a:schemeClr val="tx1"/>
              </a:solidFill>
            </a:endParaRPr>
          </a:p>
        </p:txBody>
      </p:sp>
    </p:spTree>
    <p:extLst>
      <p:ext uri="{BB962C8B-B14F-4D97-AF65-F5344CB8AC3E}">
        <p14:creationId xmlns:p14="http://schemas.microsoft.com/office/powerpoint/2010/main" val="2660525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1BFE1-386F-974C-81BF-E893DBB314F7}"/>
              </a:ext>
            </a:extLst>
          </p:cNvPr>
          <p:cNvSpPr>
            <a:spLocks noGrp="1"/>
          </p:cNvSpPr>
          <p:nvPr>
            <p:ph type="title"/>
          </p:nvPr>
        </p:nvSpPr>
        <p:spPr>
          <a:xfrm>
            <a:off x="1522411" y="-76200"/>
            <a:ext cx="9144001" cy="652671"/>
          </a:xfrm>
        </p:spPr>
        <p:txBody>
          <a:bodyPr>
            <a:normAutofit/>
          </a:bodyPr>
          <a:lstStyle/>
          <a:p>
            <a:pPr algn="ctr"/>
            <a:r>
              <a:rPr lang="en-US" sz="3200" b="1" dirty="0"/>
              <a:t>Distributed Caching Strategies</a:t>
            </a:r>
          </a:p>
        </p:txBody>
      </p:sp>
      <p:sp>
        <p:nvSpPr>
          <p:cNvPr id="3" name="Content Placeholder 2">
            <a:extLst>
              <a:ext uri="{FF2B5EF4-FFF2-40B4-BE49-F238E27FC236}">
                <a16:creationId xmlns:a16="http://schemas.microsoft.com/office/drawing/2014/main" id="{3111AE19-8B55-CC4B-B51A-9608E1550308}"/>
              </a:ext>
            </a:extLst>
          </p:cNvPr>
          <p:cNvSpPr>
            <a:spLocks noGrp="1"/>
          </p:cNvSpPr>
          <p:nvPr>
            <p:ph idx="1"/>
          </p:nvPr>
        </p:nvSpPr>
        <p:spPr>
          <a:xfrm>
            <a:off x="1" y="304800"/>
            <a:ext cx="12188824" cy="6553200"/>
          </a:xfrm>
        </p:spPr>
        <p:txBody>
          <a:bodyPr>
            <a:noAutofit/>
          </a:bodyPr>
          <a:lstStyle/>
          <a:p>
            <a:pPr algn="l">
              <a:spcBef>
                <a:spcPts val="0"/>
              </a:spcBef>
            </a:pPr>
            <a:r>
              <a:rPr lang="en-US" sz="1800" b="1" dirty="0">
                <a:solidFill>
                  <a:srgbClr val="FF0000"/>
                </a:solidFill>
              </a:rPr>
              <a:t>ACTIVE CACHING:</a:t>
            </a:r>
          </a:p>
          <a:p>
            <a:pPr lvl="1">
              <a:lnSpc>
                <a:spcPct val="150000"/>
              </a:lnSpc>
              <a:spcBef>
                <a:spcPts val="0"/>
              </a:spcBef>
            </a:pPr>
            <a:r>
              <a:rPr lang="en-US" sz="1800" b="0" i="0" dirty="0">
                <a:solidFill>
                  <a:schemeClr val="tx1"/>
                </a:solidFill>
                <a:effectLst/>
              </a:rPr>
              <a:t>This actively retrieves and stores data in the cache before the user requests it. The system predicts which data the user or system is likely to request next and proactively loads that data into the cache, thus reducing the wait time for the user. </a:t>
            </a:r>
            <a:endParaRPr lang="en-US" sz="1800" dirty="0">
              <a:solidFill>
                <a:schemeClr val="tx1"/>
              </a:solidFill>
            </a:endParaRPr>
          </a:p>
          <a:p>
            <a:pPr lvl="1">
              <a:lnSpc>
                <a:spcPct val="150000"/>
              </a:lnSpc>
              <a:spcBef>
                <a:spcPts val="0"/>
              </a:spcBef>
            </a:pPr>
            <a:r>
              <a:rPr lang="en-US" sz="1800" b="0" i="0" dirty="0">
                <a:solidFill>
                  <a:schemeClr val="tx1"/>
                </a:solidFill>
                <a:effectLst/>
              </a:rPr>
              <a:t>It often involves algorithms or mechanisms to predict which data will be needed next. </a:t>
            </a:r>
          </a:p>
          <a:p>
            <a:pPr lvl="1">
              <a:lnSpc>
                <a:spcPct val="150000"/>
              </a:lnSpc>
              <a:spcBef>
                <a:spcPts val="0"/>
              </a:spcBef>
            </a:pPr>
            <a:r>
              <a:rPr lang="en-US" sz="1800" b="0" i="0" dirty="0">
                <a:solidFill>
                  <a:schemeClr val="tx1"/>
                </a:solidFill>
                <a:effectLst/>
              </a:rPr>
              <a:t>This is more commonly used for prefetching cached data in web browsers or content delivery networks based on user behavior and navigation patterns which will significantly improve application performance.</a:t>
            </a:r>
          </a:p>
          <a:p>
            <a:pPr lvl="1">
              <a:lnSpc>
                <a:spcPct val="150000"/>
              </a:lnSpc>
              <a:spcBef>
                <a:spcPts val="0"/>
              </a:spcBef>
            </a:pPr>
            <a:r>
              <a:rPr lang="en-US" sz="1800" dirty="0">
                <a:solidFill>
                  <a:schemeClr val="tx1"/>
                </a:solidFill>
              </a:rPr>
              <a:t>Benefits:</a:t>
            </a:r>
          </a:p>
          <a:p>
            <a:pPr lvl="2">
              <a:lnSpc>
                <a:spcPct val="150000"/>
              </a:lnSpc>
              <a:spcBef>
                <a:spcPts val="0"/>
              </a:spcBef>
            </a:pPr>
            <a:r>
              <a:rPr lang="en-US" sz="1800" b="1" i="0" dirty="0">
                <a:solidFill>
                  <a:schemeClr val="tx1"/>
                </a:solidFill>
                <a:effectLst/>
              </a:rPr>
              <a:t>Reduced Latency:</a:t>
            </a:r>
            <a:r>
              <a:rPr lang="en-US" sz="1800" b="0" i="0" dirty="0">
                <a:solidFill>
                  <a:schemeClr val="tx1"/>
                </a:solidFill>
                <a:effectLst/>
              </a:rPr>
              <a:t> This can significantly reduce the latency for serving requests as cached data is preloaded.</a:t>
            </a:r>
          </a:p>
          <a:p>
            <a:pPr lvl="2">
              <a:lnSpc>
                <a:spcPct val="150000"/>
              </a:lnSpc>
              <a:spcBef>
                <a:spcPts val="0"/>
              </a:spcBef>
            </a:pPr>
            <a:r>
              <a:rPr lang="en-US" sz="1800" b="1" i="0" dirty="0">
                <a:solidFill>
                  <a:schemeClr val="tx1"/>
                </a:solidFill>
                <a:effectLst/>
              </a:rPr>
              <a:t>Optimized for Predictability:</a:t>
            </a:r>
            <a:r>
              <a:rPr lang="en-US" sz="1800" b="0" i="0" dirty="0">
                <a:solidFill>
                  <a:schemeClr val="tx1"/>
                </a:solidFill>
                <a:effectLst/>
              </a:rPr>
              <a:t> This can significantly benefit systems where user behavior and data access patterns are predictable,</a:t>
            </a:r>
          </a:p>
          <a:p>
            <a:pPr lvl="1">
              <a:lnSpc>
                <a:spcPct val="150000"/>
              </a:lnSpc>
              <a:spcBef>
                <a:spcPts val="0"/>
              </a:spcBef>
            </a:pPr>
            <a:r>
              <a:rPr lang="en-US" sz="1800" dirty="0">
                <a:solidFill>
                  <a:schemeClr val="tx1"/>
                </a:solidFill>
              </a:rPr>
              <a:t>Drawbacks:</a:t>
            </a:r>
          </a:p>
          <a:p>
            <a:pPr lvl="2">
              <a:lnSpc>
                <a:spcPct val="150000"/>
              </a:lnSpc>
              <a:spcBef>
                <a:spcPts val="0"/>
              </a:spcBef>
            </a:pPr>
            <a:r>
              <a:rPr lang="en-US" sz="1800" b="1" i="0" dirty="0">
                <a:solidFill>
                  <a:schemeClr val="tx1"/>
                </a:solidFill>
                <a:effectLst/>
              </a:rPr>
              <a:t>Resource Intensive:</a:t>
            </a:r>
            <a:r>
              <a:rPr lang="en-US" sz="1800" b="0" i="0" dirty="0">
                <a:solidFill>
                  <a:schemeClr val="tx1"/>
                </a:solidFill>
                <a:effectLst/>
              </a:rPr>
              <a:t> Can be more resource-intensive due to the constant need to predict and load data</a:t>
            </a:r>
          </a:p>
          <a:p>
            <a:pPr lvl="2">
              <a:lnSpc>
                <a:spcPct val="150000"/>
              </a:lnSpc>
              <a:spcBef>
                <a:spcPts val="0"/>
              </a:spcBef>
            </a:pPr>
            <a:r>
              <a:rPr lang="en-US" sz="1800" b="1" i="0" dirty="0">
                <a:solidFill>
                  <a:schemeClr val="tx1"/>
                </a:solidFill>
                <a:effectLst/>
              </a:rPr>
              <a:t>Complex Implementation:</a:t>
            </a:r>
            <a:r>
              <a:rPr lang="en-US" sz="1800" b="0" i="0" dirty="0">
                <a:solidFill>
                  <a:schemeClr val="tx1"/>
                </a:solidFill>
                <a:effectLst/>
              </a:rPr>
              <a:t> Implementation can be a bit more complex due to the need for accurate predictive algorithms and mechanisms to determine what data to cache</a:t>
            </a:r>
          </a:p>
        </p:txBody>
      </p:sp>
    </p:spTree>
    <p:extLst>
      <p:ext uri="{BB962C8B-B14F-4D97-AF65-F5344CB8AC3E}">
        <p14:creationId xmlns:p14="http://schemas.microsoft.com/office/powerpoint/2010/main" val="234433236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1BFE1-386F-974C-81BF-E893DBB314F7}"/>
              </a:ext>
            </a:extLst>
          </p:cNvPr>
          <p:cNvSpPr>
            <a:spLocks noGrp="1"/>
          </p:cNvSpPr>
          <p:nvPr>
            <p:ph type="title"/>
          </p:nvPr>
        </p:nvSpPr>
        <p:spPr>
          <a:xfrm>
            <a:off x="1522411" y="0"/>
            <a:ext cx="9144001" cy="652671"/>
          </a:xfrm>
        </p:spPr>
        <p:txBody>
          <a:bodyPr>
            <a:normAutofit/>
          </a:bodyPr>
          <a:lstStyle/>
          <a:p>
            <a:pPr algn="ctr"/>
            <a:r>
              <a:rPr lang="en-US" sz="3200" b="1" dirty="0"/>
              <a:t>Distributed Caching Strategies</a:t>
            </a:r>
          </a:p>
        </p:txBody>
      </p:sp>
      <p:sp>
        <p:nvSpPr>
          <p:cNvPr id="3" name="Content Placeholder 2">
            <a:extLst>
              <a:ext uri="{FF2B5EF4-FFF2-40B4-BE49-F238E27FC236}">
                <a16:creationId xmlns:a16="http://schemas.microsoft.com/office/drawing/2014/main" id="{3111AE19-8B55-CC4B-B51A-9608E1550308}"/>
              </a:ext>
            </a:extLst>
          </p:cNvPr>
          <p:cNvSpPr>
            <a:spLocks noGrp="1"/>
          </p:cNvSpPr>
          <p:nvPr>
            <p:ph idx="1"/>
          </p:nvPr>
        </p:nvSpPr>
        <p:spPr>
          <a:xfrm>
            <a:off x="1" y="762000"/>
            <a:ext cx="12188824" cy="6096000"/>
          </a:xfrm>
        </p:spPr>
        <p:txBody>
          <a:bodyPr>
            <a:noAutofit/>
          </a:bodyPr>
          <a:lstStyle/>
          <a:p>
            <a:pPr marL="0" indent="0" algn="l">
              <a:lnSpc>
                <a:spcPct val="150000"/>
              </a:lnSpc>
              <a:buNone/>
            </a:pPr>
            <a:r>
              <a:rPr lang="en-US" sz="1800" b="1" dirty="0">
                <a:solidFill>
                  <a:srgbClr val="FF0000"/>
                </a:solidFill>
              </a:rPr>
              <a:t>Active or Passive Caching?</a:t>
            </a:r>
          </a:p>
          <a:p>
            <a:pPr algn="l">
              <a:lnSpc>
                <a:spcPct val="150000"/>
              </a:lnSpc>
            </a:pPr>
            <a:r>
              <a:rPr lang="en-US" sz="1800" b="0" i="0" dirty="0">
                <a:solidFill>
                  <a:schemeClr val="tx1"/>
                </a:solidFill>
                <a:effectLst/>
              </a:rPr>
              <a:t>Active caching is especially beneficial in environments where minimizing latency is crucial, despite its inherently higher resource consumption and implementation complexity. </a:t>
            </a:r>
            <a:r>
              <a:rPr lang="en-US" sz="1800" dirty="0">
                <a:solidFill>
                  <a:schemeClr val="tx1"/>
                </a:solidFill>
              </a:rPr>
              <a:t>Could be used in </a:t>
            </a:r>
            <a:r>
              <a:rPr lang="en-US" sz="1800" b="0" i="0" dirty="0">
                <a:solidFill>
                  <a:schemeClr val="tx1"/>
                </a:solidFill>
                <a:effectLst/>
              </a:rPr>
              <a:t>real-time web applications and high-traffic services.</a:t>
            </a:r>
          </a:p>
          <a:p>
            <a:pPr algn="l">
              <a:lnSpc>
                <a:spcPct val="150000"/>
              </a:lnSpc>
            </a:pPr>
            <a:r>
              <a:rPr lang="en-US" sz="1800" b="0" i="0" dirty="0">
                <a:solidFill>
                  <a:schemeClr val="tx1"/>
                </a:solidFill>
                <a:effectLst/>
              </a:rPr>
              <a:t>Passive caching is a go-to strategy when simplicity and resource efficiency are prioritized, particularly suitable for systems with unpredictable or spontaneous data requests.</a:t>
            </a:r>
          </a:p>
        </p:txBody>
      </p:sp>
    </p:spTree>
    <p:extLst>
      <p:ext uri="{BB962C8B-B14F-4D97-AF65-F5344CB8AC3E}">
        <p14:creationId xmlns:p14="http://schemas.microsoft.com/office/powerpoint/2010/main" val="340003099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77DD10F-4B25-4AB6-9B5C-DE14D2C26693}"/>
              </a:ext>
            </a:extLst>
          </p:cNvPr>
          <p:cNvSpPr>
            <a:spLocks noGrp="1"/>
          </p:cNvSpPr>
          <p:nvPr>
            <p:ph idx="1"/>
          </p:nvPr>
        </p:nvSpPr>
        <p:spPr>
          <a:xfrm>
            <a:off x="74612" y="1295400"/>
            <a:ext cx="11277600" cy="4267200"/>
          </a:xfrm>
        </p:spPr>
        <p:txBody>
          <a:bodyPr>
            <a:normAutofit/>
          </a:bodyPr>
          <a:lstStyle/>
          <a:p>
            <a:endParaRPr lang="en-US" sz="2000" b="1" dirty="0">
              <a:solidFill>
                <a:schemeClr val="accent2"/>
              </a:solidFill>
            </a:endParaRPr>
          </a:p>
          <a:p>
            <a:pPr marL="0" indent="0" algn="ctr">
              <a:buNone/>
            </a:pPr>
            <a:r>
              <a:rPr lang="en-US" sz="2000" b="1" dirty="0">
                <a:solidFill>
                  <a:schemeClr val="accent2"/>
                </a:solidFill>
              </a:rPr>
              <a:t>Why are distributed systems hard to implement? </a:t>
            </a:r>
          </a:p>
          <a:p>
            <a:endParaRPr lang="en-US" sz="2000" b="1" dirty="0">
              <a:solidFill>
                <a:schemeClr val="accent2"/>
              </a:solidFill>
            </a:endParaRPr>
          </a:p>
          <a:p>
            <a:r>
              <a:rPr lang="en-US" sz="2000" b="1" dirty="0">
                <a:solidFill>
                  <a:schemeClr val="accent2"/>
                </a:solidFill>
              </a:rPr>
              <a:t>Watch: </a:t>
            </a:r>
            <a:r>
              <a:rPr lang="en-US" sz="2000" b="1" dirty="0">
                <a:solidFill>
                  <a:schemeClr val="accent2"/>
                </a:solidFill>
                <a:hlinkClick r:id="rId2"/>
              </a:rPr>
              <a:t>https://www.youtube.com/watch?v=w9GP7MNbaRc&amp;t=1930s</a:t>
            </a:r>
            <a:r>
              <a:rPr lang="en-US" sz="2000" b="1" dirty="0">
                <a:solidFill>
                  <a:schemeClr val="accent2"/>
                </a:solidFill>
              </a:rPr>
              <a:t> </a:t>
            </a:r>
          </a:p>
          <a:p>
            <a:endParaRPr lang="en-US" b="1" dirty="0">
              <a:solidFill>
                <a:schemeClr val="accent2"/>
              </a:solidFill>
            </a:endParaRPr>
          </a:p>
          <a:p>
            <a:endParaRPr lang="en-US" dirty="0"/>
          </a:p>
        </p:txBody>
      </p:sp>
    </p:spTree>
    <p:extLst>
      <p:ext uri="{BB962C8B-B14F-4D97-AF65-F5344CB8AC3E}">
        <p14:creationId xmlns:p14="http://schemas.microsoft.com/office/powerpoint/2010/main" val="3159223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B0E52-C2F0-40F2-A1A1-004CBC1A73C8}"/>
              </a:ext>
            </a:extLst>
          </p:cNvPr>
          <p:cNvSpPr>
            <a:spLocks noGrp="1"/>
          </p:cNvSpPr>
          <p:nvPr>
            <p:ph type="title"/>
          </p:nvPr>
        </p:nvSpPr>
        <p:spPr>
          <a:xfrm>
            <a:off x="644331" y="76200"/>
            <a:ext cx="9144001" cy="609598"/>
          </a:xfrm>
        </p:spPr>
        <p:txBody>
          <a:bodyPr>
            <a:normAutofit fontScale="90000"/>
          </a:bodyPr>
          <a:lstStyle/>
          <a:p>
            <a:pPr algn="ctr"/>
            <a:r>
              <a:rPr lang="en-US" b="1" dirty="0"/>
              <a:t>OUTLINE</a:t>
            </a:r>
          </a:p>
        </p:txBody>
      </p:sp>
      <p:sp>
        <p:nvSpPr>
          <p:cNvPr id="3" name="Content Placeholder 2">
            <a:extLst>
              <a:ext uri="{FF2B5EF4-FFF2-40B4-BE49-F238E27FC236}">
                <a16:creationId xmlns:a16="http://schemas.microsoft.com/office/drawing/2014/main" id="{E003D7B8-E83C-4F77-8D10-84857A4FC5A1}"/>
              </a:ext>
            </a:extLst>
          </p:cNvPr>
          <p:cNvSpPr>
            <a:spLocks noGrp="1"/>
          </p:cNvSpPr>
          <p:nvPr>
            <p:ph idx="1"/>
          </p:nvPr>
        </p:nvSpPr>
        <p:spPr>
          <a:xfrm>
            <a:off x="227012" y="762000"/>
            <a:ext cx="11506200" cy="4114801"/>
          </a:xfrm>
        </p:spPr>
        <p:txBody>
          <a:bodyPr>
            <a:normAutofit/>
          </a:bodyPr>
          <a:lstStyle/>
          <a:p>
            <a:r>
              <a:rPr lang="en-US" sz="2000" b="1" dirty="0">
                <a:solidFill>
                  <a:schemeClr val="tx1"/>
                </a:solidFill>
              </a:rPr>
              <a:t>Distributed system </a:t>
            </a:r>
          </a:p>
          <a:p>
            <a:pPr lvl="1"/>
            <a:r>
              <a:rPr lang="en-US" sz="1801" b="1" dirty="0">
                <a:solidFill>
                  <a:schemeClr val="tx1"/>
                </a:solidFill>
              </a:rPr>
              <a:t>Characteristics</a:t>
            </a:r>
          </a:p>
          <a:p>
            <a:r>
              <a:rPr lang="en-US" sz="2000" b="1" dirty="0">
                <a:solidFill>
                  <a:schemeClr val="tx1"/>
                </a:solidFill>
              </a:rPr>
              <a:t>Distributed Message Broker</a:t>
            </a:r>
            <a:r>
              <a:rPr lang="en-US" sz="2000" dirty="0">
                <a:solidFill>
                  <a:schemeClr val="tx1"/>
                </a:solidFill>
              </a:rPr>
              <a:t> </a:t>
            </a:r>
          </a:p>
          <a:p>
            <a:r>
              <a:rPr lang="en-US" sz="2000" b="1" dirty="0">
                <a:solidFill>
                  <a:schemeClr val="tx1"/>
                </a:solidFill>
              </a:rPr>
              <a:t>Load Balancing Algorithms</a:t>
            </a:r>
          </a:p>
          <a:p>
            <a:r>
              <a:rPr lang="en-US" sz="2000" b="1" dirty="0">
                <a:solidFill>
                  <a:schemeClr val="tx1"/>
                </a:solidFill>
              </a:rPr>
              <a:t>Caching in Distributed Systems</a:t>
            </a:r>
          </a:p>
        </p:txBody>
      </p:sp>
    </p:spTree>
    <p:extLst>
      <p:ext uri="{BB962C8B-B14F-4D97-AF65-F5344CB8AC3E}">
        <p14:creationId xmlns:p14="http://schemas.microsoft.com/office/powerpoint/2010/main" val="2654173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4ED13-28C5-4E4B-BD63-B5A8C3AE26B7}"/>
              </a:ext>
            </a:extLst>
          </p:cNvPr>
          <p:cNvSpPr>
            <a:spLocks noGrp="1"/>
          </p:cNvSpPr>
          <p:nvPr>
            <p:ph type="title"/>
          </p:nvPr>
        </p:nvSpPr>
        <p:spPr>
          <a:xfrm>
            <a:off x="760412" y="-76200"/>
            <a:ext cx="9144001" cy="609599"/>
          </a:xfrm>
        </p:spPr>
        <p:txBody>
          <a:bodyPr>
            <a:normAutofit/>
          </a:bodyPr>
          <a:lstStyle/>
          <a:p>
            <a:pPr algn="ctr"/>
            <a:r>
              <a:rPr lang="en-US" sz="3200" b="1" dirty="0"/>
              <a:t>What is a Distributed System?</a:t>
            </a:r>
          </a:p>
        </p:txBody>
      </p:sp>
      <p:sp>
        <p:nvSpPr>
          <p:cNvPr id="3" name="Content Placeholder 2">
            <a:extLst>
              <a:ext uri="{FF2B5EF4-FFF2-40B4-BE49-F238E27FC236}">
                <a16:creationId xmlns:a16="http://schemas.microsoft.com/office/drawing/2014/main" id="{CCAAC1D0-128E-584D-B96C-9559FFB5149C}"/>
              </a:ext>
            </a:extLst>
          </p:cNvPr>
          <p:cNvSpPr>
            <a:spLocks noGrp="1"/>
          </p:cNvSpPr>
          <p:nvPr>
            <p:ph idx="1"/>
          </p:nvPr>
        </p:nvSpPr>
        <p:spPr>
          <a:xfrm>
            <a:off x="-10449" y="304801"/>
            <a:ext cx="12199273" cy="6553199"/>
          </a:xfrm>
        </p:spPr>
        <p:txBody>
          <a:bodyPr>
            <a:noAutofit/>
          </a:bodyPr>
          <a:lstStyle/>
          <a:p>
            <a:pPr>
              <a:lnSpc>
                <a:spcPct val="160000"/>
              </a:lnSpc>
              <a:spcBef>
                <a:spcPts val="1200"/>
              </a:spcBef>
            </a:pPr>
            <a:r>
              <a:rPr lang="en-US" sz="1800" dirty="0">
                <a:solidFill>
                  <a:schemeClr val="tx1"/>
                </a:solidFill>
              </a:rPr>
              <a:t>A </a:t>
            </a:r>
            <a:r>
              <a:rPr lang="en-US" sz="1800" b="1" dirty="0">
                <a:solidFill>
                  <a:schemeClr val="tx1"/>
                </a:solidFill>
              </a:rPr>
              <a:t>distributed system </a:t>
            </a:r>
            <a:r>
              <a:rPr lang="en-US" sz="1800" dirty="0">
                <a:solidFill>
                  <a:schemeClr val="tx1"/>
                </a:solidFill>
              </a:rPr>
              <a:t>consists of multiple nodes (possibly across geographical boundaries) communicating and coordinating their actions through Message Passing (remote procedure call), and shared memory (reading or writing) via communication protocols.</a:t>
            </a:r>
          </a:p>
          <a:p>
            <a:r>
              <a:rPr lang="en-US" sz="1800" b="1" dirty="0">
                <a:solidFill>
                  <a:schemeClr val="accent2"/>
                </a:solidFill>
              </a:rPr>
              <a:t>Characteristics: </a:t>
            </a:r>
          </a:p>
          <a:p>
            <a:pPr lvl="1"/>
            <a:r>
              <a:rPr lang="en-US" sz="1800" b="1" dirty="0">
                <a:solidFill>
                  <a:schemeClr val="tx1"/>
                </a:solidFill>
              </a:rPr>
              <a:t>Resource sharing</a:t>
            </a:r>
            <a:r>
              <a:rPr lang="en-US" sz="1800" dirty="0">
                <a:solidFill>
                  <a:schemeClr val="tx1"/>
                </a:solidFill>
              </a:rPr>
              <a:t> </a:t>
            </a:r>
          </a:p>
          <a:p>
            <a:pPr lvl="1"/>
            <a:r>
              <a:rPr lang="en-US" sz="1800" b="1" dirty="0">
                <a:solidFill>
                  <a:schemeClr val="tx1"/>
                </a:solidFill>
              </a:rPr>
              <a:t>Concurrency</a:t>
            </a:r>
            <a:r>
              <a:rPr lang="en-US" sz="1800" dirty="0">
                <a:solidFill>
                  <a:schemeClr val="tx1"/>
                </a:solidFill>
              </a:rPr>
              <a:t> - multiple machines can do similar tasks at the same time</a:t>
            </a:r>
          </a:p>
          <a:p>
            <a:pPr lvl="1"/>
            <a:r>
              <a:rPr lang="en-US" sz="1800" b="1" dirty="0">
                <a:solidFill>
                  <a:schemeClr val="tx1"/>
                </a:solidFill>
              </a:rPr>
              <a:t>Scalability</a:t>
            </a:r>
            <a:r>
              <a:rPr lang="en-US" sz="1800" dirty="0">
                <a:solidFill>
                  <a:schemeClr val="tx1"/>
                </a:solidFill>
              </a:rPr>
              <a:t> - computing and processing capabilities can be extended.</a:t>
            </a:r>
          </a:p>
          <a:p>
            <a:pPr lvl="1"/>
            <a:r>
              <a:rPr lang="en-US" sz="1800" b="1" dirty="0">
                <a:solidFill>
                  <a:schemeClr val="tx1"/>
                </a:solidFill>
              </a:rPr>
              <a:t>Fault tolerance</a:t>
            </a:r>
            <a:r>
              <a:rPr lang="en-US" sz="1800" dirty="0">
                <a:solidFill>
                  <a:schemeClr val="tx1"/>
                </a:solidFill>
              </a:rPr>
              <a:t> - failure in one node (s) should not prevent overall performance of other nodes</a:t>
            </a:r>
          </a:p>
          <a:p>
            <a:pPr lvl="1"/>
            <a:r>
              <a:rPr lang="en-US" sz="1800" b="1" dirty="0">
                <a:solidFill>
                  <a:schemeClr val="tx1"/>
                </a:solidFill>
              </a:rPr>
              <a:t>Transparency- </a:t>
            </a:r>
            <a:r>
              <a:rPr lang="en-US" sz="1800" dirty="0">
                <a:solidFill>
                  <a:schemeClr val="tx1"/>
                </a:solidFill>
              </a:rPr>
              <a:t>concealing the components of a distributed system from the user so that the system is perceived as a single one.</a:t>
            </a:r>
          </a:p>
          <a:p>
            <a:pPr lvl="2"/>
            <a:r>
              <a:rPr lang="en-US" sz="1800" dirty="0">
                <a:solidFill>
                  <a:schemeClr val="tx1"/>
                </a:solidFill>
              </a:rPr>
              <a:t>Location</a:t>
            </a:r>
          </a:p>
          <a:p>
            <a:pPr lvl="2"/>
            <a:r>
              <a:rPr lang="en-US" sz="1800" dirty="0">
                <a:solidFill>
                  <a:schemeClr val="tx1"/>
                </a:solidFill>
              </a:rPr>
              <a:t>Migration</a:t>
            </a:r>
          </a:p>
          <a:p>
            <a:pPr lvl="2"/>
            <a:r>
              <a:rPr lang="en-US" sz="1800" dirty="0">
                <a:solidFill>
                  <a:schemeClr val="tx1"/>
                </a:solidFill>
              </a:rPr>
              <a:t>Replication –users can not tell how many copies exist</a:t>
            </a:r>
          </a:p>
          <a:p>
            <a:pPr lvl="2"/>
            <a:r>
              <a:rPr lang="en-US" sz="1800" dirty="0">
                <a:solidFill>
                  <a:schemeClr val="tx1"/>
                </a:solidFill>
              </a:rPr>
              <a:t>Failures-Partial </a:t>
            </a:r>
          </a:p>
          <a:p>
            <a:pPr lvl="2"/>
            <a:r>
              <a:rPr lang="en-US" sz="1800" dirty="0">
                <a:solidFill>
                  <a:schemeClr val="tx1"/>
                </a:solidFill>
              </a:rPr>
              <a:t>Concurrency/parallelism</a:t>
            </a:r>
          </a:p>
          <a:p>
            <a:pPr marL="463550" lvl="2" indent="0">
              <a:buNone/>
            </a:pPr>
            <a:endParaRPr lang="en-US" sz="1800" dirty="0"/>
          </a:p>
          <a:p>
            <a:pPr marL="231775" lvl="1" indent="0">
              <a:buNone/>
            </a:pPr>
            <a:endParaRPr lang="en-US" sz="1800" dirty="0"/>
          </a:p>
          <a:p>
            <a:pPr lvl="1"/>
            <a:endParaRPr lang="en-US" sz="1800" dirty="0"/>
          </a:p>
        </p:txBody>
      </p:sp>
    </p:spTree>
    <p:extLst>
      <p:ext uri="{BB962C8B-B14F-4D97-AF65-F5344CB8AC3E}">
        <p14:creationId xmlns:p14="http://schemas.microsoft.com/office/powerpoint/2010/main" val="3055605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17950-CEE0-4447-B3D0-532DF60F8F97}"/>
              </a:ext>
            </a:extLst>
          </p:cNvPr>
          <p:cNvSpPr>
            <a:spLocks noGrp="1"/>
          </p:cNvSpPr>
          <p:nvPr>
            <p:ph type="title"/>
          </p:nvPr>
        </p:nvSpPr>
        <p:spPr>
          <a:xfrm>
            <a:off x="1522411" y="69574"/>
            <a:ext cx="9144001" cy="616226"/>
          </a:xfrm>
        </p:spPr>
        <p:txBody>
          <a:bodyPr>
            <a:normAutofit fontScale="90000"/>
          </a:bodyPr>
          <a:lstStyle/>
          <a:p>
            <a:pPr algn="ctr"/>
            <a:r>
              <a:rPr lang="en-US" b="1" dirty="0"/>
              <a:t>Why use a distributed system?</a:t>
            </a:r>
            <a:endParaRPr lang="en-US" dirty="0"/>
          </a:p>
        </p:txBody>
      </p:sp>
      <p:sp>
        <p:nvSpPr>
          <p:cNvPr id="3" name="Content Placeholder 2">
            <a:extLst>
              <a:ext uri="{FF2B5EF4-FFF2-40B4-BE49-F238E27FC236}">
                <a16:creationId xmlns:a16="http://schemas.microsoft.com/office/drawing/2014/main" id="{4A2EEC63-BFDC-4689-9D55-8AA35CA09D82}"/>
              </a:ext>
            </a:extLst>
          </p:cNvPr>
          <p:cNvSpPr>
            <a:spLocks noGrp="1"/>
          </p:cNvSpPr>
          <p:nvPr>
            <p:ph idx="1"/>
          </p:nvPr>
        </p:nvSpPr>
        <p:spPr>
          <a:xfrm>
            <a:off x="0" y="675861"/>
            <a:ext cx="12114211" cy="4353339"/>
          </a:xfrm>
        </p:spPr>
        <p:txBody>
          <a:bodyPr>
            <a:normAutofit/>
          </a:bodyPr>
          <a:lstStyle/>
          <a:p>
            <a:r>
              <a:rPr lang="en-US" sz="1800" dirty="0">
                <a:solidFill>
                  <a:schemeClr val="tx1"/>
                </a:solidFill>
              </a:rPr>
              <a:t>For better reliability: even if one node fails, the system as a whole can continue to function.</a:t>
            </a:r>
          </a:p>
          <a:p>
            <a:r>
              <a:rPr lang="en-US" sz="1800" dirty="0">
                <a:solidFill>
                  <a:schemeClr val="tx1"/>
                </a:solidFill>
              </a:rPr>
              <a:t> For better performance by distributing subtasks among nodes</a:t>
            </a:r>
          </a:p>
          <a:p>
            <a:r>
              <a:rPr lang="en-US" sz="1800" dirty="0">
                <a:solidFill>
                  <a:schemeClr val="tx1"/>
                </a:solidFill>
              </a:rPr>
              <a:t> To solve bigger problems: e.g. huge amounts of data that can’t fit on one machine</a:t>
            </a:r>
          </a:p>
          <a:p>
            <a:pPr lvl="1"/>
            <a:r>
              <a:rPr lang="en-US" sz="1800" dirty="0">
                <a:solidFill>
                  <a:schemeClr val="tx1"/>
                </a:solidFill>
              </a:rPr>
              <a:t>The hardware of a single machine could be upgraded to cater to increasing traffic. This is called </a:t>
            </a:r>
            <a:r>
              <a:rPr lang="en-US" sz="1800" b="1" dirty="0">
                <a:solidFill>
                  <a:srgbClr val="FF0000"/>
                </a:solidFill>
              </a:rPr>
              <a:t>Vertical scaling</a:t>
            </a:r>
            <a:r>
              <a:rPr lang="en-US" sz="1800" dirty="0">
                <a:solidFill>
                  <a:srgbClr val="FF0000"/>
                </a:solidFill>
              </a:rPr>
              <a:t>. </a:t>
            </a:r>
          </a:p>
          <a:p>
            <a:pPr lvl="1"/>
            <a:r>
              <a:rPr lang="en-US" sz="1800" b="1" dirty="0">
                <a:solidFill>
                  <a:srgbClr val="FF0000"/>
                </a:solidFill>
              </a:rPr>
              <a:t>Scaling horizontally</a:t>
            </a:r>
            <a:r>
              <a:rPr lang="en-US" sz="1800" dirty="0"/>
              <a:t> </a:t>
            </a:r>
            <a:r>
              <a:rPr lang="en-US" sz="1800" dirty="0">
                <a:solidFill>
                  <a:schemeClr val="tx1"/>
                </a:solidFill>
              </a:rPr>
              <a:t>means adding more computers rather than upgrading the hardware of a single one.</a:t>
            </a:r>
          </a:p>
          <a:p>
            <a:pPr marL="231775" lvl="1" indent="0">
              <a:buNone/>
            </a:pPr>
            <a:r>
              <a:rPr lang="en-US" sz="1800" dirty="0"/>
              <a:t>		</a:t>
            </a:r>
            <a:endParaRPr lang="en-US" sz="1800" dirty="0">
              <a:solidFill>
                <a:srgbClr val="FF0000"/>
              </a:solidFill>
            </a:endParaRPr>
          </a:p>
        </p:txBody>
      </p:sp>
      <p:pic>
        <p:nvPicPr>
          <p:cNvPr id="1026" name="Picture 2" descr="What is the Difference Between Horizontal &amp; Vertical Scaling">
            <a:extLst>
              <a:ext uri="{FF2B5EF4-FFF2-40B4-BE49-F238E27FC236}">
                <a16:creationId xmlns:a16="http://schemas.microsoft.com/office/drawing/2014/main" id="{2A6DE64C-81B6-4C45-BE03-35370F06AA3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2490" t="18940" r="58127"/>
          <a:stretch/>
        </p:blipFill>
        <p:spPr bwMode="auto">
          <a:xfrm>
            <a:off x="8515921" y="3740426"/>
            <a:ext cx="3581402" cy="3048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What is the Difference Between Horizontal &amp; Vertical Scaling">
            <a:extLst>
              <a:ext uri="{FF2B5EF4-FFF2-40B4-BE49-F238E27FC236}">
                <a16:creationId xmlns:a16="http://schemas.microsoft.com/office/drawing/2014/main" id="{24324032-F06C-4C27-801F-CDADFB4B9B0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4379" r="14990"/>
          <a:stretch/>
        </p:blipFill>
        <p:spPr bwMode="auto">
          <a:xfrm>
            <a:off x="265111" y="3657600"/>
            <a:ext cx="2514600" cy="31749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8637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E835B-C7AF-A545-B11D-494FECF571E3}"/>
              </a:ext>
            </a:extLst>
          </p:cNvPr>
          <p:cNvSpPr>
            <a:spLocks noGrp="1"/>
          </p:cNvSpPr>
          <p:nvPr>
            <p:ph type="title"/>
          </p:nvPr>
        </p:nvSpPr>
        <p:spPr>
          <a:xfrm>
            <a:off x="1217612" y="0"/>
            <a:ext cx="9144001" cy="609600"/>
          </a:xfrm>
        </p:spPr>
        <p:txBody>
          <a:bodyPr>
            <a:normAutofit fontScale="90000"/>
          </a:bodyPr>
          <a:lstStyle/>
          <a:p>
            <a:pPr algn="ctr"/>
            <a:r>
              <a:rPr lang="en-US" b="1" dirty="0"/>
              <a:t>Distributed Message Broker</a:t>
            </a:r>
          </a:p>
        </p:txBody>
      </p:sp>
      <p:sp>
        <p:nvSpPr>
          <p:cNvPr id="3" name="Content Placeholder 2">
            <a:extLst>
              <a:ext uri="{FF2B5EF4-FFF2-40B4-BE49-F238E27FC236}">
                <a16:creationId xmlns:a16="http://schemas.microsoft.com/office/drawing/2014/main" id="{670D448E-5F86-7E48-804B-805C42FC3C23}"/>
              </a:ext>
            </a:extLst>
          </p:cNvPr>
          <p:cNvSpPr>
            <a:spLocks noGrp="1"/>
          </p:cNvSpPr>
          <p:nvPr>
            <p:ph idx="1"/>
          </p:nvPr>
        </p:nvSpPr>
        <p:spPr>
          <a:xfrm>
            <a:off x="15115" y="533400"/>
            <a:ext cx="12188825" cy="3505200"/>
          </a:xfrm>
        </p:spPr>
        <p:txBody>
          <a:bodyPr>
            <a:normAutofit/>
          </a:bodyPr>
          <a:lstStyle/>
          <a:p>
            <a:pPr>
              <a:lnSpc>
                <a:spcPct val="150000"/>
              </a:lnSpc>
            </a:pPr>
            <a:r>
              <a:rPr lang="en-US" sz="1800" dirty="0">
                <a:solidFill>
                  <a:schemeClr val="tx1"/>
                </a:solidFill>
              </a:rPr>
              <a:t>This is a piece of </a:t>
            </a:r>
            <a:r>
              <a:rPr lang="en-US" sz="1800" b="1" dirty="0">
                <a:solidFill>
                  <a:schemeClr val="accent2"/>
                </a:solidFill>
              </a:rPr>
              <a:t>middleware</a:t>
            </a:r>
            <a:r>
              <a:rPr lang="en-US" sz="1800" dirty="0"/>
              <a:t> </a:t>
            </a:r>
            <a:r>
              <a:rPr lang="en-US" sz="1800" dirty="0">
                <a:solidFill>
                  <a:schemeClr val="tx1"/>
                </a:solidFill>
              </a:rPr>
              <a:t>responsible for routing and communicating messages in a distributed system</a:t>
            </a:r>
          </a:p>
          <a:p>
            <a:pPr>
              <a:lnSpc>
                <a:spcPct val="150000"/>
              </a:lnSpc>
            </a:pPr>
            <a:r>
              <a:rPr lang="en-US" sz="1800" dirty="0">
                <a:solidFill>
                  <a:schemeClr val="tx1"/>
                </a:solidFill>
              </a:rPr>
              <a:t>It relies on a </a:t>
            </a:r>
            <a:r>
              <a:rPr lang="en-US" sz="1800" b="1" dirty="0">
                <a:solidFill>
                  <a:schemeClr val="tx1"/>
                </a:solidFill>
              </a:rPr>
              <a:t>Message Queue</a:t>
            </a:r>
          </a:p>
          <a:p>
            <a:pPr lvl="1">
              <a:lnSpc>
                <a:spcPct val="150000"/>
              </a:lnSpc>
            </a:pPr>
            <a:r>
              <a:rPr lang="en-US" sz="1800" dirty="0">
                <a:solidFill>
                  <a:schemeClr val="tx1"/>
                </a:solidFill>
              </a:rPr>
              <a:t>This is a data type used by the message broker to store messages using FIFO logic </a:t>
            </a:r>
            <a:r>
              <a:rPr lang="en-US" sz="1800" b="0" i="0" dirty="0">
                <a:solidFill>
                  <a:srgbClr val="161616"/>
                </a:solidFill>
                <a:effectLst/>
              </a:rPr>
              <a:t>until the consuming applications can process them. </a:t>
            </a:r>
          </a:p>
          <a:p>
            <a:pPr>
              <a:lnSpc>
                <a:spcPct val="150000"/>
              </a:lnSpc>
            </a:pPr>
            <a:r>
              <a:rPr lang="en-US" sz="1800" dirty="0">
                <a:solidFill>
                  <a:schemeClr val="tx1"/>
                </a:solidFill>
              </a:rPr>
              <a:t>Message broker software tools are available. Such as RabbitMQ, ZMQ, Apache ActiveMQ, Kafka, etc.</a:t>
            </a:r>
          </a:p>
          <a:p>
            <a:endParaRPr lang="en-US" dirty="0"/>
          </a:p>
          <a:p>
            <a:endParaRPr lang="en-US" dirty="0"/>
          </a:p>
        </p:txBody>
      </p:sp>
      <p:pic>
        <p:nvPicPr>
          <p:cNvPr id="5" name="Picture 2" descr="https://miro.medium.com/max/1050/1*gdI9UekGEfg6CQWsYBZYsg@2x.png">
            <a:extLst>
              <a:ext uri="{FF2B5EF4-FFF2-40B4-BE49-F238E27FC236}">
                <a16:creationId xmlns:a16="http://schemas.microsoft.com/office/drawing/2014/main" id="{473101E1-950B-49E2-A23D-8D055AB6EFB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6250" b="6250"/>
          <a:stretch/>
        </p:blipFill>
        <p:spPr bwMode="auto">
          <a:xfrm>
            <a:off x="15115" y="4191000"/>
            <a:ext cx="12188824" cy="2667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71486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83F6E-EB01-3240-B53A-B851D30512A5}"/>
              </a:ext>
            </a:extLst>
          </p:cNvPr>
          <p:cNvSpPr>
            <a:spLocks noGrp="1"/>
          </p:cNvSpPr>
          <p:nvPr>
            <p:ph type="title"/>
          </p:nvPr>
        </p:nvSpPr>
        <p:spPr>
          <a:xfrm>
            <a:off x="1370012" y="0"/>
            <a:ext cx="9677402" cy="609599"/>
          </a:xfrm>
        </p:spPr>
        <p:txBody>
          <a:bodyPr>
            <a:normAutofit fontScale="90000"/>
          </a:bodyPr>
          <a:lstStyle/>
          <a:p>
            <a:r>
              <a:rPr lang="en-US" b="1" dirty="0"/>
              <a:t>Message Broker Distribution Patterns</a:t>
            </a:r>
          </a:p>
        </p:txBody>
      </p:sp>
      <p:sp>
        <p:nvSpPr>
          <p:cNvPr id="3" name="Content Placeholder 2">
            <a:extLst>
              <a:ext uri="{FF2B5EF4-FFF2-40B4-BE49-F238E27FC236}">
                <a16:creationId xmlns:a16="http://schemas.microsoft.com/office/drawing/2014/main" id="{2E07ED2F-7BDE-6746-A7F3-F4646163A0F6}"/>
              </a:ext>
            </a:extLst>
          </p:cNvPr>
          <p:cNvSpPr>
            <a:spLocks noGrp="1"/>
          </p:cNvSpPr>
          <p:nvPr>
            <p:ph idx="1"/>
          </p:nvPr>
        </p:nvSpPr>
        <p:spPr>
          <a:xfrm>
            <a:off x="150812" y="609599"/>
            <a:ext cx="11810999" cy="6172200"/>
          </a:xfrm>
        </p:spPr>
        <p:txBody>
          <a:bodyPr>
            <a:normAutofit/>
          </a:bodyPr>
          <a:lstStyle/>
          <a:p>
            <a:pPr>
              <a:lnSpc>
                <a:spcPct val="150000"/>
              </a:lnSpc>
            </a:pPr>
            <a:r>
              <a:rPr lang="en-US" b="1" dirty="0">
                <a:solidFill>
                  <a:schemeClr val="accent2"/>
                </a:solidFill>
              </a:rPr>
              <a:t>Point-to-point messaging</a:t>
            </a:r>
          </a:p>
          <a:p>
            <a:pPr marL="1028700" indent="-342900">
              <a:lnSpc>
                <a:spcPct val="150000"/>
              </a:lnSpc>
            </a:pPr>
            <a:r>
              <a:rPr lang="en-US" dirty="0">
                <a:solidFill>
                  <a:schemeClr val="tx1"/>
                </a:solidFill>
              </a:rPr>
              <a:t>A one-to-one relationship between the message’s sender and receiver. Each message in the queue is sent to only one recipient and is consumed only once. </a:t>
            </a:r>
          </a:p>
          <a:p>
            <a:pPr marL="1028700" indent="-342900">
              <a:lnSpc>
                <a:spcPct val="150000"/>
              </a:lnSpc>
            </a:pPr>
            <a:r>
              <a:rPr lang="en-US" dirty="0">
                <a:solidFill>
                  <a:schemeClr val="tx1"/>
                </a:solidFill>
              </a:rPr>
              <a:t>Examples include payroll and financial transaction processing since payment needs to be done only once</a:t>
            </a:r>
          </a:p>
          <a:p>
            <a:pPr>
              <a:lnSpc>
                <a:spcPct val="150000"/>
              </a:lnSpc>
            </a:pPr>
            <a:r>
              <a:rPr lang="en-US" b="1" dirty="0">
                <a:solidFill>
                  <a:schemeClr val="accent2"/>
                </a:solidFill>
              </a:rPr>
              <a:t>Publish/subscribe messaging:</a:t>
            </a:r>
          </a:p>
          <a:p>
            <a:pPr marL="974725">
              <a:lnSpc>
                <a:spcPct val="150000"/>
              </a:lnSpc>
            </a:pPr>
            <a:r>
              <a:rPr lang="en-US" dirty="0">
                <a:solidFill>
                  <a:schemeClr val="tx1"/>
                </a:solidFill>
              </a:rPr>
              <a:t>One-to-many relationship between the message sender and receiver(s).</a:t>
            </a:r>
          </a:p>
          <a:p>
            <a:pPr marL="974725">
              <a:lnSpc>
                <a:spcPct val="150000"/>
              </a:lnSpc>
            </a:pPr>
            <a:r>
              <a:rPr lang="en-US" dirty="0">
                <a:solidFill>
                  <a:schemeClr val="tx1"/>
                </a:solidFill>
              </a:rPr>
              <a:t>Ex. An airline system should continuously share updates about its landing time and location. These updates should be shared among several parties such as ground crews (to prepare for landing), the control center (to manage flights), the public etc.</a:t>
            </a:r>
            <a:endParaRPr lang="en-US" b="1" dirty="0">
              <a:solidFill>
                <a:schemeClr val="tx1"/>
              </a:solidFill>
            </a:endParaRPr>
          </a:p>
        </p:txBody>
      </p:sp>
    </p:spTree>
    <p:extLst>
      <p:ext uri="{BB962C8B-B14F-4D97-AF65-F5344CB8AC3E}">
        <p14:creationId xmlns:p14="http://schemas.microsoft.com/office/powerpoint/2010/main" val="3720122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83F6E-EB01-3240-B53A-B851D30512A5}"/>
              </a:ext>
            </a:extLst>
          </p:cNvPr>
          <p:cNvSpPr>
            <a:spLocks noGrp="1"/>
          </p:cNvSpPr>
          <p:nvPr>
            <p:ph type="title"/>
          </p:nvPr>
        </p:nvSpPr>
        <p:spPr>
          <a:xfrm>
            <a:off x="303212" y="9939"/>
            <a:ext cx="9144001" cy="533400"/>
          </a:xfrm>
        </p:spPr>
        <p:txBody>
          <a:bodyPr>
            <a:normAutofit fontScale="90000"/>
          </a:bodyPr>
          <a:lstStyle/>
          <a:p>
            <a:pPr algn="ctr"/>
            <a:r>
              <a:rPr lang="en-US" b="1" dirty="0"/>
              <a:t>Load Balancing in Distributed Systems</a:t>
            </a:r>
          </a:p>
        </p:txBody>
      </p:sp>
      <p:sp>
        <p:nvSpPr>
          <p:cNvPr id="3" name="Content Placeholder 2">
            <a:extLst>
              <a:ext uri="{FF2B5EF4-FFF2-40B4-BE49-F238E27FC236}">
                <a16:creationId xmlns:a16="http://schemas.microsoft.com/office/drawing/2014/main" id="{2E07ED2F-7BDE-6746-A7F3-F4646163A0F6}"/>
              </a:ext>
            </a:extLst>
          </p:cNvPr>
          <p:cNvSpPr>
            <a:spLocks noGrp="1"/>
          </p:cNvSpPr>
          <p:nvPr>
            <p:ph idx="1"/>
          </p:nvPr>
        </p:nvSpPr>
        <p:spPr>
          <a:xfrm>
            <a:off x="1" y="771939"/>
            <a:ext cx="12188824" cy="2657061"/>
          </a:xfrm>
        </p:spPr>
        <p:txBody>
          <a:bodyPr>
            <a:normAutofit/>
          </a:bodyPr>
          <a:lstStyle/>
          <a:p>
            <a:r>
              <a:rPr lang="en-US" dirty="0">
                <a:solidFill>
                  <a:schemeClr val="tx1"/>
                </a:solidFill>
              </a:rPr>
              <a:t>Load balancing can be defined as an efficient distribution of requests across multiple servers/nodes. </a:t>
            </a:r>
          </a:p>
        </p:txBody>
      </p:sp>
      <p:pic>
        <p:nvPicPr>
          <p:cNvPr id="1028" name="Picture 4" descr="Load Balancing Model in Distributed System">
            <a:extLst>
              <a:ext uri="{FF2B5EF4-FFF2-40B4-BE49-F238E27FC236}">
                <a16:creationId xmlns:a16="http://schemas.microsoft.com/office/drawing/2014/main" id="{38D9151D-E5C6-416C-9D92-228BAB02F50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4061" b="4569"/>
          <a:stretch/>
        </p:blipFill>
        <p:spPr bwMode="auto">
          <a:xfrm>
            <a:off x="1217612" y="2362200"/>
            <a:ext cx="10368239"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08586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1BFE1-386F-974C-81BF-E893DBB314F7}"/>
              </a:ext>
            </a:extLst>
          </p:cNvPr>
          <p:cNvSpPr>
            <a:spLocks noGrp="1"/>
          </p:cNvSpPr>
          <p:nvPr>
            <p:ph type="title"/>
          </p:nvPr>
        </p:nvSpPr>
        <p:spPr>
          <a:xfrm>
            <a:off x="1522411" y="109329"/>
            <a:ext cx="9144001" cy="762000"/>
          </a:xfrm>
        </p:spPr>
        <p:txBody>
          <a:bodyPr/>
          <a:lstStyle/>
          <a:p>
            <a:pPr algn="ctr"/>
            <a:r>
              <a:rPr lang="en-US" b="1" dirty="0"/>
              <a:t>Load Balancing Algorithms</a:t>
            </a:r>
          </a:p>
        </p:txBody>
      </p:sp>
      <p:sp>
        <p:nvSpPr>
          <p:cNvPr id="3" name="Content Placeholder 2">
            <a:extLst>
              <a:ext uri="{FF2B5EF4-FFF2-40B4-BE49-F238E27FC236}">
                <a16:creationId xmlns:a16="http://schemas.microsoft.com/office/drawing/2014/main" id="{3111AE19-8B55-CC4B-B51A-9608E1550308}"/>
              </a:ext>
            </a:extLst>
          </p:cNvPr>
          <p:cNvSpPr>
            <a:spLocks noGrp="1"/>
          </p:cNvSpPr>
          <p:nvPr>
            <p:ph idx="1"/>
          </p:nvPr>
        </p:nvSpPr>
        <p:spPr>
          <a:xfrm>
            <a:off x="1" y="914400"/>
            <a:ext cx="12188824" cy="6096000"/>
          </a:xfrm>
        </p:spPr>
        <p:txBody>
          <a:bodyPr>
            <a:normAutofit/>
          </a:bodyPr>
          <a:lstStyle/>
          <a:p>
            <a:pPr marL="0" indent="0">
              <a:buNone/>
            </a:pPr>
            <a:r>
              <a:rPr lang="en-US" b="1" dirty="0"/>
              <a:t>1. </a:t>
            </a:r>
            <a:r>
              <a:rPr lang="en-US" b="1" dirty="0">
                <a:solidFill>
                  <a:schemeClr val="tx1"/>
                </a:solidFill>
              </a:rPr>
              <a:t>Round Robin (static)</a:t>
            </a:r>
            <a:r>
              <a:rPr lang="en-US" dirty="0">
                <a:solidFill>
                  <a:schemeClr val="tx1"/>
                </a:solidFill>
              </a:rPr>
              <a:t>:</a:t>
            </a:r>
          </a:p>
          <a:p>
            <a:pPr marL="0" indent="0">
              <a:buNone/>
            </a:pPr>
            <a:r>
              <a:rPr lang="en-US" dirty="0">
                <a:solidFill>
                  <a:schemeClr val="tx1"/>
                </a:solidFill>
              </a:rPr>
              <a:t>Distributes traffic across servers equally</a:t>
            </a:r>
          </a:p>
          <a:p>
            <a:endParaRPr lang="en-US" dirty="0"/>
          </a:p>
          <a:p>
            <a:endParaRPr lang="en-US" dirty="0"/>
          </a:p>
          <a:p>
            <a:endParaRPr lang="en-US" dirty="0"/>
          </a:p>
          <a:p>
            <a:endParaRPr lang="en-US" dirty="0"/>
          </a:p>
          <a:p>
            <a:endParaRPr lang="en-US" dirty="0"/>
          </a:p>
          <a:p>
            <a:pPr>
              <a:lnSpc>
                <a:spcPct val="150000"/>
              </a:lnSpc>
            </a:pPr>
            <a:endParaRPr lang="en-US" dirty="0"/>
          </a:p>
          <a:p>
            <a:pPr>
              <a:lnSpc>
                <a:spcPct val="150000"/>
              </a:lnSpc>
            </a:pPr>
            <a:r>
              <a:rPr lang="en-US" dirty="0">
                <a:solidFill>
                  <a:schemeClr val="tx1"/>
                </a:solidFill>
              </a:rPr>
              <a:t>The Round Robin algorithm is best for clusters consisting of servers with identical specs</a:t>
            </a:r>
          </a:p>
          <a:p>
            <a:pPr>
              <a:lnSpc>
                <a:spcPct val="150000"/>
              </a:lnSpc>
            </a:pPr>
            <a:r>
              <a:rPr lang="en-US" dirty="0">
                <a:solidFill>
                  <a:schemeClr val="tx1"/>
                </a:solidFill>
              </a:rPr>
              <a:t>If Server 1 had more CPU, RAM, and other specs compared to Server 2. Server 1 should be able to handle a higher workload than Server 2, right?</a:t>
            </a:r>
          </a:p>
          <a:p>
            <a:pPr>
              <a:lnSpc>
                <a:spcPct val="150000"/>
              </a:lnSpc>
            </a:pPr>
            <a:r>
              <a:rPr lang="en-US" dirty="0">
                <a:solidFill>
                  <a:schemeClr val="tx1"/>
                </a:solidFill>
              </a:rPr>
              <a:t>Despite the two servers' disproportionate capacities, the load balancer will still distribute requests equally. As a result, Server 2 can get overloaded faster and probably even go down. You wouldn't want that to happen.</a:t>
            </a:r>
          </a:p>
          <a:p>
            <a:endParaRPr lang="en-US" dirty="0"/>
          </a:p>
        </p:txBody>
      </p:sp>
      <p:pic>
        <p:nvPicPr>
          <p:cNvPr id="8" name="Picture 7">
            <a:extLst>
              <a:ext uri="{FF2B5EF4-FFF2-40B4-BE49-F238E27FC236}">
                <a16:creationId xmlns:a16="http://schemas.microsoft.com/office/drawing/2014/main" id="{93BEDEB5-D0B8-42CB-9FBD-7E056E2AF01E}"/>
              </a:ext>
            </a:extLst>
          </p:cNvPr>
          <p:cNvPicPr>
            <a:picLocks noChangeAspect="1"/>
          </p:cNvPicPr>
          <p:nvPr/>
        </p:nvPicPr>
        <p:blipFill>
          <a:blip r:embed="rId2"/>
          <a:stretch>
            <a:fillRect/>
          </a:stretch>
        </p:blipFill>
        <p:spPr>
          <a:xfrm>
            <a:off x="5103812" y="762000"/>
            <a:ext cx="6934200" cy="3431071"/>
          </a:xfrm>
          <a:prstGeom prst="rect">
            <a:avLst/>
          </a:prstGeom>
        </p:spPr>
      </p:pic>
    </p:spTree>
    <p:extLst>
      <p:ext uri="{BB962C8B-B14F-4D97-AF65-F5344CB8AC3E}">
        <p14:creationId xmlns:p14="http://schemas.microsoft.com/office/powerpoint/2010/main" val="42735609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111AE19-8B55-CC4B-B51A-9608E1550308}"/>
              </a:ext>
            </a:extLst>
          </p:cNvPr>
          <p:cNvSpPr>
            <a:spLocks noGrp="1"/>
          </p:cNvSpPr>
          <p:nvPr>
            <p:ph idx="1"/>
          </p:nvPr>
        </p:nvSpPr>
        <p:spPr>
          <a:xfrm>
            <a:off x="1" y="0"/>
            <a:ext cx="5865811" cy="4402347"/>
          </a:xfrm>
        </p:spPr>
        <p:txBody>
          <a:bodyPr>
            <a:noAutofit/>
          </a:bodyPr>
          <a:lstStyle/>
          <a:p>
            <a:pPr marL="0" indent="0">
              <a:lnSpc>
                <a:spcPct val="150000"/>
              </a:lnSpc>
              <a:spcBef>
                <a:spcPts val="600"/>
              </a:spcBef>
              <a:buNone/>
            </a:pPr>
            <a:r>
              <a:rPr lang="en-US" sz="1800" b="1" dirty="0"/>
              <a:t>2</a:t>
            </a:r>
            <a:r>
              <a:rPr lang="en-US" sz="1800" b="1" dirty="0">
                <a:solidFill>
                  <a:schemeClr val="tx1"/>
                </a:solidFill>
              </a:rPr>
              <a:t>. Weighted Round Robin (static)</a:t>
            </a:r>
            <a:r>
              <a:rPr lang="en-US" sz="1800" dirty="0">
                <a:solidFill>
                  <a:schemeClr val="tx1"/>
                </a:solidFill>
              </a:rPr>
              <a:t>:</a:t>
            </a:r>
          </a:p>
          <a:p>
            <a:pPr>
              <a:lnSpc>
                <a:spcPct val="150000"/>
              </a:lnSpc>
              <a:spcBef>
                <a:spcPts val="600"/>
              </a:spcBef>
            </a:pPr>
            <a:r>
              <a:rPr lang="en-US" sz="1800" dirty="0">
                <a:solidFill>
                  <a:schemeClr val="tx1"/>
                </a:solidFill>
              </a:rPr>
              <a:t> T</a:t>
            </a:r>
            <a:r>
              <a:rPr lang="en-US" sz="1800" dirty="0">
                <a:solidFill>
                  <a:schemeClr val="tx1"/>
                </a:solidFill>
                <a:effectLst/>
              </a:rPr>
              <a:t>he network administrator assigns a numeric weight to all the servers based on factors such as the server’s processing power or total bandwidth.</a:t>
            </a:r>
            <a:r>
              <a:rPr lang="en-US" sz="1800" dirty="0">
                <a:solidFill>
                  <a:schemeClr val="tx1"/>
                </a:solidFill>
              </a:rPr>
              <a:t> </a:t>
            </a:r>
          </a:p>
          <a:p>
            <a:pPr>
              <a:lnSpc>
                <a:spcPct val="150000"/>
              </a:lnSpc>
            </a:pPr>
            <a:r>
              <a:rPr lang="en-US" sz="1800" dirty="0">
                <a:solidFill>
                  <a:schemeClr val="tx1"/>
                </a:solidFill>
              </a:rPr>
              <a:t>Then, assigns more requests to the server with a higher capability of handling a greater load based on the weights. </a:t>
            </a:r>
            <a:endParaRPr lang="en-US" sz="1800" dirty="0">
              <a:solidFill>
                <a:schemeClr val="tx1"/>
              </a:solidFill>
              <a:effectLst/>
            </a:endParaRPr>
          </a:p>
          <a:p>
            <a:pPr algn="l">
              <a:lnSpc>
                <a:spcPct val="150000"/>
              </a:lnSpc>
            </a:pPr>
            <a:r>
              <a:rPr lang="en-US" sz="1800" dirty="0">
                <a:solidFill>
                  <a:schemeClr val="tx1"/>
                </a:solidFill>
              </a:rPr>
              <a:t>For Example:  </a:t>
            </a:r>
            <a:r>
              <a:rPr lang="en-US" sz="1800" b="0" i="0" dirty="0" err="1">
                <a:solidFill>
                  <a:schemeClr val="tx1"/>
                </a:solidFill>
                <a:effectLst/>
              </a:rPr>
              <a:t>ServerA</a:t>
            </a:r>
            <a:r>
              <a:rPr lang="en-US" sz="1800" b="0" i="0" dirty="0">
                <a:solidFill>
                  <a:schemeClr val="tx1"/>
                </a:solidFill>
                <a:effectLst/>
              </a:rPr>
              <a:t>, </a:t>
            </a:r>
            <a:r>
              <a:rPr lang="en-US" sz="1800" b="0" i="0" dirty="0" err="1">
                <a:solidFill>
                  <a:schemeClr val="tx1"/>
                </a:solidFill>
                <a:effectLst/>
              </a:rPr>
              <a:t>ServerB</a:t>
            </a:r>
            <a:r>
              <a:rPr lang="en-US" sz="1800" b="0" i="0" dirty="0">
                <a:solidFill>
                  <a:schemeClr val="tx1"/>
                </a:solidFill>
                <a:effectLst/>
              </a:rPr>
              <a:t>, </a:t>
            </a:r>
            <a:r>
              <a:rPr lang="en-US" sz="1800" b="0" i="0" dirty="0" err="1">
                <a:solidFill>
                  <a:schemeClr val="tx1"/>
                </a:solidFill>
                <a:effectLst/>
              </a:rPr>
              <a:t>ServerC</a:t>
            </a:r>
            <a:r>
              <a:rPr lang="en-US" sz="1800" b="0" i="0" dirty="0">
                <a:solidFill>
                  <a:schemeClr val="tx1"/>
                </a:solidFill>
                <a:effectLst/>
              </a:rPr>
              <a:t>— with weights (5, 2, 1) are waiting to accept incoming requests</a:t>
            </a:r>
            <a:endParaRPr lang="en-US" sz="1800" dirty="0"/>
          </a:p>
        </p:txBody>
      </p:sp>
      <p:pic>
        <p:nvPicPr>
          <p:cNvPr id="5" name="Picture 4">
            <a:extLst>
              <a:ext uri="{FF2B5EF4-FFF2-40B4-BE49-F238E27FC236}">
                <a16:creationId xmlns:a16="http://schemas.microsoft.com/office/drawing/2014/main" id="{0D74E0BB-3859-7FBB-A980-2DE6C955AD68}"/>
              </a:ext>
            </a:extLst>
          </p:cNvPr>
          <p:cNvPicPr>
            <a:picLocks noChangeAspect="1"/>
          </p:cNvPicPr>
          <p:nvPr/>
        </p:nvPicPr>
        <p:blipFill>
          <a:blip r:embed="rId2"/>
          <a:stretch>
            <a:fillRect/>
          </a:stretch>
        </p:blipFill>
        <p:spPr>
          <a:xfrm>
            <a:off x="5637212" y="17252"/>
            <a:ext cx="6502005" cy="4402347"/>
          </a:xfrm>
          <a:prstGeom prst="rect">
            <a:avLst/>
          </a:prstGeom>
        </p:spPr>
      </p:pic>
      <p:sp>
        <p:nvSpPr>
          <p:cNvPr id="6" name="Content Placeholder 2">
            <a:extLst>
              <a:ext uri="{FF2B5EF4-FFF2-40B4-BE49-F238E27FC236}">
                <a16:creationId xmlns:a16="http://schemas.microsoft.com/office/drawing/2014/main" id="{8E68D982-8862-7FE7-B812-D7ED83EE3B51}"/>
              </a:ext>
            </a:extLst>
          </p:cNvPr>
          <p:cNvSpPr txBox="1">
            <a:spLocks/>
          </p:cNvSpPr>
          <p:nvPr/>
        </p:nvSpPr>
        <p:spPr>
          <a:xfrm>
            <a:off x="0" y="4554748"/>
            <a:ext cx="12064605" cy="22860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284163" lvl="1" indent="-284163">
              <a:lnSpc>
                <a:spcPct val="150000"/>
              </a:lnSpc>
            </a:pPr>
            <a:r>
              <a:rPr lang="en-US" sz="1800" dirty="0">
                <a:solidFill>
                  <a:schemeClr val="tx1"/>
                </a:solidFill>
              </a:rPr>
              <a:t>The load balancer will forward the first five requests to </a:t>
            </a:r>
            <a:r>
              <a:rPr lang="en-US" sz="1800" i="1" dirty="0" err="1">
                <a:solidFill>
                  <a:schemeClr val="tx1"/>
                </a:solidFill>
              </a:rPr>
              <a:t>ServerA</a:t>
            </a:r>
            <a:r>
              <a:rPr lang="en-US" sz="1800" dirty="0">
                <a:solidFill>
                  <a:schemeClr val="tx1"/>
                </a:solidFill>
              </a:rPr>
              <a:t>, the next two requests to </a:t>
            </a:r>
            <a:r>
              <a:rPr lang="en-US" sz="1800" i="1" dirty="0" err="1">
                <a:solidFill>
                  <a:schemeClr val="tx1"/>
                </a:solidFill>
              </a:rPr>
              <a:t>ServerB</a:t>
            </a:r>
            <a:r>
              <a:rPr lang="en-US" sz="1800" dirty="0">
                <a:solidFill>
                  <a:schemeClr val="tx1"/>
                </a:solidFill>
              </a:rPr>
              <a:t>, and then one request to </a:t>
            </a:r>
            <a:r>
              <a:rPr lang="en-US" sz="1800" i="1" dirty="0" err="1">
                <a:solidFill>
                  <a:schemeClr val="tx1"/>
                </a:solidFill>
              </a:rPr>
              <a:t>ServerC</a:t>
            </a:r>
            <a:r>
              <a:rPr lang="en-US" sz="1800" dirty="0">
                <a:solidFill>
                  <a:schemeClr val="tx1"/>
                </a:solidFill>
              </a:rPr>
              <a:t>.</a:t>
            </a:r>
          </a:p>
          <a:p>
            <a:pPr marL="284163" lvl="1" indent="-284163">
              <a:lnSpc>
                <a:spcPct val="150000"/>
              </a:lnSpc>
            </a:pPr>
            <a:r>
              <a:rPr lang="en-US" sz="1800" dirty="0">
                <a:solidFill>
                  <a:schemeClr val="tx1"/>
                </a:solidFill>
              </a:rPr>
              <a:t>If any of the other incoming requests arrive, the load balancer will forward those requests back to </a:t>
            </a:r>
            <a:r>
              <a:rPr lang="en-US" sz="1800" i="1" dirty="0" err="1">
                <a:solidFill>
                  <a:schemeClr val="tx1"/>
                </a:solidFill>
              </a:rPr>
              <a:t>ServerA</a:t>
            </a:r>
            <a:r>
              <a:rPr lang="en-US" sz="1800" dirty="0">
                <a:solidFill>
                  <a:schemeClr val="tx1"/>
                </a:solidFill>
              </a:rPr>
              <a:t> again for the next five incoming requests, then </a:t>
            </a:r>
            <a:r>
              <a:rPr lang="en-US" sz="1800" i="1" dirty="0" err="1">
                <a:solidFill>
                  <a:schemeClr val="tx1"/>
                </a:solidFill>
              </a:rPr>
              <a:t>ServerB</a:t>
            </a:r>
            <a:r>
              <a:rPr lang="en-US" sz="1800" dirty="0">
                <a:solidFill>
                  <a:schemeClr val="tx1"/>
                </a:solidFill>
              </a:rPr>
              <a:t> will get its turn, and after that the requests will be forwarded to </a:t>
            </a:r>
            <a:r>
              <a:rPr lang="en-US" sz="1800" i="1" dirty="0" err="1">
                <a:solidFill>
                  <a:schemeClr val="tx1"/>
                </a:solidFill>
              </a:rPr>
              <a:t>ServerC</a:t>
            </a:r>
            <a:r>
              <a:rPr lang="en-US" sz="1800" dirty="0">
                <a:solidFill>
                  <a:schemeClr val="tx1"/>
                </a:solidFill>
              </a:rPr>
              <a:t>.</a:t>
            </a:r>
          </a:p>
          <a:p>
            <a:pPr>
              <a:lnSpc>
                <a:spcPct val="150000"/>
              </a:lnSpc>
            </a:pPr>
            <a:endParaRPr lang="en-US" dirty="0">
              <a:solidFill>
                <a:schemeClr val="tx1"/>
              </a:solidFill>
            </a:endParaRPr>
          </a:p>
        </p:txBody>
      </p:sp>
    </p:spTree>
    <p:extLst>
      <p:ext uri="{BB962C8B-B14F-4D97-AF65-F5344CB8AC3E}">
        <p14:creationId xmlns:p14="http://schemas.microsoft.com/office/powerpoint/2010/main" val="16874468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true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1564227</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Take your audience through a digital tunnel where they'll  burst through to the other side and see the information you want to present. Show them lists, charts, tables, SmartArt,  and pictures using a variety of layouts in widescreen (16X9) format. This design works well for subjects on science and technology, computers, communication, and more.   
</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2012-05-11T02:04:00+00:00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2029-01-01T08:00:00+00:00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TP102895246</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835483</LocLastLocAttemptVersionLookup>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REDMOND\v-vaddu</DisplayName>
        <AccountId>2567</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15</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4228E6B-D70C-44BB-A81F-A245495F612B}">
  <ds:schemaRefs>
    <ds:schemaRef ds:uri="http://schemas.microsoft.com/sharepoint/v3/contenttype/forms"/>
  </ds:schemaRefs>
</ds:datastoreItem>
</file>

<file path=customXml/itemProps2.xml><?xml version="1.0" encoding="utf-8"?>
<ds:datastoreItem xmlns:ds="http://schemas.openxmlformats.org/officeDocument/2006/customXml" ds:itemID="{00E41224-0370-4595-877C-23316CD80004}">
  <ds:schemaRefs>
    <ds:schemaRef ds:uri="http://schemas.microsoft.com/office/infopath/2007/PartnerControls"/>
    <ds:schemaRef ds:uri="http://schemas.microsoft.com/office/2006/documentManagement/types"/>
    <ds:schemaRef ds:uri="http://schemas.microsoft.com/office/2006/metadata/properties"/>
    <ds:schemaRef ds:uri="http://purl.org/dc/dcmitype/"/>
    <ds:schemaRef ds:uri="http://schemas.openxmlformats.org/package/2006/metadata/core-properties"/>
    <ds:schemaRef ds:uri="http://purl.org/dc/terms/"/>
    <ds:schemaRef ds:uri="4873beb7-5857-4685-be1f-d57550cc96cc"/>
    <ds:schemaRef ds:uri="http://www.w3.org/XML/1998/namespace"/>
    <ds:schemaRef ds:uri="http://purl.org/dc/elements/1.1/"/>
  </ds:schemaRefs>
</ds:datastoreItem>
</file>

<file path=customXml/itemProps3.xml><?xml version="1.0" encoding="utf-8"?>
<ds:datastoreItem xmlns:ds="http://schemas.openxmlformats.org/officeDocument/2006/customXml" ds:itemID="{22CCB507-0646-4A50-A4F7-7F385079D58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Facet</Template>
  <TotalTime>8339</TotalTime>
  <Words>1486</Words>
  <Application>Microsoft Office PowerPoint</Application>
  <PresentationFormat>Custom</PresentationFormat>
  <Paragraphs>119</Paragraphs>
  <Slides>17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Corbel</vt:lpstr>
      <vt:lpstr>Trebuchet MS</vt:lpstr>
      <vt:lpstr>Wingdings 3</vt:lpstr>
      <vt:lpstr>Facet</vt:lpstr>
      <vt:lpstr>COPADS</vt:lpstr>
      <vt:lpstr>OUTLINE</vt:lpstr>
      <vt:lpstr>What is a Distributed System?</vt:lpstr>
      <vt:lpstr>Why use a distributed system?</vt:lpstr>
      <vt:lpstr>Distributed Message Broker</vt:lpstr>
      <vt:lpstr>Message Broker Distribution Patterns</vt:lpstr>
      <vt:lpstr>Load Balancing in Distributed Systems</vt:lpstr>
      <vt:lpstr>Load Balancing Algorithms</vt:lpstr>
      <vt:lpstr>PowerPoint Presentation</vt:lpstr>
      <vt:lpstr>PowerPoint Presentation</vt:lpstr>
      <vt:lpstr>PowerPoint Presentation</vt:lpstr>
      <vt:lpstr>Distributed Caching</vt:lpstr>
      <vt:lpstr>Distributed Caching Strategies</vt:lpstr>
      <vt:lpstr>Distributed Caching Strategies</vt:lpstr>
      <vt:lpstr>Distributed Caching Strategies</vt:lpstr>
      <vt:lpstr>Distributed Caching Strategies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Copads</dc:title>
  <dc:creator>Ifeoluwatayo Ige</dc:creator>
  <cp:lastModifiedBy>Ifeoluwatayo Ige</cp:lastModifiedBy>
  <cp:revision>317</cp:revision>
  <cp:lastPrinted>2018-12-03T14:17:11Z</cp:lastPrinted>
  <dcterms:created xsi:type="dcterms:W3CDTF">2017-03-19T13:54:42Z</dcterms:created>
  <dcterms:modified xsi:type="dcterms:W3CDTF">2024-03-25T01:33:24Z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