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56" r:id="rId5"/>
    <p:sldId id="297" r:id="rId6"/>
    <p:sldId id="266" r:id="rId7"/>
    <p:sldId id="289" r:id="rId8"/>
    <p:sldId id="290" r:id="rId9"/>
    <p:sldId id="291" r:id="rId10"/>
    <p:sldId id="293" r:id="rId11"/>
    <p:sldId id="294" r:id="rId12"/>
    <p:sldId id="273" r:id="rId13"/>
    <p:sldId id="295" r:id="rId14"/>
    <p:sldId id="287" r:id="rId15"/>
    <p:sldId id="278" r:id="rId16"/>
    <p:sldId id="274" r:id="rId17"/>
    <p:sldId id="276" r:id="rId18"/>
    <p:sldId id="283" r:id="rId19"/>
    <p:sldId id="296" r:id="rId20"/>
    <p:sldId id="286" r:id="rId21"/>
    <p:sldId id="299" r:id="rId22"/>
    <p:sldId id="298" r:id="rId23"/>
  </p:sldIdLst>
  <p:sldSz cx="12188825" cy="6858000"/>
  <p:notesSz cx="6858000" cy="9144000"/>
  <p:custDataLst>
    <p:tags r:id="rId2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09DEB6-8956-4CFD-9B29-4261FF8C7649}">
          <p14:sldIdLst>
            <p14:sldId id="256"/>
            <p14:sldId id="297"/>
            <p14:sldId id="266"/>
            <p14:sldId id="289"/>
            <p14:sldId id="290"/>
            <p14:sldId id="291"/>
            <p14:sldId id="293"/>
            <p14:sldId id="294"/>
            <p14:sldId id="273"/>
            <p14:sldId id="295"/>
            <p14:sldId id="287"/>
            <p14:sldId id="278"/>
            <p14:sldId id="274"/>
            <p14:sldId id="276"/>
            <p14:sldId id="283"/>
            <p14:sldId id="296"/>
            <p14:sldId id="286"/>
            <p14:sldId id="299"/>
            <p14:sldId id="298"/>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4" autoAdjust="0"/>
  </p:normalViewPr>
  <p:slideViewPr>
    <p:cSldViewPr showGuides="1">
      <p:cViewPr varScale="1">
        <p:scale>
          <a:sx n="74" d="100"/>
          <a:sy n="74" d="100"/>
        </p:scale>
        <p:origin x="308" y="6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4/2/2024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4/2/2024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a:p>
        </p:txBody>
      </p:sp>
    </p:spTree>
    <p:extLst>
      <p:ext uri="{BB962C8B-B14F-4D97-AF65-F5344CB8AC3E}">
        <p14:creationId xmlns:p14="http://schemas.microsoft.com/office/powerpoint/2010/main" val="1568687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830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685695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4141993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344786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55673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939470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500440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302361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59230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4166199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69178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4/2/2024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57903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01753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57840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71347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05025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F41C87-7AD9-4845-A077-840E4A0F3F06}" type="datetimeFigureOut">
              <a:rPr lang="en-US" smtClean="0"/>
              <a:pPr/>
              <a:t>4/2/2024</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4412701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COPADS</a:t>
            </a:r>
          </a:p>
        </p:txBody>
      </p:sp>
      <p:sp>
        <p:nvSpPr>
          <p:cNvPr id="4" name="Subtitle 3"/>
          <p:cNvSpPr>
            <a:spLocks noGrp="1"/>
          </p:cNvSpPr>
          <p:nvPr>
            <p:ph type="subTitle" idx="1"/>
          </p:nvPr>
        </p:nvSpPr>
        <p:spPr/>
        <p:txBody>
          <a:bodyPr/>
          <a:lstStyle/>
          <a:p>
            <a:r>
              <a:rPr lang="it-IT" b="1" dirty="0">
                <a:solidFill>
                  <a:schemeClr val="tx1"/>
                </a:solidFill>
              </a:rPr>
              <a:t>#11 – P2P</a:t>
            </a:r>
          </a:p>
        </p:txBody>
      </p:sp>
      <p:sp>
        <p:nvSpPr>
          <p:cNvPr id="5" name="Subtitle 3">
            <a:extLst>
              <a:ext uri="{FF2B5EF4-FFF2-40B4-BE49-F238E27FC236}">
                <a16:creationId xmlns:a16="http://schemas.microsoft.com/office/drawing/2014/main" id="{DA2D7FEF-6805-45BF-9794-CB6B0CE88CE0}"/>
              </a:ext>
            </a:extLst>
          </p:cNvPr>
          <p:cNvSpPr txBox="1">
            <a:spLocks/>
          </p:cNvSpPr>
          <p:nvPr/>
        </p:nvSpPr>
        <p:spPr>
          <a:xfrm>
            <a:off x="4341812" y="5659392"/>
            <a:ext cx="7764913" cy="1096899"/>
          </a:xfrm>
          <a:prstGeom prst="rect">
            <a:avLst/>
          </a:prstGeom>
        </p:spPr>
        <p:txBody>
          <a:bodyPr vert="horz" lIns="91440" tIns="45720" rIns="91440" bIns="45720" rtlCol="0" anchor="t">
            <a:normAutofit/>
          </a:bodyPr>
          <a:lstStyle>
            <a:lvl1pPr marL="0" indent="0" algn="r" defTabSz="457063" rtl="0" eaLnBrk="1" latinLnBrk="0" hangingPunct="1">
              <a:spcBef>
                <a:spcPts val="1000"/>
              </a:spcBef>
              <a:spcAft>
                <a:spcPts val="0"/>
              </a:spcAft>
              <a:buClr>
                <a:schemeClr val="accent1"/>
              </a:buClr>
              <a:buSzPct val="80000"/>
              <a:buFont typeface="Wingdings 3" charset="2"/>
              <a:buNone/>
              <a:defRPr sz="1799" kern="1200">
                <a:solidFill>
                  <a:schemeClr val="tx1">
                    <a:lumMod val="50000"/>
                    <a:lumOff val="50000"/>
                  </a:schemeClr>
                </a:solidFill>
                <a:latin typeface="+mn-lt"/>
                <a:ea typeface="+mn-ea"/>
                <a:cs typeface="+mn-cs"/>
              </a:defRPr>
            </a:lvl1pPr>
            <a:lvl2pPr marL="457063" indent="0" algn="ctr" defTabSz="457063"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126" indent="0" algn="ctr" defTabSz="457063"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189"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251"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314"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2377"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199440"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6503"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it-IT" b="1">
                <a:solidFill>
                  <a:schemeClr val="tx1"/>
                </a:solidFill>
              </a:rPr>
              <a:t> </a:t>
            </a:r>
            <a:r>
              <a:rPr lang="it-IT" b="1" dirty="0">
                <a:solidFill>
                  <a:schemeClr val="tx1"/>
                </a:solidFill>
              </a:rPr>
              <a:t>IFEOLUWATAYO IGE</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CA107-E984-46A0-82B8-7BAAFB1B4983}"/>
              </a:ext>
            </a:extLst>
          </p:cNvPr>
          <p:cNvSpPr>
            <a:spLocks noGrp="1"/>
          </p:cNvSpPr>
          <p:nvPr>
            <p:ph type="title"/>
          </p:nvPr>
        </p:nvSpPr>
        <p:spPr>
          <a:xfrm>
            <a:off x="608012" y="0"/>
            <a:ext cx="9144001" cy="838200"/>
          </a:xfrm>
        </p:spPr>
        <p:txBody>
          <a:bodyPr/>
          <a:lstStyle/>
          <a:p>
            <a:pPr algn="ctr"/>
            <a:r>
              <a:rPr lang="en-US" b="1" dirty="0"/>
              <a:t>Chord DHT</a:t>
            </a:r>
            <a:endParaRPr lang="en-US" dirty="0"/>
          </a:p>
        </p:txBody>
      </p:sp>
      <p:sp>
        <p:nvSpPr>
          <p:cNvPr id="3" name="Content Placeholder 2">
            <a:extLst>
              <a:ext uri="{FF2B5EF4-FFF2-40B4-BE49-F238E27FC236}">
                <a16:creationId xmlns:a16="http://schemas.microsoft.com/office/drawing/2014/main" id="{B2DE09C0-FF29-496A-AFD0-91857C29E64F}"/>
              </a:ext>
            </a:extLst>
          </p:cNvPr>
          <p:cNvSpPr>
            <a:spLocks noGrp="1"/>
          </p:cNvSpPr>
          <p:nvPr>
            <p:ph idx="1"/>
          </p:nvPr>
        </p:nvSpPr>
        <p:spPr>
          <a:xfrm>
            <a:off x="15966" y="419100"/>
            <a:ext cx="12188824" cy="5562599"/>
          </a:xfrm>
        </p:spPr>
        <p:txBody>
          <a:bodyPr>
            <a:normAutofit/>
          </a:bodyPr>
          <a:lstStyle/>
          <a:p>
            <a:pPr>
              <a:lnSpc>
                <a:spcPct val="150000"/>
              </a:lnSpc>
            </a:pPr>
            <a:r>
              <a:rPr lang="en-US" b="1" dirty="0">
                <a:solidFill>
                  <a:schemeClr val="tx1"/>
                </a:solidFill>
              </a:rPr>
              <a:t>Chord</a:t>
            </a:r>
            <a:r>
              <a:rPr lang="en-US" dirty="0">
                <a:solidFill>
                  <a:schemeClr val="tx1"/>
                </a:solidFill>
              </a:rPr>
              <a:t> is an algorithm for a peer-to-peer distributed hash table that uses </a:t>
            </a:r>
            <a:r>
              <a:rPr lang="en-US" dirty="0">
                <a:solidFill>
                  <a:srgbClr val="FF0000"/>
                </a:solidFill>
              </a:rPr>
              <a:t>consistent hashing </a:t>
            </a:r>
          </a:p>
          <a:p>
            <a:pPr>
              <a:lnSpc>
                <a:spcPct val="150000"/>
              </a:lnSpc>
            </a:pPr>
            <a:r>
              <a:rPr lang="en-US" dirty="0">
                <a:solidFill>
                  <a:schemeClr val="tx1"/>
                </a:solidFill>
              </a:rPr>
              <a:t>Consistent hashing is used to balance the load on the network so that each peer receives roughly the same number of keys and requires relatively little movement of keys when peers join and leave the system.</a:t>
            </a:r>
          </a:p>
          <a:p>
            <a:pPr>
              <a:lnSpc>
                <a:spcPct val="150000"/>
              </a:lnSpc>
            </a:pPr>
            <a:r>
              <a:rPr lang="en-US" b="0" i="0" dirty="0">
                <a:solidFill>
                  <a:schemeClr val="tx1"/>
                </a:solidFill>
                <a:effectLst/>
              </a:rPr>
              <a:t>The </a:t>
            </a:r>
            <a:r>
              <a:rPr lang="en-US" b="0" i="0" u="none" strike="noStrike" dirty="0">
                <a:solidFill>
                  <a:schemeClr val="tx1"/>
                </a:solidFill>
                <a:effectLst/>
              </a:rPr>
              <a:t>SHA-1</a:t>
            </a:r>
            <a:r>
              <a:rPr lang="en-US" b="0" i="0" dirty="0">
                <a:solidFill>
                  <a:schemeClr val="tx1"/>
                </a:solidFill>
                <a:effectLst/>
              </a:rPr>
              <a:t> algorithm is the base </a:t>
            </a:r>
            <a:r>
              <a:rPr lang="en-US" b="0" i="0" u="none" strike="noStrike" dirty="0">
                <a:solidFill>
                  <a:schemeClr val="tx1"/>
                </a:solidFill>
                <a:effectLst/>
              </a:rPr>
              <a:t>hashing function</a:t>
            </a:r>
            <a:r>
              <a:rPr lang="en-US" b="0" i="0" dirty="0">
                <a:solidFill>
                  <a:schemeClr val="tx1"/>
                </a:solidFill>
                <a:effectLst/>
              </a:rPr>
              <a:t> for consistent hashing.</a:t>
            </a:r>
            <a:endParaRPr lang="en-US" dirty="0">
              <a:solidFill>
                <a:schemeClr val="tx1"/>
              </a:solidFill>
            </a:endParaRPr>
          </a:p>
          <a:p>
            <a:pPr>
              <a:lnSpc>
                <a:spcPct val="150000"/>
              </a:lnSpc>
            </a:pPr>
            <a:r>
              <a:rPr lang="en-US" dirty="0">
                <a:solidFill>
                  <a:schemeClr val="tx1"/>
                </a:solidFill>
              </a:rPr>
              <a:t>Each peer has an ID.</a:t>
            </a:r>
          </a:p>
          <a:p>
            <a:pPr>
              <a:lnSpc>
                <a:spcPct val="150000"/>
              </a:lnSpc>
            </a:pPr>
            <a:r>
              <a:rPr lang="en-US" dirty="0">
                <a:solidFill>
                  <a:srgbClr val="FF0000"/>
                </a:solidFill>
              </a:rPr>
              <a:t>If m bits Hash algorithm is used, we can only have a maximum of 2</a:t>
            </a:r>
            <a:r>
              <a:rPr lang="en-US" baseline="30000" dirty="0">
                <a:solidFill>
                  <a:srgbClr val="FF0000"/>
                </a:solidFill>
              </a:rPr>
              <a:t>m</a:t>
            </a:r>
            <a:r>
              <a:rPr lang="en-US" dirty="0">
                <a:solidFill>
                  <a:srgbClr val="FF0000"/>
                </a:solidFill>
              </a:rPr>
              <a:t> key-value pairs and IDs (peers) in a distributed network</a:t>
            </a:r>
          </a:p>
          <a:p>
            <a:pPr>
              <a:lnSpc>
                <a:spcPct val="150000"/>
              </a:lnSpc>
            </a:pPr>
            <a:r>
              <a:rPr lang="en-US" dirty="0">
                <a:solidFill>
                  <a:schemeClr val="tx1"/>
                </a:solidFill>
              </a:rPr>
              <a:t>For each Peer; Hash (IP address and Port number) = </a:t>
            </a:r>
            <a:r>
              <a:rPr lang="en-US" dirty="0">
                <a:solidFill>
                  <a:srgbClr val="FF0000"/>
                </a:solidFill>
              </a:rPr>
              <a:t>ID </a:t>
            </a:r>
            <a:r>
              <a:rPr lang="en-US" dirty="0">
                <a:solidFill>
                  <a:schemeClr val="tx1"/>
                </a:solidFill>
              </a:rPr>
              <a:t>which will be a value between 0 and 2</a:t>
            </a:r>
            <a:r>
              <a:rPr lang="en-US" baseline="30000" dirty="0">
                <a:solidFill>
                  <a:schemeClr val="tx1"/>
                </a:solidFill>
              </a:rPr>
              <a:t>m</a:t>
            </a:r>
            <a:r>
              <a:rPr lang="en-US" dirty="0">
                <a:solidFill>
                  <a:schemeClr val="tx1"/>
                </a:solidFill>
              </a:rPr>
              <a:t>-1</a:t>
            </a:r>
            <a:endParaRPr lang="en-US" dirty="0">
              <a:solidFill>
                <a:srgbClr val="FF0000"/>
              </a:solidFill>
            </a:endParaRPr>
          </a:p>
          <a:p>
            <a:pPr>
              <a:lnSpc>
                <a:spcPct val="150000"/>
              </a:lnSpc>
            </a:pPr>
            <a:endParaRPr lang="en-US" dirty="0"/>
          </a:p>
        </p:txBody>
      </p:sp>
    </p:spTree>
    <p:extLst>
      <p:ext uri="{BB962C8B-B14F-4D97-AF65-F5344CB8AC3E}">
        <p14:creationId xmlns:p14="http://schemas.microsoft.com/office/powerpoint/2010/main" val="112217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E9596-9134-4E34-AFD3-E93B8D32B479}"/>
              </a:ext>
            </a:extLst>
          </p:cNvPr>
          <p:cNvSpPr>
            <a:spLocks noGrp="1"/>
          </p:cNvSpPr>
          <p:nvPr>
            <p:ph type="title"/>
          </p:nvPr>
        </p:nvSpPr>
        <p:spPr>
          <a:xfrm>
            <a:off x="684212" y="0"/>
            <a:ext cx="9144001" cy="1066800"/>
          </a:xfrm>
        </p:spPr>
        <p:txBody>
          <a:bodyPr>
            <a:normAutofit/>
          </a:bodyPr>
          <a:lstStyle/>
          <a:p>
            <a:pPr algn="ctr"/>
            <a:r>
              <a:rPr lang="en-US" sz="3200" b="1" dirty="0"/>
              <a:t>Assigning Key-Value pairs to Peers</a:t>
            </a:r>
          </a:p>
        </p:txBody>
      </p:sp>
      <p:sp>
        <p:nvSpPr>
          <p:cNvPr id="3" name="Content Placeholder 2">
            <a:extLst>
              <a:ext uri="{FF2B5EF4-FFF2-40B4-BE49-F238E27FC236}">
                <a16:creationId xmlns:a16="http://schemas.microsoft.com/office/drawing/2014/main" id="{81C67873-6266-4F51-8FF5-602C53566F2A}"/>
              </a:ext>
            </a:extLst>
          </p:cNvPr>
          <p:cNvSpPr>
            <a:spLocks noGrp="1"/>
          </p:cNvSpPr>
          <p:nvPr>
            <p:ph idx="1"/>
          </p:nvPr>
        </p:nvSpPr>
        <p:spPr>
          <a:xfrm>
            <a:off x="74612" y="533400"/>
            <a:ext cx="12188824" cy="4724400"/>
          </a:xfrm>
        </p:spPr>
        <p:txBody>
          <a:bodyPr/>
          <a:lstStyle/>
          <a:p>
            <a:pPr>
              <a:lnSpc>
                <a:spcPct val="150000"/>
              </a:lnSpc>
            </a:pPr>
            <a:r>
              <a:rPr lang="en-US" dirty="0">
                <a:solidFill>
                  <a:schemeClr val="tx1"/>
                </a:solidFill>
              </a:rPr>
              <a:t>Assign key-value pair to the peer that has the closest ID.</a:t>
            </a:r>
          </a:p>
          <a:p>
            <a:pPr>
              <a:lnSpc>
                <a:spcPct val="150000"/>
              </a:lnSpc>
            </a:pPr>
            <a:r>
              <a:rPr lang="en-US" dirty="0" err="1">
                <a:solidFill>
                  <a:schemeClr val="tx1"/>
                </a:solidFill>
              </a:rPr>
              <a:t>Eg.</a:t>
            </a:r>
            <a:r>
              <a:rPr lang="en-US" dirty="0">
                <a:solidFill>
                  <a:schemeClr val="tx1"/>
                </a:solidFill>
              </a:rPr>
              <a:t>, Suppose we have ID space with range {0,1,2,3,…,63};  every key /value pair has keys between 0 and 63 and every peer ID has a value between 0 and 63.</a:t>
            </a:r>
          </a:p>
          <a:p>
            <a:pPr>
              <a:lnSpc>
                <a:spcPct val="150000"/>
              </a:lnSpc>
            </a:pPr>
            <a:r>
              <a:rPr lang="en-US" dirty="0">
                <a:solidFill>
                  <a:schemeClr val="tx1"/>
                </a:solidFill>
              </a:rPr>
              <a:t>Suppose we have  a DHT with 8 peers:  1, 12, 13, 25, 32, 40, 48, 60</a:t>
            </a:r>
          </a:p>
          <a:p>
            <a:pPr>
              <a:lnSpc>
                <a:spcPct val="150000"/>
              </a:lnSpc>
            </a:pPr>
            <a:r>
              <a:rPr lang="en-US" dirty="0">
                <a:solidFill>
                  <a:schemeClr val="tx1"/>
                </a:solidFill>
              </a:rPr>
              <a:t> if a key = 51, we store the key-value pair in the closest successor to 51  which is  peer 60</a:t>
            </a:r>
          </a:p>
          <a:p>
            <a:pPr>
              <a:lnSpc>
                <a:spcPct val="150000"/>
              </a:lnSpc>
            </a:pPr>
            <a:r>
              <a:rPr lang="en-US" dirty="0">
                <a:solidFill>
                  <a:schemeClr val="tx1"/>
                </a:solidFill>
              </a:rPr>
              <a:t>If key =60, store key-value pair in peer 60 since peer 60 exists</a:t>
            </a:r>
          </a:p>
          <a:p>
            <a:pPr>
              <a:lnSpc>
                <a:spcPct val="150000"/>
              </a:lnSpc>
            </a:pPr>
            <a:r>
              <a:rPr lang="en-US" dirty="0">
                <a:solidFill>
                  <a:schemeClr val="tx1"/>
                </a:solidFill>
              </a:rPr>
              <a:t>If key =61, store the key-value pair in peer 1 since a peer with that value does not exist among the peers. </a:t>
            </a:r>
          </a:p>
        </p:txBody>
      </p:sp>
      <p:pic>
        <p:nvPicPr>
          <p:cNvPr id="1028" name="Picture 4">
            <a:extLst>
              <a:ext uri="{FF2B5EF4-FFF2-40B4-BE49-F238E27FC236}">
                <a16:creationId xmlns:a16="http://schemas.microsoft.com/office/drawing/2014/main" id="{28995182-5D65-FB97-7F3F-B460389A4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12" y="4167012"/>
            <a:ext cx="6307047" cy="2690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76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AAFC-312A-FA4E-A884-A34FAFE74400}"/>
              </a:ext>
            </a:extLst>
          </p:cNvPr>
          <p:cNvSpPr>
            <a:spLocks noGrp="1"/>
          </p:cNvSpPr>
          <p:nvPr>
            <p:ph type="title"/>
          </p:nvPr>
        </p:nvSpPr>
        <p:spPr>
          <a:xfrm>
            <a:off x="1522411" y="0"/>
            <a:ext cx="9144001" cy="838200"/>
          </a:xfrm>
        </p:spPr>
        <p:txBody>
          <a:bodyPr>
            <a:normAutofit/>
          </a:bodyPr>
          <a:lstStyle/>
          <a:p>
            <a:pPr algn="ctr"/>
            <a:r>
              <a:rPr lang="en-US" b="1" dirty="0"/>
              <a:t>CHORD: Simple Lookup </a:t>
            </a:r>
          </a:p>
        </p:txBody>
      </p:sp>
      <p:sp>
        <p:nvSpPr>
          <p:cNvPr id="5" name="TextBox 4">
            <a:extLst>
              <a:ext uri="{FF2B5EF4-FFF2-40B4-BE49-F238E27FC236}">
                <a16:creationId xmlns:a16="http://schemas.microsoft.com/office/drawing/2014/main" id="{36F4C801-2E6E-D946-9A7C-BC73F5E7BFB9}"/>
              </a:ext>
            </a:extLst>
          </p:cNvPr>
          <p:cNvSpPr txBox="1"/>
          <p:nvPr/>
        </p:nvSpPr>
        <p:spPr>
          <a:xfrm>
            <a:off x="0" y="609600"/>
            <a:ext cx="5976868" cy="3884846"/>
          </a:xfrm>
          <a:prstGeom prst="rect">
            <a:avLst/>
          </a:prstGeom>
          <a:noFill/>
        </p:spPr>
        <p:txBody>
          <a:bodyPr wrap="square" rtlCol="0">
            <a:spAutoFit/>
          </a:bodyPr>
          <a:lstStyle/>
          <a:p>
            <a:pPr marL="285750" indent="-285750">
              <a:lnSpc>
                <a:spcPct val="200000"/>
              </a:lnSpc>
              <a:buClr>
                <a:schemeClr val="accent1"/>
              </a:buClr>
              <a:buFont typeface="Wingdings" panose="05000000000000000000" pitchFamily="2" charset="2"/>
              <a:buChar char="Ø"/>
            </a:pPr>
            <a:r>
              <a:rPr lang="en-US" dirty="0"/>
              <a:t>Each Peer has information about its immediate successor peer. </a:t>
            </a:r>
          </a:p>
          <a:p>
            <a:pPr marL="285750" indent="-285750">
              <a:lnSpc>
                <a:spcPct val="200000"/>
              </a:lnSpc>
              <a:buClr>
                <a:schemeClr val="accent1"/>
              </a:buClr>
              <a:buFont typeface="Wingdings" panose="05000000000000000000" pitchFamily="2" charset="2"/>
              <a:buChar char="Ø"/>
            </a:pPr>
            <a:r>
              <a:rPr lang="en-US" dirty="0"/>
              <a:t>When one peer is added or removed, only its successor peer is updated  </a:t>
            </a:r>
          </a:p>
          <a:p>
            <a:pPr marL="285750" indent="-285750">
              <a:lnSpc>
                <a:spcPct val="200000"/>
              </a:lnSpc>
              <a:buClr>
                <a:schemeClr val="accent1"/>
              </a:buClr>
              <a:buFont typeface="Wingdings" panose="05000000000000000000" pitchFamily="2" charset="2"/>
              <a:buChar char="Ø"/>
            </a:pPr>
            <a:r>
              <a:rPr lang="en-US" dirty="0"/>
              <a:t>Easy to manage but not efficient as the search takes quite a time if the peers are many</a:t>
            </a:r>
          </a:p>
          <a:p>
            <a:pPr marL="285750" indent="-285750">
              <a:lnSpc>
                <a:spcPct val="200000"/>
              </a:lnSpc>
              <a:buClr>
                <a:schemeClr val="accent1"/>
              </a:buClr>
              <a:buFont typeface="Wingdings" panose="05000000000000000000" pitchFamily="2" charset="2"/>
              <a:buChar char="Ø"/>
            </a:pPr>
            <a:r>
              <a:rPr lang="en-US" dirty="0"/>
              <a:t>Search time is O(n)</a:t>
            </a:r>
          </a:p>
        </p:txBody>
      </p:sp>
      <p:pic>
        <p:nvPicPr>
          <p:cNvPr id="11" name="Picture 10">
            <a:extLst>
              <a:ext uri="{FF2B5EF4-FFF2-40B4-BE49-F238E27FC236}">
                <a16:creationId xmlns:a16="http://schemas.microsoft.com/office/drawing/2014/main" id="{B55FB31E-B4D4-43B2-A9FD-8B42150C6A5C}"/>
              </a:ext>
            </a:extLst>
          </p:cNvPr>
          <p:cNvPicPr>
            <a:picLocks noChangeAspect="1"/>
          </p:cNvPicPr>
          <p:nvPr/>
        </p:nvPicPr>
        <p:blipFill>
          <a:blip r:embed="rId2"/>
          <a:stretch>
            <a:fillRect/>
          </a:stretch>
        </p:blipFill>
        <p:spPr>
          <a:xfrm>
            <a:off x="6211958" y="762000"/>
            <a:ext cx="5976867" cy="4948137"/>
          </a:xfrm>
          <a:prstGeom prst="rect">
            <a:avLst/>
          </a:prstGeom>
        </p:spPr>
      </p:pic>
    </p:spTree>
    <p:extLst>
      <p:ext uri="{BB962C8B-B14F-4D97-AF65-F5344CB8AC3E}">
        <p14:creationId xmlns:p14="http://schemas.microsoft.com/office/powerpoint/2010/main" val="267166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15E29-C6AE-D248-B1BA-C34F557B219A}"/>
              </a:ext>
            </a:extLst>
          </p:cNvPr>
          <p:cNvSpPr>
            <a:spLocks noGrp="1"/>
          </p:cNvSpPr>
          <p:nvPr>
            <p:ph type="title"/>
          </p:nvPr>
        </p:nvSpPr>
        <p:spPr>
          <a:xfrm>
            <a:off x="1522413" y="0"/>
            <a:ext cx="9144001" cy="648258"/>
          </a:xfrm>
        </p:spPr>
        <p:txBody>
          <a:bodyPr>
            <a:normAutofit/>
          </a:bodyPr>
          <a:lstStyle/>
          <a:p>
            <a:pPr algn="ctr"/>
            <a:r>
              <a:rPr lang="en-US" b="1" dirty="0"/>
              <a:t>CHORD: Scalable Lookup </a:t>
            </a:r>
          </a:p>
        </p:txBody>
      </p:sp>
      <p:sp>
        <p:nvSpPr>
          <p:cNvPr id="3" name="Content Placeholder 2">
            <a:extLst>
              <a:ext uri="{FF2B5EF4-FFF2-40B4-BE49-F238E27FC236}">
                <a16:creationId xmlns:a16="http://schemas.microsoft.com/office/drawing/2014/main" id="{B3EA5B58-7E12-E043-B9C3-13E1CFA6AC66}"/>
              </a:ext>
            </a:extLst>
          </p:cNvPr>
          <p:cNvSpPr>
            <a:spLocks noGrp="1"/>
          </p:cNvSpPr>
          <p:nvPr>
            <p:ph idx="1"/>
          </p:nvPr>
        </p:nvSpPr>
        <p:spPr>
          <a:xfrm>
            <a:off x="5501" y="648258"/>
            <a:ext cx="12337312" cy="5523942"/>
          </a:xfrm>
        </p:spPr>
        <p:txBody>
          <a:bodyPr>
            <a:noAutofit/>
          </a:bodyPr>
          <a:lstStyle/>
          <a:p>
            <a:pPr>
              <a:lnSpc>
                <a:spcPct val="150000"/>
              </a:lnSpc>
            </a:pPr>
            <a:r>
              <a:rPr lang="en-US" sz="1800" dirty="0">
                <a:solidFill>
                  <a:schemeClr val="tx1"/>
                </a:solidFill>
              </a:rPr>
              <a:t>Each Peer identifier </a:t>
            </a:r>
            <a:r>
              <a:rPr lang="en-US" sz="1800" b="1" i="1" dirty="0">
                <a:solidFill>
                  <a:schemeClr val="tx1"/>
                </a:solidFill>
              </a:rPr>
              <a:t>n</a:t>
            </a:r>
            <a:r>
              <a:rPr lang="en-US" sz="1800" dirty="0">
                <a:solidFill>
                  <a:schemeClr val="tx1"/>
                </a:solidFill>
              </a:rPr>
              <a:t> maintains a </a:t>
            </a:r>
            <a:r>
              <a:rPr lang="en-US" sz="1800" dirty="0">
                <a:solidFill>
                  <a:srgbClr val="FF0000"/>
                </a:solidFill>
              </a:rPr>
              <a:t>finger table consisting of </a:t>
            </a:r>
            <a:r>
              <a:rPr lang="en-US" sz="1800" b="1" i="1" dirty="0">
                <a:solidFill>
                  <a:srgbClr val="FF0000"/>
                </a:solidFill>
              </a:rPr>
              <a:t>m</a:t>
            </a:r>
            <a:r>
              <a:rPr lang="en-US" sz="1800" dirty="0">
                <a:solidFill>
                  <a:srgbClr val="FF0000"/>
                </a:solidFill>
              </a:rPr>
              <a:t> successor Peers</a:t>
            </a:r>
            <a:r>
              <a:rPr lang="en-US" sz="1800" dirty="0">
                <a:solidFill>
                  <a:schemeClr val="tx1"/>
                </a:solidFill>
              </a:rPr>
              <a:t>. </a:t>
            </a:r>
          </a:p>
          <a:p>
            <a:pPr lvl="1">
              <a:lnSpc>
                <a:spcPct val="150000"/>
              </a:lnSpc>
            </a:pPr>
            <a:r>
              <a:rPr lang="en-US" sz="1800" b="1" i="1" dirty="0">
                <a:solidFill>
                  <a:srgbClr val="FF0000"/>
                </a:solidFill>
              </a:rPr>
              <a:t>m</a:t>
            </a:r>
            <a:r>
              <a:rPr lang="en-US" sz="1800" dirty="0">
                <a:solidFill>
                  <a:srgbClr val="FF0000"/>
                </a:solidFill>
              </a:rPr>
              <a:t> is the number of bits of the hash algorithm </a:t>
            </a:r>
          </a:p>
          <a:p>
            <a:pPr>
              <a:lnSpc>
                <a:spcPct val="150000"/>
              </a:lnSpc>
            </a:pPr>
            <a:r>
              <a:rPr lang="en-US" sz="1800" dirty="0">
                <a:solidFill>
                  <a:schemeClr val="tx1"/>
                </a:solidFill>
              </a:rPr>
              <a:t>Entry</a:t>
            </a:r>
            <a:r>
              <a:rPr lang="en-US" sz="1800" b="1" i="1" dirty="0">
                <a:solidFill>
                  <a:schemeClr val="tx1"/>
                </a:solidFill>
              </a:rPr>
              <a:t> </a:t>
            </a:r>
            <a:r>
              <a:rPr lang="en-US" sz="1800" b="1" i="1" dirty="0" err="1">
                <a:solidFill>
                  <a:srgbClr val="FF0000"/>
                </a:solidFill>
              </a:rPr>
              <a:t>i</a:t>
            </a:r>
            <a:r>
              <a:rPr lang="en-US" sz="1800" b="1" i="1" dirty="0">
                <a:solidFill>
                  <a:schemeClr val="tx1"/>
                </a:solidFill>
              </a:rPr>
              <a:t> </a:t>
            </a:r>
            <a:r>
              <a:rPr lang="en-US" sz="1800" dirty="0">
                <a:solidFill>
                  <a:schemeClr val="tx1"/>
                </a:solidFill>
              </a:rPr>
              <a:t>in the finger table of Peer </a:t>
            </a:r>
            <a:r>
              <a:rPr lang="en-US" sz="1800" b="1" i="1" dirty="0">
                <a:solidFill>
                  <a:schemeClr val="tx1"/>
                </a:solidFill>
              </a:rPr>
              <a:t>n</a:t>
            </a:r>
            <a:r>
              <a:rPr lang="en-US" sz="1800" dirty="0">
                <a:solidFill>
                  <a:schemeClr val="tx1"/>
                </a:solidFill>
              </a:rPr>
              <a:t> is the first Peer that </a:t>
            </a:r>
            <a:r>
              <a:rPr lang="en-US" sz="1800" dirty="0">
                <a:solidFill>
                  <a:srgbClr val="FF0000"/>
                </a:solidFill>
              </a:rPr>
              <a:t>succeeds or equals n+ 2</a:t>
            </a:r>
            <a:r>
              <a:rPr lang="en-US" sz="1800" b="1" baseline="30000" dirty="0">
                <a:solidFill>
                  <a:srgbClr val="FF0000"/>
                </a:solidFill>
              </a:rPr>
              <a:t>i</a:t>
            </a:r>
            <a:r>
              <a:rPr lang="en-US" sz="1800" dirty="0">
                <a:solidFill>
                  <a:srgbClr val="FF0000"/>
                </a:solidFill>
              </a:rPr>
              <a:t> </a:t>
            </a:r>
          </a:p>
          <a:p>
            <a:pPr marL="0" indent="0">
              <a:lnSpc>
                <a:spcPct val="150000"/>
              </a:lnSpc>
              <a:buNone/>
            </a:pPr>
            <a:r>
              <a:rPr lang="en-US" sz="1800" dirty="0">
                <a:solidFill>
                  <a:schemeClr val="tx1"/>
                </a:solidFill>
              </a:rPr>
              <a:t>		where 0 ≤ </a:t>
            </a:r>
            <a:r>
              <a:rPr lang="en-US" sz="1800" dirty="0" err="1">
                <a:solidFill>
                  <a:schemeClr val="tx1"/>
                </a:solidFill>
              </a:rPr>
              <a:t>i</a:t>
            </a:r>
            <a:r>
              <a:rPr lang="en-US" sz="1800" dirty="0">
                <a:solidFill>
                  <a:schemeClr val="tx1"/>
                </a:solidFill>
              </a:rPr>
              <a:t> ≤ m − 1 (all arithmetic is modulo 2</a:t>
            </a:r>
            <a:r>
              <a:rPr lang="en-US" sz="1800" b="1" baseline="30000" dirty="0">
                <a:solidFill>
                  <a:schemeClr val="tx1"/>
                </a:solidFill>
              </a:rPr>
              <a:t>m</a:t>
            </a:r>
            <a:r>
              <a:rPr lang="en-US" sz="1800" dirty="0">
                <a:solidFill>
                  <a:schemeClr val="tx1"/>
                </a:solidFill>
              </a:rPr>
              <a:t>) and </a:t>
            </a:r>
            <a:r>
              <a:rPr lang="en-US" sz="1800" i="1" dirty="0">
                <a:solidFill>
                  <a:schemeClr val="tx1"/>
                </a:solidFill>
              </a:rPr>
              <a:t>n</a:t>
            </a:r>
            <a:r>
              <a:rPr lang="en-US" sz="1800" dirty="0">
                <a:solidFill>
                  <a:schemeClr val="tx1"/>
                </a:solidFill>
              </a:rPr>
              <a:t> is the peer’s ID.</a:t>
            </a:r>
          </a:p>
          <a:p>
            <a:pPr marL="233363" indent="-233363">
              <a:lnSpc>
                <a:spcPct val="150000"/>
              </a:lnSpc>
            </a:pPr>
            <a:r>
              <a:rPr lang="en-US" sz="1800" dirty="0">
                <a:solidFill>
                  <a:schemeClr val="tx1"/>
                </a:solidFill>
              </a:rPr>
              <a:t>To populate the table, </a:t>
            </a:r>
          </a:p>
          <a:p>
            <a:pPr marL="457200" lvl="1" indent="-284163">
              <a:lnSpc>
                <a:spcPct val="150000"/>
              </a:lnSpc>
            </a:pPr>
            <a:r>
              <a:rPr lang="en-US" sz="1800" dirty="0">
                <a:solidFill>
                  <a:schemeClr val="tx1"/>
                </a:solidFill>
              </a:rPr>
              <a:t>Find a Peer that succeeds or equals (n+2</a:t>
            </a:r>
            <a:r>
              <a:rPr lang="en-US" sz="1800" baseline="30000" dirty="0">
                <a:solidFill>
                  <a:schemeClr val="tx1"/>
                </a:solidFill>
              </a:rPr>
              <a:t>i</a:t>
            </a:r>
            <a:r>
              <a:rPr lang="en-US" sz="1800" dirty="0">
                <a:solidFill>
                  <a:schemeClr val="tx1"/>
                </a:solidFill>
              </a:rPr>
              <a:t>)</a:t>
            </a:r>
          </a:p>
          <a:p>
            <a:pPr marL="690563" lvl="2" indent="-287338">
              <a:lnSpc>
                <a:spcPct val="150000"/>
              </a:lnSpc>
            </a:pPr>
            <a:r>
              <a:rPr lang="en-US" sz="1800" dirty="0">
                <a:solidFill>
                  <a:schemeClr val="tx1"/>
                </a:solidFill>
              </a:rPr>
              <a:t>If no Peer succeeds or equals (n+2</a:t>
            </a:r>
            <a:r>
              <a:rPr lang="en-US" sz="1800" baseline="30000" dirty="0">
                <a:solidFill>
                  <a:schemeClr val="tx1"/>
                </a:solidFill>
              </a:rPr>
              <a:t>i</a:t>
            </a:r>
            <a:r>
              <a:rPr lang="en-US" sz="1800" dirty="0">
                <a:solidFill>
                  <a:schemeClr val="tx1"/>
                </a:solidFill>
              </a:rPr>
              <a:t>) in the ring, </a:t>
            </a:r>
          </a:p>
          <a:p>
            <a:pPr marL="974725" lvl="3" indent="-233363">
              <a:lnSpc>
                <a:spcPct val="150000"/>
              </a:lnSpc>
            </a:pPr>
            <a:r>
              <a:rPr lang="en-US" sz="1800" dirty="0">
                <a:solidFill>
                  <a:schemeClr val="tx1"/>
                </a:solidFill>
              </a:rPr>
              <a:t>find the Peer that succeeds or equals (n+2</a:t>
            </a:r>
            <a:r>
              <a:rPr lang="en-US" sz="1800" baseline="30000" dirty="0">
                <a:solidFill>
                  <a:schemeClr val="tx1"/>
                </a:solidFill>
              </a:rPr>
              <a:t>i</a:t>
            </a:r>
            <a:r>
              <a:rPr lang="en-US" sz="1800" dirty="0">
                <a:solidFill>
                  <a:schemeClr val="tx1"/>
                </a:solidFill>
              </a:rPr>
              <a:t>)(mod 2</a:t>
            </a:r>
            <a:r>
              <a:rPr lang="en-US" sz="1800" baseline="30000" dirty="0">
                <a:solidFill>
                  <a:schemeClr val="tx1"/>
                </a:solidFill>
              </a:rPr>
              <a:t>m</a:t>
            </a:r>
            <a:r>
              <a:rPr lang="en-US" sz="1800" dirty="0">
                <a:solidFill>
                  <a:schemeClr val="tx1"/>
                </a:solidFill>
              </a:rPr>
              <a:t>)</a:t>
            </a:r>
          </a:p>
          <a:p>
            <a:pPr>
              <a:lnSpc>
                <a:spcPct val="150000"/>
              </a:lnSpc>
            </a:pPr>
            <a:r>
              <a:rPr lang="en-US" sz="1800" dirty="0">
                <a:solidFill>
                  <a:schemeClr val="tx1"/>
                </a:solidFill>
              </a:rPr>
              <a:t>For </a:t>
            </a:r>
            <a:r>
              <a:rPr lang="en-US" sz="1800" dirty="0" err="1">
                <a:solidFill>
                  <a:schemeClr val="tx1"/>
                </a:solidFill>
              </a:rPr>
              <a:t>i</a:t>
            </a:r>
            <a:r>
              <a:rPr lang="en-US" sz="1800" dirty="0">
                <a:solidFill>
                  <a:schemeClr val="tx1"/>
                </a:solidFill>
              </a:rPr>
              <a:t>=6, 80+ 2</a:t>
            </a:r>
            <a:r>
              <a:rPr lang="en-US" sz="1800" baseline="30000" dirty="0">
                <a:solidFill>
                  <a:schemeClr val="tx1"/>
                </a:solidFill>
              </a:rPr>
              <a:t>6</a:t>
            </a:r>
            <a:r>
              <a:rPr lang="en-US" sz="1800" dirty="0">
                <a:solidFill>
                  <a:schemeClr val="tx1"/>
                </a:solidFill>
              </a:rPr>
              <a:t>= 144  which is not in the ring. </a:t>
            </a:r>
          </a:p>
          <a:p>
            <a:pPr marL="0" indent="0">
              <a:lnSpc>
                <a:spcPct val="150000"/>
              </a:lnSpc>
              <a:buNone/>
            </a:pPr>
            <a:r>
              <a:rPr lang="en-US" sz="1800" dirty="0">
                <a:solidFill>
                  <a:schemeClr val="tx1"/>
                </a:solidFill>
              </a:rPr>
              <a:t>		144 mod128 =16</a:t>
            </a:r>
          </a:p>
          <a:p>
            <a:endParaRPr lang="en-US" sz="1800" dirty="0">
              <a:solidFill>
                <a:schemeClr val="tx1"/>
              </a:solidFill>
            </a:endParaRPr>
          </a:p>
        </p:txBody>
      </p:sp>
      <p:pic>
        <p:nvPicPr>
          <p:cNvPr id="4" name="Picture 3">
            <a:extLst>
              <a:ext uri="{FF2B5EF4-FFF2-40B4-BE49-F238E27FC236}">
                <a16:creationId xmlns:a16="http://schemas.microsoft.com/office/drawing/2014/main" id="{8488202F-AFE8-440A-BC3D-62D787D6B6DA}"/>
              </a:ext>
            </a:extLst>
          </p:cNvPr>
          <p:cNvPicPr>
            <a:picLocks noChangeAspect="1"/>
          </p:cNvPicPr>
          <p:nvPr/>
        </p:nvPicPr>
        <p:blipFill rotWithShape="1">
          <a:blip r:embed="rId2">
            <a:extLst>
              <a:ext uri="{28A0092B-C50C-407E-A947-70E740481C1C}">
                <a14:useLocalDpi xmlns:a14="http://schemas.microsoft.com/office/drawing/2010/main" val="0"/>
              </a:ext>
            </a:extLst>
          </a:blip>
          <a:srcRect l="3490" r="5143"/>
          <a:stretch/>
        </p:blipFill>
        <p:spPr>
          <a:xfrm>
            <a:off x="6565605" y="2815087"/>
            <a:ext cx="5617719" cy="4001058"/>
          </a:xfrm>
          <a:prstGeom prst="rect">
            <a:avLst/>
          </a:prstGeom>
        </p:spPr>
      </p:pic>
    </p:spTree>
    <p:extLst>
      <p:ext uri="{BB962C8B-B14F-4D97-AF65-F5344CB8AC3E}">
        <p14:creationId xmlns:p14="http://schemas.microsoft.com/office/powerpoint/2010/main" val="3757972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CD064-44FD-6E44-A979-4D0E65885AA6}"/>
              </a:ext>
            </a:extLst>
          </p:cNvPr>
          <p:cNvSpPr>
            <a:spLocks noGrp="1"/>
          </p:cNvSpPr>
          <p:nvPr>
            <p:ph type="title"/>
          </p:nvPr>
        </p:nvSpPr>
        <p:spPr>
          <a:xfrm>
            <a:off x="1522411" y="76200"/>
            <a:ext cx="9144001" cy="685800"/>
          </a:xfrm>
        </p:spPr>
        <p:txBody>
          <a:bodyPr/>
          <a:lstStyle/>
          <a:p>
            <a:pPr algn="ctr"/>
            <a:r>
              <a:rPr lang="en-US" b="1" dirty="0"/>
              <a:t>Files Storage and Search</a:t>
            </a:r>
          </a:p>
        </p:txBody>
      </p:sp>
      <p:sp>
        <p:nvSpPr>
          <p:cNvPr id="3" name="Content Placeholder 2">
            <a:extLst>
              <a:ext uri="{FF2B5EF4-FFF2-40B4-BE49-F238E27FC236}">
                <a16:creationId xmlns:a16="http://schemas.microsoft.com/office/drawing/2014/main" id="{AE023EE3-300B-134E-BAB8-2E89C2D2DF92}"/>
              </a:ext>
            </a:extLst>
          </p:cNvPr>
          <p:cNvSpPr>
            <a:spLocks noGrp="1"/>
          </p:cNvSpPr>
          <p:nvPr>
            <p:ph idx="1"/>
          </p:nvPr>
        </p:nvSpPr>
        <p:spPr>
          <a:xfrm>
            <a:off x="84220" y="1066800"/>
            <a:ext cx="12029992" cy="5257800"/>
          </a:xfrm>
        </p:spPr>
        <p:txBody>
          <a:bodyPr>
            <a:normAutofit/>
          </a:bodyPr>
          <a:lstStyle/>
          <a:p>
            <a:pPr>
              <a:lnSpc>
                <a:spcPct val="150000"/>
              </a:lnSpc>
            </a:pPr>
            <a:r>
              <a:rPr lang="en-US" dirty="0">
                <a:solidFill>
                  <a:schemeClr val="tx1"/>
                </a:solidFill>
              </a:rPr>
              <a:t>Files are converted to a hash value which is saved in the Peer having the same ID or the Peer with the next higher ID. (Remember that for each Peer, Hash(IP and port) gives an ID</a:t>
            </a:r>
          </a:p>
          <a:p>
            <a:pPr>
              <a:lnSpc>
                <a:spcPct val="150000"/>
              </a:lnSpc>
            </a:pPr>
            <a:r>
              <a:rPr lang="en-US" dirty="0" err="1">
                <a:solidFill>
                  <a:schemeClr val="tx1"/>
                </a:solidFill>
              </a:rPr>
              <a:t>Eg.</a:t>
            </a:r>
            <a:r>
              <a:rPr lang="en-US" dirty="0">
                <a:solidFill>
                  <a:schemeClr val="tx1"/>
                </a:solidFill>
              </a:rPr>
              <a:t>  A file converted to hash value 3 should be stored in a node with ID 3 or any other next node of higher ID.</a:t>
            </a:r>
          </a:p>
          <a:p>
            <a:pPr>
              <a:lnSpc>
                <a:spcPct val="150000"/>
              </a:lnSpc>
            </a:pPr>
            <a:r>
              <a:rPr lang="en-US" dirty="0">
                <a:solidFill>
                  <a:schemeClr val="tx1"/>
                </a:solidFill>
              </a:rPr>
              <a:t>Scalar Look up Search has O(Log(n)) performance which is faster . This is because since each Peer has some more information about other Peers, it can easily hop a few times to get to its destination.</a:t>
            </a:r>
          </a:p>
          <a:p>
            <a:pPr>
              <a:lnSpc>
                <a:spcPct val="150000"/>
              </a:lnSpc>
            </a:pPr>
            <a:r>
              <a:rPr lang="en-US" dirty="0">
                <a:solidFill>
                  <a:schemeClr val="tx1"/>
                </a:solidFill>
              </a:rPr>
              <a:t>Assume Peer 32 is searching for a file named “foo.mp3” whose hash is 82.</a:t>
            </a:r>
          </a:p>
          <a:p>
            <a:pPr>
              <a:lnSpc>
                <a:spcPct val="150000"/>
              </a:lnSpc>
            </a:pPr>
            <a:r>
              <a:rPr lang="en-US" dirty="0">
                <a:solidFill>
                  <a:schemeClr val="tx1"/>
                </a:solidFill>
              </a:rPr>
              <a:t>What if you don’t know if Peer 82 exists or its location?</a:t>
            </a:r>
          </a:p>
          <a:p>
            <a:endParaRPr lang="en-US" dirty="0"/>
          </a:p>
        </p:txBody>
      </p:sp>
    </p:spTree>
    <p:extLst>
      <p:ext uri="{BB962C8B-B14F-4D97-AF65-F5344CB8AC3E}">
        <p14:creationId xmlns:p14="http://schemas.microsoft.com/office/powerpoint/2010/main" val="2026768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73057-CE0C-9E4B-8BB8-8B5B60ABFC2F}"/>
              </a:ext>
            </a:extLst>
          </p:cNvPr>
          <p:cNvSpPr>
            <a:spLocks noGrp="1"/>
          </p:cNvSpPr>
          <p:nvPr>
            <p:ph type="title"/>
          </p:nvPr>
        </p:nvSpPr>
        <p:spPr>
          <a:xfrm>
            <a:off x="3821232" y="13436"/>
            <a:ext cx="1772321" cy="609600"/>
          </a:xfrm>
        </p:spPr>
        <p:txBody>
          <a:bodyPr>
            <a:normAutofit fontScale="90000"/>
          </a:bodyPr>
          <a:lstStyle/>
          <a:p>
            <a:r>
              <a:rPr lang="en-US" b="1" dirty="0"/>
              <a:t>Search</a:t>
            </a:r>
          </a:p>
        </p:txBody>
      </p:sp>
      <p:sp>
        <p:nvSpPr>
          <p:cNvPr id="47" name="Text Box 15">
            <a:extLst>
              <a:ext uri="{FF2B5EF4-FFF2-40B4-BE49-F238E27FC236}">
                <a16:creationId xmlns:a16="http://schemas.microsoft.com/office/drawing/2014/main" id="{074CC71D-B11C-484A-8FE9-7FD9A8F86870}"/>
              </a:ext>
            </a:extLst>
          </p:cNvPr>
          <p:cNvSpPr txBox="1">
            <a:spLocks noChangeArrowheads="1"/>
          </p:cNvSpPr>
          <p:nvPr/>
        </p:nvSpPr>
        <p:spPr bwMode="auto">
          <a:xfrm>
            <a:off x="4877040" y="986719"/>
            <a:ext cx="14890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algn="ctr" eaLnBrk="1" hangingPunct="1"/>
            <a:r>
              <a:rPr lang="en-US" altLang="en-US" sz="2000">
                <a:latin typeface="Times New Roman" panose="02020603050405020304" pitchFamily="18" charset="0"/>
              </a:rPr>
              <a:t>N32’s</a:t>
            </a:r>
          </a:p>
          <a:p>
            <a:pPr algn="ctr" eaLnBrk="1" hangingPunct="1"/>
            <a:r>
              <a:rPr lang="en-US" altLang="en-US" sz="2000">
                <a:latin typeface="Times New Roman" panose="02020603050405020304" pitchFamily="18" charset="0"/>
              </a:rPr>
              <a:t>Finger Table</a:t>
            </a:r>
          </a:p>
        </p:txBody>
      </p:sp>
      <p:sp>
        <p:nvSpPr>
          <p:cNvPr id="48" name="Text Box 18">
            <a:extLst>
              <a:ext uri="{FF2B5EF4-FFF2-40B4-BE49-F238E27FC236}">
                <a16:creationId xmlns:a16="http://schemas.microsoft.com/office/drawing/2014/main" id="{04E5D54A-8DC5-DF4B-8397-68D351D55EB2}"/>
              </a:ext>
            </a:extLst>
          </p:cNvPr>
          <p:cNvSpPr txBox="1">
            <a:spLocks noChangeArrowheads="1"/>
          </p:cNvSpPr>
          <p:nvPr/>
        </p:nvSpPr>
        <p:spPr bwMode="auto">
          <a:xfrm>
            <a:off x="378748" y="5159942"/>
            <a:ext cx="548579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3200" dirty="0">
                <a:latin typeface="Times New Roman" panose="02020603050405020304" pitchFamily="18" charset="0"/>
              </a:rPr>
              <a:t>Peer 32 is searching for key 82: </a:t>
            </a:r>
          </a:p>
          <a:p>
            <a:pPr eaLnBrk="1" hangingPunct="1"/>
            <a:r>
              <a:rPr lang="en-US" altLang="en-US" sz="3200" dirty="0">
                <a:latin typeface="Times New Roman" panose="02020603050405020304" pitchFamily="18" charset="0"/>
              </a:rPr>
              <a:t>32 </a:t>
            </a:r>
            <a:r>
              <a:rPr lang="en-US" altLang="en-US" sz="3200" dirty="0">
                <a:latin typeface="Times New Roman" panose="02020603050405020304" pitchFamily="18" charset="0"/>
                <a:sym typeface="Symbol" pitchFamily="2" charset="2"/>
              </a:rPr>
              <a:t></a:t>
            </a:r>
            <a:r>
              <a:rPr lang="en-US" altLang="en-US" sz="3200" dirty="0">
                <a:latin typeface="Times New Roman" panose="02020603050405020304" pitchFamily="18" charset="0"/>
              </a:rPr>
              <a:t> 70 </a:t>
            </a:r>
            <a:r>
              <a:rPr lang="en-US" altLang="en-US" sz="3200" dirty="0">
                <a:latin typeface="Times New Roman" panose="02020603050405020304" pitchFamily="18" charset="0"/>
                <a:sym typeface="Symbol" pitchFamily="2" charset="2"/>
              </a:rPr>
              <a:t></a:t>
            </a:r>
            <a:r>
              <a:rPr lang="en-US" altLang="en-US" sz="3200" dirty="0">
                <a:latin typeface="Times New Roman" panose="02020603050405020304" pitchFamily="18" charset="0"/>
              </a:rPr>
              <a:t> 79 </a:t>
            </a:r>
            <a:r>
              <a:rPr lang="en-US" altLang="en-US" sz="3200" dirty="0">
                <a:latin typeface="Times New Roman" panose="02020603050405020304" pitchFamily="18" charset="0"/>
                <a:sym typeface="Symbol" pitchFamily="2" charset="2"/>
              </a:rPr>
              <a:t></a:t>
            </a:r>
            <a:r>
              <a:rPr lang="en-US" altLang="en-US" sz="3200" dirty="0">
                <a:latin typeface="Times New Roman" panose="02020603050405020304" pitchFamily="18" charset="0"/>
              </a:rPr>
              <a:t> 80</a:t>
            </a:r>
            <a:r>
              <a:rPr lang="en-US" altLang="en-US" sz="3200" dirty="0">
                <a:latin typeface="Times New Roman" panose="02020603050405020304" pitchFamily="18" charset="0"/>
                <a:sym typeface="Symbol" pitchFamily="2" charset="2"/>
              </a:rPr>
              <a:t> 85</a:t>
            </a:r>
            <a:r>
              <a:rPr lang="en-US" altLang="en-US" sz="3200" dirty="0">
                <a:latin typeface="Times New Roman" panose="02020603050405020304" pitchFamily="18" charset="0"/>
              </a:rPr>
              <a:t>. </a:t>
            </a:r>
          </a:p>
          <a:p>
            <a:pPr eaLnBrk="1" hangingPunct="1"/>
            <a:r>
              <a:rPr lang="en-US" altLang="en-US" sz="3200" dirty="0">
                <a:solidFill>
                  <a:srgbClr val="FF0000"/>
                </a:solidFill>
                <a:latin typeface="Times New Roman" panose="02020603050405020304" pitchFamily="18" charset="0"/>
              </a:rPr>
              <a:t>Note that M =7</a:t>
            </a:r>
          </a:p>
        </p:txBody>
      </p:sp>
      <p:sp>
        <p:nvSpPr>
          <p:cNvPr id="49" name="Text Box 19">
            <a:extLst>
              <a:ext uri="{FF2B5EF4-FFF2-40B4-BE49-F238E27FC236}">
                <a16:creationId xmlns:a16="http://schemas.microsoft.com/office/drawing/2014/main" id="{FFEE2DDF-6772-4641-9C83-D2D10FC64704}"/>
              </a:ext>
            </a:extLst>
          </p:cNvPr>
          <p:cNvSpPr txBox="1">
            <a:spLocks noChangeArrowheads="1"/>
          </p:cNvSpPr>
          <p:nvPr/>
        </p:nvSpPr>
        <p:spPr bwMode="auto">
          <a:xfrm>
            <a:off x="7229322" y="976863"/>
            <a:ext cx="1281120" cy="22467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marL="457200" indent="-457200" defTabSz="795338"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defTabSz="795338"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2000" dirty="0">
                <a:latin typeface="Times New Roman" panose="02020603050405020304" pitchFamily="18" charset="0"/>
              </a:rPr>
              <a:t>71	 N79</a:t>
            </a:r>
          </a:p>
          <a:p>
            <a:pPr eaLnBrk="1" hangingPunct="1"/>
            <a:r>
              <a:rPr lang="en-US" altLang="en-US" sz="2000" dirty="0">
                <a:latin typeface="Times New Roman" panose="02020603050405020304" pitchFamily="18" charset="0"/>
              </a:rPr>
              <a:t>72	 N79</a:t>
            </a:r>
          </a:p>
          <a:p>
            <a:pPr eaLnBrk="1" hangingPunct="1"/>
            <a:r>
              <a:rPr lang="en-US" altLang="en-US" sz="2000" dirty="0">
                <a:latin typeface="Times New Roman" panose="02020603050405020304" pitchFamily="18" charset="0"/>
              </a:rPr>
              <a:t>74	 N79</a:t>
            </a:r>
          </a:p>
          <a:p>
            <a:pPr eaLnBrk="1" hangingPunct="1"/>
            <a:r>
              <a:rPr lang="en-US" altLang="en-US" sz="2000" b="1" dirty="0">
                <a:solidFill>
                  <a:srgbClr val="FF0000"/>
                </a:solidFill>
                <a:latin typeface="Times New Roman" panose="02020603050405020304" pitchFamily="18" charset="0"/>
              </a:rPr>
              <a:t>78	 N79</a:t>
            </a:r>
            <a:endParaRPr lang="en-US" altLang="en-US" sz="2000" dirty="0">
              <a:latin typeface="Times New Roman" panose="02020603050405020304" pitchFamily="18" charset="0"/>
            </a:endParaRPr>
          </a:p>
          <a:p>
            <a:pPr eaLnBrk="1" hangingPunct="1"/>
            <a:r>
              <a:rPr lang="en-US" altLang="en-US" sz="2000" dirty="0">
                <a:latin typeface="Times New Roman" panose="02020603050405020304" pitchFamily="18" charset="0"/>
              </a:rPr>
              <a:t>86	 N102</a:t>
            </a:r>
          </a:p>
          <a:p>
            <a:pPr eaLnBrk="1" hangingPunct="1"/>
            <a:r>
              <a:rPr lang="en-US" altLang="en-US" sz="2000" dirty="0">
                <a:latin typeface="Times New Roman" panose="02020603050405020304" pitchFamily="18" charset="0"/>
              </a:rPr>
              <a:t>102	 N102</a:t>
            </a:r>
          </a:p>
          <a:p>
            <a:pPr eaLnBrk="1" hangingPunct="1"/>
            <a:r>
              <a:rPr lang="en-US" altLang="en-US" sz="2000" dirty="0">
                <a:latin typeface="Times New Roman" panose="02020603050405020304" pitchFamily="18" charset="0"/>
              </a:rPr>
              <a:t>6      N32</a:t>
            </a:r>
          </a:p>
        </p:txBody>
      </p:sp>
      <p:sp>
        <p:nvSpPr>
          <p:cNvPr id="50" name="Text Box 20">
            <a:extLst>
              <a:ext uri="{FF2B5EF4-FFF2-40B4-BE49-F238E27FC236}">
                <a16:creationId xmlns:a16="http://schemas.microsoft.com/office/drawing/2014/main" id="{891BF317-44A7-B54F-84EC-086C390BEC4F}"/>
              </a:ext>
            </a:extLst>
          </p:cNvPr>
          <p:cNvSpPr txBox="1">
            <a:spLocks noChangeArrowheads="1"/>
          </p:cNvSpPr>
          <p:nvPr/>
        </p:nvSpPr>
        <p:spPr bwMode="auto">
          <a:xfrm>
            <a:off x="7061214" y="193458"/>
            <a:ext cx="14890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algn="ctr" eaLnBrk="1" hangingPunct="1"/>
            <a:r>
              <a:rPr lang="en-US" altLang="en-US" sz="2000" dirty="0">
                <a:latin typeface="Times New Roman" panose="02020603050405020304" pitchFamily="18" charset="0"/>
              </a:rPr>
              <a:t>N70’s</a:t>
            </a:r>
          </a:p>
          <a:p>
            <a:pPr algn="ctr" eaLnBrk="1" hangingPunct="1"/>
            <a:r>
              <a:rPr lang="en-US" altLang="en-US" sz="2000" dirty="0">
                <a:latin typeface="Times New Roman" panose="02020603050405020304" pitchFamily="18" charset="0"/>
              </a:rPr>
              <a:t>Finger Table</a:t>
            </a:r>
          </a:p>
        </p:txBody>
      </p:sp>
      <p:sp>
        <p:nvSpPr>
          <p:cNvPr id="51" name="Oval 21">
            <a:extLst>
              <a:ext uri="{FF2B5EF4-FFF2-40B4-BE49-F238E27FC236}">
                <a16:creationId xmlns:a16="http://schemas.microsoft.com/office/drawing/2014/main" id="{1E1FB008-108C-6A46-B2C3-FA902403037A}"/>
              </a:ext>
            </a:extLst>
          </p:cNvPr>
          <p:cNvSpPr>
            <a:spLocks noChangeAspect="1" noChangeArrowheads="1"/>
          </p:cNvSpPr>
          <p:nvPr/>
        </p:nvSpPr>
        <p:spPr bwMode="auto">
          <a:xfrm>
            <a:off x="990653" y="988870"/>
            <a:ext cx="2916237" cy="291623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endParaRPr lang="en-US" altLang="en-US"/>
          </a:p>
        </p:txBody>
      </p:sp>
      <p:sp>
        <p:nvSpPr>
          <p:cNvPr id="52" name="Text Box 22">
            <a:extLst>
              <a:ext uri="{FF2B5EF4-FFF2-40B4-BE49-F238E27FC236}">
                <a16:creationId xmlns:a16="http://schemas.microsoft.com/office/drawing/2014/main" id="{144EF902-EB9F-2347-AB73-D3C7AEF66B98}"/>
              </a:ext>
            </a:extLst>
          </p:cNvPr>
          <p:cNvSpPr txBox="1">
            <a:spLocks noChangeArrowheads="1"/>
          </p:cNvSpPr>
          <p:nvPr/>
        </p:nvSpPr>
        <p:spPr bwMode="auto">
          <a:xfrm>
            <a:off x="2209853" y="529519"/>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algn="ctr" eaLnBrk="1" hangingPunct="1"/>
            <a:r>
              <a:rPr lang="en-US" altLang="en-US">
                <a:latin typeface="Helvetica" pitchFamily="2" charset="0"/>
              </a:rPr>
              <a:t>(0)</a:t>
            </a:r>
          </a:p>
        </p:txBody>
      </p:sp>
      <p:sp>
        <p:nvSpPr>
          <p:cNvPr id="53" name="Text Box 23">
            <a:extLst>
              <a:ext uri="{FF2B5EF4-FFF2-40B4-BE49-F238E27FC236}">
                <a16:creationId xmlns:a16="http://schemas.microsoft.com/office/drawing/2014/main" id="{1FE01F59-7EC6-7344-BAB5-2865862EA5F1}"/>
              </a:ext>
            </a:extLst>
          </p:cNvPr>
          <p:cNvSpPr txBox="1">
            <a:spLocks noChangeArrowheads="1"/>
          </p:cNvSpPr>
          <p:nvPr/>
        </p:nvSpPr>
        <p:spPr bwMode="auto">
          <a:xfrm>
            <a:off x="3951879" y="2160893"/>
            <a:ext cx="612775" cy="376237"/>
          </a:xfrm>
          <a:prstGeom prst="rect">
            <a:avLst/>
          </a:prstGeom>
          <a:solidFill>
            <a:srgbClr val="F3B502"/>
          </a:solidFill>
          <a:ln w="9525">
            <a:solidFill>
              <a:schemeClr val="tx1"/>
            </a:solidFill>
            <a:miter lim="800000"/>
            <a:headEnd/>
            <a:tailEnd/>
          </a:ln>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dirty="0">
                <a:solidFill>
                  <a:schemeClr val="accent2"/>
                </a:solidFill>
                <a:latin typeface="Helvetica" pitchFamily="2" charset="0"/>
              </a:rPr>
              <a:t>N32</a:t>
            </a:r>
          </a:p>
        </p:txBody>
      </p:sp>
      <p:sp>
        <p:nvSpPr>
          <p:cNvPr id="54" name="Text Box 24">
            <a:extLst>
              <a:ext uri="{FF2B5EF4-FFF2-40B4-BE49-F238E27FC236}">
                <a16:creationId xmlns:a16="http://schemas.microsoft.com/office/drawing/2014/main" id="{451AF004-1AC3-7E4D-8036-9301786B08F1}"/>
              </a:ext>
            </a:extLst>
          </p:cNvPr>
          <p:cNvSpPr txBox="1">
            <a:spLocks noChangeArrowheads="1"/>
          </p:cNvSpPr>
          <p:nvPr/>
        </p:nvSpPr>
        <p:spPr bwMode="auto">
          <a:xfrm>
            <a:off x="2738974" y="3958519"/>
            <a:ext cx="6127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dirty="0">
                <a:solidFill>
                  <a:schemeClr val="accent2"/>
                </a:solidFill>
                <a:latin typeface="Helvetica" pitchFamily="2" charset="0"/>
              </a:rPr>
              <a:t>N60</a:t>
            </a:r>
          </a:p>
        </p:txBody>
      </p:sp>
      <p:sp>
        <p:nvSpPr>
          <p:cNvPr id="55" name="Text Box 25">
            <a:extLst>
              <a:ext uri="{FF2B5EF4-FFF2-40B4-BE49-F238E27FC236}">
                <a16:creationId xmlns:a16="http://schemas.microsoft.com/office/drawing/2014/main" id="{A074EF6D-ABFF-BD43-AD65-95FF02D010A7}"/>
              </a:ext>
            </a:extLst>
          </p:cNvPr>
          <p:cNvSpPr txBox="1">
            <a:spLocks noChangeArrowheads="1"/>
          </p:cNvSpPr>
          <p:nvPr/>
        </p:nvSpPr>
        <p:spPr bwMode="auto">
          <a:xfrm>
            <a:off x="835078" y="3653719"/>
            <a:ext cx="612775" cy="376238"/>
          </a:xfrm>
          <a:prstGeom prst="rect">
            <a:avLst/>
          </a:prstGeom>
          <a:solidFill>
            <a:srgbClr val="F3B502"/>
          </a:solidFill>
          <a:ln w="9525">
            <a:solidFill>
              <a:schemeClr val="tx1"/>
            </a:solidFill>
            <a:miter lim="800000"/>
            <a:headEnd/>
            <a:tailEnd/>
          </a:ln>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dirty="0">
                <a:solidFill>
                  <a:schemeClr val="accent2"/>
                </a:solidFill>
                <a:latin typeface="Helvetica" pitchFamily="2" charset="0"/>
              </a:rPr>
              <a:t>N79</a:t>
            </a:r>
          </a:p>
        </p:txBody>
      </p:sp>
      <p:sp>
        <p:nvSpPr>
          <p:cNvPr id="56" name="Text Box 26">
            <a:extLst>
              <a:ext uri="{FF2B5EF4-FFF2-40B4-BE49-F238E27FC236}">
                <a16:creationId xmlns:a16="http://schemas.microsoft.com/office/drawing/2014/main" id="{76EC7E61-7F23-E244-B121-9817A0D76FC6}"/>
              </a:ext>
            </a:extLst>
          </p:cNvPr>
          <p:cNvSpPr txBox="1">
            <a:spLocks noChangeArrowheads="1"/>
          </p:cNvSpPr>
          <p:nvPr/>
        </p:nvSpPr>
        <p:spPr bwMode="auto">
          <a:xfrm>
            <a:off x="1597078" y="3958519"/>
            <a:ext cx="612775" cy="376238"/>
          </a:xfrm>
          <a:prstGeom prst="rect">
            <a:avLst/>
          </a:prstGeom>
          <a:solidFill>
            <a:srgbClr val="F3B502"/>
          </a:solidFill>
          <a:ln w="9525">
            <a:solidFill>
              <a:schemeClr val="tx1"/>
            </a:solidFill>
            <a:miter lim="800000"/>
            <a:headEnd/>
            <a:tailEnd/>
          </a:ln>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a:solidFill>
                  <a:schemeClr val="accent2"/>
                </a:solidFill>
                <a:latin typeface="Helvetica" pitchFamily="2" charset="0"/>
              </a:rPr>
              <a:t>N70</a:t>
            </a:r>
          </a:p>
        </p:txBody>
      </p:sp>
      <p:sp>
        <p:nvSpPr>
          <p:cNvPr id="57" name="Text Box 27">
            <a:extLst>
              <a:ext uri="{FF2B5EF4-FFF2-40B4-BE49-F238E27FC236}">
                <a16:creationId xmlns:a16="http://schemas.microsoft.com/office/drawing/2014/main" id="{FDB39815-8B47-EF49-A53F-394654AA0D33}"/>
              </a:ext>
            </a:extLst>
          </p:cNvPr>
          <p:cNvSpPr txBox="1">
            <a:spLocks noChangeArrowheads="1"/>
          </p:cNvSpPr>
          <p:nvPr/>
        </p:nvSpPr>
        <p:spPr bwMode="auto">
          <a:xfrm>
            <a:off x="685853" y="1010532"/>
            <a:ext cx="73977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a:solidFill>
                  <a:schemeClr val="accent2"/>
                </a:solidFill>
                <a:latin typeface="Helvetica" pitchFamily="2" charset="0"/>
              </a:rPr>
              <a:t>N113</a:t>
            </a:r>
          </a:p>
        </p:txBody>
      </p:sp>
      <p:sp>
        <p:nvSpPr>
          <p:cNvPr id="58" name="Text Box 28">
            <a:extLst>
              <a:ext uri="{FF2B5EF4-FFF2-40B4-BE49-F238E27FC236}">
                <a16:creationId xmlns:a16="http://schemas.microsoft.com/office/drawing/2014/main" id="{2D67A7D2-AE9C-6F4D-BE1B-124B9D249559}"/>
              </a:ext>
            </a:extLst>
          </p:cNvPr>
          <p:cNvSpPr txBox="1">
            <a:spLocks noChangeArrowheads="1"/>
          </p:cNvSpPr>
          <p:nvPr/>
        </p:nvSpPr>
        <p:spPr bwMode="auto">
          <a:xfrm>
            <a:off x="250878" y="1520119"/>
            <a:ext cx="7397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a:solidFill>
                  <a:schemeClr val="accent2"/>
                </a:solidFill>
                <a:latin typeface="Helvetica" pitchFamily="2" charset="0"/>
              </a:rPr>
              <a:t>N102</a:t>
            </a:r>
          </a:p>
        </p:txBody>
      </p:sp>
      <p:sp>
        <p:nvSpPr>
          <p:cNvPr id="59" name="Text Box 29">
            <a:extLst>
              <a:ext uri="{FF2B5EF4-FFF2-40B4-BE49-F238E27FC236}">
                <a16:creationId xmlns:a16="http://schemas.microsoft.com/office/drawing/2014/main" id="{8201B876-7AFF-E447-B1D5-666A97DBC335}"/>
              </a:ext>
            </a:extLst>
          </p:cNvPr>
          <p:cNvSpPr txBox="1">
            <a:spLocks noChangeArrowheads="1"/>
          </p:cNvSpPr>
          <p:nvPr/>
        </p:nvSpPr>
        <p:spPr bwMode="auto">
          <a:xfrm>
            <a:off x="3883078" y="2967919"/>
            <a:ext cx="6127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a:solidFill>
                  <a:schemeClr val="accent2"/>
                </a:solidFill>
                <a:latin typeface="Helvetica" pitchFamily="2" charset="0"/>
              </a:rPr>
              <a:t>N40</a:t>
            </a:r>
          </a:p>
        </p:txBody>
      </p:sp>
      <p:sp>
        <p:nvSpPr>
          <p:cNvPr id="60" name="Text Box 30">
            <a:extLst>
              <a:ext uri="{FF2B5EF4-FFF2-40B4-BE49-F238E27FC236}">
                <a16:creationId xmlns:a16="http://schemas.microsoft.com/office/drawing/2014/main" id="{1BF33177-EB9D-354E-89DC-92D767D1A2FE}"/>
              </a:ext>
            </a:extLst>
          </p:cNvPr>
          <p:cNvSpPr txBox="1">
            <a:spLocks noChangeArrowheads="1"/>
          </p:cNvSpPr>
          <p:nvPr/>
        </p:nvSpPr>
        <p:spPr bwMode="auto">
          <a:xfrm>
            <a:off x="3429053" y="3577519"/>
            <a:ext cx="6127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a:solidFill>
                  <a:schemeClr val="accent2"/>
                </a:solidFill>
                <a:latin typeface="Helvetica" pitchFamily="2" charset="0"/>
              </a:rPr>
              <a:t>N52</a:t>
            </a:r>
          </a:p>
        </p:txBody>
      </p:sp>
      <p:sp>
        <p:nvSpPr>
          <p:cNvPr id="61" name="Text Box 31">
            <a:extLst>
              <a:ext uri="{FF2B5EF4-FFF2-40B4-BE49-F238E27FC236}">
                <a16:creationId xmlns:a16="http://schemas.microsoft.com/office/drawing/2014/main" id="{FC1AEA01-1F60-4E44-9313-44476E796CD0}"/>
              </a:ext>
            </a:extLst>
          </p:cNvPr>
          <p:cNvSpPr txBox="1">
            <a:spLocks noChangeArrowheads="1"/>
          </p:cNvSpPr>
          <p:nvPr/>
        </p:nvSpPr>
        <p:spPr bwMode="auto">
          <a:xfrm>
            <a:off x="403278" y="3247319"/>
            <a:ext cx="612775" cy="369332"/>
          </a:xfrm>
          <a:prstGeom prst="rect">
            <a:avLst/>
          </a:prstGeom>
          <a:noFill/>
          <a:ln w="9525">
            <a:solidFill>
              <a:schemeClr val="tx1"/>
            </a:solidFill>
            <a:miter lim="800000"/>
            <a:headEnd/>
            <a:tailEnd/>
          </a:ln>
        </p:spPr>
        <p:txBody>
          <a:bodyPr wrap="squar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dirty="0">
                <a:solidFill>
                  <a:schemeClr val="accent2"/>
                </a:solidFill>
                <a:latin typeface="Helvetica" pitchFamily="2" charset="0"/>
              </a:rPr>
              <a:t>N80</a:t>
            </a:r>
          </a:p>
        </p:txBody>
      </p:sp>
      <p:sp>
        <p:nvSpPr>
          <p:cNvPr id="62" name="Text Box 32">
            <a:extLst>
              <a:ext uri="{FF2B5EF4-FFF2-40B4-BE49-F238E27FC236}">
                <a16:creationId xmlns:a16="http://schemas.microsoft.com/office/drawing/2014/main" id="{A7B37C74-CC4E-F645-88A9-4ED259D4975D}"/>
              </a:ext>
            </a:extLst>
          </p:cNvPr>
          <p:cNvSpPr txBox="1">
            <a:spLocks noChangeArrowheads="1"/>
          </p:cNvSpPr>
          <p:nvPr/>
        </p:nvSpPr>
        <p:spPr bwMode="auto">
          <a:xfrm>
            <a:off x="304853" y="2739319"/>
            <a:ext cx="612775" cy="376238"/>
          </a:xfrm>
          <a:prstGeom prst="rect">
            <a:avLst/>
          </a:prstGeom>
          <a:solidFill>
            <a:srgbClr val="F3B502"/>
          </a:solidFill>
          <a:ln w="9525">
            <a:solidFill>
              <a:schemeClr val="tx1"/>
            </a:solidFill>
            <a:miter lim="800000"/>
            <a:headEnd/>
            <a:tailEnd/>
          </a:ln>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a:solidFill>
                  <a:schemeClr val="accent2"/>
                </a:solidFill>
                <a:latin typeface="Helvetica" pitchFamily="2" charset="0"/>
              </a:rPr>
              <a:t>N85</a:t>
            </a:r>
          </a:p>
        </p:txBody>
      </p:sp>
      <p:sp>
        <p:nvSpPr>
          <p:cNvPr id="63" name="Text Box 33">
            <a:extLst>
              <a:ext uri="{FF2B5EF4-FFF2-40B4-BE49-F238E27FC236}">
                <a16:creationId xmlns:a16="http://schemas.microsoft.com/office/drawing/2014/main" id="{F7B0EF24-8B6F-8647-B0AC-7A6AF317DE1D}"/>
              </a:ext>
            </a:extLst>
          </p:cNvPr>
          <p:cNvSpPr txBox="1">
            <a:spLocks noChangeArrowheads="1"/>
          </p:cNvSpPr>
          <p:nvPr/>
        </p:nvSpPr>
        <p:spPr bwMode="auto">
          <a:xfrm>
            <a:off x="9098546" y="994483"/>
            <a:ext cx="1217000" cy="22467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marL="457200" indent="-457200" defTabSz="795338"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defTabSz="795338"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2000" b="1" dirty="0">
                <a:solidFill>
                  <a:srgbClr val="FF0000"/>
                </a:solidFill>
                <a:latin typeface="Times New Roman" panose="02020603050405020304" pitchFamily="18" charset="0"/>
              </a:rPr>
              <a:t>80 	N80</a:t>
            </a:r>
          </a:p>
          <a:p>
            <a:pPr eaLnBrk="1" hangingPunct="1"/>
            <a:r>
              <a:rPr lang="en-US" altLang="en-US" sz="2000" dirty="0">
                <a:latin typeface="Times New Roman" panose="02020603050405020304" pitchFamily="18" charset="0"/>
              </a:rPr>
              <a:t>81 	N85</a:t>
            </a:r>
          </a:p>
          <a:p>
            <a:pPr eaLnBrk="1" hangingPunct="1"/>
            <a:r>
              <a:rPr lang="en-US" altLang="en-US" sz="2000" dirty="0">
                <a:latin typeface="Times New Roman" panose="02020603050405020304" pitchFamily="18" charset="0"/>
              </a:rPr>
              <a:t>83	N85</a:t>
            </a:r>
          </a:p>
          <a:p>
            <a:pPr eaLnBrk="1" hangingPunct="1"/>
            <a:r>
              <a:rPr lang="en-US" altLang="en-US" sz="2000" dirty="0">
                <a:latin typeface="Times New Roman" panose="02020603050405020304" pitchFamily="18" charset="0"/>
              </a:rPr>
              <a:t>87	N102</a:t>
            </a:r>
          </a:p>
          <a:p>
            <a:pPr eaLnBrk="1" hangingPunct="1"/>
            <a:r>
              <a:rPr lang="en-US" altLang="en-US" sz="2000" dirty="0">
                <a:latin typeface="Times New Roman" panose="02020603050405020304" pitchFamily="18" charset="0"/>
              </a:rPr>
              <a:t>95	N102</a:t>
            </a:r>
          </a:p>
          <a:p>
            <a:pPr eaLnBrk="1" hangingPunct="1"/>
            <a:r>
              <a:rPr lang="en-US" altLang="en-US" sz="2000" dirty="0">
                <a:latin typeface="Times New Roman" panose="02020603050405020304" pitchFamily="18" charset="0"/>
              </a:rPr>
              <a:t>111	N113</a:t>
            </a:r>
          </a:p>
          <a:p>
            <a:pPr eaLnBrk="1" hangingPunct="1"/>
            <a:r>
              <a:rPr lang="en-US" altLang="en-US" sz="2000" dirty="0">
                <a:latin typeface="Times New Roman" panose="02020603050405020304" pitchFamily="18" charset="0"/>
              </a:rPr>
              <a:t>15    N32</a:t>
            </a:r>
          </a:p>
        </p:txBody>
      </p:sp>
      <p:sp>
        <p:nvSpPr>
          <p:cNvPr id="64" name="Text Box 34">
            <a:extLst>
              <a:ext uri="{FF2B5EF4-FFF2-40B4-BE49-F238E27FC236}">
                <a16:creationId xmlns:a16="http://schemas.microsoft.com/office/drawing/2014/main" id="{E079CE14-6DDD-9940-8CE9-4437ADF736BD}"/>
              </a:ext>
            </a:extLst>
          </p:cNvPr>
          <p:cNvSpPr txBox="1">
            <a:spLocks noChangeArrowheads="1"/>
          </p:cNvSpPr>
          <p:nvPr/>
        </p:nvSpPr>
        <p:spPr bwMode="auto">
          <a:xfrm>
            <a:off x="9019263" y="214388"/>
            <a:ext cx="14890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algn="ctr" eaLnBrk="1" hangingPunct="1"/>
            <a:r>
              <a:rPr lang="en-US" altLang="en-US" sz="2000" dirty="0">
                <a:latin typeface="Times New Roman" panose="02020603050405020304" pitchFamily="18" charset="0"/>
              </a:rPr>
              <a:t>N79’s</a:t>
            </a:r>
          </a:p>
          <a:p>
            <a:pPr algn="ctr" eaLnBrk="1" hangingPunct="1"/>
            <a:r>
              <a:rPr lang="en-US" altLang="en-US" sz="2000" dirty="0">
                <a:latin typeface="Times New Roman" panose="02020603050405020304" pitchFamily="18" charset="0"/>
              </a:rPr>
              <a:t>Finger Table</a:t>
            </a:r>
          </a:p>
        </p:txBody>
      </p:sp>
      <p:sp>
        <p:nvSpPr>
          <p:cNvPr id="65" name="Freeform 35">
            <a:extLst>
              <a:ext uri="{FF2B5EF4-FFF2-40B4-BE49-F238E27FC236}">
                <a16:creationId xmlns:a16="http://schemas.microsoft.com/office/drawing/2014/main" id="{ADE16DC6-80A8-DF4F-B71A-42E8F76E0DC0}"/>
              </a:ext>
            </a:extLst>
          </p:cNvPr>
          <p:cNvSpPr>
            <a:spLocks/>
          </p:cNvSpPr>
          <p:nvPr/>
        </p:nvSpPr>
        <p:spPr bwMode="auto">
          <a:xfrm>
            <a:off x="2057453" y="2434519"/>
            <a:ext cx="1828800" cy="1371600"/>
          </a:xfrm>
          <a:custGeom>
            <a:avLst/>
            <a:gdLst>
              <a:gd name="T0" fmla="*/ 1152 w 1152"/>
              <a:gd name="T1" fmla="*/ 0 h 864"/>
              <a:gd name="T2" fmla="*/ 480 w 1152"/>
              <a:gd name="T3" fmla="*/ 336 h 864"/>
              <a:gd name="T4" fmla="*/ 0 w 1152"/>
              <a:gd name="T5" fmla="*/ 864 h 864"/>
              <a:gd name="T6" fmla="*/ 0 60000 65536"/>
              <a:gd name="T7" fmla="*/ 0 60000 65536"/>
              <a:gd name="T8" fmla="*/ 0 60000 65536"/>
              <a:gd name="T9" fmla="*/ 0 w 1152"/>
              <a:gd name="T10" fmla="*/ 0 h 864"/>
              <a:gd name="T11" fmla="*/ 1152 w 1152"/>
              <a:gd name="T12" fmla="*/ 864 h 864"/>
            </a:gdLst>
            <a:ahLst/>
            <a:cxnLst>
              <a:cxn ang="T6">
                <a:pos x="T0" y="T1"/>
              </a:cxn>
              <a:cxn ang="T7">
                <a:pos x="T2" y="T3"/>
              </a:cxn>
              <a:cxn ang="T8">
                <a:pos x="T4" y="T5"/>
              </a:cxn>
            </a:cxnLst>
            <a:rect l="T9" t="T10" r="T11" b="T12"/>
            <a:pathLst>
              <a:path w="1152" h="864">
                <a:moveTo>
                  <a:pt x="1152" y="0"/>
                </a:moveTo>
                <a:cubicBezTo>
                  <a:pt x="912" y="96"/>
                  <a:pt x="672" y="192"/>
                  <a:pt x="480" y="336"/>
                </a:cubicBezTo>
                <a:cubicBezTo>
                  <a:pt x="288" y="480"/>
                  <a:pt x="144" y="672"/>
                  <a:pt x="0" y="86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endParaRPr lang="en-US" altLang="en-US"/>
          </a:p>
        </p:txBody>
      </p:sp>
      <p:sp>
        <p:nvSpPr>
          <p:cNvPr id="66" name="Freeform 36">
            <a:extLst>
              <a:ext uri="{FF2B5EF4-FFF2-40B4-BE49-F238E27FC236}">
                <a16:creationId xmlns:a16="http://schemas.microsoft.com/office/drawing/2014/main" id="{8059A293-06DA-4949-8D68-270DCD1FF2F7}"/>
              </a:ext>
            </a:extLst>
          </p:cNvPr>
          <p:cNvSpPr>
            <a:spLocks/>
          </p:cNvSpPr>
          <p:nvPr/>
        </p:nvSpPr>
        <p:spPr bwMode="auto">
          <a:xfrm>
            <a:off x="1597077" y="3572757"/>
            <a:ext cx="460375" cy="233362"/>
          </a:xfrm>
          <a:custGeom>
            <a:avLst/>
            <a:gdLst>
              <a:gd name="T0" fmla="*/ 432 w 432"/>
              <a:gd name="T1" fmla="*/ 344 h 344"/>
              <a:gd name="T2" fmla="*/ 288 w 432"/>
              <a:gd name="T3" fmla="*/ 56 h 344"/>
              <a:gd name="T4" fmla="*/ 0 w 432"/>
              <a:gd name="T5" fmla="*/ 8 h 344"/>
              <a:gd name="T6" fmla="*/ 0 60000 65536"/>
              <a:gd name="T7" fmla="*/ 0 60000 65536"/>
              <a:gd name="T8" fmla="*/ 0 60000 65536"/>
              <a:gd name="T9" fmla="*/ 0 w 432"/>
              <a:gd name="T10" fmla="*/ 0 h 344"/>
              <a:gd name="T11" fmla="*/ 432 w 432"/>
              <a:gd name="T12" fmla="*/ 344 h 344"/>
            </a:gdLst>
            <a:ahLst/>
            <a:cxnLst>
              <a:cxn ang="T6">
                <a:pos x="T0" y="T1"/>
              </a:cxn>
              <a:cxn ang="T7">
                <a:pos x="T2" y="T3"/>
              </a:cxn>
              <a:cxn ang="T8">
                <a:pos x="T4" y="T5"/>
              </a:cxn>
            </a:cxnLst>
            <a:rect l="T9" t="T10" r="T11" b="T12"/>
            <a:pathLst>
              <a:path w="432" h="344">
                <a:moveTo>
                  <a:pt x="432" y="344"/>
                </a:moveTo>
                <a:cubicBezTo>
                  <a:pt x="396" y="228"/>
                  <a:pt x="360" y="112"/>
                  <a:pt x="288" y="56"/>
                </a:cubicBezTo>
                <a:cubicBezTo>
                  <a:pt x="216" y="0"/>
                  <a:pt x="108" y="4"/>
                  <a:pt x="0" y="8"/>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endParaRPr lang="en-US" altLang="en-US"/>
          </a:p>
        </p:txBody>
      </p:sp>
      <p:sp>
        <p:nvSpPr>
          <p:cNvPr id="67" name="Freeform 37">
            <a:extLst>
              <a:ext uri="{FF2B5EF4-FFF2-40B4-BE49-F238E27FC236}">
                <a16:creationId xmlns:a16="http://schemas.microsoft.com/office/drawing/2014/main" id="{AB4D8920-B87E-C64F-A15F-DC35BBF6FE04}"/>
              </a:ext>
            </a:extLst>
          </p:cNvPr>
          <p:cNvSpPr>
            <a:spLocks/>
          </p:cNvSpPr>
          <p:nvPr/>
        </p:nvSpPr>
        <p:spPr bwMode="auto">
          <a:xfrm>
            <a:off x="1252052" y="3312690"/>
            <a:ext cx="454024" cy="233362"/>
          </a:xfrm>
          <a:custGeom>
            <a:avLst/>
            <a:gdLst>
              <a:gd name="T0" fmla="*/ 96 w 160"/>
              <a:gd name="T1" fmla="*/ 240 h 240"/>
              <a:gd name="T2" fmla="*/ 144 w 160"/>
              <a:gd name="T3" fmla="*/ 48 h 240"/>
              <a:gd name="T4" fmla="*/ 0 w 160"/>
              <a:gd name="T5" fmla="*/ 0 h 240"/>
              <a:gd name="T6" fmla="*/ 0 60000 65536"/>
              <a:gd name="T7" fmla="*/ 0 60000 65536"/>
              <a:gd name="T8" fmla="*/ 0 60000 65536"/>
              <a:gd name="T9" fmla="*/ 0 w 160"/>
              <a:gd name="T10" fmla="*/ 0 h 240"/>
              <a:gd name="T11" fmla="*/ 160 w 160"/>
              <a:gd name="T12" fmla="*/ 240 h 240"/>
            </a:gdLst>
            <a:ahLst/>
            <a:cxnLst>
              <a:cxn ang="T6">
                <a:pos x="T0" y="T1"/>
              </a:cxn>
              <a:cxn ang="T7">
                <a:pos x="T2" y="T3"/>
              </a:cxn>
              <a:cxn ang="T8">
                <a:pos x="T4" y="T5"/>
              </a:cxn>
            </a:cxnLst>
            <a:rect l="T9" t="T10" r="T11" b="T12"/>
            <a:pathLst>
              <a:path w="160" h="240">
                <a:moveTo>
                  <a:pt x="96" y="240"/>
                </a:moveTo>
                <a:cubicBezTo>
                  <a:pt x="128" y="164"/>
                  <a:pt x="160" y="88"/>
                  <a:pt x="144" y="48"/>
                </a:cubicBezTo>
                <a:cubicBezTo>
                  <a:pt x="128" y="8"/>
                  <a:pt x="64" y="4"/>
                  <a:pt x="0"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endParaRPr lang="en-US" altLang="en-US"/>
          </a:p>
        </p:txBody>
      </p:sp>
      <p:sp>
        <p:nvSpPr>
          <p:cNvPr id="26" name="Text Box 13">
            <a:extLst>
              <a:ext uri="{FF2B5EF4-FFF2-40B4-BE49-F238E27FC236}">
                <a16:creationId xmlns:a16="http://schemas.microsoft.com/office/drawing/2014/main" id="{F61B5E3B-6660-473B-B588-0A1A6A1E8940}"/>
              </a:ext>
            </a:extLst>
          </p:cNvPr>
          <p:cNvSpPr txBox="1">
            <a:spLocks noChangeArrowheads="1"/>
          </p:cNvSpPr>
          <p:nvPr/>
        </p:nvSpPr>
        <p:spPr bwMode="auto">
          <a:xfrm>
            <a:off x="4847502" y="1721166"/>
            <a:ext cx="1980583" cy="2677656"/>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457200" indent="-457200"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dirty="0">
                <a:latin typeface="Times New Roman" panose="02020603050405020304" pitchFamily="18" charset="0"/>
              </a:rPr>
              <a:t>0  33      N40</a:t>
            </a:r>
          </a:p>
          <a:p>
            <a:pPr eaLnBrk="1" hangingPunct="1"/>
            <a:r>
              <a:rPr lang="en-US" altLang="en-US" dirty="0">
                <a:latin typeface="Times New Roman" panose="02020603050405020304" pitchFamily="18" charset="0"/>
              </a:rPr>
              <a:t>1  34      N40</a:t>
            </a:r>
          </a:p>
          <a:p>
            <a:pPr eaLnBrk="1" hangingPunct="1"/>
            <a:r>
              <a:rPr lang="en-US" altLang="en-US">
                <a:latin typeface="Times New Roman" panose="02020603050405020304" pitchFamily="18" charset="0"/>
              </a:rPr>
              <a:t>2  36      </a:t>
            </a:r>
            <a:r>
              <a:rPr lang="en-US" altLang="en-US" dirty="0">
                <a:latin typeface="Times New Roman" panose="02020603050405020304" pitchFamily="18" charset="0"/>
              </a:rPr>
              <a:t>N40</a:t>
            </a:r>
          </a:p>
          <a:p>
            <a:pPr eaLnBrk="1" hangingPunct="1"/>
            <a:r>
              <a:rPr lang="en-US" altLang="en-US" dirty="0">
                <a:latin typeface="Times New Roman" panose="02020603050405020304" pitchFamily="18" charset="0"/>
              </a:rPr>
              <a:t>3  40      N40</a:t>
            </a:r>
          </a:p>
          <a:p>
            <a:pPr eaLnBrk="1" hangingPunct="1"/>
            <a:r>
              <a:rPr lang="en-US" altLang="en-US" dirty="0">
                <a:latin typeface="Times New Roman" panose="02020603050405020304" pitchFamily="18" charset="0"/>
              </a:rPr>
              <a:t>4  48      N52</a:t>
            </a:r>
          </a:p>
          <a:p>
            <a:pPr eaLnBrk="1" hangingPunct="1"/>
            <a:r>
              <a:rPr lang="en-US" altLang="en-US" dirty="0">
                <a:solidFill>
                  <a:srgbClr val="FF0000"/>
                </a:solidFill>
                <a:latin typeface="Times New Roman" panose="02020603050405020304" pitchFamily="18" charset="0"/>
              </a:rPr>
              <a:t>5  64      N70</a:t>
            </a:r>
          </a:p>
          <a:p>
            <a:pPr eaLnBrk="1" hangingPunct="1"/>
            <a:r>
              <a:rPr lang="en-US" altLang="en-US" dirty="0">
                <a:latin typeface="Times New Roman" panose="02020603050405020304" pitchFamily="18" charset="0"/>
              </a:rPr>
              <a:t>6  96      N102</a:t>
            </a:r>
          </a:p>
        </p:txBody>
      </p:sp>
      <p:sp>
        <p:nvSpPr>
          <p:cNvPr id="25" name="Text Box 34">
            <a:extLst>
              <a:ext uri="{FF2B5EF4-FFF2-40B4-BE49-F238E27FC236}">
                <a16:creationId xmlns:a16="http://schemas.microsoft.com/office/drawing/2014/main" id="{8E020785-E870-4B74-AAEE-96056CF7BB7A}"/>
              </a:ext>
            </a:extLst>
          </p:cNvPr>
          <p:cNvSpPr txBox="1">
            <a:spLocks noChangeArrowheads="1"/>
          </p:cNvSpPr>
          <p:nvPr/>
        </p:nvSpPr>
        <p:spPr bwMode="auto">
          <a:xfrm>
            <a:off x="10722435" y="292808"/>
            <a:ext cx="14890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algn="ctr" eaLnBrk="1" hangingPunct="1"/>
            <a:r>
              <a:rPr lang="en-US" altLang="en-US" sz="2000" dirty="0">
                <a:latin typeface="Times New Roman" panose="02020603050405020304" pitchFamily="18" charset="0"/>
              </a:rPr>
              <a:t>N80’s</a:t>
            </a:r>
          </a:p>
          <a:p>
            <a:pPr algn="ctr" eaLnBrk="1" hangingPunct="1"/>
            <a:r>
              <a:rPr lang="en-US" altLang="en-US" sz="2000" dirty="0">
                <a:latin typeface="Times New Roman" panose="02020603050405020304" pitchFamily="18" charset="0"/>
              </a:rPr>
              <a:t>Finger Table</a:t>
            </a:r>
          </a:p>
        </p:txBody>
      </p:sp>
      <p:sp>
        <p:nvSpPr>
          <p:cNvPr id="27" name="Text Box 33">
            <a:extLst>
              <a:ext uri="{FF2B5EF4-FFF2-40B4-BE49-F238E27FC236}">
                <a16:creationId xmlns:a16="http://schemas.microsoft.com/office/drawing/2014/main" id="{A523F169-E7D1-4DD5-8C22-43B44D2E788A}"/>
              </a:ext>
            </a:extLst>
          </p:cNvPr>
          <p:cNvSpPr txBox="1">
            <a:spLocks noChangeArrowheads="1"/>
          </p:cNvSpPr>
          <p:nvPr/>
        </p:nvSpPr>
        <p:spPr bwMode="auto">
          <a:xfrm>
            <a:off x="10915002" y="1029584"/>
            <a:ext cx="1217000" cy="22467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marL="457200" indent="-457200" defTabSz="795338"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defTabSz="795338"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2000" dirty="0">
                <a:latin typeface="Times New Roman" panose="02020603050405020304" pitchFamily="18" charset="0"/>
              </a:rPr>
              <a:t>81 	N85</a:t>
            </a:r>
          </a:p>
          <a:p>
            <a:pPr eaLnBrk="1" hangingPunct="1"/>
            <a:r>
              <a:rPr lang="en-US" altLang="en-US" sz="2000" b="1" dirty="0">
                <a:solidFill>
                  <a:srgbClr val="FF0000"/>
                </a:solidFill>
                <a:latin typeface="Times New Roman" panose="02020603050405020304" pitchFamily="18" charset="0"/>
              </a:rPr>
              <a:t>82 	N85</a:t>
            </a:r>
          </a:p>
          <a:p>
            <a:pPr eaLnBrk="1" hangingPunct="1"/>
            <a:r>
              <a:rPr lang="en-US" altLang="en-US" sz="2000" dirty="0">
                <a:latin typeface="Times New Roman" panose="02020603050405020304" pitchFamily="18" charset="0"/>
              </a:rPr>
              <a:t>84	N85</a:t>
            </a:r>
          </a:p>
          <a:p>
            <a:pPr eaLnBrk="1" hangingPunct="1"/>
            <a:r>
              <a:rPr lang="en-US" altLang="en-US" sz="2000" dirty="0">
                <a:latin typeface="Times New Roman" panose="02020603050405020304" pitchFamily="18" charset="0"/>
              </a:rPr>
              <a:t>88	N102</a:t>
            </a:r>
          </a:p>
          <a:p>
            <a:pPr eaLnBrk="1" hangingPunct="1"/>
            <a:r>
              <a:rPr lang="en-US" altLang="en-US" sz="2000" dirty="0">
                <a:latin typeface="Times New Roman" panose="02020603050405020304" pitchFamily="18" charset="0"/>
              </a:rPr>
              <a:t>96	N102</a:t>
            </a:r>
          </a:p>
          <a:p>
            <a:pPr eaLnBrk="1" hangingPunct="1"/>
            <a:r>
              <a:rPr lang="en-US" altLang="en-US" sz="2000" dirty="0">
                <a:latin typeface="Times New Roman" panose="02020603050405020304" pitchFamily="18" charset="0"/>
              </a:rPr>
              <a:t>112	N113</a:t>
            </a:r>
          </a:p>
          <a:p>
            <a:pPr eaLnBrk="1" hangingPunct="1"/>
            <a:r>
              <a:rPr lang="en-US" altLang="en-US" sz="2000" dirty="0">
                <a:latin typeface="Times New Roman" panose="02020603050405020304" pitchFamily="18" charset="0"/>
              </a:rPr>
              <a:t>16    N32</a:t>
            </a:r>
          </a:p>
        </p:txBody>
      </p:sp>
      <p:sp>
        <p:nvSpPr>
          <p:cNvPr id="28" name="Freeform 37">
            <a:extLst>
              <a:ext uri="{FF2B5EF4-FFF2-40B4-BE49-F238E27FC236}">
                <a16:creationId xmlns:a16="http://schemas.microsoft.com/office/drawing/2014/main" id="{C13F926E-CAE6-49D7-B08A-568F98367B82}"/>
              </a:ext>
            </a:extLst>
          </p:cNvPr>
          <p:cNvSpPr>
            <a:spLocks/>
          </p:cNvSpPr>
          <p:nvPr/>
        </p:nvSpPr>
        <p:spPr bwMode="auto">
          <a:xfrm>
            <a:off x="1055740" y="2831394"/>
            <a:ext cx="454024" cy="409858"/>
          </a:xfrm>
          <a:custGeom>
            <a:avLst/>
            <a:gdLst>
              <a:gd name="T0" fmla="*/ 96 w 160"/>
              <a:gd name="T1" fmla="*/ 240 h 240"/>
              <a:gd name="T2" fmla="*/ 144 w 160"/>
              <a:gd name="T3" fmla="*/ 48 h 240"/>
              <a:gd name="T4" fmla="*/ 0 w 160"/>
              <a:gd name="T5" fmla="*/ 0 h 240"/>
              <a:gd name="T6" fmla="*/ 0 60000 65536"/>
              <a:gd name="T7" fmla="*/ 0 60000 65536"/>
              <a:gd name="T8" fmla="*/ 0 60000 65536"/>
              <a:gd name="T9" fmla="*/ 0 w 160"/>
              <a:gd name="T10" fmla="*/ 0 h 240"/>
              <a:gd name="T11" fmla="*/ 160 w 160"/>
              <a:gd name="T12" fmla="*/ 240 h 240"/>
            </a:gdLst>
            <a:ahLst/>
            <a:cxnLst>
              <a:cxn ang="T6">
                <a:pos x="T0" y="T1"/>
              </a:cxn>
              <a:cxn ang="T7">
                <a:pos x="T2" y="T3"/>
              </a:cxn>
              <a:cxn ang="T8">
                <a:pos x="T4" y="T5"/>
              </a:cxn>
            </a:cxnLst>
            <a:rect l="T9" t="T10" r="T11" b="T12"/>
            <a:pathLst>
              <a:path w="160" h="240">
                <a:moveTo>
                  <a:pt x="96" y="240"/>
                </a:moveTo>
                <a:cubicBezTo>
                  <a:pt x="128" y="164"/>
                  <a:pt x="160" y="88"/>
                  <a:pt x="144" y="48"/>
                </a:cubicBezTo>
                <a:cubicBezTo>
                  <a:pt x="128" y="8"/>
                  <a:pt x="64" y="4"/>
                  <a:pt x="0"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endParaRPr lang="en-US" altLang="en-US"/>
          </a:p>
        </p:txBody>
      </p:sp>
      <p:sp>
        <p:nvSpPr>
          <p:cNvPr id="3" name="Text Box 18">
            <a:extLst>
              <a:ext uri="{FF2B5EF4-FFF2-40B4-BE49-F238E27FC236}">
                <a16:creationId xmlns:a16="http://schemas.microsoft.com/office/drawing/2014/main" id="{8901C12E-5875-5A9A-478E-DDBF519434D4}"/>
              </a:ext>
            </a:extLst>
          </p:cNvPr>
          <p:cNvSpPr txBox="1">
            <a:spLocks noChangeArrowheads="1"/>
          </p:cNvSpPr>
          <p:nvPr/>
        </p:nvSpPr>
        <p:spPr bwMode="auto">
          <a:xfrm>
            <a:off x="6569576" y="5159942"/>
            <a:ext cx="561924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dirty="0">
                <a:solidFill>
                  <a:srgbClr val="FF0000"/>
                </a:solidFill>
                <a:latin typeface="Times New Roman" panose="02020603050405020304" pitchFamily="18" charset="0"/>
              </a:rPr>
              <a:t>1. What is the time complexity for the search time for scalable look-up?</a:t>
            </a:r>
          </a:p>
          <a:p>
            <a:pPr eaLnBrk="1" hangingPunct="1"/>
            <a:r>
              <a:rPr lang="en-US" altLang="en-US" dirty="0">
                <a:solidFill>
                  <a:srgbClr val="FF0000"/>
                </a:solidFill>
                <a:latin typeface="Times New Roman" panose="02020603050405020304" pitchFamily="18" charset="0"/>
              </a:rPr>
              <a:t>2. What is the maximum number of peers allowed in this network?</a:t>
            </a:r>
          </a:p>
        </p:txBody>
      </p:sp>
      <p:cxnSp>
        <p:nvCxnSpPr>
          <p:cNvPr id="5" name="Straight Arrow Connector 4">
            <a:extLst>
              <a:ext uri="{FF2B5EF4-FFF2-40B4-BE49-F238E27FC236}">
                <a16:creationId xmlns:a16="http://schemas.microsoft.com/office/drawing/2014/main" id="{2CC15187-C084-A76E-CF11-F0EC8DAA73D3}"/>
              </a:ext>
            </a:extLst>
          </p:cNvPr>
          <p:cNvCxnSpPr>
            <a:cxnSpLocks/>
          </p:cNvCxnSpPr>
          <p:nvPr/>
        </p:nvCxnSpPr>
        <p:spPr>
          <a:xfrm flipV="1">
            <a:off x="1055740" y="2286000"/>
            <a:ext cx="2851150" cy="4533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8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45157-968B-4DC1-940A-E8D2E46598EB}"/>
              </a:ext>
            </a:extLst>
          </p:cNvPr>
          <p:cNvSpPr>
            <a:spLocks noGrp="1"/>
          </p:cNvSpPr>
          <p:nvPr>
            <p:ph type="title"/>
          </p:nvPr>
        </p:nvSpPr>
        <p:spPr>
          <a:xfrm>
            <a:off x="1293812" y="38100"/>
            <a:ext cx="9144001" cy="685800"/>
          </a:xfrm>
        </p:spPr>
        <p:txBody>
          <a:bodyPr/>
          <a:lstStyle/>
          <a:p>
            <a:pPr algn="ctr"/>
            <a:r>
              <a:rPr lang="en-US" b="1" dirty="0"/>
              <a:t>New Peer Join</a:t>
            </a:r>
          </a:p>
        </p:txBody>
      </p:sp>
      <p:sp>
        <p:nvSpPr>
          <p:cNvPr id="3" name="Content Placeholder 2">
            <a:extLst>
              <a:ext uri="{FF2B5EF4-FFF2-40B4-BE49-F238E27FC236}">
                <a16:creationId xmlns:a16="http://schemas.microsoft.com/office/drawing/2014/main" id="{6AED284B-6021-4039-BCC8-7AC105CBD355}"/>
              </a:ext>
            </a:extLst>
          </p:cNvPr>
          <p:cNvSpPr>
            <a:spLocks noGrp="1"/>
          </p:cNvSpPr>
          <p:nvPr>
            <p:ph idx="1"/>
          </p:nvPr>
        </p:nvSpPr>
        <p:spPr>
          <a:xfrm>
            <a:off x="0" y="396815"/>
            <a:ext cx="11887199" cy="5981700"/>
          </a:xfrm>
        </p:spPr>
        <p:txBody>
          <a:bodyPr>
            <a:normAutofit/>
          </a:bodyPr>
          <a:lstStyle/>
          <a:p>
            <a:pPr>
              <a:lnSpc>
                <a:spcPct val="150000"/>
              </a:lnSpc>
              <a:spcBef>
                <a:spcPts val="600"/>
              </a:spcBef>
            </a:pPr>
            <a:r>
              <a:rPr lang="en-US" sz="1800" dirty="0">
                <a:solidFill>
                  <a:schemeClr val="tx1"/>
                </a:solidFill>
              </a:rPr>
              <a:t>To join a network, </a:t>
            </a:r>
          </a:p>
          <a:p>
            <a:pPr lvl="1">
              <a:lnSpc>
                <a:spcPct val="150000"/>
              </a:lnSpc>
              <a:spcBef>
                <a:spcPts val="600"/>
              </a:spcBef>
            </a:pPr>
            <a:r>
              <a:rPr lang="en-US" sz="1800" dirty="0">
                <a:solidFill>
                  <a:schemeClr val="tx1"/>
                </a:solidFill>
              </a:rPr>
              <a:t>Initialize Peer </a:t>
            </a:r>
            <a:r>
              <a:rPr lang="en-US" sz="1800" i="1" dirty="0">
                <a:solidFill>
                  <a:srgbClr val="FF0000"/>
                </a:solidFill>
              </a:rPr>
              <a:t>n</a:t>
            </a:r>
            <a:r>
              <a:rPr lang="en-US" sz="1800" dirty="0">
                <a:solidFill>
                  <a:schemeClr val="tx1"/>
                </a:solidFill>
              </a:rPr>
              <a:t> by getting the ID and its finger table</a:t>
            </a:r>
          </a:p>
          <a:p>
            <a:pPr lvl="1">
              <a:lnSpc>
                <a:spcPct val="150000"/>
              </a:lnSpc>
              <a:spcBef>
                <a:spcPts val="600"/>
              </a:spcBef>
            </a:pPr>
            <a:r>
              <a:rPr lang="en-US" sz="1800" dirty="0">
                <a:solidFill>
                  <a:schemeClr val="tx1"/>
                </a:solidFill>
              </a:rPr>
              <a:t>The new Peer takes over its responsible keys from its successor.</a:t>
            </a:r>
          </a:p>
          <a:p>
            <a:pPr lvl="1">
              <a:lnSpc>
                <a:spcPct val="150000"/>
              </a:lnSpc>
              <a:spcBef>
                <a:spcPts val="600"/>
              </a:spcBef>
            </a:pPr>
            <a:r>
              <a:rPr lang="en-US" sz="1800" dirty="0">
                <a:solidFill>
                  <a:schemeClr val="tx1"/>
                </a:solidFill>
              </a:rPr>
              <a:t>Update the </a:t>
            </a:r>
            <a:r>
              <a:rPr lang="en-US" sz="2000" dirty="0">
                <a:solidFill>
                  <a:schemeClr val="tx1"/>
                </a:solidFill>
              </a:rPr>
              <a:t>predecessor’s finger table</a:t>
            </a:r>
          </a:p>
          <a:p>
            <a:pPr>
              <a:lnSpc>
                <a:spcPct val="150000"/>
              </a:lnSpc>
            </a:pPr>
            <a:endParaRPr lang="en-US" sz="2000" dirty="0"/>
          </a:p>
        </p:txBody>
      </p:sp>
      <p:sp>
        <p:nvSpPr>
          <p:cNvPr id="4" name="Oval 3">
            <a:extLst>
              <a:ext uri="{FF2B5EF4-FFF2-40B4-BE49-F238E27FC236}">
                <a16:creationId xmlns:a16="http://schemas.microsoft.com/office/drawing/2014/main" id="{552A5D68-18D3-4C87-BEA4-E0619FBC64A4}"/>
              </a:ext>
            </a:extLst>
          </p:cNvPr>
          <p:cNvSpPr>
            <a:spLocks noChangeArrowheads="1"/>
          </p:cNvSpPr>
          <p:nvPr/>
        </p:nvSpPr>
        <p:spPr bwMode="auto">
          <a:xfrm>
            <a:off x="3351212" y="2850412"/>
            <a:ext cx="3427412" cy="342741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endParaRPr lang="en-US" altLang="en-US"/>
          </a:p>
        </p:txBody>
      </p:sp>
      <p:sp>
        <p:nvSpPr>
          <p:cNvPr id="5" name="Text Box 4">
            <a:extLst>
              <a:ext uri="{FF2B5EF4-FFF2-40B4-BE49-F238E27FC236}">
                <a16:creationId xmlns:a16="http://schemas.microsoft.com/office/drawing/2014/main" id="{3B8EAD49-B6AC-4325-8687-03B5ABBA5FEE}"/>
              </a:ext>
            </a:extLst>
          </p:cNvPr>
          <p:cNvSpPr txBox="1">
            <a:spLocks noChangeArrowheads="1"/>
          </p:cNvSpPr>
          <p:nvPr/>
        </p:nvSpPr>
        <p:spPr bwMode="auto">
          <a:xfrm>
            <a:off x="4773612" y="2393212"/>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algn="ctr" eaLnBrk="1" hangingPunct="1"/>
            <a:r>
              <a:rPr lang="en-US" altLang="en-US">
                <a:latin typeface="Helvetica" pitchFamily="2" charset="0"/>
              </a:rPr>
              <a:t>(0)</a:t>
            </a:r>
          </a:p>
        </p:txBody>
      </p:sp>
      <p:sp>
        <p:nvSpPr>
          <p:cNvPr id="6" name="Text Box 5">
            <a:extLst>
              <a:ext uri="{FF2B5EF4-FFF2-40B4-BE49-F238E27FC236}">
                <a16:creationId xmlns:a16="http://schemas.microsoft.com/office/drawing/2014/main" id="{D999D3B4-6DCC-4F9D-B871-1DEB7E36CE72}"/>
              </a:ext>
            </a:extLst>
          </p:cNvPr>
          <p:cNvSpPr txBox="1">
            <a:spLocks noChangeArrowheads="1"/>
          </p:cNvSpPr>
          <p:nvPr/>
        </p:nvSpPr>
        <p:spPr bwMode="auto">
          <a:xfrm>
            <a:off x="6862762" y="4374412"/>
            <a:ext cx="7524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a:solidFill>
                  <a:schemeClr val="accent2"/>
                </a:solidFill>
                <a:latin typeface="Helvetica" pitchFamily="2" charset="0"/>
              </a:rPr>
              <a:t>N32</a:t>
            </a:r>
          </a:p>
        </p:txBody>
      </p:sp>
      <p:sp>
        <p:nvSpPr>
          <p:cNvPr id="7" name="Text Box 6">
            <a:extLst>
              <a:ext uri="{FF2B5EF4-FFF2-40B4-BE49-F238E27FC236}">
                <a16:creationId xmlns:a16="http://schemas.microsoft.com/office/drawing/2014/main" id="{B7B68CC0-F0F0-4FB2-9DAC-E37EE7A85799}"/>
              </a:ext>
            </a:extLst>
          </p:cNvPr>
          <p:cNvSpPr txBox="1">
            <a:spLocks noChangeArrowheads="1"/>
          </p:cNvSpPr>
          <p:nvPr/>
        </p:nvSpPr>
        <p:spPr bwMode="auto">
          <a:xfrm>
            <a:off x="5254624" y="6346087"/>
            <a:ext cx="7524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a:solidFill>
                  <a:schemeClr val="accent2"/>
                </a:solidFill>
                <a:latin typeface="Helvetica" pitchFamily="2" charset="0"/>
              </a:rPr>
              <a:t>N60</a:t>
            </a:r>
          </a:p>
        </p:txBody>
      </p:sp>
      <p:sp>
        <p:nvSpPr>
          <p:cNvPr id="8" name="Text Box 7">
            <a:extLst>
              <a:ext uri="{FF2B5EF4-FFF2-40B4-BE49-F238E27FC236}">
                <a16:creationId xmlns:a16="http://schemas.microsoft.com/office/drawing/2014/main" id="{ADD1EFB8-0104-4A7B-A257-4D5D7FAF2F13}"/>
              </a:ext>
            </a:extLst>
          </p:cNvPr>
          <p:cNvSpPr txBox="1">
            <a:spLocks noChangeArrowheads="1"/>
          </p:cNvSpPr>
          <p:nvPr/>
        </p:nvSpPr>
        <p:spPr bwMode="auto">
          <a:xfrm>
            <a:off x="2587624" y="5203087"/>
            <a:ext cx="7524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a:solidFill>
                  <a:schemeClr val="accent2"/>
                </a:solidFill>
                <a:latin typeface="Helvetica" pitchFamily="2" charset="0"/>
              </a:rPr>
              <a:t>N80</a:t>
            </a:r>
          </a:p>
        </p:txBody>
      </p:sp>
      <p:sp>
        <p:nvSpPr>
          <p:cNvPr id="9" name="Text Box 8">
            <a:extLst>
              <a:ext uri="{FF2B5EF4-FFF2-40B4-BE49-F238E27FC236}">
                <a16:creationId xmlns:a16="http://schemas.microsoft.com/office/drawing/2014/main" id="{37E48324-FE3E-4A8B-AD41-B6FFC9F05BDF}"/>
              </a:ext>
            </a:extLst>
          </p:cNvPr>
          <p:cNvSpPr txBox="1">
            <a:spLocks noChangeArrowheads="1"/>
          </p:cNvSpPr>
          <p:nvPr/>
        </p:nvSpPr>
        <p:spPr bwMode="auto">
          <a:xfrm>
            <a:off x="3806824" y="6346087"/>
            <a:ext cx="7524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a:solidFill>
                  <a:schemeClr val="accent2"/>
                </a:solidFill>
                <a:latin typeface="Helvetica" pitchFamily="2" charset="0"/>
              </a:rPr>
              <a:t>N70</a:t>
            </a:r>
          </a:p>
        </p:txBody>
      </p:sp>
      <p:sp>
        <p:nvSpPr>
          <p:cNvPr id="10" name="Text Box 9">
            <a:extLst>
              <a:ext uri="{FF2B5EF4-FFF2-40B4-BE49-F238E27FC236}">
                <a16:creationId xmlns:a16="http://schemas.microsoft.com/office/drawing/2014/main" id="{AC60E3BA-A01E-4188-910D-824EAA8E62BC}"/>
              </a:ext>
            </a:extLst>
          </p:cNvPr>
          <p:cNvSpPr txBox="1">
            <a:spLocks noChangeArrowheads="1"/>
          </p:cNvSpPr>
          <p:nvPr/>
        </p:nvSpPr>
        <p:spPr bwMode="auto">
          <a:xfrm>
            <a:off x="2968624" y="2774212"/>
            <a:ext cx="92233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a:solidFill>
                  <a:schemeClr val="accent2"/>
                </a:solidFill>
                <a:latin typeface="Helvetica" pitchFamily="2" charset="0"/>
              </a:rPr>
              <a:t>N113</a:t>
            </a:r>
          </a:p>
        </p:txBody>
      </p:sp>
      <p:sp>
        <p:nvSpPr>
          <p:cNvPr id="11" name="Text Box 10">
            <a:extLst>
              <a:ext uri="{FF2B5EF4-FFF2-40B4-BE49-F238E27FC236}">
                <a16:creationId xmlns:a16="http://schemas.microsoft.com/office/drawing/2014/main" id="{69D98C52-889E-42E3-897C-6ED510E20EF2}"/>
              </a:ext>
            </a:extLst>
          </p:cNvPr>
          <p:cNvSpPr txBox="1">
            <a:spLocks noChangeArrowheads="1"/>
          </p:cNvSpPr>
          <p:nvPr/>
        </p:nvSpPr>
        <p:spPr bwMode="auto">
          <a:xfrm>
            <a:off x="2435224" y="3536212"/>
            <a:ext cx="92233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a:solidFill>
                  <a:schemeClr val="accent2"/>
                </a:solidFill>
                <a:latin typeface="Helvetica" pitchFamily="2" charset="0"/>
              </a:rPr>
              <a:t>N102</a:t>
            </a:r>
          </a:p>
        </p:txBody>
      </p:sp>
      <p:sp>
        <p:nvSpPr>
          <p:cNvPr id="12" name="Text Box 11">
            <a:extLst>
              <a:ext uri="{FF2B5EF4-FFF2-40B4-BE49-F238E27FC236}">
                <a16:creationId xmlns:a16="http://schemas.microsoft.com/office/drawing/2014/main" id="{6391486B-A5B1-4217-B882-61E144309FAD}"/>
              </a:ext>
            </a:extLst>
          </p:cNvPr>
          <p:cNvSpPr txBox="1">
            <a:spLocks noChangeArrowheads="1"/>
          </p:cNvSpPr>
          <p:nvPr/>
        </p:nvSpPr>
        <p:spPr bwMode="auto">
          <a:xfrm>
            <a:off x="6710362" y="5126887"/>
            <a:ext cx="7524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a:solidFill>
                  <a:schemeClr val="accent2"/>
                </a:solidFill>
                <a:latin typeface="Helvetica" pitchFamily="2" charset="0"/>
              </a:rPr>
              <a:t>N40</a:t>
            </a:r>
          </a:p>
        </p:txBody>
      </p:sp>
      <p:sp>
        <p:nvSpPr>
          <p:cNvPr id="13" name="Text Box 12">
            <a:extLst>
              <a:ext uri="{FF2B5EF4-FFF2-40B4-BE49-F238E27FC236}">
                <a16:creationId xmlns:a16="http://schemas.microsoft.com/office/drawing/2014/main" id="{681D0153-CA22-40B9-AE72-48801A8BBD4D}"/>
              </a:ext>
            </a:extLst>
          </p:cNvPr>
          <p:cNvSpPr txBox="1">
            <a:spLocks noChangeArrowheads="1"/>
          </p:cNvSpPr>
          <p:nvPr/>
        </p:nvSpPr>
        <p:spPr bwMode="auto">
          <a:xfrm>
            <a:off x="6100762" y="5965087"/>
            <a:ext cx="7524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a:solidFill>
                  <a:schemeClr val="accent2"/>
                </a:solidFill>
                <a:latin typeface="Helvetica" pitchFamily="2" charset="0"/>
              </a:rPr>
              <a:t>N52</a:t>
            </a:r>
          </a:p>
        </p:txBody>
      </p:sp>
      <p:sp>
        <p:nvSpPr>
          <p:cNvPr id="14" name="Text Box 13">
            <a:extLst>
              <a:ext uri="{FF2B5EF4-FFF2-40B4-BE49-F238E27FC236}">
                <a16:creationId xmlns:a16="http://schemas.microsoft.com/office/drawing/2014/main" id="{D8D0BCA2-58F4-40A7-88DD-DEAA8A1416D5}"/>
              </a:ext>
            </a:extLst>
          </p:cNvPr>
          <p:cNvSpPr txBox="1">
            <a:spLocks noChangeArrowheads="1"/>
          </p:cNvSpPr>
          <p:nvPr/>
        </p:nvSpPr>
        <p:spPr bwMode="auto">
          <a:xfrm>
            <a:off x="8664574" y="3279036"/>
            <a:ext cx="1736725" cy="2657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marL="457200" indent="-457200"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dirty="0">
                <a:latin typeface="Times New Roman" panose="02020603050405020304" pitchFamily="18" charset="0"/>
              </a:rPr>
              <a:t>21	   N32</a:t>
            </a:r>
          </a:p>
          <a:p>
            <a:pPr eaLnBrk="1" hangingPunct="1"/>
            <a:r>
              <a:rPr lang="en-US" altLang="en-US" dirty="0">
                <a:latin typeface="Times New Roman" panose="02020603050405020304" pitchFamily="18" charset="0"/>
              </a:rPr>
              <a:t>22	   N32</a:t>
            </a:r>
          </a:p>
          <a:p>
            <a:pPr eaLnBrk="1" hangingPunct="1"/>
            <a:r>
              <a:rPr lang="en-US" altLang="en-US" dirty="0">
                <a:latin typeface="Times New Roman" panose="02020603050405020304" pitchFamily="18" charset="0"/>
              </a:rPr>
              <a:t>24	   N32</a:t>
            </a:r>
          </a:p>
          <a:p>
            <a:pPr eaLnBrk="1" hangingPunct="1"/>
            <a:r>
              <a:rPr lang="en-US" altLang="en-US" dirty="0">
                <a:latin typeface="Times New Roman" panose="02020603050405020304" pitchFamily="18" charset="0"/>
              </a:rPr>
              <a:t>28	   N32</a:t>
            </a:r>
          </a:p>
          <a:p>
            <a:pPr eaLnBrk="1" hangingPunct="1"/>
            <a:r>
              <a:rPr lang="en-US" altLang="en-US" dirty="0">
                <a:latin typeface="Times New Roman" panose="02020603050405020304" pitchFamily="18" charset="0"/>
              </a:rPr>
              <a:t>36	   N40</a:t>
            </a:r>
          </a:p>
          <a:p>
            <a:pPr eaLnBrk="1" hangingPunct="1"/>
            <a:r>
              <a:rPr lang="en-US" altLang="en-US" dirty="0">
                <a:latin typeface="Times New Roman" panose="02020603050405020304" pitchFamily="18" charset="0"/>
              </a:rPr>
              <a:t>52	   N52</a:t>
            </a:r>
          </a:p>
          <a:p>
            <a:pPr eaLnBrk="1" hangingPunct="1"/>
            <a:r>
              <a:rPr lang="en-US" altLang="en-US" dirty="0">
                <a:latin typeface="Times New Roman" panose="02020603050405020304" pitchFamily="18" charset="0"/>
              </a:rPr>
              <a:t>84	   N102</a:t>
            </a:r>
          </a:p>
        </p:txBody>
      </p:sp>
      <p:sp>
        <p:nvSpPr>
          <p:cNvPr id="15" name="Text Box 14">
            <a:extLst>
              <a:ext uri="{FF2B5EF4-FFF2-40B4-BE49-F238E27FC236}">
                <a16:creationId xmlns:a16="http://schemas.microsoft.com/office/drawing/2014/main" id="{4C4DCF4B-1C17-411C-B28A-025E7687F546}"/>
              </a:ext>
            </a:extLst>
          </p:cNvPr>
          <p:cNvSpPr txBox="1">
            <a:spLocks noChangeArrowheads="1"/>
          </p:cNvSpPr>
          <p:nvPr/>
        </p:nvSpPr>
        <p:spPr bwMode="auto">
          <a:xfrm>
            <a:off x="8129587" y="2856761"/>
            <a:ext cx="26685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algn="ctr" eaLnBrk="1" hangingPunct="1"/>
            <a:r>
              <a:rPr lang="en-US" altLang="en-US" dirty="0">
                <a:solidFill>
                  <a:srgbClr val="FF0000"/>
                </a:solidFill>
                <a:latin typeface="Times New Roman" panose="02020603050405020304" pitchFamily="18" charset="0"/>
              </a:rPr>
              <a:t>N20</a:t>
            </a:r>
            <a:r>
              <a:rPr lang="en-US" altLang="en-US" dirty="0">
                <a:latin typeface="Times New Roman" panose="02020603050405020304" pitchFamily="18" charset="0"/>
              </a:rPr>
              <a:t>’s Finger Table</a:t>
            </a:r>
          </a:p>
        </p:txBody>
      </p:sp>
      <p:sp>
        <p:nvSpPr>
          <p:cNvPr id="16" name="Text Box 15">
            <a:extLst>
              <a:ext uri="{FF2B5EF4-FFF2-40B4-BE49-F238E27FC236}">
                <a16:creationId xmlns:a16="http://schemas.microsoft.com/office/drawing/2014/main" id="{817B8E46-AD59-4F17-ADD6-1DF87489CBA9}"/>
              </a:ext>
            </a:extLst>
          </p:cNvPr>
          <p:cNvSpPr txBox="1">
            <a:spLocks noChangeArrowheads="1"/>
          </p:cNvSpPr>
          <p:nvPr/>
        </p:nvSpPr>
        <p:spPr bwMode="auto">
          <a:xfrm>
            <a:off x="6557962" y="3231412"/>
            <a:ext cx="7524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dirty="0">
                <a:solidFill>
                  <a:srgbClr val="FF0000"/>
                </a:solidFill>
                <a:latin typeface="Helvetica" pitchFamily="2" charset="0"/>
              </a:rPr>
              <a:t>N20</a:t>
            </a:r>
          </a:p>
        </p:txBody>
      </p:sp>
    </p:spTree>
    <p:extLst>
      <p:ext uri="{BB962C8B-B14F-4D97-AF65-F5344CB8AC3E}">
        <p14:creationId xmlns:p14="http://schemas.microsoft.com/office/powerpoint/2010/main" val="152942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
            <a:extLst>
              <a:ext uri="{FF2B5EF4-FFF2-40B4-BE49-F238E27FC236}">
                <a16:creationId xmlns:a16="http://schemas.microsoft.com/office/drawing/2014/main" id="{F0252605-CB19-DC40-B40D-7B4853F1385A}"/>
              </a:ext>
            </a:extLst>
          </p:cNvPr>
          <p:cNvSpPr>
            <a:spLocks noChangeArrowheads="1"/>
          </p:cNvSpPr>
          <p:nvPr/>
        </p:nvSpPr>
        <p:spPr bwMode="auto">
          <a:xfrm>
            <a:off x="2436812" y="2057400"/>
            <a:ext cx="3427413" cy="342741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endParaRPr lang="en-US" altLang="en-US"/>
          </a:p>
        </p:txBody>
      </p:sp>
      <p:sp>
        <p:nvSpPr>
          <p:cNvPr id="35" name="Text Box 4">
            <a:extLst>
              <a:ext uri="{FF2B5EF4-FFF2-40B4-BE49-F238E27FC236}">
                <a16:creationId xmlns:a16="http://schemas.microsoft.com/office/drawing/2014/main" id="{3C273F1B-2606-B243-970E-2ABBB9BEC00C}"/>
              </a:ext>
            </a:extLst>
          </p:cNvPr>
          <p:cNvSpPr txBox="1">
            <a:spLocks noChangeArrowheads="1"/>
          </p:cNvSpPr>
          <p:nvPr/>
        </p:nvSpPr>
        <p:spPr bwMode="auto">
          <a:xfrm>
            <a:off x="3859212" y="1600200"/>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algn="ctr" eaLnBrk="1" hangingPunct="1"/>
            <a:r>
              <a:rPr lang="en-US" altLang="en-US">
                <a:latin typeface="Helvetica" pitchFamily="2" charset="0"/>
              </a:rPr>
              <a:t>(0)</a:t>
            </a:r>
          </a:p>
        </p:txBody>
      </p:sp>
      <p:sp>
        <p:nvSpPr>
          <p:cNvPr id="36" name="Text Box 5">
            <a:extLst>
              <a:ext uri="{FF2B5EF4-FFF2-40B4-BE49-F238E27FC236}">
                <a16:creationId xmlns:a16="http://schemas.microsoft.com/office/drawing/2014/main" id="{B725DD81-17DF-0F46-9FD7-1782AF265FD2}"/>
              </a:ext>
            </a:extLst>
          </p:cNvPr>
          <p:cNvSpPr txBox="1">
            <a:spLocks noChangeArrowheads="1"/>
          </p:cNvSpPr>
          <p:nvPr/>
        </p:nvSpPr>
        <p:spPr bwMode="auto">
          <a:xfrm>
            <a:off x="5948362" y="3581400"/>
            <a:ext cx="7524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a:solidFill>
                  <a:schemeClr val="accent2"/>
                </a:solidFill>
                <a:latin typeface="Helvetica" pitchFamily="2" charset="0"/>
              </a:rPr>
              <a:t>N32</a:t>
            </a:r>
          </a:p>
        </p:txBody>
      </p:sp>
      <p:sp>
        <p:nvSpPr>
          <p:cNvPr id="37" name="Text Box 6">
            <a:extLst>
              <a:ext uri="{FF2B5EF4-FFF2-40B4-BE49-F238E27FC236}">
                <a16:creationId xmlns:a16="http://schemas.microsoft.com/office/drawing/2014/main" id="{0FE999EE-8407-DC47-A85B-F821AC3BB38B}"/>
              </a:ext>
            </a:extLst>
          </p:cNvPr>
          <p:cNvSpPr txBox="1">
            <a:spLocks noChangeArrowheads="1"/>
          </p:cNvSpPr>
          <p:nvPr/>
        </p:nvSpPr>
        <p:spPr bwMode="auto">
          <a:xfrm>
            <a:off x="4340225" y="5553075"/>
            <a:ext cx="7524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a:solidFill>
                  <a:schemeClr val="accent2"/>
                </a:solidFill>
                <a:latin typeface="Helvetica" pitchFamily="2" charset="0"/>
              </a:rPr>
              <a:t>N60</a:t>
            </a:r>
          </a:p>
        </p:txBody>
      </p:sp>
      <p:sp>
        <p:nvSpPr>
          <p:cNvPr id="38" name="Text Box 7">
            <a:extLst>
              <a:ext uri="{FF2B5EF4-FFF2-40B4-BE49-F238E27FC236}">
                <a16:creationId xmlns:a16="http://schemas.microsoft.com/office/drawing/2014/main" id="{11B869F0-6A95-8B44-82F8-EAFD07DE2233}"/>
              </a:ext>
            </a:extLst>
          </p:cNvPr>
          <p:cNvSpPr txBox="1">
            <a:spLocks noChangeArrowheads="1"/>
          </p:cNvSpPr>
          <p:nvPr/>
        </p:nvSpPr>
        <p:spPr bwMode="auto">
          <a:xfrm>
            <a:off x="1673225" y="4410075"/>
            <a:ext cx="7524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a:solidFill>
                  <a:schemeClr val="accent2"/>
                </a:solidFill>
                <a:latin typeface="Helvetica" pitchFamily="2" charset="0"/>
              </a:rPr>
              <a:t>N80</a:t>
            </a:r>
          </a:p>
        </p:txBody>
      </p:sp>
      <p:sp>
        <p:nvSpPr>
          <p:cNvPr id="39" name="Text Box 8">
            <a:extLst>
              <a:ext uri="{FF2B5EF4-FFF2-40B4-BE49-F238E27FC236}">
                <a16:creationId xmlns:a16="http://schemas.microsoft.com/office/drawing/2014/main" id="{2F01754D-9EAE-FA42-A9E6-136D82B973F8}"/>
              </a:ext>
            </a:extLst>
          </p:cNvPr>
          <p:cNvSpPr txBox="1">
            <a:spLocks noChangeArrowheads="1"/>
          </p:cNvSpPr>
          <p:nvPr/>
        </p:nvSpPr>
        <p:spPr bwMode="auto">
          <a:xfrm>
            <a:off x="2892425" y="5553075"/>
            <a:ext cx="7524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a:solidFill>
                  <a:schemeClr val="accent2"/>
                </a:solidFill>
                <a:latin typeface="Helvetica" pitchFamily="2" charset="0"/>
              </a:rPr>
              <a:t>N70</a:t>
            </a:r>
          </a:p>
        </p:txBody>
      </p:sp>
      <p:sp>
        <p:nvSpPr>
          <p:cNvPr id="40" name="Text Box 9">
            <a:extLst>
              <a:ext uri="{FF2B5EF4-FFF2-40B4-BE49-F238E27FC236}">
                <a16:creationId xmlns:a16="http://schemas.microsoft.com/office/drawing/2014/main" id="{EEBCCEF1-840D-C246-9D0B-DDEE1B57932A}"/>
              </a:ext>
            </a:extLst>
          </p:cNvPr>
          <p:cNvSpPr txBox="1">
            <a:spLocks noChangeArrowheads="1"/>
          </p:cNvSpPr>
          <p:nvPr/>
        </p:nvSpPr>
        <p:spPr bwMode="auto">
          <a:xfrm>
            <a:off x="2054225" y="1981200"/>
            <a:ext cx="922337"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a:solidFill>
                  <a:schemeClr val="accent2"/>
                </a:solidFill>
                <a:latin typeface="Helvetica" pitchFamily="2" charset="0"/>
              </a:rPr>
              <a:t>N113</a:t>
            </a:r>
          </a:p>
        </p:txBody>
      </p:sp>
      <p:sp>
        <p:nvSpPr>
          <p:cNvPr id="41" name="Text Box 10">
            <a:extLst>
              <a:ext uri="{FF2B5EF4-FFF2-40B4-BE49-F238E27FC236}">
                <a16:creationId xmlns:a16="http://schemas.microsoft.com/office/drawing/2014/main" id="{8693F303-B258-D94F-B740-88B69050E206}"/>
              </a:ext>
            </a:extLst>
          </p:cNvPr>
          <p:cNvSpPr txBox="1">
            <a:spLocks noChangeArrowheads="1"/>
          </p:cNvSpPr>
          <p:nvPr/>
        </p:nvSpPr>
        <p:spPr bwMode="auto">
          <a:xfrm>
            <a:off x="1520825" y="2743200"/>
            <a:ext cx="922337"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a:solidFill>
                  <a:schemeClr val="accent2"/>
                </a:solidFill>
                <a:latin typeface="Helvetica" pitchFamily="2" charset="0"/>
              </a:rPr>
              <a:t>N102</a:t>
            </a:r>
          </a:p>
        </p:txBody>
      </p:sp>
      <p:sp>
        <p:nvSpPr>
          <p:cNvPr id="42" name="Text Box 11">
            <a:extLst>
              <a:ext uri="{FF2B5EF4-FFF2-40B4-BE49-F238E27FC236}">
                <a16:creationId xmlns:a16="http://schemas.microsoft.com/office/drawing/2014/main" id="{D8FA6BDE-D419-9F41-BB2C-DFE6F983A6E9}"/>
              </a:ext>
            </a:extLst>
          </p:cNvPr>
          <p:cNvSpPr txBox="1">
            <a:spLocks noChangeArrowheads="1"/>
          </p:cNvSpPr>
          <p:nvPr/>
        </p:nvSpPr>
        <p:spPr bwMode="auto">
          <a:xfrm>
            <a:off x="5795962" y="4333875"/>
            <a:ext cx="7524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a:solidFill>
                  <a:schemeClr val="accent2"/>
                </a:solidFill>
                <a:latin typeface="Helvetica" pitchFamily="2" charset="0"/>
              </a:rPr>
              <a:t>N40</a:t>
            </a:r>
          </a:p>
        </p:txBody>
      </p:sp>
      <p:sp>
        <p:nvSpPr>
          <p:cNvPr id="43" name="Text Box 12">
            <a:extLst>
              <a:ext uri="{FF2B5EF4-FFF2-40B4-BE49-F238E27FC236}">
                <a16:creationId xmlns:a16="http://schemas.microsoft.com/office/drawing/2014/main" id="{AB91FC6A-DA6B-EA45-85E7-186E82F7F72C}"/>
              </a:ext>
            </a:extLst>
          </p:cNvPr>
          <p:cNvSpPr txBox="1">
            <a:spLocks noChangeArrowheads="1"/>
          </p:cNvSpPr>
          <p:nvPr/>
        </p:nvSpPr>
        <p:spPr bwMode="auto">
          <a:xfrm>
            <a:off x="5186362" y="5172075"/>
            <a:ext cx="7524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a:solidFill>
                  <a:schemeClr val="accent2"/>
                </a:solidFill>
                <a:latin typeface="Helvetica" pitchFamily="2" charset="0"/>
              </a:rPr>
              <a:t>N52</a:t>
            </a:r>
          </a:p>
        </p:txBody>
      </p:sp>
      <p:sp>
        <p:nvSpPr>
          <p:cNvPr id="45" name="Text Box 14">
            <a:extLst>
              <a:ext uri="{FF2B5EF4-FFF2-40B4-BE49-F238E27FC236}">
                <a16:creationId xmlns:a16="http://schemas.microsoft.com/office/drawing/2014/main" id="{9CD81417-34FA-544D-9B73-9AD686BE7DD1}"/>
              </a:ext>
            </a:extLst>
          </p:cNvPr>
          <p:cNvSpPr txBox="1">
            <a:spLocks noChangeArrowheads="1"/>
          </p:cNvSpPr>
          <p:nvPr/>
        </p:nvSpPr>
        <p:spPr bwMode="auto">
          <a:xfrm>
            <a:off x="7581712" y="2207567"/>
            <a:ext cx="32239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algn="ctr" eaLnBrk="1" hangingPunct="1"/>
            <a:r>
              <a:rPr lang="en-US" altLang="en-US" dirty="0">
                <a:solidFill>
                  <a:srgbClr val="FF0000"/>
                </a:solidFill>
                <a:latin typeface="Times New Roman" panose="02020603050405020304" pitchFamily="18" charset="0"/>
              </a:rPr>
              <a:t>N20</a:t>
            </a:r>
            <a:r>
              <a:rPr lang="en-US" altLang="en-US" dirty="0">
                <a:latin typeface="Times New Roman" panose="02020603050405020304" pitchFamily="18" charset="0"/>
              </a:rPr>
              <a:t>’s Finger Table</a:t>
            </a:r>
          </a:p>
        </p:txBody>
      </p:sp>
      <p:sp>
        <p:nvSpPr>
          <p:cNvPr id="46" name="Text Box 15">
            <a:extLst>
              <a:ext uri="{FF2B5EF4-FFF2-40B4-BE49-F238E27FC236}">
                <a16:creationId xmlns:a16="http://schemas.microsoft.com/office/drawing/2014/main" id="{8A210501-E74E-124B-96F9-FF36B7EBA1DF}"/>
              </a:ext>
            </a:extLst>
          </p:cNvPr>
          <p:cNvSpPr txBox="1">
            <a:spLocks noChangeArrowheads="1"/>
          </p:cNvSpPr>
          <p:nvPr/>
        </p:nvSpPr>
        <p:spPr bwMode="auto">
          <a:xfrm>
            <a:off x="5643562" y="2438400"/>
            <a:ext cx="7524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a:solidFill>
                  <a:srgbClr val="FF0000"/>
                </a:solidFill>
                <a:latin typeface="Helvetica" pitchFamily="2" charset="0"/>
              </a:rPr>
              <a:t>N20</a:t>
            </a:r>
          </a:p>
        </p:txBody>
      </p:sp>
      <p:sp>
        <p:nvSpPr>
          <p:cNvPr id="47" name="Text Box 16">
            <a:extLst>
              <a:ext uri="{FF2B5EF4-FFF2-40B4-BE49-F238E27FC236}">
                <a16:creationId xmlns:a16="http://schemas.microsoft.com/office/drawing/2014/main" id="{F91EE957-D20D-A64C-9A5F-EEE8B81821FE}"/>
              </a:ext>
            </a:extLst>
          </p:cNvPr>
          <p:cNvSpPr txBox="1">
            <a:spLocks noChangeArrowheads="1"/>
          </p:cNvSpPr>
          <p:nvPr/>
        </p:nvSpPr>
        <p:spPr bwMode="auto">
          <a:xfrm>
            <a:off x="1252537" y="6289284"/>
            <a:ext cx="50786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2800" dirty="0">
                <a:latin typeface="Times New Roman" panose="02020603050405020304" pitchFamily="18" charset="0"/>
              </a:rPr>
              <a:t>Peer </a:t>
            </a:r>
            <a:r>
              <a:rPr lang="en-US" altLang="en-US" sz="2800" dirty="0">
                <a:solidFill>
                  <a:srgbClr val="FF0000"/>
                </a:solidFill>
                <a:latin typeface="Times New Roman" panose="02020603050405020304" pitchFamily="18" charset="0"/>
              </a:rPr>
              <a:t>20</a:t>
            </a:r>
            <a:r>
              <a:rPr lang="en-US" altLang="en-US" sz="2800" dirty="0">
                <a:latin typeface="Times New Roman" panose="02020603050405020304" pitchFamily="18" charset="0"/>
              </a:rPr>
              <a:t> moves keys from Peer 32.</a:t>
            </a:r>
          </a:p>
        </p:txBody>
      </p:sp>
      <p:sp>
        <p:nvSpPr>
          <p:cNvPr id="48" name="Text Box 17">
            <a:extLst>
              <a:ext uri="{FF2B5EF4-FFF2-40B4-BE49-F238E27FC236}">
                <a16:creationId xmlns:a16="http://schemas.microsoft.com/office/drawing/2014/main" id="{23231AD3-BB9F-3949-A17E-93160BF5BECC}"/>
              </a:ext>
            </a:extLst>
          </p:cNvPr>
          <p:cNvSpPr txBox="1">
            <a:spLocks noChangeArrowheads="1"/>
          </p:cNvSpPr>
          <p:nvPr/>
        </p:nvSpPr>
        <p:spPr bwMode="auto">
          <a:xfrm>
            <a:off x="5940425" y="3032125"/>
            <a:ext cx="10248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2000" b="1" dirty="0">
                <a:solidFill>
                  <a:srgbClr val="00BE00"/>
                </a:solidFill>
                <a:latin typeface="Helvetica" pitchFamily="2" charset="0"/>
              </a:rPr>
              <a:t>114..20</a:t>
            </a:r>
            <a:endParaRPr lang="en-US" altLang="en-US" sz="2000" dirty="0">
              <a:solidFill>
                <a:srgbClr val="00BE00"/>
              </a:solidFill>
              <a:latin typeface="Helvetica" pitchFamily="2" charset="0"/>
            </a:endParaRPr>
          </a:p>
        </p:txBody>
      </p:sp>
      <p:sp>
        <p:nvSpPr>
          <p:cNvPr id="49" name="Line 18">
            <a:extLst>
              <a:ext uri="{FF2B5EF4-FFF2-40B4-BE49-F238E27FC236}">
                <a16:creationId xmlns:a16="http://schemas.microsoft.com/office/drawing/2014/main" id="{396D11B3-94D3-624B-AA27-8EB495775A44}"/>
              </a:ext>
            </a:extLst>
          </p:cNvPr>
          <p:cNvSpPr>
            <a:spLocks noChangeShapeType="1"/>
          </p:cNvSpPr>
          <p:nvPr/>
        </p:nvSpPr>
        <p:spPr bwMode="auto">
          <a:xfrm flipH="1" flipV="1">
            <a:off x="5940425" y="2971800"/>
            <a:ext cx="76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Text Box 13">
            <a:extLst>
              <a:ext uri="{FF2B5EF4-FFF2-40B4-BE49-F238E27FC236}">
                <a16:creationId xmlns:a16="http://schemas.microsoft.com/office/drawing/2014/main" id="{618CC213-20CE-4D4A-B7D1-106DA9A7B3BE}"/>
              </a:ext>
            </a:extLst>
          </p:cNvPr>
          <p:cNvSpPr txBox="1">
            <a:spLocks noChangeArrowheads="1"/>
          </p:cNvSpPr>
          <p:nvPr/>
        </p:nvSpPr>
        <p:spPr bwMode="auto">
          <a:xfrm>
            <a:off x="8325328" y="2678134"/>
            <a:ext cx="1736725" cy="2657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marL="457200" indent="-457200"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dirty="0">
                <a:latin typeface="Times New Roman" panose="02020603050405020304" pitchFamily="18" charset="0"/>
              </a:rPr>
              <a:t>21	   N32</a:t>
            </a:r>
          </a:p>
          <a:p>
            <a:pPr eaLnBrk="1" hangingPunct="1"/>
            <a:r>
              <a:rPr lang="en-US" altLang="en-US" dirty="0">
                <a:latin typeface="Times New Roman" panose="02020603050405020304" pitchFamily="18" charset="0"/>
              </a:rPr>
              <a:t>22	   N32</a:t>
            </a:r>
          </a:p>
          <a:p>
            <a:pPr eaLnBrk="1" hangingPunct="1"/>
            <a:r>
              <a:rPr lang="en-US" altLang="en-US" dirty="0">
                <a:latin typeface="Times New Roman" panose="02020603050405020304" pitchFamily="18" charset="0"/>
              </a:rPr>
              <a:t>24	   N32</a:t>
            </a:r>
          </a:p>
          <a:p>
            <a:pPr eaLnBrk="1" hangingPunct="1"/>
            <a:r>
              <a:rPr lang="en-US" altLang="en-US" dirty="0">
                <a:latin typeface="Times New Roman" panose="02020603050405020304" pitchFamily="18" charset="0"/>
              </a:rPr>
              <a:t>28	   N32</a:t>
            </a:r>
          </a:p>
          <a:p>
            <a:pPr eaLnBrk="1" hangingPunct="1"/>
            <a:r>
              <a:rPr lang="en-US" altLang="en-US" dirty="0">
                <a:latin typeface="Times New Roman" panose="02020603050405020304" pitchFamily="18" charset="0"/>
              </a:rPr>
              <a:t>36	   N40</a:t>
            </a:r>
          </a:p>
          <a:p>
            <a:pPr eaLnBrk="1" hangingPunct="1"/>
            <a:r>
              <a:rPr lang="en-US" altLang="en-US" dirty="0">
                <a:latin typeface="Times New Roman" panose="02020603050405020304" pitchFamily="18" charset="0"/>
              </a:rPr>
              <a:t>52	   N52</a:t>
            </a:r>
          </a:p>
          <a:p>
            <a:pPr eaLnBrk="1" hangingPunct="1"/>
            <a:r>
              <a:rPr lang="en-US" altLang="en-US" dirty="0">
                <a:latin typeface="Times New Roman" panose="02020603050405020304" pitchFamily="18" charset="0"/>
              </a:rPr>
              <a:t>84	   N102</a:t>
            </a:r>
          </a:p>
        </p:txBody>
      </p:sp>
      <p:sp>
        <p:nvSpPr>
          <p:cNvPr id="23" name="Rectangle 19">
            <a:extLst>
              <a:ext uri="{FF2B5EF4-FFF2-40B4-BE49-F238E27FC236}">
                <a16:creationId xmlns:a16="http://schemas.microsoft.com/office/drawing/2014/main" id="{CE469EF1-7ECA-4F0B-A028-578539874D79}"/>
              </a:ext>
            </a:extLst>
          </p:cNvPr>
          <p:cNvSpPr>
            <a:spLocks noChangeArrowheads="1"/>
          </p:cNvSpPr>
          <p:nvPr/>
        </p:nvSpPr>
        <p:spPr bwMode="auto">
          <a:xfrm>
            <a:off x="7872633" y="5553075"/>
            <a:ext cx="36639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anose="030F09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902030302020204" pitchFamily="66" charset="0"/>
                <a:ea typeface="ＭＳ Ｐゴシック" panose="020B0600070205080204" pitchFamily="34" charset="-128"/>
              </a:defRPr>
            </a:lvl2pPr>
            <a:lvl3pPr eaLnBrk="0" hangingPunct="0">
              <a:defRPr sz="2400">
                <a:solidFill>
                  <a:schemeClr val="tx1"/>
                </a:solidFill>
                <a:latin typeface="Comic Sans MS" panose="030F0902030302020204" pitchFamily="66" charset="0"/>
                <a:ea typeface="ＭＳ Ｐゴシック" panose="020B0600070205080204" pitchFamily="34" charset="-128"/>
              </a:defRPr>
            </a:lvl3pPr>
            <a:lvl4pPr eaLnBrk="0" hangingPunct="0">
              <a:defRPr sz="2400">
                <a:solidFill>
                  <a:schemeClr val="tx1"/>
                </a:solidFill>
                <a:latin typeface="Comic Sans MS" panose="030F0902030302020204" pitchFamily="66" charset="0"/>
                <a:ea typeface="ＭＳ Ｐゴシック" panose="020B0600070205080204" pitchFamily="34" charset="-128"/>
              </a:defRPr>
            </a:lvl4pPr>
            <a:lvl5pPr eaLnBrk="0" hangingPunct="0">
              <a:defRPr sz="2400">
                <a:solidFill>
                  <a:schemeClr val="tx1"/>
                </a:solidFill>
                <a:latin typeface="Comic Sans MS" panose="030F09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2000" dirty="0">
                <a:latin typeface="Times New Roman" panose="02020603050405020304" pitchFamily="18" charset="0"/>
              </a:rPr>
              <a:t>Notify Peers that must include</a:t>
            </a:r>
          </a:p>
          <a:p>
            <a:pPr eaLnBrk="1" hangingPunct="1"/>
            <a:r>
              <a:rPr lang="en-US" altLang="en-US" sz="2000" dirty="0">
                <a:latin typeface="Times New Roman" panose="02020603050405020304" pitchFamily="18" charset="0"/>
              </a:rPr>
              <a:t>N20 in their table. N113[1]=N20, </a:t>
            </a:r>
          </a:p>
          <a:p>
            <a:pPr eaLnBrk="1" hangingPunct="1"/>
            <a:r>
              <a:rPr lang="en-US" altLang="en-US" sz="2000" dirty="0">
                <a:latin typeface="Times New Roman" panose="02020603050405020304" pitchFamily="18" charset="0"/>
              </a:rPr>
              <a:t>not N32</a:t>
            </a:r>
            <a:r>
              <a:rPr lang="en-US" altLang="en-US" sz="1200" dirty="0">
                <a:latin typeface="Times New Roman" panose="02020603050405020304" pitchFamily="18" charset="0"/>
              </a:rPr>
              <a:t>.</a:t>
            </a:r>
          </a:p>
        </p:txBody>
      </p:sp>
      <p:sp>
        <p:nvSpPr>
          <p:cNvPr id="5" name="Content Placeholder 2">
            <a:extLst>
              <a:ext uri="{FF2B5EF4-FFF2-40B4-BE49-F238E27FC236}">
                <a16:creationId xmlns:a16="http://schemas.microsoft.com/office/drawing/2014/main" id="{56ABBB0D-94A2-4BA4-C8BB-56DD101AA6F0}"/>
              </a:ext>
            </a:extLst>
          </p:cNvPr>
          <p:cNvSpPr txBox="1">
            <a:spLocks/>
          </p:cNvSpPr>
          <p:nvPr/>
        </p:nvSpPr>
        <p:spPr>
          <a:xfrm>
            <a:off x="158833" y="34981"/>
            <a:ext cx="12029992" cy="1584659"/>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spcBef>
                <a:spcPts val="600"/>
              </a:spcBef>
            </a:pPr>
            <a:r>
              <a:rPr lang="en-US" sz="1800" dirty="0">
                <a:solidFill>
                  <a:schemeClr val="tx1"/>
                </a:solidFill>
              </a:rPr>
              <a:t>After joining,</a:t>
            </a:r>
          </a:p>
          <a:p>
            <a:pPr lvl="1">
              <a:lnSpc>
                <a:spcPct val="150000"/>
              </a:lnSpc>
              <a:spcBef>
                <a:spcPts val="600"/>
              </a:spcBef>
            </a:pPr>
            <a:r>
              <a:rPr lang="en-US" sz="1800" dirty="0">
                <a:solidFill>
                  <a:schemeClr val="tx1"/>
                </a:solidFill>
              </a:rPr>
              <a:t>Update the predecessor’s finger table </a:t>
            </a:r>
          </a:p>
          <a:p>
            <a:pPr lvl="1">
              <a:lnSpc>
                <a:spcPct val="150000"/>
              </a:lnSpc>
              <a:spcBef>
                <a:spcPts val="600"/>
              </a:spcBef>
            </a:pPr>
            <a:r>
              <a:rPr lang="en-US" sz="1800" dirty="0">
                <a:solidFill>
                  <a:schemeClr val="tx1"/>
                </a:solidFill>
              </a:rPr>
              <a:t>Move relevant keys from successor peer to new peer.</a:t>
            </a:r>
            <a:endParaRPr lang="en-US" sz="1800" dirty="0"/>
          </a:p>
        </p:txBody>
      </p:sp>
    </p:spTree>
    <p:extLst>
      <p:ext uri="{BB962C8B-B14F-4D97-AF65-F5344CB8AC3E}">
        <p14:creationId xmlns:p14="http://schemas.microsoft.com/office/powerpoint/2010/main" val="3049108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45157-968B-4DC1-940A-E8D2E46598EB}"/>
              </a:ext>
            </a:extLst>
          </p:cNvPr>
          <p:cNvSpPr>
            <a:spLocks noGrp="1"/>
          </p:cNvSpPr>
          <p:nvPr>
            <p:ph type="title"/>
          </p:nvPr>
        </p:nvSpPr>
        <p:spPr>
          <a:xfrm>
            <a:off x="1293812" y="38100"/>
            <a:ext cx="9144001" cy="685800"/>
          </a:xfrm>
        </p:spPr>
        <p:txBody>
          <a:bodyPr/>
          <a:lstStyle/>
          <a:p>
            <a:pPr algn="ctr"/>
            <a:r>
              <a:rPr lang="en-US" b="1" dirty="0"/>
              <a:t>Stabilization Protocols</a:t>
            </a:r>
          </a:p>
        </p:txBody>
      </p:sp>
      <p:sp>
        <p:nvSpPr>
          <p:cNvPr id="3" name="Content Placeholder 2">
            <a:extLst>
              <a:ext uri="{FF2B5EF4-FFF2-40B4-BE49-F238E27FC236}">
                <a16:creationId xmlns:a16="http://schemas.microsoft.com/office/drawing/2014/main" id="{6AED284B-6021-4039-BCC8-7AC105CBD355}"/>
              </a:ext>
            </a:extLst>
          </p:cNvPr>
          <p:cNvSpPr>
            <a:spLocks noGrp="1"/>
          </p:cNvSpPr>
          <p:nvPr>
            <p:ph idx="1"/>
          </p:nvPr>
        </p:nvSpPr>
        <p:spPr>
          <a:xfrm>
            <a:off x="34855" y="914400"/>
            <a:ext cx="11887199" cy="5905500"/>
          </a:xfrm>
        </p:spPr>
        <p:txBody>
          <a:bodyPr>
            <a:normAutofit/>
          </a:bodyPr>
          <a:lstStyle/>
          <a:p>
            <a:pPr>
              <a:lnSpc>
                <a:spcPct val="150000"/>
              </a:lnSpc>
            </a:pPr>
            <a:r>
              <a:rPr lang="en-US" sz="1800" dirty="0">
                <a:solidFill>
                  <a:schemeClr val="tx1"/>
                </a:solidFill>
              </a:rPr>
              <a:t>Each Peer in the system needs to periodically run a stabilization protocol</a:t>
            </a:r>
          </a:p>
          <a:p>
            <a:pPr lvl="1">
              <a:lnSpc>
                <a:spcPct val="150000"/>
              </a:lnSpc>
            </a:pPr>
            <a:r>
              <a:rPr lang="en-US" sz="1800" dirty="0">
                <a:solidFill>
                  <a:schemeClr val="tx1"/>
                </a:solidFill>
              </a:rPr>
              <a:t>This protocol periodically updates finger tables of affected Peers and successor pointers.</a:t>
            </a:r>
          </a:p>
          <a:p>
            <a:pPr>
              <a:lnSpc>
                <a:spcPct val="150000"/>
              </a:lnSpc>
            </a:pPr>
            <a:r>
              <a:rPr lang="en-US" sz="1800" dirty="0">
                <a:solidFill>
                  <a:schemeClr val="tx1"/>
                </a:solidFill>
              </a:rPr>
              <a:t>The </a:t>
            </a:r>
            <a:r>
              <a:rPr lang="en-US" sz="1800" b="1" dirty="0">
                <a:solidFill>
                  <a:schemeClr val="tx1"/>
                </a:solidFill>
              </a:rPr>
              <a:t>stabilization protocol </a:t>
            </a:r>
            <a:r>
              <a:rPr lang="en-US" sz="1800" dirty="0">
                <a:solidFill>
                  <a:schemeClr val="tx1"/>
                </a:solidFill>
              </a:rPr>
              <a:t>works as follows:</a:t>
            </a:r>
          </a:p>
          <a:p>
            <a:pPr lvl="1">
              <a:lnSpc>
                <a:spcPct val="150000"/>
              </a:lnSpc>
            </a:pPr>
            <a:r>
              <a:rPr lang="en-US" sz="1800" dirty="0">
                <a:solidFill>
                  <a:schemeClr val="tx1"/>
                </a:solidFill>
              </a:rPr>
              <a:t>Notify(): notifies n's successor of its existence, so it can change its predecessor to n</a:t>
            </a:r>
          </a:p>
          <a:p>
            <a:pPr lvl="1">
              <a:lnSpc>
                <a:spcPct val="150000"/>
              </a:lnSpc>
            </a:pPr>
            <a:r>
              <a:rPr lang="en-US" sz="1800" dirty="0">
                <a:solidFill>
                  <a:schemeClr val="tx1"/>
                </a:solidFill>
              </a:rPr>
              <a:t>Stabilize(): n asks its successor for its predecessor p and decides whether p should be n's successor instead (this is the case if p recently joined the system).</a:t>
            </a:r>
          </a:p>
          <a:p>
            <a:pPr lvl="1">
              <a:lnSpc>
                <a:spcPct val="150000"/>
              </a:lnSpc>
            </a:pPr>
            <a:r>
              <a:rPr lang="en-US" sz="1800" dirty="0" err="1">
                <a:solidFill>
                  <a:schemeClr val="tx1"/>
                </a:solidFill>
              </a:rPr>
              <a:t>Fix_fingers</a:t>
            </a:r>
            <a:r>
              <a:rPr lang="en-US" sz="1800" dirty="0">
                <a:solidFill>
                  <a:schemeClr val="tx1"/>
                </a:solidFill>
              </a:rPr>
              <a:t>(): updates finger tables</a:t>
            </a:r>
          </a:p>
          <a:p>
            <a:pPr>
              <a:lnSpc>
                <a:spcPct val="150000"/>
              </a:lnSpc>
            </a:pPr>
            <a:endParaRPr lang="en-US" dirty="0"/>
          </a:p>
        </p:txBody>
      </p:sp>
    </p:spTree>
    <p:extLst>
      <p:ext uri="{BB962C8B-B14F-4D97-AF65-F5344CB8AC3E}">
        <p14:creationId xmlns:p14="http://schemas.microsoft.com/office/powerpoint/2010/main" val="309997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45157-968B-4DC1-940A-E8D2E46598EB}"/>
              </a:ext>
            </a:extLst>
          </p:cNvPr>
          <p:cNvSpPr>
            <a:spLocks noGrp="1"/>
          </p:cNvSpPr>
          <p:nvPr>
            <p:ph type="title"/>
          </p:nvPr>
        </p:nvSpPr>
        <p:spPr>
          <a:xfrm>
            <a:off x="0" y="38100"/>
            <a:ext cx="10437813" cy="685800"/>
          </a:xfrm>
        </p:spPr>
        <p:txBody>
          <a:bodyPr>
            <a:normAutofit fontScale="90000"/>
          </a:bodyPr>
          <a:lstStyle/>
          <a:p>
            <a:pPr algn="ctr"/>
            <a:r>
              <a:rPr lang="en-US" dirty="0">
                <a:solidFill>
                  <a:schemeClr val="accent2"/>
                </a:solidFill>
              </a:rPr>
              <a:t>Implications of using Chord DHT in a P2P Distributed System</a:t>
            </a:r>
          </a:p>
        </p:txBody>
      </p:sp>
      <p:sp>
        <p:nvSpPr>
          <p:cNvPr id="3" name="Content Placeholder 2">
            <a:extLst>
              <a:ext uri="{FF2B5EF4-FFF2-40B4-BE49-F238E27FC236}">
                <a16:creationId xmlns:a16="http://schemas.microsoft.com/office/drawing/2014/main" id="{6AED284B-6021-4039-BCC8-7AC105CBD355}"/>
              </a:ext>
            </a:extLst>
          </p:cNvPr>
          <p:cNvSpPr>
            <a:spLocks noGrp="1"/>
          </p:cNvSpPr>
          <p:nvPr>
            <p:ph idx="1"/>
          </p:nvPr>
        </p:nvSpPr>
        <p:spPr>
          <a:xfrm>
            <a:off x="34855" y="1066800"/>
            <a:ext cx="12153970" cy="5753100"/>
          </a:xfrm>
        </p:spPr>
        <p:txBody>
          <a:bodyPr>
            <a:normAutofit/>
          </a:bodyPr>
          <a:lstStyle/>
          <a:p>
            <a:pPr>
              <a:lnSpc>
                <a:spcPct val="150000"/>
              </a:lnSpc>
            </a:pPr>
            <a:r>
              <a:rPr lang="en-US" sz="1800" dirty="0">
                <a:solidFill>
                  <a:schemeClr val="tx1"/>
                </a:solidFill>
              </a:rPr>
              <a:t>New peers may join. There will always be a constant need to generate finger tables for new peers; update the predecessor’s finger table and copy keys from successor peers</a:t>
            </a:r>
            <a:endParaRPr lang="en-US" sz="1800" dirty="0"/>
          </a:p>
          <a:p>
            <a:pPr>
              <a:lnSpc>
                <a:spcPct val="150000"/>
              </a:lnSpc>
            </a:pPr>
            <a:r>
              <a:rPr lang="en-US" sz="1800" dirty="0">
                <a:solidFill>
                  <a:schemeClr val="tx1"/>
                </a:solidFill>
              </a:rPr>
              <a:t>P2P systems have a high rate of churn (node join, leave, and failure due to sudden disconnection from the network), and so data may be lost!</a:t>
            </a:r>
          </a:p>
          <a:p>
            <a:pPr lvl="1">
              <a:lnSpc>
                <a:spcPct val="150000"/>
              </a:lnSpc>
            </a:pPr>
            <a:r>
              <a:rPr lang="en-US" sz="1800" b="0" i="0" dirty="0">
                <a:solidFill>
                  <a:srgbClr val="0C0D0E"/>
                </a:solidFill>
                <a:effectLst/>
              </a:rPr>
              <a:t>In a fully decentralized p2p environment where you have no control over individual nodes you cannot really guarantee that data stays in the network forever by itself.</a:t>
            </a:r>
          </a:p>
          <a:p>
            <a:pPr lvl="1">
              <a:lnSpc>
                <a:spcPct val="150000"/>
              </a:lnSpc>
            </a:pPr>
            <a:r>
              <a:rPr lang="en-US" sz="1800" dirty="0">
                <a:solidFill>
                  <a:srgbClr val="0C0D0E"/>
                </a:solidFill>
              </a:rPr>
              <a:t>To achieve redundancy, </a:t>
            </a:r>
            <a:r>
              <a:rPr lang="en-US" sz="1800" b="0" i="0" dirty="0">
                <a:solidFill>
                  <a:srgbClr val="0C0D0E"/>
                </a:solidFill>
                <a:effectLst/>
              </a:rPr>
              <a:t>the target nodes may replicate data among themselves or the originating node may periodically refresh the stored data.</a:t>
            </a:r>
          </a:p>
          <a:p>
            <a:pPr lvl="1">
              <a:lnSpc>
                <a:spcPct val="150000"/>
              </a:lnSpc>
            </a:pPr>
            <a:r>
              <a:rPr lang="en-US" sz="1800" dirty="0">
                <a:solidFill>
                  <a:srgbClr val="0C0D0E"/>
                </a:solidFill>
              </a:rPr>
              <a:t>Note that </a:t>
            </a:r>
            <a:r>
              <a:rPr lang="en-US" sz="1800" b="0" i="0" dirty="0">
                <a:solidFill>
                  <a:srgbClr val="0C0D0E"/>
                </a:solidFill>
                <a:effectLst/>
              </a:rPr>
              <a:t>DHT is a distributed algorithm that is usually just used to </a:t>
            </a:r>
            <a:r>
              <a:rPr lang="en-US" sz="1800" dirty="0">
                <a:solidFill>
                  <a:srgbClr val="0C0D0E"/>
                </a:solidFill>
              </a:rPr>
              <a:t>speed up data search,</a:t>
            </a:r>
            <a:r>
              <a:rPr lang="en-US" sz="1800" b="0" i="0" dirty="0">
                <a:solidFill>
                  <a:srgbClr val="0C0D0E"/>
                </a:solidFill>
                <a:effectLst/>
              </a:rPr>
              <a:t> and discovery </a:t>
            </a:r>
            <a:r>
              <a:rPr lang="en-US" sz="1800" b="1" i="0" dirty="0">
                <a:solidFill>
                  <a:srgbClr val="FF0000"/>
                </a:solidFill>
                <a:effectLst/>
                <a:sym typeface="Wingdings" panose="05000000000000000000" pitchFamily="2" charset="2"/>
              </a:rPr>
              <a:t></a:t>
            </a:r>
            <a:endParaRPr lang="en-US" sz="1800" b="1" i="0" dirty="0">
              <a:solidFill>
                <a:srgbClr val="FF0000"/>
              </a:solidFill>
              <a:effectLst/>
            </a:endParaRPr>
          </a:p>
          <a:p>
            <a:pPr lvl="1">
              <a:lnSpc>
                <a:spcPct val="150000"/>
              </a:lnSpc>
            </a:pPr>
            <a:endParaRPr lang="en-US" sz="1800" b="0" i="0" dirty="0">
              <a:solidFill>
                <a:srgbClr val="0C0D0E"/>
              </a:solidFill>
              <a:effectLst/>
            </a:endParaRPr>
          </a:p>
          <a:p>
            <a:pPr lvl="1">
              <a:lnSpc>
                <a:spcPct val="150000"/>
              </a:lnSpc>
            </a:pPr>
            <a:endParaRPr lang="en-US" sz="1800" dirty="0">
              <a:solidFill>
                <a:schemeClr val="tx1"/>
              </a:solidFill>
            </a:endParaRPr>
          </a:p>
        </p:txBody>
      </p:sp>
    </p:spTree>
    <p:extLst>
      <p:ext uri="{BB962C8B-B14F-4D97-AF65-F5344CB8AC3E}">
        <p14:creationId xmlns:p14="http://schemas.microsoft.com/office/powerpoint/2010/main" val="188537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6BCA9-8282-4151-AA2E-445F4147FA5F}"/>
              </a:ext>
            </a:extLst>
          </p:cNvPr>
          <p:cNvSpPr>
            <a:spLocks noGrp="1"/>
          </p:cNvSpPr>
          <p:nvPr>
            <p:ph type="title"/>
          </p:nvPr>
        </p:nvSpPr>
        <p:spPr>
          <a:xfrm>
            <a:off x="677157" y="134683"/>
            <a:ext cx="8594429" cy="1320800"/>
          </a:xfrm>
        </p:spPr>
        <p:txBody>
          <a:bodyPr/>
          <a:lstStyle/>
          <a:p>
            <a:pPr algn="ctr"/>
            <a:r>
              <a:rPr lang="en-US" b="1" dirty="0"/>
              <a:t>OUTLINE</a:t>
            </a:r>
          </a:p>
        </p:txBody>
      </p:sp>
      <p:sp>
        <p:nvSpPr>
          <p:cNvPr id="3" name="Content Placeholder 2">
            <a:extLst>
              <a:ext uri="{FF2B5EF4-FFF2-40B4-BE49-F238E27FC236}">
                <a16:creationId xmlns:a16="http://schemas.microsoft.com/office/drawing/2014/main" id="{CD9EB1E1-598F-4C5D-B3E7-D89A1C532365}"/>
              </a:ext>
            </a:extLst>
          </p:cNvPr>
          <p:cNvSpPr>
            <a:spLocks noGrp="1"/>
          </p:cNvSpPr>
          <p:nvPr>
            <p:ph idx="1"/>
          </p:nvPr>
        </p:nvSpPr>
        <p:spPr>
          <a:xfrm>
            <a:off x="677157" y="1488613"/>
            <a:ext cx="8594429" cy="3880773"/>
          </a:xfrm>
        </p:spPr>
        <p:txBody>
          <a:bodyPr/>
          <a:lstStyle/>
          <a:p>
            <a:r>
              <a:rPr lang="en-US" sz="2000" dirty="0">
                <a:solidFill>
                  <a:schemeClr val="tx1"/>
                </a:solidFill>
              </a:rPr>
              <a:t>Peer-to-Peer Computing</a:t>
            </a:r>
          </a:p>
          <a:p>
            <a:r>
              <a:rPr lang="en-US" sz="2000" dirty="0">
                <a:solidFill>
                  <a:schemeClr val="tx1"/>
                </a:solidFill>
              </a:rPr>
              <a:t>P2P Taxonomy- categories</a:t>
            </a:r>
          </a:p>
          <a:p>
            <a:r>
              <a:rPr lang="en-US" sz="2000" dirty="0">
                <a:solidFill>
                  <a:schemeClr val="tx1"/>
                </a:solidFill>
              </a:rPr>
              <a:t>Cons of P2P</a:t>
            </a:r>
          </a:p>
          <a:p>
            <a:r>
              <a:rPr lang="en-US" sz="2000" dirty="0">
                <a:solidFill>
                  <a:schemeClr val="tx1"/>
                </a:solidFill>
              </a:rPr>
              <a:t>Distributed Hash Table (DHT)</a:t>
            </a:r>
          </a:p>
          <a:p>
            <a:pPr lvl="1"/>
            <a:r>
              <a:rPr lang="en-US" sz="2000" dirty="0">
                <a:solidFill>
                  <a:schemeClr val="tx1"/>
                </a:solidFill>
              </a:rPr>
              <a:t>Chord DHT</a:t>
            </a:r>
          </a:p>
          <a:p>
            <a:pPr lvl="2"/>
            <a:r>
              <a:rPr lang="en-US" sz="2000" dirty="0">
                <a:solidFill>
                  <a:schemeClr val="tx1"/>
                </a:solidFill>
              </a:rPr>
              <a:t>Simple Lookup</a:t>
            </a:r>
          </a:p>
          <a:p>
            <a:pPr lvl="2"/>
            <a:r>
              <a:rPr lang="en-US" sz="2000" dirty="0">
                <a:solidFill>
                  <a:schemeClr val="tx1"/>
                </a:solidFill>
              </a:rPr>
              <a:t>Scalable Lookup</a:t>
            </a:r>
          </a:p>
          <a:p>
            <a:pPr lvl="2"/>
            <a:endParaRPr lang="en-US" dirty="0"/>
          </a:p>
          <a:p>
            <a:endParaRPr lang="en-US" dirty="0"/>
          </a:p>
          <a:p>
            <a:endParaRPr lang="en-US" dirty="0"/>
          </a:p>
        </p:txBody>
      </p:sp>
    </p:spTree>
    <p:extLst>
      <p:ext uri="{BB962C8B-B14F-4D97-AF65-F5344CB8AC3E}">
        <p14:creationId xmlns:p14="http://schemas.microsoft.com/office/powerpoint/2010/main" val="2245322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2" y="23191"/>
            <a:ext cx="9144001" cy="533400"/>
          </a:xfrm>
        </p:spPr>
        <p:txBody>
          <a:bodyPr>
            <a:normAutofit fontScale="90000"/>
          </a:bodyPr>
          <a:lstStyle/>
          <a:p>
            <a:pPr algn="ctr"/>
            <a:r>
              <a:rPr lang="en-US" b="1" dirty="0"/>
              <a:t>Peer-to-Peer Computing</a:t>
            </a:r>
          </a:p>
        </p:txBody>
      </p:sp>
      <p:sp>
        <p:nvSpPr>
          <p:cNvPr id="3" name="Content Placeholder 2"/>
          <p:cNvSpPr>
            <a:spLocks noGrp="1"/>
          </p:cNvSpPr>
          <p:nvPr>
            <p:ph idx="1"/>
          </p:nvPr>
        </p:nvSpPr>
        <p:spPr>
          <a:xfrm>
            <a:off x="379413" y="556591"/>
            <a:ext cx="6477000" cy="6149009"/>
          </a:xfrm>
        </p:spPr>
        <p:txBody>
          <a:bodyPr>
            <a:normAutofit/>
          </a:bodyPr>
          <a:lstStyle/>
          <a:p>
            <a:pPr>
              <a:lnSpc>
                <a:spcPct val="150000"/>
              </a:lnSpc>
            </a:pPr>
            <a:r>
              <a:rPr lang="en-US" sz="1800" dirty="0">
                <a:solidFill>
                  <a:schemeClr val="tx1"/>
                </a:solidFill>
              </a:rPr>
              <a:t>In peer-to-peer, all peers are independent. Although resources could be shared across the network </a:t>
            </a:r>
          </a:p>
          <a:p>
            <a:pPr>
              <a:lnSpc>
                <a:spcPct val="150000"/>
              </a:lnSpc>
            </a:pPr>
            <a:r>
              <a:rPr lang="en-US" sz="1800" dirty="0">
                <a:solidFill>
                  <a:schemeClr val="tx1"/>
                </a:solidFill>
              </a:rPr>
              <a:t>Peer A may request some data from Peer B. However, Peer A may have to locate Peer B through other peers in the P2P network. </a:t>
            </a:r>
          </a:p>
          <a:p>
            <a:pPr>
              <a:lnSpc>
                <a:spcPct val="150000"/>
              </a:lnSpc>
            </a:pPr>
            <a:r>
              <a:rPr lang="en-US" sz="1800" dirty="0">
                <a:solidFill>
                  <a:schemeClr val="tx1"/>
                </a:solidFill>
              </a:rPr>
              <a:t>Once Peer B is located, Peer A deals directly with Peer B</a:t>
            </a:r>
          </a:p>
          <a:p>
            <a:pPr>
              <a:lnSpc>
                <a:spcPct val="150000"/>
              </a:lnSpc>
            </a:pPr>
            <a:r>
              <a:rPr lang="en-US" sz="1800" dirty="0">
                <a:solidFill>
                  <a:schemeClr val="tx1"/>
                </a:solidFill>
              </a:rPr>
              <a:t>Drawbacks: </a:t>
            </a:r>
          </a:p>
          <a:p>
            <a:pPr lvl="1" fontAlgn="base">
              <a:lnSpc>
                <a:spcPct val="150000"/>
              </a:lnSpc>
            </a:pPr>
            <a:r>
              <a:rPr lang="en-US" sz="1800" dirty="0">
                <a:solidFill>
                  <a:schemeClr val="tx1"/>
                </a:solidFill>
              </a:rPr>
              <a:t>Availability of Peers is unpredictable per time.</a:t>
            </a:r>
          </a:p>
          <a:p>
            <a:pPr lvl="1" fontAlgn="base">
              <a:lnSpc>
                <a:spcPct val="150000"/>
              </a:lnSpc>
            </a:pPr>
            <a:r>
              <a:rPr lang="en-US" sz="1800" dirty="0">
                <a:solidFill>
                  <a:schemeClr val="tx1"/>
                </a:solidFill>
              </a:rPr>
              <a:t>In a P2P environment, data may be replicated and cached in many Peers. It is hard to maintain the integrity and consistency of all the copies AT THE SAME TIME. There is always a need to remove outdated copies or refresh them.</a:t>
            </a:r>
          </a:p>
          <a:p>
            <a:pPr lvl="1">
              <a:lnSpc>
                <a:spcPct val="150000"/>
              </a:lnSpc>
            </a:pPr>
            <a:endParaRPr lang="en-US" sz="1800" dirty="0">
              <a:solidFill>
                <a:schemeClr val="tx1"/>
              </a:solidFill>
            </a:endParaRPr>
          </a:p>
          <a:p>
            <a:endParaRPr lang="en-US" sz="1800" dirty="0">
              <a:solidFill>
                <a:schemeClr val="tx1"/>
              </a:solidFill>
            </a:endParaRPr>
          </a:p>
        </p:txBody>
      </p:sp>
      <p:pic>
        <p:nvPicPr>
          <p:cNvPr id="4" name="Picture 3">
            <a:extLst>
              <a:ext uri="{FF2B5EF4-FFF2-40B4-BE49-F238E27FC236}">
                <a16:creationId xmlns:a16="http://schemas.microsoft.com/office/drawing/2014/main" id="{00975CE5-4CC2-440F-A298-A5548819D139}"/>
              </a:ext>
            </a:extLst>
          </p:cNvPr>
          <p:cNvPicPr>
            <a:picLocks noChangeAspect="1"/>
          </p:cNvPicPr>
          <p:nvPr/>
        </p:nvPicPr>
        <p:blipFill rotWithShape="1">
          <a:blip r:embed="rId2"/>
          <a:srcRect l="9968" t="15948" r="7044" b="15302"/>
          <a:stretch/>
        </p:blipFill>
        <p:spPr>
          <a:xfrm>
            <a:off x="7466012" y="619539"/>
            <a:ext cx="4038600" cy="2514600"/>
          </a:xfrm>
          <a:prstGeom prst="rect">
            <a:avLst/>
          </a:prstGeom>
        </p:spPr>
      </p:pic>
      <p:pic>
        <p:nvPicPr>
          <p:cNvPr id="5" name="Picture 4">
            <a:extLst>
              <a:ext uri="{FF2B5EF4-FFF2-40B4-BE49-F238E27FC236}">
                <a16:creationId xmlns:a16="http://schemas.microsoft.com/office/drawing/2014/main" id="{FB7BE43D-2E07-420D-A3DE-C4727139D6D1}"/>
              </a:ext>
            </a:extLst>
          </p:cNvPr>
          <p:cNvPicPr>
            <a:picLocks noChangeAspect="1"/>
          </p:cNvPicPr>
          <p:nvPr/>
        </p:nvPicPr>
        <p:blipFill rotWithShape="1">
          <a:blip r:embed="rId3">
            <a:extLst>
              <a:ext uri="{28A0092B-C50C-407E-A947-70E740481C1C}">
                <a14:useLocalDpi xmlns:a14="http://schemas.microsoft.com/office/drawing/2010/main" val="0"/>
              </a:ext>
            </a:extLst>
          </a:blip>
          <a:srcRect l="47499" t="45592" r="26116" b="27772"/>
          <a:stretch/>
        </p:blipFill>
        <p:spPr>
          <a:xfrm>
            <a:off x="6704012" y="3243017"/>
            <a:ext cx="5335587" cy="3591792"/>
          </a:xfrm>
          <a:prstGeom prst="rect">
            <a:avLst/>
          </a:prstGeom>
        </p:spPr>
      </p:pic>
    </p:spTree>
    <p:extLst>
      <p:ext uri="{BB962C8B-B14F-4D97-AF65-F5344CB8AC3E}">
        <p14:creationId xmlns:p14="http://schemas.microsoft.com/office/powerpoint/2010/main" val="93676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1E779-E03A-4AC0-8A54-2650D66B6F6C}"/>
              </a:ext>
            </a:extLst>
          </p:cNvPr>
          <p:cNvSpPr>
            <a:spLocks noGrp="1"/>
          </p:cNvSpPr>
          <p:nvPr>
            <p:ph type="title"/>
          </p:nvPr>
        </p:nvSpPr>
        <p:spPr>
          <a:xfrm>
            <a:off x="1522413" y="0"/>
            <a:ext cx="9144001" cy="717767"/>
          </a:xfrm>
        </p:spPr>
        <p:txBody>
          <a:bodyPr/>
          <a:lstStyle/>
          <a:p>
            <a:pPr algn="ctr"/>
            <a:r>
              <a:rPr lang="en-US" b="1" dirty="0"/>
              <a:t>P2P Systems Taxonomy</a:t>
            </a:r>
          </a:p>
        </p:txBody>
      </p:sp>
      <p:pic>
        <p:nvPicPr>
          <p:cNvPr id="22" name="Picture 21">
            <a:extLst>
              <a:ext uri="{FF2B5EF4-FFF2-40B4-BE49-F238E27FC236}">
                <a16:creationId xmlns:a16="http://schemas.microsoft.com/office/drawing/2014/main" id="{2798ED5F-4F46-E994-6166-57A37C4F35BC}"/>
              </a:ext>
            </a:extLst>
          </p:cNvPr>
          <p:cNvPicPr>
            <a:picLocks noChangeAspect="1"/>
          </p:cNvPicPr>
          <p:nvPr/>
        </p:nvPicPr>
        <p:blipFill rotWithShape="1">
          <a:blip r:embed="rId2"/>
          <a:srcRect l="1706" t="19589" r="29818" b="13507"/>
          <a:stretch/>
        </p:blipFill>
        <p:spPr>
          <a:xfrm>
            <a:off x="989012" y="1905000"/>
            <a:ext cx="7239000" cy="3352800"/>
          </a:xfrm>
          <a:prstGeom prst="rect">
            <a:avLst/>
          </a:prstGeom>
        </p:spPr>
      </p:pic>
    </p:spTree>
    <p:extLst>
      <p:ext uri="{BB962C8B-B14F-4D97-AF65-F5344CB8AC3E}">
        <p14:creationId xmlns:p14="http://schemas.microsoft.com/office/powerpoint/2010/main" val="127283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BE59-C382-4E3A-995A-36A561EBDB4F}"/>
              </a:ext>
            </a:extLst>
          </p:cNvPr>
          <p:cNvSpPr>
            <a:spLocks noGrp="1"/>
          </p:cNvSpPr>
          <p:nvPr>
            <p:ph type="title"/>
          </p:nvPr>
        </p:nvSpPr>
        <p:spPr>
          <a:xfrm>
            <a:off x="150812" y="76200"/>
            <a:ext cx="9144001" cy="685800"/>
          </a:xfrm>
        </p:spPr>
        <p:txBody>
          <a:bodyPr>
            <a:normAutofit/>
          </a:bodyPr>
          <a:lstStyle/>
          <a:p>
            <a:pPr algn="ctr"/>
            <a:r>
              <a:rPr lang="en-US" sz="3200" b="1" dirty="0"/>
              <a:t>   Centralized Peer-to-Peer</a:t>
            </a:r>
          </a:p>
        </p:txBody>
      </p:sp>
      <p:sp>
        <p:nvSpPr>
          <p:cNvPr id="3" name="Content Placeholder 2">
            <a:extLst>
              <a:ext uri="{FF2B5EF4-FFF2-40B4-BE49-F238E27FC236}">
                <a16:creationId xmlns:a16="http://schemas.microsoft.com/office/drawing/2014/main" id="{0FC7A34B-BB21-4E26-9EE8-7A5C30F9C51D}"/>
              </a:ext>
            </a:extLst>
          </p:cNvPr>
          <p:cNvSpPr>
            <a:spLocks noGrp="1"/>
          </p:cNvSpPr>
          <p:nvPr>
            <p:ph idx="1"/>
          </p:nvPr>
        </p:nvSpPr>
        <p:spPr>
          <a:xfrm>
            <a:off x="-1" y="609600"/>
            <a:ext cx="12188825" cy="6400799"/>
          </a:xfrm>
        </p:spPr>
        <p:txBody>
          <a:bodyPr>
            <a:normAutofit/>
          </a:bodyPr>
          <a:lstStyle/>
          <a:p>
            <a:pPr>
              <a:lnSpc>
                <a:spcPct val="150000"/>
              </a:lnSpc>
            </a:pPr>
            <a:r>
              <a:rPr lang="en-US" sz="1800" dirty="0">
                <a:solidFill>
                  <a:schemeClr val="tx1"/>
                </a:solidFill>
              </a:rPr>
              <a:t>Centralized P2P systems beautifully mix the features of both centralized (e.g., client-server) and decentralized architectures</a:t>
            </a:r>
          </a:p>
          <a:p>
            <a:pPr>
              <a:lnSpc>
                <a:spcPct val="150000"/>
              </a:lnSpc>
            </a:pPr>
            <a:r>
              <a:rPr lang="en-US" sz="1800" dirty="0">
                <a:solidFill>
                  <a:schemeClr val="tx1"/>
                </a:solidFill>
              </a:rPr>
              <a:t>One or more central servers help peers locate their desired resources or act as task schedulers</a:t>
            </a:r>
          </a:p>
          <a:p>
            <a:pPr lvl="1">
              <a:lnSpc>
                <a:spcPct val="150000"/>
              </a:lnSpc>
            </a:pPr>
            <a:r>
              <a:rPr lang="en-US" sz="1800" dirty="0">
                <a:solidFill>
                  <a:schemeClr val="tx1"/>
                </a:solidFill>
              </a:rPr>
              <a:t>This speeds up the process of resource location</a:t>
            </a:r>
          </a:p>
          <a:p>
            <a:pPr lvl="1">
              <a:lnSpc>
                <a:spcPct val="150000"/>
              </a:lnSpc>
            </a:pPr>
            <a:r>
              <a:rPr lang="en-US" sz="1800" dirty="0">
                <a:solidFill>
                  <a:schemeClr val="tx1"/>
                </a:solidFill>
              </a:rPr>
              <a:t>Has information about all the possible Peers that maintain the desired files</a:t>
            </a:r>
          </a:p>
          <a:p>
            <a:pPr>
              <a:lnSpc>
                <a:spcPct val="150000"/>
              </a:lnSpc>
            </a:pPr>
            <a:r>
              <a:rPr lang="en-US" sz="1800" dirty="0">
                <a:solidFill>
                  <a:schemeClr val="tx1"/>
                </a:solidFill>
              </a:rPr>
              <a:t>To locate resources, a peer sends messages to the central server to determine the addresses of peers that contain the desired resources</a:t>
            </a:r>
          </a:p>
          <a:p>
            <a:pPr lvl="1">
              <a:lnSpc>
                <a:spcPct val="150000"/>
              </a:lnSpc>
            </a:pPr>
            <a:r>
              <a:rPr lang="en-US" sz="1800" dirty="0">
                <a:solidFill>
                  <a:schemeClr val="tx1"/>
                </a:solidFill>
              </a:rPr>
              <a:t>Like a decentralized system, once a peer  gets the information requested from the server, it can communicate directly with other peers (without going through the server anymore)</a:t>
            </a:r>
          </a:p>
          <a:p>
            <a:pPr>
              <a:lnSpc>
                <a:spcPct val="150000"/>
              </a:lnSpc>
            </a:pPr>
            <a:r>
              <a:rPr lang="en-US" sz="1800" dirty="0">
                <a:solidFill>
                  <a:schemeClr val="tx1"/>
                </a:solidFill>
              </a:rPr>
              <a:t>Share similar cons as with client-server architecture such as single point of failure among others</a:t>
            </a:r>
          </a:p>
        </p:txBody>
      </p:sp>
    </p:spTree>
    <p:extLst>
      <p:ext uri="{BB962C8B-B14F-4D97-AF65-F5344CB8AC3E}">
        <p14:creationId xmlns:p14="http://schemas.microsoft.com/office/powerpoint/2010/main" val="41067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B7BE7-56ED-46F0-8C52-755FC6D7FD53}"/>
              </a:ext>
            </a:extLst>
          </p:cNvPr>
          <p:cNvSpPr>
            <a:spLocks noGrp="1"/>
          </p:cNvSpPr>
          <p:nvPr>
            <p:ph type="title"/>
          </p:nvPr>
        </p:nvSpPr>
        <p:spPr>
          <a:xfrm>
            <a:off x="2360612" y="76200"/>
            <a:ext cx="5371171" cy="762000"/>
          </a:xfrm>
        </p:spPr>
        <p:txBody>
          <a:bodyPr>
            <a:normAutofit/>
          </a:bodyPr>
          <a:lstStyle/>
          <a:p>
            <a:pPr algn="ctr"/>
            <a:r>
              <a:rPr lang="en-US" sz="3200" b="1" dirty="0"/>
              <a:t>Decentralized Peer-to-Peer</a:t>
            </a:r>
            <a:endParaRPr lang="en-US" sz="3200" dirty="0"/>
          </a:p>
        </p:txBody>
      </p:sp>
      <p:sp>
        <p:nvSpPr>
          <p:cNvPr id="3" name="Content Placeholder 2">
            <a:extLst>
              <a:ext uri="{FF2B5EF4-FFF2-40B4-BE49-F238E27FC236}">
                <a16:creationId xmlns:a16="http://schemas.microsoft.com/office/drawing/2014/main" id="{560699F1-6F13-4F82-913C-EAFB1C235BBF}"/>
              </a:ext>
            </a:extLst>
          </p:cNvPr>
          <p:cNvSpPr>
            <a:spLocks noGrp="1"/>
          </p:cNvSpPr>
          <p:nvPr>
            <p:ph idx="1"/>
          </p:nvPr>
        </p:nvSpPr>
        <p:spPr>
          <a:xfrm>
            <a:off x="455611" y="1143000"/>
            <a:ext cx="11733213" cy="4343400"/>
          </a:xfrm>
        </p:spPr>
        <p:txBody>
          <a:bodyPr/>
          <a:lstStyle/>
          <a:p>
            <a:pPr>
              <a:lnSpc>
                <a:spcPct val="150000"/>
              </a:lnSpc>
            </a:pPr>
            <a:r>
              <a:rPr lang="en-US" dirty="0">
                <a:solidFill>
                  <a:schemeClr val="tx1"/>
                </a:solidFill>
              </a:rPr>
              <a:t>Peers have equal rights and responsibilities.</a:t>
            </a:r>
          </a:p>
          <a:p>
            <a:pPr>
              <a:lnSpc>
                <a:spcPct val="150000"/>
              </a:lnSpc>
            </a:pPr>
            <a:r>
              <a:rPr lang="en-US" dirty="0">
                <a:solidFill>
                  <a:schemeClr val="tx1"/>
                </a:solidFill>
              </a:rPr>
              <a:t>Each peer has only a partial view of the P2P network and offers data/services that may be relevant to some peers</a:t>
            </a:r>
          </a:p>
          <a:p>
            <a:pPr>
              <a:lnSpc>
                <a:spcPct val="150000"/>
              </a:lnSpc>
            </a:pPr>
            <a:r>
              <a:rPr lang="en-US" dirty="0">
                <a:solidFill>
                  <a:schemeClr val="tx1"/>
                </a:solidFill>
              </a:rPr>
              <a:t>The network is immune to a single point of failure</a:t>
            </a:r>
          </a:p>
          <a:p>
            <a:pPr>
              <a:lnSpc>
                <a:spcPct val="150000"/>
              </a:lnSpc>
            </a:pPr>
            <a:r>
              <a:rPr lang="en-US" dirty="0">
                <a:solidFill>
                  <a:schemeClr val="tx1"/>
                </a:solidFill>
              </a:rPr>
              <a:t>Could be unstructured or structured</a:t>
            </a:r>
          </a:p>
        </p:txBody>
      </p:sp>
    </p:spTree>
    <p:extLst>
      <p:ext uri="{BB962C8B-B14F-4D97-AF65-F5344CB8AC3E}">
        <p14:creationId xmlns:p14="http://schemas.microsoft.com/office/powerpoint/2010/main" val="1279035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7DDBA-1012-48BE-A2CE-41003404F0DC}"/>
              </a:ext>
            </a:extLst>
          </p:cNvPr>
          <p:cNvSpPr>
            <a:spLocks noGrp="1"/>
          </p:cNvSpPr>
          <p:nvPr>
            <p:ph type="title"/>
          </p:nvPr>
        </p:nvSpPr>
        <p:spPr>
          <a:xfrm>
            <a:off x="1522411" y="-76200"/>
            <a:ext cx="9144001" cy="629479"/>
          </a:xfrm>
        </p:spPr>
        <p:txBody>
          <a:bodyPr>
            <a:normAutofit fontScale="90000"/>
          </a:bodyPr>
          <a:lstStyle/>
          <a:p>
            <a:r>
              <a:rPr lang="en-US" b="1" dirty="0"/>
              <a:t>	Decentralized-Unstructured</a:t>
            </a:r>
          </a:p>
        </p:txBody>
      </p:sp>
      <p:sp>
        <p:nvSpPr>
          <p:cNvPr id="5" name="Content Placeholder 2">
            <a:extLst>
              <a:ext uri="{FF2B5EF4-FFF2-40B4-BE49-F238E27FC236}">
                <a16:creationId xmlns:a16="http://schemas.microsoft.com/office/drawing/2014/main" id="{9D086CC8-B09A-459E-BAB5-D166FBB6AC31}"/>
              </a:ext>
            </a:extLst>
          </p:cNvPr>
          <p:cNvSpPr txBox="1">
            <a:spLocks/>
          </p:cNvSpPr>
          <p:nvPr/>
        </p:nvSpPr>
        <p:spPr>
          <a:xfrm>
            <a:off x="74612" y="646044"/>
            <a:ext cx="12220162" cy="5907156"/>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nSpc>
                <a:spcPct val="150000"/>
              </a:lnSpc>
              <a:spcBef>
                <a:spcPts val="600"/>
              </a:spcBef>
            </a:pPr>
            <a:r>
              <a:rPr lang="en-US" sz="1800" dirty="0"/>
              <a:t>In an </a:t>
            </a:r>
            <a:r>
              <a:rPr lang="en-US" sz="1800" b="1" dirty="0">
                <a:solidFill>
                  <a:schemeClr val="accent2"/>
                </a:solidFill>
              </a:rPr>
              <a:t>unstructured</a:t>
            </a:r>
            <a:r>
              <a:rPr lang="en-US" sz="1800" dirty="0"/>
              <a:t> P2P system, each peer is responsible for its data and keeps track of a set of neighbors to whom it may forward queries. This means: </a:t>
            </a:r>
          </a:p>
          <a:p>
            <a:pPr marL="685800" lvl="1" indent="-288925">
              <a:lnSpc>
                <a:spcPct val="150000"/>
              </a:lnSpc>
              <a:spcBef>
                <a:spcPts val="600"/>
              </a:spcBef>
              <a:buFont typeface="Arial" panose="020B0604020202020204" pitchFamily="34" charset="0"/>
              <a:buChar char="•"/>
            </a:pPr>
            <a:r>
              <a:rPr lang="en-US" sz="1800" dirty="0"/>
              <a:t>Locating data in such a system is challenging since it is difficult to precisely predict which peers maintain the queried data; there is no guarantee of the completeness of requests (unless the entire network is searched), </a:t>
            </a:r>
          </a:p>
          <a:p>
            <a:pPr marL="685800" lvl="1" indent="-288925">
              <a:lnSpc>
                <a:spcPct val="150000"/>
              </a:lnSpc>
              <a:spcBef>
                <a:spcPts val="600"/>
              </a:spcBef>
              <a:buFont typeface="Arial" panose="020B0604020202020204" pitchFamily="34" charset="0"/>
              <a:buChar char="•"/>
            </a:pPr>
            <a:r>
              <a:rPr lang="en-US" sz="1800" dirty="0"/>
              <a:t>There is no guarantee of response time </a:t>
            </a:r>
          </a:p>
          <a:p>
            <a:pPr>
              <a:lnSpc>
                <a:spcPct val="150000"/>
              </a:lnSpc>
              <a:spcBef>
                <a:spcPts val="600"/>
              </a:spcBef>
            </a:pPr>
            <a:r>
              <a:rPr lang="en-US" sz="1800" dirty="0"/>
              <a:t>Neighbors are determined based on a peer’s interests. </a:t>
            </a:r>
          </a:p>
          <a:p>
            <a:pPr>
              <a:lnSpc>
                <a:spcPct val="150000"/>
              </a:lnSpc>
              <a:spcBef>
                <a:spcPts val="600"/>
              </a:spcBef>
            </a:pPr>
            <a:r>
              <a:rPr lang="en-US" sz="1800" dirty="0"/>
              <a:t>There is always an inherent assumption that a peer is likely to be issuing similar queries during a period of time.</a:t>
            </a:r>
          </a:p>
          <a:p>
            <a:pPr lvl="1">
              <a:lnSpc>
                <a:spcPct val="150000"/>
              </a:lnSpc>
              <a:spcBef>
                <a:spcPts val="600"/>
              </a:spcBef>
            </a:pPr>
            <a:r>
              <a:rPr lang="en-US" sz="1800" dirty="0"/>
              <a:t> Peers who have previously provided answers are assumed to still be alive on the network to continue to provide answers as well. </a:t>
            </a:r>
          </a:p>
          <a:p>
            <a:pPr lvl="1">
              <a:lnSpc>
                <a:spcPct val="150000"/>
              </a:lnSpc>
              <a:spcBef>
                <a:spcPts val="600"/>
              </a:spcBef>
            </a:pPr>
            <a:r>
              <a:rPr lang="en-US" sz="1800" dirty="0"/>
              <a:t>Thus, keeping these Peers as neighbors can reduce the querying time (in the immediate future).</a:t>
            </a:r>
          </a:p>
          <a:p>
            <a:pPr>
              <a:lnSpc>
                <a:spcPct val="150000"/>
              </a:lnSpc>
              <a:spcBef>
                <a:spcPts val="600"/>
              </a:spcBef>
            </a:pPr>
            <a:r>
              <a:rPr lang="en-US" sz="1800" dirty="0"/>
              <a:t>However, as the user interests (reflected by the queries) change, the set of neighbors may change.  Hence </a:t>
            </a:r>
            <a:r>
              <a:rPr lang="en-US" sz="1800" b="1" dirty="0">
                <a:solidFill>
                  <a:schemeClr val="accent2"/>
                </a:solidFill>
              </a:rPr>
              <a:t>reconfiguration</a:t>
            </a:r>
            <a:r>
              <a:rPr lang="en-US" sz="1800" dirty="0"/>
              <a:t> of neighbors may always be done as user interest changes.</a:t>
            </a:r>
          </a:p>
          <a:p>
            <a:pPr marL="804863" lvl="1" indent="-288925">
              <a:lnSpc>
                <a:spcPct val="150000"/>
              </a:lnSpc>
              <a:spcBef>
                <a:spcPts val="600"/>
              </a:spcBef>
            </a:pPr>
            <a:endParaRPr lang="en-US" sz="1800" dirty="0"/>
          </a:p>
          <a:p>
            <a:pPr>
              <a:lnSpc>
                <a:spcPct val="150000"/>
              </a:lnSpc>
              <a:spcBef>
                <a:spcPts val="600"/>
              </a:spcBef>
            </a:pPr>
            <a:endParaRPr lang="en-US" sz="1800" dirty="0"/>
          </a:p>
          <a:p>
            <a:pPr marL="0" indent="0">
              <a:lnSpc>
                <a:spcPct val="150000"/>
              </a:lnSpc>
              <a:spcBef>
                <a:spcPts val="600"/>
              </a:spcBef>
              <a:buNone/>
            </a:pPr>
            <a:endParaRPr lang="en-US" sz="1800" dirty="0"/>
          </a:p>
          <a:p>
            <a:pPr marL="0" indent="0">
              <a:lnSpc>
                <a:spcPct val="150000"/>
              </a:lnSpc>
              <a:spcBef>
                <a:spcPts val="600"/>
              </a:spcBef>
              <a:buNone/>
            </a:pPr>
            <a:endParaRPr lang="en-US" sz="1800" dirty="0"/>
          </a:p>
        </p:txBody>
      </p:sp>
    </p:spTree>
    <p:extLst>
      <p:ext uri="{BB962C8B-B14F-4D97-AF65-F5344CB8AC3E}">
        <p14:creationId xmlns:p14="http://schemas.microsoft.com/office/powerpoint/2010/main" val="97812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7DDBA-1012-48BE-A2CE-41003404F0DC}"/>
              </a:ext>
            </a:extLst>
          </p:cNvPr>
          <p:cNvSpPr>
            <a:spLocks noGrp="1"/>
          </p:cNvSpPr>
          <p:nvPr>
            <p:ph type="title"/>
          </p:nvPr>
        </p:nvSpPr>
        <p:spPr>
          <a:xfrm>
            <a:off x="1065212" y="-25879"/>
            <a:ext cx="8521149" cy="745435"/>
          </a:xfrm>
        </p:spPr>
        <p:txBody>
          <a:bodyPr>
            <a:normAutofit/>
          </a:bodyPr>
          <a:lstStyle/>
          <a:p>
            <a:pPr algn="ctr"/>
            <a:r>
              <a:rPr lang="en-US" sz="3200" b="1" dirty="0"/>
              <a:t>Decentralized-Structured</a:t>
            </a:r>
          </a:p>
        </p:txBody>
      </p:sp>
      <p:sp>
        <p:nvSpPr>
          <p:cNvPr id="3" name="Content Placeholder 2">
            <a:extLst>
              <a:ext uri="{FF2B5EF4-FFF2-40B4-BE49-F238E27FC236}">
                <a16:creationId xmlns:a16="http://schemas.microsoft.com/office/drawing/2014/main" id="{A212B255-E8D9-40E6-A9AA-8DD347573E28}"/>
              </a:ext>
            </a:extLst>
          </p:cNvPr>
          <p:cNvSpPr>
            <a:spLocks noGrp="1"/>
          </p:cNvSpPr>
          <p:nvPr>
            <p:ph idx="1"/>
          </p:nvPr>
        </p:nvSpPr>
        <p:spPr>
          <a:xfrm>
            <a:off x="3288" y="779147"/>
            <a:ext cx="12038013" cy="5299705"/>
          </a:xfrm>
        </p:spPr>
        <p:txBody>
          <a:bodyPr>
            <a:noAutofit/>
          </a:bodyPr>
          <a:lstStyle/>
          <a:p>
            <a:pPr marL="228600" lvl="1" indent="-228600">
              <a:lnSpc>
                <a:spcPct val="150000"/>
              </a:lnSpc>
            </a:pPr>
            <a:r>
              <a:rPr lang="en-US" sz="1800" dirty="0"/>
              <a:t>In a </a:t>
            </a:r>
            <a:r>
              <a:rPr lang="en-US" sz="1800" b="1" dirty="0">
                <a:solidFill>
                  <a:schemeClr val="accent2"/>
                </a:solidFill>
              </a:rPr>
              <a:t>structured</a:t>
            </a:r>
            <a:r>
              <a:rPr lang="en-US" sz="1800" dirty="0"/>
              <a:t> </a:t>
            </a:r>
            <a:r>
              <a:rPr lang="en-US" sz="1800" dirty="0">
                <a:solidFill>
                  <a:schemeClr val="tx1"/>
                </a:solidFill>
              </a:rPr>
              <a:t>P2P system, there is a mapping between data and peers. </a:t>
            </a:r>
          </a:p>
          <a:p>
            <a:pPr marL="228600" lvl="1" indent="-228600">
              <a:lnSpc>
                <a:spcPct val="150000"/>
              </a:lnSpc>
            </a:pPr>
            <a:r>
              <a:rPr lang="en-US" sz="1800" dirty="0">
                <a:solidFill>
                  <a:schemeClr val="tx1"/>
                </a:solidFill>
              </a:rPr>
              <a:t>Distributed hash table (DHT) is used to facilitate the sharing of resources, such as files or data, between peers.</a:t>
            </a:r>
          </a:p>
          <a:p>
            <a:pPr marL="228600" lvl="1" indent="-228600">
              <a:lnSpc>
                <a:spcPct val="150000"/>
              </a:lnSpc>
            </a:pPr>
            <a:r>
              <a:rPr lang="en-US" sz="1800" dirty="0">
                <a:solidFill>
                  <a:schemeClr val="tx1"/>
                </a:solidFill>
              </a:rPr>
              <a:t>These systems provide a guarantee (precise or probabilistic) on search cost. This, however, is typically at the expense of maintaining certain additional information.</a:t>
            </a:r>
          </a:p>
          <a:p>
            <a:pPr marL="228600" lvl="1" indent="-228600">
              <a:lnSpc>
                <a:spcPct val="150000"/>
              </a:lnSpc>
            </a:pPr>
            <a:r>
              <a:rPr lang="en-US" sz="1800" dirty="0">
                <a:solidFill>
                  <a:schemeClr val="tx1"/>
                </a:solidFill>
              </a:rPr>
              <a:t>Drawback: Since data location is tightly controlled, the computational cost of maintaining the routing information is high, especially in a dynamic network environment, where peers may join and leave the network at will.</a:t>
            </a:r>
          </a:p>
        </p:txBody>
      </p:sp>
    </p:spTree>
    <p:extLst>
      <p:ext uri="{BB962C8B-B14F-4D97-AF65-F5344CB8AC3E}">
        <p14:creationId xmlns:p14="http://schemas.microsoft.com/office/powerpoint/2010/main" val="1138733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26581"/>
            <a:ext cx="9144001" cy="609600"/>
          </a:xfrm>
        </p:spPr>
        <p:txBody>
          <a:bodyPr>
            <a:normAutofit fontScale="90000"/>
          </a:bodyPr>
          <a:lstStyle/>
          <a:p>
            <a:pPr algn="ctr"/>
            <a:r>
              <a:rPr lang="en-US" b="1" dirty="0"/>
              <a:t>Distributed Hash Table (DHT) </a:t>
            </a:r>
          </a:p>
        </p:txBody>
      </p:sp>
      <p:sp>
        <p:nvSpPr>
          <p:cNvPr id="3" name="Content Placeholder 2"/>
          <p:cNvSpPr>
            <a:spLocks noGrp="1"/>
          </p:cNvSpPr>
          <p:nvPr>
            <p:ph idx="1"/>
          </p:nvPr>
        </p:nvSpPr>
        <p:spPr>
          <a:xfrm>
            <a:off x="74613" y="609600"/>
            <a:ext cx="12114212" cy="6172200"/>
          </a:xfrm>
        </p:spPr>
        <p:txBody>
          <a:bodyPr>
            <a:normAutofit/>
          </a:bodyPr>
          <a:lstStyle/>
          <a:p>
            <a:pPr marL="284163" indent="-284163"/>
            <a:r>
              <a:rPr lang="en-US" sz="1800" dirty="0">
                <a:solidFill>
                  <a:schemeClr val="tx1"/>
                </a:solidFill>
              </a:rPr>
              <a:t>Local hash table:</a:t>
            </a:r>
          </a:p>
          <a:p>
            <a:pPr marL="684093" lvl="1" indent="-284163"/>
            <a:r>
              <a:rPr lang="en-US" sz="1800" dirty="0">
                <a:solidFill>
                  <a:schemeClr val="tx1"/>
                </a:solidFill>
              </a:rPr>
              <a:t>key = Hash(Data) </a:t>
            </a:r>
          </a:p>
          <a:p>
            <a:pPr marL="684093" lvl="1" indent="-284163"/>
            <a:r>
              <a:rPr lang="en-US" sz="1800" dirty="0">
                <a:solidFill>
                  <a:schemeClr val="tx1"/>
                </a:solidFill>
              </a:rPr>
              <a:t>put(key, Data) </a:t>
            </a:r>
          </a:p>
          <a:p>
            <a:pPr marL="684093" lvl="1" indent="-284163"/>
            <a:r>
              <a:rPr lang="en-US" sz="1800" dirty="0">
                <a:solidFill>
                  <a:schemeClr val="tx1"/>
                </a:solidFill>
              </a:rPr>
              <a:t>get(key)       Data</a:t>
            </a:r>
          </a:p>
          <a:p>
            <a:pPr marL="284163" indent="-284163"/>
            <a:endParaRPr lang="en-US" sz="1800" dirty="0">
              <a:solidFill>
                <a:schemeClr val="tx1"/>
              </a:solidFill>
            </a:endParaRPr>
          </a:p>
          <a:p>
            <a:pPr marL="284163" indent="-284163"/>
            <a:endParaRPr lang="en-US" sz="1800" dirty="0">
              <a:solidFill>
                <a:schemeClr val="tx1"/>
              </a:solidFill>
            </a:endParaRPr>
          </a:p>
          <a:p>
            <a:pPr marL="284163" indent="-284163"/>
            <a:endParaRPr lang="en-US" sz="1800" dirty="0">
              <a:solidFill>
                <a:schemeClr val="tx1"/>
              </a:solidFill>
            </a:endParaRPr>
          </a:p>
          <a:p>
            <a:pPr marL="284163" indent="-284163"/>
            <a:endParaRPr lang="en-US" sz="1800" dirty="0">
              <a:solidFill>
                <a:schemeClr val="tx1"/>
              </a:solidFill>
            </a:endParaRPr>
          </a:p>
          <a:p>
            <a:pPr marL="284163" indent="-284163"/>
            <a:r>
              <a:rPr lang="en-US" sz="1800" dirty="0">
                <a:solidFill>
                  <a:schemeClr val="tx1"/>
                </a:solidFill>
              </a:rPr>
              <a:t>DHT is used for partitioning data in a large-scale distributed system. Data partitions could be:</a:t>
            </a:r>
          </a:p>
          <a:p>
            <a:pPr marL="684093" lvl="1" indent="-284163"/>
            <a:r>
              <a:rPr lang="en-US" sz="1800" dirty="0">
                <a:solidFill>
                  <a:schemeClr val="tx1"/>
                </a:solidFill>
              </a:rPr>
              <a:t>Tuples in a global database engine </a:t>
            </a:r>
          </a:p>
          <a:p>
            <a:pPr marL="684093" lvl="1" indent="-284163"/>
            <a:r>
              <a:rPr lang="en-US" sz="1800" dirty="0">
                <a:solidFill>
                  <a:schemeClr val="tx1"/>
                </a:solidFill>
              </a:rPr>
              <a:t>Data blocks in a global file system</a:t>
            </a:r>
          </a:p>
          <a:p>
            <a:pPr marL="684093" lvl="1" indent="-284163"/>
            <a:r>
              <a:rPr lang="en-US" sz="1800" dirty="0">
                <a:solidFill>
                  <a:schemeClr val="tx1"/>
                </a:solidFill>
              </a:rPr>
              <a:t>Files in a P2P file-sharing system</a:t>
            </a:r>
          </a:p>
        </p:txBody>
      </p:sp>
      <p:cxnSp>
        <p:nvCxnSpPr>
          <p:cNvPr id="5" name="Straight Arrow Connector 4">
            <a:extLst>
              <a:ext uri="{FF2B5EF4-FFF2-40B4-BE49-F238E27FC236}">
                <a16:creationId xmlns:a16="http://schemas.microsoft.com/office/drawing/2014/main" id="{5854859E-2645-4D1B-1F9D-F148BEC2ECE3}"/>
              </a:ext>
            </a:extLst>
          </p:cNvPr>
          <p:cNvCxnSpPr/>
          <p:nvPr/>
        </p:nvCxnSpPr>
        <p:spPr>
          <a:xfrm>
            <a:off x="1827212" y="1981200"/>
            <a:ext cx="304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081062A-6E19-E396-6603-BA5A024992DC}"/>
              </a:ext>
            </a:extLst>
          </p:cNvPr>
          <p:cNvPicPr>
            <a:picLocks noChangeAspect="1"/>
          </p:cNvPicPr>
          <p:nvPr/>
        </p:nvPicPr>
        <p:blipFill>
          <a:blip r:embed="rId2"/>
          <a:stretch>
            <a:fillRect/>
          </a:stretch>
        </p:blipFill>
        <p:spPr>
          <a:xfrm>
            <a:off x="3808412" y="1995577"/>
            <a:ext cx="6400800" cy="1524000"/>
          </a:xfrm>
          <a:prstGeom prst="rect">
            <a:avLst/>
          </a:prstGeom>
        </p:spPr>
      </p:pic>
    </p:spTree>
    <p:extLst>
      <p:ext uri="{BB962C8B-B14F-4D97-AF65-F5344CB8AC3E}">
        <p14:creationId xmlns:p14="http://schemas.microsoft.com/office/powerpoint/2010/main" val="3284510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E41224-0370-4595-877C-23316CD80004}">
  <ds:schemaRefs>
    <ds:schemaRef ds:uri="http://schemas.microsoft.com/office/infopath/2007/PartnerControls"/>
    <ds:schemaRef ds:uri="http://purl.org/dc/elements/1.1/"/>
    <ds:schemaRef ds:uri="http://schemas.microsoft.com/office/2006/metadata/properties"/>
    <ds:schemaRef ds:uri="http://purl.org/dc/dcmitype/"/>
    <ds:schemaRef ds:uri="http://www.w3.org/XML/1998/namespace"/>
    <ds:schemaRef ds:uri="http://schemas.microsoft.com/office/2006/documentManagement/types"/>
    <ds:schemaRef ds:uri="http://schemas.openxmlformats.org/package/2006/metadata/core-properties"/>
    <ds:schemaRef ds:uri="4873beb7-5857-4685-be1f-d57550cc96cc"/>
    <ds:schemaRef ds:uri="http://purl.org/dc/terms/"/>
  </ds:schemaRefs>
</ds:datastoreItem>
</file>

<file path=docProps/app.xml><?xml version="1.0" encoding="utf-8"?>
<Properties xmlns="http://schemas.openxmlformats.org/officeDocument/2006/extended-properties" xmlns:vt="http://schemas.openxmlformats.org/officeDocument/2006/docPropsVTypes">
  <Template>Facet</Template>
  <TotalTime>11961</TotalTime>
  <Words>1849</Words>
  <Application>Microsoft Office PowerPoint</Application>
  <PresentationFormat>Custom</PresentationFormat>
  <Paragraphs>214</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Corbel</vt:lpstr>
      <vt:lpstr>Helvetica</vt:lpstr>
      <vt:lpstr>Times New Roman</vt:lpstr>
      <vt:lpstr>Trebuchet MS</vt:lpstr>
      <vt:lpstr>Wingdings</vt:lpstr>
      <vt:lpstr>Wingdings 3</vt:lpstr>
      <vt:lpstr>Facet</vt:lpstr>
      <vt:lpstr>COPADS</vt:lpstr>
      <vt:lpstr>OUTLINE</vt:lpstr>
      <vt:lpstr>Peer-to-Peer Computing</vt:lpstr>
      <vt:lpstr>P2P Systems Taxonomy</vt:lpstr>
      <vt:lpstr>   Centralized Peer-to-Peer</vt:lpstr>
      <vt:lpstr>Decentralized Peer-to-Peer</vt:lpstr>
      <vt:lpstr> Decentralized-Unstructured</vt:lpstr>
      <vt:lpstr>Decentralized-Structured</vt:lpstr>
      <vt:lpstr>Distributed Hash Table (DHT) </vt:lpstr>
      <vt:lpstr>Chord DHT</vt:lpstr>
      <vt:lpstr>Assigning Key-Value pairs to Peers</vt:lpstr>
      <vt:lpstr>CHORD: Simple Lookup </vt:lpstr>
      <vt:lpstr>CHORD: Scalable Lookup </vt:lpstr>
      <vt:lpstr>Files Storage and Search</vt:lpstr>
      <vt:lpstr>Search</vt:lpstr>
      <vt:lpstr>New Peer Join</vt:lpstr>
      <vt:lpstr>PowerPoint Presentation</vt:lpstr>
      <vt:lpstr>Stabilization Protocols</vt:lpstr>
      <vt:lpstr>Implications of using Chord DHT in a P2P Distributed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Copads</dc:title>
  <dc:creator>Ifeoluwatayo Ige</dc:creator>
  <cp:lastModifiedBy>Ifeoluwatayo Ige</cp:lastModifiedBy>
  <cp:revision>364</cp:revision>
  <dcterms:created xsi:type="dcterms:W3CDTF">2017-03-19T13:54:42Z</dcterms:created>
  <dcterms:modified xsi:type="dcterms:W3CDTF">2024-04-02T13:25:21Z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