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56" r:id="rId5"/>
    <p:sldId id="323" r:id="rId6"/>
    <p:sldId id="326" r:id="rId7"/>
    <p:sldId id="327" r:id="rId8"/>
    <p:sldId id="316" r:id="rId9"/>
    <p:sldId id="325" r:id="rId10"/>
    <p:sldId id="324" r:id="rId11"/>
    <p:sldId id="311" r:id="rId12"/>
    <p:sldId id="313" r:id="rId13"/>
    <p:sldId id="314" r:id="rId14"/>
    <p:sldId id="315" r:id="rId15"/>
    <p:sldId id="257" r:id="rId16"/>
    <p:sldId id="258" r:id="rId17"/>
    <p:sldId id="259" r:id="rId18"/>
    <p:sldId id="263" r:id="rId19"/>
    <p:sldId id="260" r:id="rId20"/>
    <p:sldId id="261" r:id="rId21"/>
    <p:sldId id="262" r:id="rId22"/>
    <p:sldId id="317" r:id="rId23"/>
    <p:sldId id="264" r:id="rId24"/>
    <p:sldId id="266" r:id="rId25"/>
    <p:sldId id="269" r:id="rId26"/>
    <p:sldId id="272" r:id="rId27"/>
    <p:sldId id="284" r:id="rId28"/>
    <p:sldId id="329" r:id="rId29"/>
    <p:sldId id="330" r:id="rId30"/>
    <p:sldId id="328" r:id="rId31"/>
    <p:sldId id="331" r:id="rId32"/>
    <p:sldId id="286" r:id="rId33"/>
    <p:sldId id="319" r:id="rId34"/>
    <p:sldId id="320" r:id="rId35"/>
    <p:sldId id="321" r:id="rId36"/>
    <p:sldId id="322" r:id="rId37"/>
  </p:sldIdLst>
  <p:sldSz cx="12188825" cy="6858000"/>
  <p:notesSz cx="7023100" cy="93091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09DEB6-8956-4CFD-9B29-4261FF8C7649}">
          <p14:sldIdLst>
            <p14:sldId id="256"/>
            <p14:sldId id="323"/>
            <p14:sldId id="326"/>
            <p14:sldId id="327"/>
            <p14:sldId id="316"/>
            <p14:sldId id="325"/>
            <p14:sldId id="324"/>
            <p14:sldId id="311"/>
            <p14:sldId id="313"/>
            <p14:sldId id="314"/>
            <p14:sldId id="315"/>
            <p14:sldId id="257"/>
            <p14:sldId id="258"/>
            <p14:sldId id="259"/>
            <p14:sldId id="263"/>
            <p14:sldId id="260"/>
            <p14:sldId id="261"/>
            <p14:sldId id="262"/>
            <p14:sldId id="317"/>
            <p14:sldId id="264"/>
            <p14:sldId id="266"/>
            <p14:sldId id="269"/>
            <p14:sldId id="272"/>
            <p14:sldId id="284"/>
            <p14:sldId id="329"/>
            <p14:sldId id="330"/>
            <p14:sldId id="328"/>
            <p14:sldId id="331"/>
            <p14:sldId id="286"/>
            <p14:sldId id="319"/>
            <p14:sldId id="320"/>
            <p14:sldId id="321"/>
            <p14:sldId id="322"/>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3883" autoAdjust="0"/>
  </p:normalViewPr>
  <p:slideViewPr>
    <p:cSldViewPr showGuides="1">
      <p:cViewPr varScale="1">
        <p:scale>
          <a:sx n="70" d="100"/>
          <a:sy n="70" d="100"/>
        </p:scale>
        <p:origin x="428" y="5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59088EAF-6ECA-4616-85EF-35AA19C641F3}" type="datetimeFigureOut">
              <a:rPr lang="en-US"/>
              <a:t>4/10/2024</a:t>
            </a:fld>
            <a:endParaRPr/>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3ABD2D7A-D230-4F91-BD59-0A39C2703BA8}" type="datetimeFigureOut">
              <a:rPr lang="en-US"/>
              <a:t>4/10/2024</a:t>
            </a:fld>
            <a:endParaRPr/>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a:p>
        </p:txBody>
      </p:sp>
    </p:spTree>
    <p:extLst>
      <p:ext uri="{BB962C8B-B14F-4D97-AF65-F5344CB8AC3E}">
        <p14:creationId xmlns:p14="http://schemas.microsoft.com/office/powerpoint/2010/main" val="156868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taken from Prof. Stewart Weiss @chrome-extension://efaidnbmnnnibpcajpcglclefindmkaj/https://www.cs.hunter.cuny.edu/~sweiss/course_materials/csci493.65/lecture_notes_2014/chapter07.pdf </a:t>
            </a:r>
          </a:p>
        </p:txBody>
      </p:sp>
      <p:sp>
        <p:nvSpPr>
          <p:cNvPr id="4" name="Slide Number Placeholder 3"/>
          <p:cNvSpPr>
            <a:spLocks noGrp="1"/>
          </p:cNvSpPr>
          <p:nvPr>
            <p:ph type="sldNum" sz="quarter" idx="5"/>
          </p:nvPr>
        </p:nvSpPr>
        <p:spPr/>
        <p:txBody>
          <a:bodyPr/>
          <a:lstStyle/>
          <a:p>
            <a:fld id="{F93199CD-3E1B-4AE6-990F-76F925F5EA9F}" type="slidenum">
              <a:rPr lang="en-US" smtClean="0"/>
              <a:t>32</a:t>
            </a:fld>
            <a:endParaRPr lang="en-US"/>
          </a:p>
        </p:txBody>
      </p:sp>
    </p:spTree>
    <p:extLst>
      <p:ext uri="{BB962C8B-B14F-4D97-AF65-F5344CB8AC3E}">
        <p14:creationId xmlns:p14="http://schemas.microsoft.com/office/powerpoint/2010/main" val="92899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338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85531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67249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96632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492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108833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3512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6073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84154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4269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842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1033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132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5271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4604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90399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4/10/2024</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92787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op500.org/lists/top500/2023/1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COPADS</a:t>
            </a:r>
          </a:p>
        </p:txBody>
      </p:sp>
      <p:sp>
        <p:nvSpPr>
          <p:cNvPr id="4" name="Subtitle 3"/>
          <p:cNvSpPr>
            <a:spLocks noGrp="1"/>
          </p:cNvSpPr>
          <p:nvPr>
            <p:ph type="subTitle" idx="1"/>
          </p:nvPr>
        </p:nvSpPr>
        <p:spPr>
          <a:xfrm>
            <a:off x="1370012" y="4050836"/>
            <a:ext cx="7764913" cy="1096899"/>
          </a:xfrm>
        </p:spPr>
        <p:txBody>
          <a:bodyPr/>
          <a:lstStyle/>
          <a:p>
            <a:r>
              <a:rPr lang="it-IT" b="1" dirty="0">
                <a:solidFill>
                  <a:schemeClr val="tx1"/>
                </a:solidFill>
              </a:rPr>
              <a:t>#12 –  Parallel Computing</a:t>
            </a:r>
          </a:p>
        </p:txBody>
      </p:sp>
      <p:sp>
        <p:nvSpPr>
          <p:cNvPr id="5" name="Subtitle 3">
            <a:extLst>
              <a:ext uri="{FF2B5EF4-FFF2-40B4-BE49-F238E27FC236}">
                <a16:creationId xmlns:a16="http://schemas.microsoft.com/office/drawing/2014/main" id="{D84E82ED-4CA5-4C45-856D-7993C7A16E9C}"/>
              </a:ext>
            </a:extLst>
          </p:cNvPr>
          <p:cNvSpPr txBox="1">
            <a:spLocks/>
          </p:cNvSpPr>
          <p:nvPr/>
        </p:nvSpPr>
        <p:spPr>
          <a:xfrm>
            <a:off x="4413464" y="5867400"/>
            <a:ext cx="7764913" cy="1096899"/>
          </a:xfrm>
          <a:prstGeom prst="rect">
            <a:avLst/>
          </a:prstGeom>
        </p:spPr>
        <p:txBody>
          <a:bodyPr vert="horz" lIns="91440" tIns="45720" rIns="91440" bIns="45720" rtlCol="0" anchor="t">
            <a:normAutofit/>
          </a:bodyPr>
          <a:lstStyle>
            <a:lvl1pPr marL="0" indent="0" algn="r" defTabSz="457063" rtl="0" eaLnBrk="1" latinLnBrk="0" hangingPunct="1">
              <a:spcBef>
                <a:spcPts val="1000"/>
              </a:spcBef>
              <a:spcAft>
                <a:spcPts val="0"/>
              </a:spcAft>
              <a:buClr>
                <a:schemeClr val="accent1"/>
              </a:buClr>
              <a:buSzPct val="80000"/>
              <a:buFont typeface="Wingdings 3" charset="2"/>
              <a:buNone/>
              <a:defRPr sz="1799" kern="1200">
                <a:solidFill>
                  <a:schemeClr val="tx1">
                    <a:lumMod val="50000"/>
                    <a:lumOff val="50000"/>
                  </a:schemeClr>
                </a:solidFill>
                <a:latin typeface="+mn-lt"/>
                <a:ea typeface="+mn-ea"/>
                <a:cs typeface="+mn-cs"/>
              </a:defRPr>
            </a:lvl1pPr>
            <a:lvl2pPr marL="457063" indent="0" algn="ctr" defTabSz="457063"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126" indent="0" algn="ctr" defTabSz="457063"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189"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251"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314"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2377"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199440"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6503" indent="0" algn="ctr" defTabSz="457063"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it-IT" b="1" dirty="0">
                <a:solidFill>
                  <a:schemeClr val="tx1"/>
                </a:solidFill>
              </a:rPr>
              <a:t>IFEOLUWATAYO IGE</a:t>
            </a:r>
          </a:p>
          <a:p>
            <a:endParaRPr lang="it-IT" b="1"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AE21-3497-924E-B68F-69B1FD43E3D7}"/>
              </a:ext>
            </a:extLst>
          </p:cNvPr>
          <p:cNvSpPr>
            <a:spLocks noGrp="1"/>
          </p:cNvSpPr>
          <p:nvPr>
            <p:ph type="title"/>
          </p:nvPr>
        </p:nvSpPr>
        <p:spPr>
          <a:xfrm>
            <a:off x="-306388" y="-11596"/>
            <a:ext cx="10282906" cy="609600"/>
          </a:xfrm>
        </p:spPr>
        <p:txBody>
          <a:bodyPr>
            <a:normAutofit fontScale="90000"/>
          </a:bodyPr>
          <a:lstStyle/>
          <a:p>
            <a:pPr algn="ctr"/>
            <a:r>
              <a:rPr lang="en-US" b="1" dirty="0"/>
              <a:t>Multiple Instruction/Single Data Streams (MISD)</a:t>
            </a:r>
          </a:p>
        </p:txBody>
      </p:sp>
      <p:sp>
        <p:nvSpPr>
          <p:cNvPr id="3" name="Content Placeholder 2">
            <a:extLst>
              <a:ext uri="{FF2B5EF4-FFF2-40B4-BE49-F238E27FC236}">
                <a16:creationId xmlns:a16="http://schemas.microsoft.com/office/drawing/2014/main" id="{0590382F-4EB5-DD46-89C8-1AFCF59416A6}"/>
              </a:ext>
            </a:extLst>
          </p:cNvPr>
          <p:cNvSpPr>
            <a:spLocks noGrp="1"/>
          </p:cNvSpPr>
          <p:nvPr>
            <p:ph idx="1"/>
          </p:nvPr>
        </p:nvSpPr>
        <p:spPr>
          <a:xfrm>
            <a:off x="154905" y="662609"/>
            <a:ext cx="12033919" cy="3314700"/>
          </a:xfrm>
        </p:spPr>
        <p:txBody>
          <a:bodyPr>
            <a:normAutofit/>
          </a:bodyPr>
          <a:lstStyle/>
          <a:p>
            <a:r>
              <a:rPr lang="en-US" dirty="0">
                <a:solidFill>
                  <a:schemeClr val="tx1"/>
                </a:solidFill>
              </a:rPr>
              <a:t>A type of parallel computer</a:t>
            </a:r>
          </a:p>
          <a:p>
            <a:r>
              <a:rPr lang="en-US" dirty="0">
                <a:solidFill>
                  <a:schemeClr val="tx1"/>
                </a:solidFill>
              </a:rPr>
              <a:t>Multiple Instruction </a:t>
            </a:r>
          </a:p>
          <a:p>
            <a:r>
              <a:rPr lang="en-US" dirty="0">
                <a:solidFill>
                  <a:schemeClr val="tx1"/>
                </a:solidFill>
              </a:rPr>
              <a:t>Single data stream is fed into multiple processing units.</a:t>
            </a:r>
          </a:p>
          <a:p>
            <a:r>
              <a:rPr lang="en-US" dirty="0">
                <a:solidFill>
                  <a:schemeClr val="tx1"/>
                </a:solidFill>
              </a:rPr>
              <a:t>This is an uncommon architecture. Its possible uses could be implementing multiple cryptography algorithms while attempting to crack a single coded message</a:t>
            </a:r>
          </a:p>
          <a:p>
            <a:pPr marL="0" indent="0">
              <a:buNone/>
            </a:pPr>
            <a:r>
              <a:rPr lang="en-US" dirty="0">
                <a:solidFill>
                  <a:schemeClr val="tx1"/>
                </a:solidFill>
              </a:rPr>
              <a:t> </a:t>
            </a:r>
          </a:p>
        </p:txBody>
      </p:sp>
      <p:pic>
        <p:nvPicPr>
          <p:cNvPr id="4" name="Picture 3">
            <a:extLst>
              <a:ext uri="{FF2B5EF4-FFF2-40B4-BE49-F238E27FC236}">
                <a16:creationId xmlns:a16="http://schemas.microsoft.com/office/drawing/2014/main" id="{CDEA5047-9669-AA49-A9D8-E1872F842C51}"/>
              </a:ext>
            </a:extLst>
          </p:cNvPr>
          <p:cNvPicPr>
            <a:picLocks noChangeAspect="1"/>
          </p:cNvPicPr>
          <p:nvPr/>
        </p:nvPicPr>
        <p:blipFill>
          <a:blip r:embed="rId2"/>
          <a:stretch>
            <a:fillRect/>
          </a:stretch>
        </p:blipFill>
        <p:spPr>
          <a:xfrm>
            <a:off x="1412958" y="3390900"/>
            <a:ext cx="4070350" cy="3429000"/>
          </a:xfrm>
          <a:prstGeom prst="rect">
            <a:avLst/>
          </a:prstGeom>
        </p:spPr>
      </p:pic>
      <p:pic>
        <p:nvPicPr>
          <p:cNvPr id="5" name="Picture 4">
            <a:extLst>
              <a:ext uri="{FF2B5EF4-FFF2-40B4-BE49-F238E27FC236}">
                <a16:creationId xmlns:a16="http://schemas.microsoft.com/office/drawing/2014/main" id="{E40D6425-6BB3-4363-9DE1-6E41B7B2F5A4}"/>
              </a:ext>
            </a:extLst>
          </p:cNvPr>
          <p:cNvPicPr>
            <a:picLocks noChangeAspect="1"/>
          </p:cNvPicPr>
          <p:nvPr/>
        </p:nvPicPr>
        <p:blipFill>
          <a:blip r:embed="rId3"/>
          <a:stretch>
            <a:fillRect/>
          </a:stretch>
        </p:blipFill>
        <p:spPr>
          <a:xfrm>
            <a:off x="5865812" y="3390900"/>
            <a:ext cx="6073911" cy="3314700"/>
          </a:xfrm>
          <a:prstGeom prst="rect">
            <a:avLst/>
          </a:prstGeom>
        </p:spPr>
      </p:pic>
    </p:spTree>
    <p:extLst>
      <p:ext uri="{BB962C8B-B14F-4D97-AF65-F5344CB8AC3E}">
        <p14:creationId xmlns:p14="http://schemas.microsoft.com/office/powerpoint/2010/main" val="358351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B377-EAEC-AD41-ABA1-4F00CE6A5370}"/>
              </a:ext>
            </a:extLst>
          </p:cNvPr>
          <p:cNvSpPr>
            <a:spLocks noGrp="1"/>
          </p:cNvSpPr>
          <p:nvPr>
            <p:ph type="title"/>
          </p:nvPr>
        </p:nvSpPr>
        <p:spPr>
          <a:xfrm>
            <a:off x="-153988" y="0"/>
            <a:ext cx="10360023" cy="635954"/>
          </a:xfrm>
        </p:spPr>
        <p:txBody>
          <a:bodyPr>
            <a:normAutofit fontScale="90000"/>
          </a:bodyPr>
          <a:lstStyle/>
          <a:p>
            <a:pPr algn="ctr"/>
            <a:r>
              <a:rPr lang="en-US" b="1" dirty="0"/>
              <a:t>Multiple Instruction/Multiple Data Stream (MIMD)</a:t>
            </a:r>
          </a:p>
        </p:txBody>
      </p:sp>
      <p:sp>
        <p:nvSpPr>
          <p:cNvPr id="3" name="Content Placeholder 2">
            <a:extLst>
              <a:ext uri="{FF2B5EF4-FFF2-40B4-BE49-F238E27FC236}">
                <a16:creationId xmlns:a16="http://schemas.microsoft.com/office/drawing/2014/main" id="{CCC6605D-6D99-2F46-A7CE-BC398E6AB0FD}"/>
              </a:ext>
            </a:extLst>
          </p:cNvPr>
          <p:cNvSpPr>
            <a:spLocks noGrp="1"/>
          </p:cNvSpPr>
          <p:nvPr>
            <p:ph idx="1"/>
          </p:nvPr>
        </p:nvSpPr>
        <p:spPr>
          <a:xfrm>
            <a:off x="1" y="1016954"/>
            <a:ext cx="12188824" cy="5002847"/>
          </a:xfrm>
        </p:spPr>
        <p:txBody>
          <a:bodyPr>
            <a:normAutofit/>
          </a:bodyPr>
          <a:lstStyle/>
          <a:p>
            <a:r>
              <a:rPr lang="en-US" dirty="0">
                <a:solidFill>
                  <a:schemeClr val="tx1"/>
                </a:solidFill>
              </a:rPr>
              <a:t>Multiple Instruction: Every processor may be executing a different instruction stream</a:t>
            </a:r>
          </a:p>
          <a:p>
            <a:r>
              <a:rPr lang="en-US" dirty="0">
                <a:solidFill>
                  <a:schemeClr val="tx1"/>
                </a:solidFill>
              </a:rPr>
              <a:t>Multiple Data: Every processor may be working with a different data stream</a:t>
            </a:r>
          </a:p>
          <a:p>
            <a:r>
              <a:rPr lang="en-US" dirty="0">
                <a:solidFill>
                  <a:schemeClr val="tx1"/>
                </a:solidFill>
              </a:rPr>
              <a:t>Execution can be synchronous or asynchronous.</a:t>
            </a:r>
          </a:p>
          <a:p>
            <a:r>
              <a:rPr lang="en-US" dirty="0">
                <a:solidFill>
                  <a:schemeClr val="tx1"/>
                </a:solidFill>
              </a:rPr>
              <a:t>It is currently the most common type of parallel computer - most modern supercomputers fall into this category.</a:t>
            </a:r>
          </a:p>
          <a:p>
            <a:r>
              <a:rPr lang="en-US" dirty="0">
                <a:solidFill>
                  <a:schemeClr val="tx1"/>
                </a:solidFill>
              </a:rPr>
              <a:t>Examples: most current supercomputers, networked parallel computer clusters and "grids", multi-core PCs</a:t>
            </a:r>
          </a:p>
        </p:txBody>
      </p:sp>
      <p:pic>
        <p:nvPicPr>
          <p:cNvPr id="4" name="Picture 3">
            <a:extLst>
              <a:ext uri="{FF2B5EF4-FFF2-40B4-BE49-F238E27FC236}">
                <a16:creationId xmlns:a16="http://schemas.microsoft.com/office/drawing/2014/main" id="{D84529BD-BDC2-794E-86A5-A824A5AF57AC}"/>
              </a:ext>
            </a:extLst>
          </p:cNvPr>
          <p:cNvPicPr>
            <a:picLocks noChangeAspect="1"/>
          </p:cNvPicPr>
          <p:nvPr/>
        </p:nvPicPr>
        <p:blipFill rotWithShape="1">
          <a:blip r:embed="rId2"/>
          <a:srcRect b="4947"/>
          <a:stretch/>
        </p:blipFill>
        <p:spPr>
          <a:xfrm>
            <a:off x="1954212" y="3555046"/>
            <a:ext cx="4140200" cy="2845755"/>
          </a:xfrm>
          <a:prstGeom prst="rect">
            <a:avLst/>
          </a:prstGeom>
        </p:spPr>
      </p:pic>
      <p:pic>
        <p:nvPicPr>
          <p:cNvPr id="5" name="Picture 4">
            <a:extLst>
              <a:ext uri="{FF2B5EF4-FFF2-40B4-BE49-F238E27FC236}">
                <a16:creationId xmlns:a16="http://schemas.microsoft.com/office/drawing/2014/main" id="{731FA3ED-2310-4F55-A48D-FD688F1A567C}"/>
              </a:ext>
            </a:extLst>
          </p:cNvPr>
          <p:cNvPicPr>
            <a:picLocks noChangeAspect="1"/>
          </p:cNvPicPr>
          <p:nvPr/>
        </p:nvPicPr>
        <p:blipFill>
          <a:blip r:embed="rId3"/>
          <a:stretch>
            <a:fillRect/>
          </a:stretch>
        </p:blipFill>
        <p:spPr>
          <a:xfrm>
            <a:off x="6551612" y="3429000"/>
            <a:ext cx="5420276" cy="3240007"/>
          </a:xfrm>
          <a:prstGeom prst="rect">
            <a:avLst/>
          </a:prstGeom>
        </p:spPr>
      </p:pic>
    </p:spTree>
    <p:extLst>
      <p:ext uri="{BB962C8B-B14F-4D97-AF65-F5344CB8AC3E}">
        <p14:creationId xmlns:p14="http://schemas.microsoft.com/office/powerpoint/2010/main" val="81627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371-58E9-1D47-B5A7-F3D4F1ED154F}"/>
              </a:ext>
            </a:extLst>
          </p:cNvPr>
          <p:cNvSpPr>
            <a:spLocks noGrp="1"/>
          </p:cNvSpPr>
          <p:nvPr>
            <p:ph type="title"/>
          </p:nvPr>
        </p:nvSpPr>
        <p:spPr>
          <a:xfrm>
            <a:off x="836612" y="1401871"/>
            <a:ext cx="10217895" cy="838200"/>
          </a:xfrm>
        </p:spPr>
        <p:txBody>
          <a:bodyPr/>
          <a:lstStyle/>
          <a:p>
            <a:r>
              <a:rPr lang="en-US" dirty="0"/>
              <a:t>1. Single Core           		   	2. Multi Core</a:t>
            </a:r>
          </a:p>
        </p:txBody>
      </p:sp>
      <p:pic>
        <p:nvPicPr>
          <p:cNvPr id="5" name="Picture 4">
            <a:extLst>
              <a:ext uri="{FF2B5EF4-FFF2-40B4-BE49-F238E27FC236}">
                <a16:creationId xmlns:a16="http://schemas.microsoft.com/office/drawing/2014/main" id="{2C4D20C4-6624-B544-B207-62369BADC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18" y="2278176"/>
            <a:ext cx="3276600" cy="4095750"/>
          </a:xfrm>
          <a:prstGeom prst="rect">
            <a:avLst/>
          </a:prstGeom>
        </p:spPr>
      </p:pic>
      <p:pic>
        <p:nvPicPr>
          <p:cNvPr id="7" name="Picture 6">
            <a:extLst>
              <a:ext uri="{FF2B5EF4-FFF2-40B4-BE49-F238E27FC236}">
                <a16:creationId xmlns:a16="http://schemas.microsoft.com/office/drawing/2014/main" id="{AFBCE95A-7014-FC42-AA76-F5380AE48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25" y="2240071"/>
            <a:ext cx="6560295" cy="4100185"/>
          </a:xfrm>
          <a:prstGeom prst="rect">
            <a:avLst/>
          </a:prstGeom>
        </p:spPr>
      </p:pic>
      <p:sp>
        <p:nvSpPr>
          <p:cNvPr id="3" name="Rectangle 2">
            <a:extLst>
              <a:ext uri="{FF2B5EF4-FFF2-40B4-BE49-F238E27FC236}">
                <a16:creationId xmlns:a16="http://schemas.microsoft.com/office/drawing/2014/main" id="{C8C36B97-7E1F-4733-8D6A-FCC3B90C3613}"/>
              </a:ext>
            </a:extLst>
          </p:cNvPr>
          <p:cNvSpPr/>
          <p:nvPr/>
        </p:nvSpPr>
        <p:spPr>
          <a:xfrm>
            <a:off x="912812" y="194578"/>
            <a:ext cx="7879606" cy="646331"/>
          </a:xfrm>
          <a:prstGeom prst="rect">
            <a:avLst/>
          </a:prstGeom>
        </p:spPr>
        <p:txBody>
          <a:bodyPr wrap="square">
            <a:spAutoFit/>
          </a:bodyPr>
          <a:lstStyle/>
          <a:p>
            <a:pPr algn="ctr"/>
            <a:r>
              <a:rPr lang="en-US" sz="3600" b="1" dirty="0">
                <a:solidFill>
                  <a:schemeClr val="accent2"/>
                </a:solidFill>
              </a:rPr>
              <a:t>Parallel Computing Hardware</a:t>
            </a:r>
            <a:endParaRPr lang="en-US" sz="3600" dirty="0">
              <a:solidFill>
                <a:schemeClr val="accent2"/>
              </a:solidFill>
            </a:endParaRPr>
          </a:p>
        </p:txBody>
      </p:sp>
    </p:spTree>
    <p:extLst>
      <p:ext uri="{BB962C8B-B14F-4D97-AF65-F5344CB8AC3E}">
        <p14:creationId xmlns:p14="http://schemas.microsoft.com/office/powerpoint/2010/main" val="68720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C3BB-DE90-E242-ABF2-2AAB8B705316}"/>
              </a:ext>
            </a:extLst>
          </p:cNvPr>
          <p:cNvSpPr>
            <a:spLocks noGrp="1"/>
          </p:cNvSpPr>
          <p:nvPr>
            <p:ph type="title"/>
          </p:nvPr>
        </p:nvSpPr>
        <p:spPr>
          <a:xfrm>
            <a:off x="1522411" y="161542"/>
            <a:ext cx="9144001" cy="679173"/>
          </a:xfrm>
        </p:spPr>
        <p:txBody>
          <a:bodyPr/>
          <a:lstStyle/>
          <a:p>
            <a:pPr algn="ctr"/>
            <a:r>
              <a:rPr lang="en-US" b="1" dirty="0"/>
              <a:t>3. Multicore Hyper-threading</a:t>
            </a:r>
          </a:p>
        </p:txBody>
      </p:sp>
      <p:pic>
        <p:nvPicPr>
          <p:cNvPr id="5" name="Content Placeholder 4">
            <a:extLst>
              <a:ext uri="{FF2B5EF4-FFF2-40B4-BE49-F238E27FC236}">
                <a16:creationId xmlns:a16="http://schemas.microsoft.com/office/drawing/2014/main" id="{482C3D9C-3901-5941-BF95-1BF91AD8C5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0612" y="2851383"/>
            <a:ext cx="5746846" cy="3585189"/>
          </a:xfrm>
        </p:spPr>
      </p:pic>
      <p:sp>
        <p:nvSpPr>
          <p:cNvPr id="6" name="Content Placeholder 2">
            <a:extLst>
              <a:ext uri="{FF2B5EF4-FFF2-40B4-BE49-F238E27FC236}">
                <a16:creationId xmlns:a16="http://schemas.microsoft.com/office/drawing/2014/main" id="{902A3688-D701-407F-B462-192706F655D3}"/>
              </a:ext>
            </a:extLst>
          </p:cNvPr>
          <p:cNvSpPr txBox="1">
            <a:spLocks/>
          </p:cNvSpPr>
          <p:nvPr/>
        </p:nvSpPr>
        <p:spPr>
          <a:xfrm>
            <a:off x="150812" y="860208"/>
            <a:ext cx="12114211" cy="4045227"/>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457200" indent="-457200"/>
            <a:r>
              <a:rPr lang="en-US" sz="1800" dirty="0"/>
              <a:t>Introduced by Intel</a:t>
            </a:r>
          </a:p>
          <a:p>
            <a:pPr marL="457200" indent="-457200"/>
            <a:r>
              <a:rPr lang="en-US" sz="1800" dirty="0"/>
              <a:t>More than one thread can run on each core </a:t>
            </a:r>
          </a:p>
          <a:p>
            <a:pPr marL="457200" indent="-457200"/>
            <a:r>
              <a:rPr lang="en-US" sz="1800" dirty="0"/>
              <a:t>One physical core now works like two “logical cores” that can handle different software threads.</a:t>
            </a:r>
          </a:p>
          <a:p>
            <a:pPr marL="457200" indent="-457200"/>
            <a:r>
              <a:rPr lang="en-US" sz="1800" dirty="0"/>
              <a:t>Two logical cores can work through tasks more efficiently than a traditional single-threaded core</a:t>
            </a:r>
          </a:p>
        </p:txBody>
      </p:sp>
    </p:spTree>
    <p:extLst>
      <p:ext uri="{BB962C8B-B14F-4D97-AF65-F5344CB8AC3E}">
        <p14:creationId xmlns:p14="http://schemas.microsoft.com/office/powerpoint/2010/main" val="23938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31D9-EFF0-A849-B104-8343800B2B6D}"/>
              </a:ext>
            </a:extLst>
          </p:cNvPr>
          <p:cNvSpPr>
            <a:spLocks noGrp="1"/>
          </p:cNvSpPr>
          <p:nvPr>
            <p:ph type="title"/>
          </p:nvPr>
        </p:nvSpPr>
        <p:spPr>
          <a:xfrm>
            <a:off x="684212" y="152400"/>
            <a:ext cx="9144001" cy="533400"/>
          </a:xfrm>
        </p:spPr>
        <p:txBody>
          <a:bodyPr>
            <a:normAutofit fontScale="90000"/>
          </a:bodyPr>
          <a:lstStyle/>
          <a:p>
            <a:r>
              <a:rPr lang="en-US" b="1" dirty="0"/>
              <a:t>4. GPU Accelerated</a:t>
            </a:r>
          </a:p>
        </p:txBody>
      </p:sp>
      <p:pic>
        <p:nvPicPr>
          <p:cNvPr id="5" name="Content Placeholder 4">
            <a:extLst>
              <a:ext uri="{FF2B5EF4-FFF2-40B4-BE49-F238E27FC236}">
                <a16:creationId xmlns:a16="http://schemas.microsoft.com/office/drawing/2014/main" id="{9CE2B7B5-B990-F941-BB8D-83E6583E4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3881" y="501616"/>
            <a:ext cx="5456238" cy="6190732"/>
          </a:xfrm>
        </p:spPr>
      </p:pic>
      <p:sp>
        <p:nvSpPr>
          <p:cNvPr id="6" name="Content Placeholder 2">
            <a:extLst>
              <a:ext uri="{FF2B5EF4-FFF2-40B4-BE49-F238E27FC236}">
                <a16:creationId xmlns:a16="http://schemas.microsoft.com/office/drawing/2014/main" id="{6BF318C4-6670-426C-879A-652C08991331}"/>
              </a:ext>
            </a:extLst>
          </p:cNvPr>
          <p:cNvSpPr txBox="1">
            <a:spLocks/>
          </p:cNvSpPr>
          <p:nvPr/>
        </p:nvSpPr>
        <p:spPr>
          <a:xfrm>
            <a:off x="78706" y="1447800"/>
            <a:ext cx="6320506" cy="3680791"/>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sz="1800" dirty="0">
                <a:latin typeface="Trebuchet MS" panose="020B0603020202020204" pitchFamily="34" charset="0"/>
              </a:rPr>
              <a:t>Developed by NVIDIA </a:t>
            </a:r>
          </a:p>
          <a:p>
            <a:r>
              <a:rPr lang="en-US" sz="1800" dirty="0"/>
              <a:t>Their processors are designed to work with a small series of instructions across a potentially vast amount of data. </a:t>
            </a:r>
            <a:endParaRPr lang="en-US" sz="1800" dirty="0">
              <a:latin typeface="Trebuchet MS" panose="020B0603020202020204" pitchFamily="34" charset="0"/>
            </a:endParaRPr>
          </a:p>
          <a:p>
            <a:r>
              <a:rPr lang="en-US" sz="1800" dirty="0">
                <a:latin typeface="Trebuchet MS" panose="020B0603020202020204" pitchFamily="34" charset="0"/>
              </a:rPr>
              <a:t>Used to facilitate processing-intensive operations such as 3D graphics rendering, deep learning, analytics, medical imaging, simulations, etc.</a:t>
            </a:r>
          </a:p>
          <a:p>
            <a:r>
              <a:rPr lang="en-US" sz="1800" dirty="0">
                <a:latin typeface="Trebuchet MS" panose="020B0603020202020204" pitchFamily="34" charset="0"/>
              </a:rPr>
              <a:t>More computing power for performing the same operation on multiple data elements simultaneously.</a:t>
            </a:r>
          </a:p>
          <a:p>
            <a:endParaRPr lang="en-US" sz="1800" dirty="0">
              <a:latin typeface="Trebuchet MS" panose="020B0603020202020204" pitchFamily="34" charset="0"/>
            </a:endParaRPr>
          </a:p>
        </p:txBody>
      </p:sp>
    </p:spTree>
    <p:extLst>
      <p:ext uri="{BB962C8B-B14F-4D97-AF65-F5344CB8AC3E}">
        <p14:creationId xmlns:p14="http://schemas.microsoft.com/office/powerpoint/2010/main" val="414402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F90D-7B4F-4F4C-B219-CD4482AABF3B}"/>
              </a:ext>
            </a:extLst>
          </p:cNvPr>
          <p:cNvSpPr>
            <a:spLocks noGrp="1"/>
          </p:cNvSpPr>
          <p:nvPr>
            <p:ph type="title"/>
          </p:nvPr>
        </p:nvSpPr>
        <p:spPr>
          <a:xfrm>
            <a:off x="608012" y="170069"/>
            <a:ext cx="8594429" cy="1320800"/>
          </a:xfrm>
        </p:spPr>
        <p:txBody>
          <a:bodyPr/>
          <a:lstStyle/>
          <a:p>
            <a:pPr algn="ctr"/>
            <a:r>
              <a:rPr lang="en-US" dirty="0"/>
              <a:t>5</a:t>
            </a:r>
            <a:r>
              <a:rPr lang="en-US" b="1" dirty="0"/>
              <a:t>. Parallel Clusters</a:t>
            </a:r>
          </a:p>
        </p:txBody>
      </p:sp>
      <p:sp>
        <p:nvSpPr>
          <p:cNvPr id="3" name="Content Placeholder 2">
            <a:extLst>
              <a:ext uri="{FF2B5EF4-FFF2-40B4-BE49-F238E27FC236}">
                <a16:creationId xmlns:a16="http://schemas.microsoft.com/office/drawing/2014/main" id="{6B36F481-3FAE-874B-B67B-8D893F198152}"/>
              </a:ext>
            </a:extLst>
          </p:cNvPr>
          <p:cNvSpPr>
            <a:spLocks noGrp="1"/>
          </p:cNvSpPr>
          <p:nvPr>
            <p:ph idx="1"/>
          </p:nvPr>
        </p:nvSpPr>
        <p:spPr>
          <a:xfrm>
            <a:off x="-4901" y="762000"/>
            <a:ext cx="12038011" cy="5925931"/>
          </a:xfrm>
        </p:spPr>
        <p:txBody>
          <a:bodyPr>
            <a:normAutofit/>
          </a:bodyPr>
          <a:lstStyle/>
          <a:p>
            <a:pPr>
              <a:lnSpc>
                <a:spcPct val="150000"/>
              </a:lnSpc>
            </a:pPr>
            <a:r>
              <a:rPr lang="en-US" sz="1800" dirty="0">
                <a:solidFill>
                  <a:schemeClr val="tx1"/>
                </a:solidFill>
              </a:rPr>
              <a:t>What are clusters?</a:t>
            </a:r>
          </a:p>
          <a:p>
            <a:pPr lvl="1">
              <a:lnSpc>
                <a:spcPct val="150000"/>
              </a:lnSpc>
            </a:pPr>
            <a:r>
              <a:rPr lang="en-US" sz="1800" dirty="0">
                <a:solidFill>
                  <a:schemeClr val="tx1"/>
                </a:solidFill>
              </a:rPr>
              <a:t>Nodes in a cluster are usually connected through high-speed local area networks. Similar tasks are assigned to each node. Each node runs its instance of an operating system.</a:t>
            </a:r>
          </a:p>
          <a:p>
            <a:pPr>
              <a:lnSpc>
                <a:spcPct val="150000"/>
              </a:lnSpc>
            </a:pPr>
            <a:r>
              <a:rPr lang="en-US" sz="1800" dirty="0">
                <a:solidFill>
                  <a:schemeClr val="tx1"/>
                </a:solidFill>
              </a:rPr>
              <a:t>Why use clusters?</a:t>
            </a:r>
          </a:p>
          <a:p>
            <a:pPr marL="966788">
              <a:lnSpc>
                <a:spcPct val="150000"/>
              </a:lnSpc>
            </a:pPr>
            <a:r>
              <a:rPr lang="en-US" dirty="0">
                <a:solidFill>
                  <a:schemeClr val="tx1"/>
                </a:solidFill>
              </a:rPr>
              <a:t> To overcome low resource problems and poor performance due to large tasks running simultaneously on a single node</a:t>
            </a:r>
            <a:endParaRPr lang="en-US" sz="1800" dirty="0">
              <a:solidFill>
                <a:schemeClr val="tx1"/>
              </a:solidFill>
            </a:endParaRPr>
          </a:p>
          <a:p>
            <a:pPr marL="966788">
              <a:lnSpc>
                <a:spcPct val="150000"/>
              </a:lnSpc>
            </a:pPr>
            <a:r>
              <a:rPr lang="en-US" sz="1800" dirty="0">
                <a:solidFill>
                  <a:schemeClr val="tx1"/>
                </a:solidFill>
              </a:rPr>
              <a:t>To solve problems requiring more cores than can fit in one node</a:t>
            </a:r>
          </a:p>
          <a:p>
            <a:pPr marL="966788">
              <a:lnSpc>
                <a:spcPct val="150000"/>
              </a:lnSpc>
            </a:pPr>
            <a:r>
              <a:rPr lang="en-US" sz="1800" dirty="0">
                <a:solidFill>
                  <a:schemeClr val="tx1"/>
                </a:solidFill>
              </a:rPr>
              <a:t>To solve problems requiring more GPUs than can fit in one node</a:t>
            </a:r>
          </a:p>
          <a:p>
            <a:pPr marL="966788">
              <a:lnSpc>
                <a:spcPct val="150000"/>
              </a:lnSpc>
            </a:pPr>
            <a:r>
              <a:rPr lang="en-US" sz="1800" dirty="0">
                <a:solidFill>
                  <a:schemeClr val="tx1"/>
                </a:solidFill>
              </a:rPr>
              <a:t>To solve problems requiring more main memory than can fit in one node</a:t>
            </a:r>
          </a:p>
          <a:p>
            <a:pPr marL="966788">
              <a:lnSpc>
                <a:spcPct val="150000"/>
              </a:lnSpc>
            </a:pPr>
            <a:r>
              <a:rPr lang="en-US" sz="1800" dirty="0">
                <a:solidFill>
                  <a:schemeClr val="tx1"/>
                </a:solidFill>
              </a:rPr>
              <a:t>To solve problems requiring more disk storage than can fit in one node</a:t>
            </a:r>
          </a:p>
          <a:p>
            <a:pPr marL="576263" indent="-287338">
              <a:lnSpc>
                <a:spcPct val="150000"/>
              </a:lnSpc>
            </a:pPr>
            <a:r>
              <a:rPr lang="en-US" sz="1800" dirty="0">
                <a:solidFill>
                  <a:schemeClr val="tx1"/>
                </a:solidFill>
              </a:rPr>
              <a:t>Example: Server Clusters..,</a:t>
            </a:r>
          </a:p>
        </p:txBody>
      </p:sp>
    </p:spTree>
    <p:extLst>
      <p:ext uri="{BB962C8B-B14F-4D97-AF65-F5344CB8AC3E}">
        <p14:creationId xmlns:p14="http://schemas.microsoft.com/office/powerpoint/2010/main" val="225200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E74D-5296-EC4F-B61F-C004243AE1F7}"/>
              </a:ext>
            </a:extLst>
          </p:cNvPr>
          <p:cNvSpPr>
            <a:spLocks noGrp="1"/>
          </p:cNvSpPr>
          <p:nvPr>
            <p:ph type="title"/>
          </p:nvPr>
        </p:nvSpPr>
        <p:spPr>
          <a:xfrm>
            <a:off x="150812" y="304800"/>
            <a:ext cx="9608254" cy="1320800"/>
          </a:xfrm>
        </p:spPr>
        <p:txBody>
          <a:bodyPr/>
          <a:lstStyle/>
          <a:p>
            <a:r>
              <a:rPr lang="en-US" dirty="0"/>
              <a:t>5a. Single Core Node parallel Clusters (Now outdated)</a:t>
            </a:r>
          </a:p>
        </p:txBody>
      </p:sp>
      <p:pic>
        <p:nvPicPr>
          <p:cNvPr id="5" name="Content Placeholder 4">
            <a:extLst>
              <a:ext uri="{FF2B5EF4-FFF2-40B4-BE49-F238E27FC236}">
                <a16:creationId xmlns:a16="http://schemas.microsoft.com/office/drawing/2014/main" id="{8B3F9175-6C04-D943-AB16-01DF5E91A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812" y="1797124"/>
            <a:ext cx="7412037" cy="3335417"/>
          </a:xfrm>
        </p:spPr>
      </p:pic>
    </p:spTree>
    <p:extLst>
      <p:ext uri="{BB962C8B-B14F-4D97-AF65-F5344CB8AC3E}">
        <p14:creationId xmlns:p14="http://schemas.microsoft.com/office/powerpoint/2010/main" val="78357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7836-4CC0-034D-BC2B-B4461BE041BC}"/>
              </a:ext>
            </a:extLst>
          </p:cNvPr>
          <p:cNvSpPr>
            <a:spLocks noGrp="1"/>
          </p:cNvSpPr>
          <p:nvPr>
            <p:ph type="title"/>
          </p:nvPr>
        </p:nvSpPr>
        <p:spPr/>
        <p:txBody>
          <a:bodyPr/>
          <a:lstStyle/>
          <a:p>
            <a:pPr algn="ctr"/>
            <a:r>
              <a:rPr lang="en-US" dirty="0"/>
              <a:t>5b.Multicore Node Parallel Clusters</a:t>
            </a:r>
          </a:p>
        </p:txBody>
      </p:sp>
      <p:pic>
        <p:nvPicPr>
          <p:cNvPr id="5" name="Content Placeholder 4">
            <a:extLst>
              <a:ext uri="{FF2B5EF4-FFF2-40B4-BE49-F238E27FC236}">
                <a16:creationId xmlns:a16="http://schemas.microsoft.com/office/drawing/2014/main" id="{89A4E3E2-9ACE-A34A-916B-CF8870B81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491" y="1905000"/>
            <a:ext cx="7301971" cy="3943065"/>
          </a:xfrm>
        </p:spPr>
      </p:pic>
    </p:spTree>
    <p:extLst>
      <p:ext uri="{BB962C8B-B14F-4D97-AF65-F5344CB8AC3E}">
        <p14:creationId xmlns:p14="http://schemas.microsoft.com/office/powerpoint/2010/main" val="353272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6D22-E46C-1C4F-962A-DCED4CB4A980}"/>
              </a:ext>
            </a:extLst>
          </p:cNvPr>
          <p:cNvSpPr>
            <a:spLocks noGrp="1"/>
          </p:cNvSpPr>
          <p:nvPr>
            <p:ph type="title"/>
          </p:nvPr>
        </p:nvSpPr>
        <p:spPr/>
        <p:txBody>
          <a:bodyPr/>
          <a:lstStyle/>
          <a:p>
            <a:pPr algn="ctr"/>
            <a:r>
              <a:rPr lang="en-US" dirty="0"/>
              <a:t>5c.GPU Accelerated Cluster</a:t>
            </a:r>
          </a:p>
        </p:txBody>
      </p:sp>
      <p:pic>
        <p:nvPicPr>
          <p:cNvPr id="5" name="Content Placeholder 4">
            <a:extLst>
              <a:ext uri="{FF2B5EF4-FFF2-40B4-BE49-F238E27FC236}">
                <a16:creationId xmlns:a16="http://schemas.microsoft.com/office/drawing/2014/main" id="{1023A5CE-047D-2441-88AB-839A2D02D9F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7212" y="1676400"/>
            <a:ext cx="6698424" cy="4358783"/>
          </a:xfrm>
        </p:spPr>
      </p:pic>
    </p:spTree>
    <p:extLst>
      <p:ext uri="{BB962C8B-B14F-4D97-AF65-F5344CB8AC3E}">
        <p14:creationId xmlns:p14="http://schemas.microsoft.com/office/powerpoint/2010/main" val="234144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655F-758D-45A0-8BF0-7240F52F2197}"/>
              </a:ext>
            </a:extLst>
          </p:cNvPr>
          <p:cNvSpPr>
            <a:spLocks noGrp="1"/>
          </p:cNvSpPr>
          <p:nvPr>
            <p:ph type="title"/>
          </p:nvPr>
        </p:nvSpPr>
        <p:spPr/>
        <p:txBody>
          <a:bodyPr/>
          <a:lstStyle/>
          <a:p>
            <a:pPr algn="ctr"/>
            <a:r>
              <a:rPr lang="en-US" b="1" dirty="0"/>
              <a:t>Parallel Computing Software</a:t>
            </a:r>
            <a:endParaRPr lang="en-US" dirty="0"/>
          </a:p>
        </p:txBody>
      </p:sp>
      <p:sp>
        <p:nvSpPr>
          <p:cNvPr id="3" name="Content Placeholder 2">
            <a:extLst>
              <a:ext uri="{FF2B5EF4-FFF2-40B4-BE49-F238E27FC236}">
                <a16:creationId xmlns:a16="http://schemas.microsoft.com/office/drawing/2014/main" id="{70F6C727-8EB8-40AB-9F81-238B1AB50547}"/>
              </a:ext>
            </a:extLst>
          </p:cNvPr>
          <p:cNvSpPr>
            <a:spLocks noGrp="1"/>
          </p:cNvSpPr>
          <p:nvPr>
            <p:ph idx="1"/>
          </p:nvPr>
        </p:nvSpPr>
        <p:spPr>
          <a:xfrm>
            <a:off x="407176" y="1447800"/>
            <a:ext cx="9134391" cy="4114801"/>
          </a:xfrm>
        </p:spPr>
        <p:txBody>
          <a:bodyPr/>
          <a:lstStyle/>
          <a:p>
            <a:r>
              <a:rPr lang="en-US" dirty="0">
                <a:solidFill>
                  <a:schemeClr val="tx1"/>
                </a:solidFill>
              </a:rPr>
              <a:t>Multicore parallel programs </a:t>
            </a:r>
          </a:p>
          <a:p>
            <a:r>
              <a:rPr lang="en-US" dirty="0">
                <a:solidFill>
                  <a:schemeClr val="tx1"/>
                </a:solidFill>
              </a:rPr>
              <a:t>Multicore-cluster (hybrid) programs</a:t>
            </a:r>
          </a:p>
          <a:p>
            <a:r>
              <a:rPr lang="en-US" dirty="0">
                <a:solidFill>
                  <a:schemeClr val="tx1"/>
                </a:solidFill>
              </a:rPr>
              <a:t> GPU-accelerated parallel programs</a:t>
            </a:r>
          </a:p>
          <a:p>
            <a:endParaRPr lang="en-US" dirty="0"/>
          </a:p>
        </p:txBody>
      </p:sp>
    </p:spTree>
    <p:extLst>
      <p:ext uri="{BB962C8B-B14F-4D97-AF65-F5344CB8AC3E}">
        <p14:creationId xmlns:p14="http://schemas.microsoft.com/office/powerpoint/2010/main" val="36217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536F-90BB-44ED-A437-05501A3DDD8A}"/>
              </a:ext>
            </a:extLst>
          </p:cNvPr>
          <p:cNvSpPr>
            <a:spLocks noGrp="1"/>
          </p:cNvSpPr>
          <p:nvPr>
            <p:ph type="title"/>
          </p:nvPr>
        </p:nvSpPr>
        <p:spPr/>
        <p:txBody>
          <a:bodyPr/>
          <a:lstStyle/>
          <a:p>
            <a:pPr algn="ctr"/>
            <a:r>
              <a:rPr lang="en-US" b="1" dirty="0"/>
              <a:t>Outline</a:t>
            </a:r>
          </a:p>
        </p:txBody>
      </p:sp>
      <p:sp>
        <p:nvSpPr>
          <p:cNvPr id="3" name="Content Placeholder 2">
            <a:extLst>
              <a:ext uri="{FF2B5EF4-FFF2-40B4-BE49-F238E27FC236}">
                <a16:creationId xmlns:a16="http://schemas.microsoft.com/office/drawing/2014/main" id="{8DA7830D-397B-410A-90D3-C8B8A7E06BC8}"/>
              </a:ext>
            </a:extLst>
          </p:cNvPr>
          <p:cNvSpPr>
            <a:spLocks noGrp="1"/>
          </p:cNvSpPr>
          <p:nvPr>
            <p:ph idx="1"/>
          </p:nvPr>
        </p:nvSpPr>
        <p:spPr>
          <a:xfrm>
            <a:off x="379412" y="1295400"/>
            <a:ext cx="8892175" cy="4745963"/>
          </a:xfrm>
        </p:spPr>
        <p:txBody>
          <a:bodyPr/>
          <a:lstStyle/>
          <a:p>
            <a:pPr>
              <a:lnSpc>
                <a:spcPct val="150000"/>
              </a:lnSpc>
            </a:pPr>
            <a:r>
              <a:rPr lang="en-US" b="1" dirty="0"/>
              <a:t>Flynn’s Taxonomy</a:t>
            </a:r>
          </a:p>
          <a:p>
            <a:pPr>
              <a:lnSpc>
                <a:spcPct val="150000"/>
              </a:lnSpc>
            </a:pPr>
            <a:r>
              <a:rPr lang="en-US" sz="1800" b="1" dirty="0"/>
              <a:t>Parallel Computing Hardware</a:t>
            </a:r>
          </a:p>
          <a:p>
            <a:pPr>
              <a:lnSpc>
                <a:spcPct val="150000"/>
              </a:lnSpc>
            </a:pPr>
            <a:r>
              <a:rPr lang="en-US" b="1" dirty="0"/>
              <a:t>Parallel Computing Software</a:t>
            </a:r>
          </a:p>
          <a:p>
            <a:pPr>
              <a:lnSpc>
                <a:spcPct val="150000"/>
              </a:lnSpc>
            </a:pPr>
            <a:r>
              <a:rPr lang="en-US" sz="1800" b="1" dirty="0"/>
              <a:t>Performance Metrics For Parallel Systems</a:t>
            </a:r>
            <a:endParaRPr lang="en-US" b="1" dirty="0"/>
          </a:p>
          <a:p>
            <a:pPr>
              <a:lnSpc>
                <a:spcPct val="150000"/>
              </a:lnSpc>
            </a:pPr>
            <a:r>
              <a:rPr lang="en-US" b="1" dirty="0"/>
              <a:t>Scalability in Parallel Computing </a:t>
            </a:r>
            <a:endParaRPr lang="en-US" sz="1800" dirty="0"/>
          </a:p>
          <a:p>
            <a:pPr>
              <a:lnSpc>
                <a:spcPct val="150000"/>
              </a:lnSpc>
            </a:pPr>
            <a:endParaRPr lang="en-US" dirty="0"/>
          </a:p>
        </p:txBody>
      </p:sp>
    </p:spTree>
    <p:extLst>
      <p:ext uri="{BB962C8B-B14F-4D97-AF65-F5344CB8AC3E}">
        <p14:creationId xmlns:p14="http://schemas.microsoft.com/office/powerpoint/2010/main" val="24870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E7E-0A41-C94E-8E18-F2A1CBF01507}"/>
              </a:ext>
            </a:extLst>
          </p:cNvPr>
          <p:cNvSpPr>
            <a:spLocks noGrp="1"/>
          </p:cNvSpPr>
          <p:nvPr>
            <p:ph type="title"/>
          </p:nvPr>
        </p:nvSpPr>
        <p:spPr>
          <a:xfrm>
            <a:off x="1522413" y="381000"/>
            <a:ext cx="9144001" cy="990600"/>
          </a:xfrm>
        </p:spPr>
        <p:txBody>
          <a:bodyPr/>
          <a:lstStyle/>
          <a:p>
            <a:r>
              <a:rPr lang="en-US" dirty="0"/>
              <a:t>Multicore Parallel Programs</a:t>
            </a:r>
          </a:p>
        </p:txBody>
      </p:sp>
      <p:sp>
        <p:nvSpPr>
          <p:cNvPr id="3" name="Content Placeholder 2">
            <a:extLst>
              <a:ext uri="{FF2B5EF4-FFF2-40B4-BE49-F238E27FC236}">
                <a16:creationId xmlns:a16="http://schemas.microsoft.com/office/drawing/2014/main" id="{25D3DE27-A535-AB48-B341-08E82D76396C}"/>
              </a:ext>
            </a:extLst>
          </p:cNvPr>
          <p:cNvSpPr>
            <a:spLocks noGrp="1"/>
          </p:cNvSpPr>
          <p:nvPr>
            <p:ph idx="1"/>
          </p:nvPr>
        </p:nvSpPr>
        <p:spPr>
          <a:xfrm>
            <a:off x="150812" y="1103579"/>
            <a:ext cx="9134391" cy="4114801"/>
          </a:xfrm>
        </p:spPr>
        <p:txBody>
          <a:bodyPr/>
          <a:lstStyle/>
          <a:p>
            <a:r>
              <a:rPr lang="en-US" dirty="0">
                <a:solidFill>
                  <a:schemeClr val="tx1"/>
                </a:solidFill>
              </a:rPr>
              <a:t>One Process</a:t>
            </a:r>
          </a:p>
          <a:p>
            <a:r>
              <a:rPr lang="en-US" dirty="0">
                <a:solidFill>
                  <a:schemeClr val="tx1"/>
                </a:solidFill>
              </a:rPr>
              <a:t>Multiple Threads (one per core)</a:t>
            </a:r>
          </a:p>
          <a:p>
            <a:r>
              <a:rPr lang="en-US" b="1" dirty="0">
                <a:solidFill>
                  <a:schemeClr val="tx1"/>
                </a:solidFill>
              </a:rPr>
              <a:t>Mode of communication: Shared memory</a:t>
            </a:r>
          </a:p>
          <a:p>
            <a:r>
              <a:rPr lang="en-US" dirty="0">
                <a:solidFill>
                  <a:schemeClr val="tx1"/>
                </a:solidFill>
              </a:rPr>
              <a:t>Multicore Libraries: </a:t>
            </a:r>
          </a:p>
          <a:p>
            <a:pPr lvl="1"/>
            <a:r>
              <a:rPr lang="en-US" dirty="0">
                <a:solidFill>
                  <a:schemeClr val="tx1"/>
                </a:solidFill>
              </a:rPr>
              <a:t>OpenMP</a:t>
            </a:r>
          </a:p>
          <a:p>
            <a:pPr lvl="1"/>
            <a:r>
              <a:rPr lang="en-US">
                <a:solidFill>
                  <a:schemeClr val="tx1"/>
                </a:solidFill>
              </a:rPr>
              <a:t>PJ2: Java</a:t>
            </a:r>
            <a:endParaRPr lang="en-US" dirty="0">
              <a:solidFill>
                <a:schemeClr val="tx1"/>
              </a:solidFill>
            </a:endParaRPr>
          </a:p>
          <a:p>
            <a:pPr lvl="1"/>
            <a:r>
              <a:rPr lang="en-US" dirty="0">
                <a:solidFill>
                  <a:schemeClr val="tx1"/>
                </a:solidFill>
              </a:rPr>
              <a:t>C# Parallel </a:t>
            </a:r>
          </a:p>
          <a:p>
            <a:endParaRPr lang="en-US" b="1" dirty="0">
              <a:solidFill>
                <a:schemeClr val="tx1"/>
              </a:solidFill>
            </a:endParaRPr>
          </a:p>
        </p:txBody>
      </p:sp>
      <p:pic>
        <p:nvPicPr>
          <p:cNvPr id="5" name="Picture 4">
            <a:extLst>
              <a:ext uri="{FF2B5EF4-FFF2-40B4-BE49-F238E27FC236}">
                <a16:creationId xmlns:a16="http://schemas.microsoft.com/office/drawing/2014/main" id="{2F0DCBA3-0E75-234F-B21C-72C1172E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12" y="876300"/>
            <a:ext cx="6019800" cy="3836147"/>
          </a:xfrm>
          <a:prstGeom prst="rect">
            <a:avLst/>
          </a:prstGeom>
        </p:spPr>
      </p:pic>
    </p:spTree>
    <p:extLst>
      <p:ext uri="{BB962C8B-B14F-4D97-AF65-F5344CB8AC3E}">
        <p14:creationId xmlns:p14="http://schemas.microsoft.com/office/powerpoint/2010/main" val="222650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4C0B-A5CD-2445-AF1B-64B30AE2A7A8}"/>
              </a:ext>
            </a:extLst>
          </p:cNvPr>
          <p:cNvSpPr>
            <a:spLocks noGrp="1"/>
          </p:cNvSpPr>
          <p:nvPr>
            <p:ph type="title"/>
          </p:nvPr>
        </p:nvSpPr>
        <p:spPr>
          <a:xfrm>
            <a:off x="1598612" y="152400"/>
            <a:ext cx="8594429" cy="1320800"/>
          </a:xfrm>
        </p:spPr>
        <p:txBody>
          <a:bodyPr/>
          <a:lstStyle/>
          <a:p>
            <a:r>
              <a:rPr lang="en-US" dirty="0"/>
              <a:t>Cluster Parallel Programs</a:t>
            </a:r>
          </a:p>
        </p:txBody>
      </p:sp>
      <p:sp>
        <p:nvSpPr>
          <p:cNvPr id="3" name="Content Placeholder 2">
            <a:extLst>
              <a:ext uri="{FF2B5EF4-FFF2-40B4-BE49-F238E27FC236}">
                <a16:creationId xmlns:a16="http://schemas.microsoft.com/office/drawing/2014/main" id="{DD7B8665-E163-F141-9515-EB1A2E1BA599}"/>
              </a:ext>
            </a:extLst>
          </p:cNvPr>
          <p:cNvSpPr>
            <a:spLocks noGrp="1"/>
          </p:cNvSpPr>
          <p:nvPr>
            <p:ph idx="1"/>
          </p:nvPr>
        </p:nvSpPr>
        <p:spPr>
          <a:xfrm>
            <a:off x="531812" y="990600"/>
            <a:ext cx="9296400" cy="4490373"/>
          </a:xfrm>
        </p:spPr>
        <p:txBody>
          <a:bodyPr>
            <a:normAutofit/>
          </a:bodyPr>
          <a:lstStyle/>
          <a:p>
            <a:r>
              <a:rPr lang="en-US" sz="1800" dirty="0">
                <a:solidFill>
                  <a:schemeClr val="tx1"/>
                </a:solidFill>
              </a:rPr>
              <a:t>Multiple Processes, one per core</a:t>
            </a:r>
          </a:p>
          <a:p>
            <a:r>
              <a:rPr lang="en-US" sz="1800" dirty="0">
                <a:solidFill>
                  <a:schemeClr val="tx1"/>
                </a:solidFill>
              </a:rPr>
              <a:t>One or more threads per Process</a:t>
            </a:r>
          </a:p>
          <a:p>
            <a:r>
              <a:rPr lang="en-US" sz="1800" dirty="0">
                <a:solidFill>
                  <a:schemeClr val="tx1"/>
                </a:solidFill>
              </a:rPr>
              <a:t>No Thread synchronization issues</a:t>
            </a:r>
          </a:p>
          <a:p>
            <a:r>
              <a:rPr lang="en-US" sz="1800" dirty="0">
                <a:solidFill>
                  <a:schemeClr val="tx1"/>
                </a:solidFill>
              </a:rPr>
              <a:t>No Shared Data</a:t>
            </a:r>
          </a:p>
          <a:p>
            <a:r>
              <a:rPr lang="en-US" sz="1800" b="1" dirty="0">
                <a:solidFill>
                  <a:schemeClr val="tx1"/>
                </a:solidFill>
              </a:rPr>
              <a:t>Mode of communication: Message Passing</a:t>
            </a:r>
          </a:p>
          <a:p>
            <a:r>
              <a:rPr lang="en-US" sz="1800" dirty="0">
                <a:solidFill>
                  <a:schemeClr val="tx1"/>
                </a:solidFill>
              </a:rPr>
              <a:t>Cluster Libraries:</a:t>
            </a:r>
          </a:p>
          <a:p>
            <a:pPr lvl="1"/>
            <a:r>
              <a:rPr lang="en-US" sz="1800" dirty="0">
                <a:solidFill>
                  <a:schemeClr val="tx1"/>
                </a:solidFill>
              </a:rPr>
              <a:t>Message Passing Interface Library (MPI)</a:t>
            </a:r>
          </a:p>
          <a:p>
            <a:pPr lvl="1"/>
            <a:r>
              <a:rPr lang="en-US" sz="1800" dirty="0">
                <a:solidFill>
                  <a:schemeClr val="tx1"/>
                </a:solidFill>
              </a:rPr>
              <a:t>CORBA (Common Object Request Broker Architecture)</a:t>
            </a:r>
          </a:p>
          <a:p>
            <a:endParaRPr lang="en-US" sz="1800" b="1" dirty="0">
              <a:solidFill>
                <a:schemeClr val="tx1"/>
              </a:solidFill>
            </a:endParaRPr>
          </a:p>
        </p:txBody>
      </p:sp>
    </p:spTree>
    <p:extLst>
      <p:ext uri="{BB962C8B-B14F-4D97-AF65-F5344CB8AC3E}">
        <p14:creationId xmlns:p14="http://schemas.microsoft.com/office/powerpoint/2010/main" val="39992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1673-ADAD-EB4E-A91B-B92C80D706B5}"/>
              </a:ext>
            </a:extLst>
          </p:cNvPr>
          <p:cNvSpPr>
            <a:spLocks noGrp="1"/>
          </p:cNvSpPr>
          <p:nvPr>
            <p:ph type="title"/>
          </p:nvPr>
        </p:nvSpPr>
        <p:spPr>
          <a:xfrm>
            <a:off x="455612" y="87306"/>
            <a:ext cx="8594429" cy="1320800"/>
          </a:xfrm>
        </p:spPr>
        <p:txBody>
          <a:bodyPr/>
          <a:lstStyle/>
          <a:p>
            <a:r>
              <a:rPr lang="en-US" dirty="0"/>
              <a:t>Multicore Clustered Parallel Programs</a:t>
            </a:r>
          </a:p>
        </p:txBody>
      </p:sp>
      <p:sp>
        <p:nvSpPr>
          <p:cNvPr id="3" name="Content Placeholder 2">
            <a:extLst>
              <a:ext uri="{FF2B5EF4-FFF2-40B4-BE49-F238E27FC236}">
                <a16:creationId xmlns:a16="http://schemas.microsoft.com/office/drawing/2014/main" id="{93A292C4-AED5-F848-8F7A-E5B5903564C2}"/>
              </a:ext>
            </a:extLst>
          </p:cNvPr>
          <p:cNvSpPr>
            <a:spLocks noGrp="1"/>
          </p:cNvSpPr>
          <p:nvPr>
            <p:ph idx="1"/>
          </p:nvPr>
        </p:nvSpPr>
        <p:spPr>
          <a:xfrm>
            <a:off x="2" y="1273313"/>
            <a:ext cx="5118650" cy="3880773"/>
          </a:xfrm>
        </p:spPr>
        <p:txBody>
          <a:bodyPr/>
          <a:lstStyle/>
          <a:p>
            <a:pPr marL="168275" indent="-168275"/>
            <a:r>
              <a:rPr lang="en-US" dirty="0">
                <a:solidFill>
                  <a:schemeClr val="tx1"/>
                </a:solidFill>
              </a:rPr>
              <a:t>One process per node</a:t>
            </a:r>
          </a:p>
          <a:p>
            <a:pPr marL="168275" indent="-168275"/>
            <a:r>
              <a:rPr lang="en-US" dirty="0">
                <a:solidFill>
                  <a:schemeClr val="tx1"/>
                </a:solidFill>
              </a:rPr>
              <a:t>Multiple Threads per process, one thread per core</a:t>
            </a:r>
          </a:p>
          <a:p>
            <a:pPr marL="168275" indent="-168275"/>
            <a:r>
              <a:rPr lang="en-US" dirty="0">
                <a:solidFill>
                  <a:schemeClr val="tx1"/>
                </a:solidFill>
              </a:rPr>
              <a:t>Shared memory, parallel programming within a node</a:t>
            </a:r>
          </a:p>
          <a:p>
            <a:pPr marL="168275" indent="-168275"/>
            <a:r>
              <a:rPr lang="en-US" dirty="0">
                <a:solidFill>
                  <a:schemeClr val="tx1"/>
                </a:solidFill>
              </a:rPr>
              <a:t>Message passing between nodes</a:t>
            </a:r>
          </a:p>
          <a:p>
            <a:endParaRPr lang="en-US" dirty="0"/>
          </a:p>
        </p:txBody>
      </p:sp>
      <p:pic>
        <p:nvPicPr>
          <p:cNvPr id="4" name="Content Placeholder 4">
            <a:extLst>
              <a:ext uri="{FF2B5EF4-FFF2-40B4-BE49-F238E27FC236}">
                <a16:creationId xmlns:a16="http://schemas.microsoft.com/office/drawing/2014/main" id="{9B030AE4-9B41-4D26-8D1B-24561EE30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52" y="914400"/>
            <a:ext cx="7070173" cy="5477503"/>
          </a:xfrm>
          <a:prstGeom prst="rect">
            <a:avLst/>
          </a:prstGeom>
        </p:spPr>
      </p:pic>
    </p:spTree>
    <p:extLst>
      <p:ext uri="{BB962C8B-B14F-4D97-AF65-F5344CB8AC3E}">
        <p14:creationId xmlns:p14="http://schemas.microsoft.com/office/powerpoint/2010/main" val="40961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A95B511-AA9F-4D8F-935B-8E83F744C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812" y="897356"/>
            <a:ext cx="5942012" cy="4582991"/>
          </a:xfrm>
          <a:prstGeom prst="rect">
            <a:avLst/>
          </a:prstGeom>
        </p:spPr>
      </p:pic>
      <p:sp>
        <p:nvSpPr>
          <p:cNvPr id="2" name="Title 1">
            <a:extLst>
              <a:ext uri="{FF2B5EF4-FFF2-40B4-BE49-F238E27FC236}">
                <a16:creationId xmlns:a16="http://schemas.microsoft.com/office/drawing/2014/main" id="{0BED0959-3C70-9148-812A-DC2525599FA4}"/>
              </a:ext>
            </a:extLst>
          </p:cNvPr>
          <p:cNvSpPr>
            <a:spLocks noGrp="1"/>
          </p:cNvSpPr>
          <p:nvPr>
            <p:ph type="title"/>
          </p:nvPr>
        </p:nvSpPr>
        <p:spPr>
          <a:xfrm>
            <a:off x="1446212" y="-53163"/>
            <a:ext cx="8594429" cy="1320800"/>
          </a:xfrm>
        </p:spPr>
        <p:txBody>
          <a:bodyPr/>
          <a:lstStyle/>
          <a:p>
            <a:r>
              <a:rPr lang="en-US" dirty="0"/>
              <a:t>GPU Accelerated Parallel Programming</a:t>
            </a:r>
          </a:p>
        </p:txBody>
      </p:sp>
      <p:sp>
        <p:nvSpPr>
          <p:cNvPr id="3" name="Content Placeholder 2">
            <a:extLst>
              <a:ext uri="{FF2B5EF4-FFF2-40B4-BE49-F238E27FC236}">
                <a16:creationId xmlns:a16="http://schemas.microsoft.com/office/drawing/2014/main" id="{95F32626-6CA2-D345-90C6-DA75992B93AC}"/>
              </a:ext>
            </a:extLst>
          </p:cNvPr>
          <p:cNvSpPr>
            <a:spLocks noGrp="1"/>
          </p:cNvSpPr>
          <p:nvPr>
            <p:ph idx="1"/>
          </p:nvPr>
        </p:nvSpPr>
        <p:spPr>
          <a:xfrm>
            <a:off x="1" y="457200"/>
            <a:ext cx="6399211" cy="6248400"/>
          </a:xfrm>
        </p:spPr>
        <p:txBody>
          <a:bodyPr>
            <a:noAutofit/>
          </a:bodyPr>
          <a:lstStyle/>
          <a:p>
            <a:pPr marL="168275" indent="-168275">
              <a:lnSpc>
                <a:spcPct val="150000"/>
              </a:lnSpc>
            </a:pPr>
            <a:r>
              <a:rPr lang="en-US" sz="1800" dirty="0">
                <a:solidFill>
                  <a:schemeClr val="tx1"/>
                </a:solidFill>
              </a:rPr>
              <a:t>CPU sets up input data in CPU memory</a:t>
            </a:r>
          </a:p>
          <a:p>
            <a:pPr marL="168275" indent="-168275">
              <a:lnSpc>
                <a:spcPct val="150000"/>
              </a:lnSpc>
            </a:pPr>
            <a:r>
              <a:rPr lang="en-US" sz="1800" dirty="0">
                <a:solidFill>
                  <a:schemeClr val="tx1"/>
                </a:solidFill>
              </a:rPr>
              <a:t>CPU copies input data from CPU memory to GPU memory</a:t>
            </a:r>
          </a:p>
          <a:p>
            <a:pPr marL="168275" indent="-168275">
              <a:lnSpc>
                <a:spcPct val="150000"/>
              </a:lnSpc>
            </a:pPr>
            <a:r>
              <a:rPr lang="en-US" sz="1800" dirty="0">
                <a:solidFill>
                  <a:schemeClr val="tx1"/>
                </a:solidFill>
              </a:rPr>
              <a:t>GPU executes a </a:t>
            </a:r>
            <a:r>
              <a:rPr lang="en-US" sz="1800" b="1" dirty="0">
                <a:solidFill>
                  <a:schemeClr val="tx1"/>
                </a:solidFill>
              </a:rPr>
              <a:t>computational kernel</a:t>
            </a:r>
            <a:endParaRPr lang="en-US" sz="1800" dirty="0">
              <a:solidFill>
                <a:schemeClr val="tx1"/>
              </a:solidFill>
            </a:endParaRPr>
          </a:p>
          <a:p>
            <a:pPr marL="517525" lvl="1" indent="-288925">
              <a:lnSpc>
                <a:spcPct val="150000"/>
              </a:lnSpc>
            </a:pPr>
            <a:r>
              <a:rPr lang="en-US" sz="1800" dirty="0">
                <a:solidFill>
                  <a:schemeClr val="tx1"/>
                </a:solidFill>
              </a:rPr>
              <a:t>GPU runs a large number of threads</a:t>
            </a:r>
          </a:p>
          <a:p>
            <a:pPr marL="517525" lvl="1" indent="-288925">
              <a:lnSpc>
                <a:spcPct val="150000"/>
              </a:lnSpc>
            </a:pPr>
            <a:r>
              <a:rPr lang="en-US" sz="1800" dirty="0">
                <a:solidFill>
                  <a:schemeClr val="tx1"/>
                </a:solidFill>
              </a:rPr>
              <a:t>Each thread takes input data from GPU memory, computes results, stores results back in GPU memory</a:t>
            </a:r>
          </a:p>
          <a:p>
            <a:pPr marL="168275" indent="-168275">
              <a:lnSpc>
                <a:spcPct val="150000"/>
              </a:lnSpc>
            </a:pPr>
            <a:r>
              <a:rPr lang="en-US" sz="1800" dirty="0">
                <a:solidFill>
                  <a:schemeClr val="tx1"/>
                </a:solidFill>
              </a:rPr>
              <a:t>CPU copies output data from GPU memory to CPU memory</a:t>
            </a:r>
          </a:p>
          <a:p>
            <a:pPr marL="168275" indent="-168275">
              <a:lnSpc>
                <a:spcPct val="150000"/>
              </a:lnSpc>
            </a:pPr>
            <a:r>
              <a:rPr lang="en-US" sz="1800" dirty="0">
                <a:solidFill>
                  <a:schemeClr val="tx1"/>
                </a:solidFill>
              </a:rPr>
              <a:t>CPU reports results</a:t>
            </a:r>
          </a:p>
          <a:p>
            <a:pPr marL="168275" indent="-168275">
              <a:lnSpc>
                <a:spcPct val="150000"/>
              </a:lnSpc>
            </a:pPr>
            <a:r>
              <a:rPr lang="en-US" sz="1800" dirty="0">
                <a:solidFill>
                  <a:schemeClr val="tx1"/>
                </a:solidFill>
              </a:rPr>
              <a:t>GPU Libraries:</a:t>
            </a:r>
          </a:p>
          <a:p>
            <a:pPr lvl="1">
              <a:lnSpc>
                <a:spcPct val="150000"/>
              </a:lnSpc>
              <a:spcBef>
                <a:spcPts val="0"/>
              </a:spcBef>
            </a:pPr>
            <a:r>
              <a:rPr lang="en-US" sz="1800" dirty="0">
                <a:solidFill>
                  <a:schemeClr val="tx1"/>
                </a:solidFill>
              </a:rPr>
              <a:t>NVIDIA Corporation's Compute Unified Device Architecture (CUDA)—vendor-specific. </a:t>
            </a:r>
          </a:p>
          <a:p>
            <a:pPr lvl="1">
              <a:lnSpc>
                <a:spcPct val="150000"/>
              </a:lnSpc>
              <a:spcBef>
                <a:spcPts val="0"/>
              </a:spcBef>
            </a:pPr>
            <a:r>
              <a:rPr lang="en-US" sz="1800" dirty="0" err="1">
                <a:solidFill>
                  <a:schemeClr val="tx1"/>
                </a:solidFill>
              </a:rPr>
              <a:t>Khronos</a:t>
            </a:r>
            <a:r>
              <a:rPr lang="en-US" sz="1800" dirty="0">
                <a:solidFill>
                  <a:schemeClr val="tx1"/>
                </a:solidFill>
              </a:rPr>
              <a:t> Group’s OpenCL (Open Computing Language)—vendor-independent</a:t>
            </a:r>
          </a:p>
          <a:p>
            <a:pPr marL="168275" indent="-168275">
              <a:lnSpc>
                <a:spcPct val="150000"/>
              </a:lnSpc>
            </a:pPr>
            <a:endParaRPr lang="en-US" sz="1800" dirty="0">
              <a:solidFill>
                <a:schemeClr val="tx1"/>
              </a:solidFill>
            </a:endParaRPr>
          </a:p>
          <a:p>
            <a:pPr marL="168275" indent="-168275">
              <a:lnSpc>
                <a:spcPct val="150000"/>
              </a:lnSpc>
            </a:pPr>
            <a:endParaRPr lang="en-US" sz="1800" dirty="0">
              <a:solidFill>
                <a:schemeClr val="tx1"/>
              </a:solidFill>
            </a:endParaRP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382085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22D34-A19C-FC49-B049-7CC78C4A809F}"/>
              </a:ext>
            </a:extLst>
          </p:cNvPr>
          <p:cNvSpPr>
            <a:spLocks noGrp="1"/>
          </p:cNvSpPr>
          <p:nvPr>
            <p:ph idx="1"/>
          </p:nvPr>
        </p:nvSpPr>
        <p:spPr>
          <a:xfrm>
            <a:off x="150812" y="685800"/>
            <a:ext cx="11277600" cy="6172200"/>
          </a:xfrm>
        </p:spPr>
        <p:txBody>
          <a:bodyPr>
            <a:noAutofit/>
          </a:bodyPr>
          <a:lstStyle/>
          <a:p>
            <a:pPr>
              <a:lnSpc>
                <a:spcPct val="150000"/>
              </a:lnSpc>
            </a:pPr>
            <a:r>
              <a:rPr lang="en-US" sz="1800" b="1" u="sng" dirty="0">
                <a:solidFill>
                  <a:schemeClr val="tx1"/>
                </a:solidFill>
              </a:rPr>
              <a:t>PROBLEM STATEMENT</a:t>
            </a:r>
          </a:p>
          <a:p>
            <a:pPr>
              <a:lnSpc>
                <a:spcPct val="150000"/>
              </a:lnSpc>
            </a:pPr>
            <a:r>
              <a:rPr lang="en-US" sz="1800" dirty="0">
                <a:solidFill>
                  <a:schemeClr val="tx1"/>
                </a:solidFill>
              </a:rPr>
              <a:t>There is a fixed problem size, but the number of processors increases (k)</a:t>
            </a:r>
          </a:p>
          <a:p>
            <a:pPr>
              <a:lnSpc>
                <a:spcPct val="150000"/>
              </a:lnSpc>
            </a:pPr>
            <a:r>
              <a:rPr lang="en-US" sz="1800" dirty="0">
                <a:solidFill>
                  <a:schemeClr val="tx1"/>
                </a:solidFill>
              </a:rPr>
              <a:t> Best Solution you can think of:</a:t>
            </a:r>
          </a:p>
          <a:p>
            <a:pPr>
              <a:lnSpc>
                <a:spcPct val="150000"/>
              </a:lnSpc>
            </a:pPr>
            <a:r>
              <a:rPr lang="en-US" sz="1800" dirty="0">
                <a:solidFill>
                  <a:schemeClr val="tx1"/>
                </a:solidFill>
              </a:rPr>
              <a:t>Solve the same problem size (amount of computation) on K times as many processors</a:t>
            </a:r>
          </a:p>
          <a:p>
            <a:pPr>
              <a:lnSpc>
                <a:spcPct val="150000"/>
              </a:lnSpc>
            </a:pPr>
            <a:r>
              <a:rPr lang="en-US" sz="1800" dirty="0">
                <a:solidFill>
                  <a:schemeClr val="tx1"/>
                </a:solidFill>
              </a:rPr>
              <a:t>It should ideally reduce the running time by a factor of K</a:t>
            </a: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r>
              <a:rPr lang="en-US" sz="1800" b="1" dirty="0">
                <a:solidFill>
                  <a:srgbClr val="FF0000"/>
                </a:solidFill>
              </a:rPr>
              <a:t>WILL THIS WORK FOR ALL SCRIPTS/CODE?</a:t>
            </a:r>
          </a:p>
        </p:txBody>
      </p:sp>
      <p:sp>
        <p:nvSpPr>
          <p:cNvPr id="6" name="Title 5">
            <a:extLst>
              <a:ext uri="{FF2B5EF4-FFF2-40B4-BE49-F238E27FC236}">
                <a16:creationId xmlns:a16="http://schemas.microsoft.com/office/drawing/2014/main" id="{44213C2A-A557-4118-950D-D0A42B4A904E}"/>
              </a:ext>
            </a:extLst>
          </p:cNvPr>
          <p:cNvSpPr>
            <a:spLocks noGrp="1"/>
          </p:cNvSpPr>
          <p:nvPr>
            <p:ph type="title"/>
          </p:nvPr>
        </p:nvSpPr>
        <p:spPr>
          <a:xfrm>
            <a:off x="0" y="10633"/>
            <a:ext cx="10668000" cy="838200"/>
          </a:xfrm>
        </p:spPr>
        <p:txBody>
          <a:bodyPr>
            <a:normAutofit/>
          </a:bodyPr>
          <a:lstStyle/>
          <a:p>
            <a:r>
              <a:rPr lang="en-US" sz="3200" b="1" dirty="0"/>
              <a:t>PERFORMANCE METRICS	FOR	PARALLEL SYSTEMS</a:t>
            </a:r>
          </a:p>
        </p:txBody>
      </p:sp>
      <p:pic>
        <p:nvPicPr>
          <p:cNvPr id="7" name="Picture 6">
            <a:extLst>
              <a:ext uri="{FF2B5EF4-FFF2-40B4-BE49-F238E27FC236}">
                <a16:creationId xmlns:a16="http://schemas.microsoft.com/office/drawing/2014/main" id="{B37E5A21-FEEB-44AA-8131-15CB44C10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245" y="3276600"/>
            <a:ext cx="7175580" cy="3041822"/>
          </a:xfrm>
          <a:prstGeom prst="rect">
            <a:avLst/>
          </a:prstGeom>
        </p:spPr>
      </p:pic>
    </p:spTree>
    <p:extLst>
      <p:ext uri="{BB962C8B-B14F-4D97-AF65-F5344CB8AC3E}">
        <p14:creationId xmlns:p14="http://schemas.microsoft.com/office/powerpoint/2010/main" val="20245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8E91-5BD0-E0D2-D4A4-A9FA34CE1D51}"/>
              </a:ext>
            </a:extLst>
          </p:cNvPr>
          <p:cNvSpPr>
            <a:spLocks noGrp="1"/>
          </p:cNvSpPr>
          <p:nvPr>
            <p:ph type="title"/>
          </p:nvPr>
        </p:nvSpPr>
        <p:spPr>
          <a:xfrm>
            <a:off x="1522412" y="171356"/>
            <a:ext cx="8594429" cy="1320800"/>
          </a:xfrm>
        </p:spPr>
        <p:txBody>
          <a:bodyPr/>
          <a:lstStyle/>
          <a:p>
            <a:r>
              <a:rPr lang="en-US" dirty="0"/>
              <a:t>1. </a:t>
            </a:r>
            <a:r>
              <a:rPr lang="en-US" b="1" dirty="0"/>
              <a:t>Execution Time for Parallelization </a:t>
            </a:r>
          </a:p>
        </p:txBody>
      </p:sp>
      <p:sp>
        <p:nvSpPr>
          <p:cNvPr id="3" name="Content Placeholder 2">
            <a:extLst>
              <a:ext uri="{FF2B5EF4-FFF2-40B4-BE49-F238E27FC236}">
                <a16:creationId xmlns:a16="http://schemas.microsoft.com/office/drawing/2014/main" id="{E5DE3368-E2A7-CFC1-363E-86D84F57895C}"/>
              </a:ext>
            </a:extLst>
          </p:cNvPr>
          <p:cNvSpPr>
            <a:spLocks noGrp="1"/>
          </p:cNvSpPr>
          <p:nvPr>
            <p:ph idx="1"/>
          </p:nvPr>
        </p:nvSpPr>
        <p:spPr>
          <a:xfrm>
            <a:off x="150812" y="914400"/>
            <a:ext cx="12038013" cy="5257800"/>
          </a:xfrm>
        </p:spPr>
        <p:txBody>
          <a:bodyPr>
            <a:normAutofit/>
          </a:bodyPr>
          <a:lstStyle/>
          <a:p>
            <a:pPr>
              <a:lnSpc>
                <a:spcPct val="150000"/>
              </a:lnSpc>
            </a:pPr>
            <a:r>
              <a:rPr lang="en-US" sz="1800" dirty="0">
                <a:solidFill>
                  <a:schemeClr val="tx1"/>
                </a:solidFill>
              </a:rPr>
              <a:t>There are three components to the </a:t>
            </a:r>
            <a:r>
              <a:rPr lang="en-US" sz="1800" dirty="0">
                <a:solidFill>
                  <a:srgbClr val="FF0000"/>
                </a:solidFill>
              </a:rPr>
              <a:t>execution time </a:t>
            </a:r>
            <a:r>
              <a:rPr lang="en-US" sz="1800" dirty="0">
                <a:solidFill>
                  <a:schemeClr val="tx1"/>
                </a:solidFill>
              </a:rPr>
              <a:t>that a parallel algorithm would require if it were implemented:</a:t>
            </a:r>
          </a:p>
          <a:p>
            <a:pPr lvl="1">
              <a:lnSpc>
                <a:spcPct val="150000"/>
              </a:lnSpc>
            </a:pPr>
            <a:r>
              <a:rPr lang="en-US" sz="1800" dirty="0">
                <a:solidFill>
                  <a:schemeClr val="tx1"/>
                </a:solidFill>
              </a:rPr>
              <a:t>The part of the computation that must be performed sequentially, called the inherently </a:t>
            </a:r>
            <a:r>
              <a:rPr lang="en-US" sz="1800" dirty="0">
                <a:solidFill>
                  <a:srgbClr val="FF0000"/>
                </a:solidFill>
              </a:rPr>
              <a:t>sequential part </a:t>
            </a:r>
            <a:r>
              <a:rPr lang="en-US" sz="1800" dirty="0">
                <a:solidFill>
                  <a:schemeClr val="tx1"/>
                </a:solidFill>
              </a:rPr>
              <a:t>of the computation, </a:t>
            </a:r>
          </a:p>
          <a:p>
            <a:pPr lvl="1">
              <a:lnSpc>
                <a:spcPct val="150000"/>
              </a:lnSpc>
            </a:pPr>
            <a:r>
              <a:rPr lang="en-US" sz="1800" dirty="0">
                <a:solidFill>
                  <a:schemeClr val="tx1"/>
                </a:solidFill>
              </a:rPr>
              <a:t>The part of the computation that can be performed in parallel, called the </a:t>
            </a:r>
            <a:r>
              <a:rPr lang="en-US" sz="1800" dirty="0">
                <a:solidFill>
                  <a:srgbClr val="FF0000"/>
                </a:solidFill>
              </a:rPr>
              <a:t>parallelizable part </a:t>
            </a:r>
            <a:r>
              <a:rPr lang="en-US" sz="1800" dirty="0">
                <a:solidFill>
                  <a:schemeClr val="tx1"/>
                </a:solidFill>
              </a:rPr>
              <a:t>of the computation,</a:t>
            </a:r>
          </a:p>
          <a:p>
            <a:pPr lvl="1">
              <a:lnSpc>
                <a:spcPct val="150000"/>
              </a:lnSpc>
            </a:pPr>
            <a:r>
              <a:rPr lang="en-US" sz="1800" dirty="0">
                <a:solidFill>
                  <a:schemeClr val="tx1"/>
                </a:solidFill>
              </a:rPr>
              <a:t>The overhead that the parallel algorithm has, but which the sequential algorithm does not, which includes:</a:t>
            </a:r>
          </a:p>
          <a:p>
            <a:pPr lvl="2">
              <a:lnSpc>
                <a:spcPct val="150000"/>
              </a:lnSpc>
            </a:pPr>
            <a:r>
              <a:rPr lang="en-US" sz="1800" dirty="0">
                <a:solidFill>
                  <a:schemeClr val="tx1"/>
                </a:solidFill>
              </a:rPr>
              <a:t>communication overhead between cores</a:t>
            </a:r>
          </a:p>
          <a:p>
            <a:pPr lvl="2">
              <a:lnSpc>
                <a:spcPct val="150000"/>
              </a:lnSpc>
            </a:pPr>
            <a:r>
              <a:rPr lang="en-US" sz="1800" dirty="0">
                <a:solidFill>
                  <a:schemeClr val="tx1"/>
                </a:solidFill>
              </a:rPr>
              <a:t>computations that are performed redundantly</a:t>
            </a:r>
          </a:p>
          <a:p>
            <a:pPr lvl="2">
              <a:lnSpc>
                <a:spcPct val="150000"/>
              </a:lnSpc>
            </a:pPr>
            <a:r>
              <a:rPr lang="en-US" sz="1800" dirty="0">
                <a:solidFill>
                  <a:schemeClr val="tx1"/>
                </a:solidFill>
              </a:rPr>
              <a:t>the overhead of creating multiple processes.</a:t>
            </a:r>
          </a:p>
        </p:txBody>
      </p:sp>
    </p:spTree>
    <p:extLst>
      <p:ext uri="{BB962C8B-B14F-4D97-AF65-F5344CB8AC3E}">
        <p14:creationId xmlns:p14="http://schemas.microsoft.com/office/powerpoint/2010/main" val="28524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8E91-5BD0-E0D2-D4A4-A9FA34CE1D51}"/>
              </a:ext>
            </a:extLst>
          </p:cNvPr>
          <p:cNvSpPr>
            <a:spLocks noGrp="1"/>
          </p:cNvSpPr>
          <p:nvPr>
            <p:ph type="title"/>
          </p:nvPr>
        </p:nvSpPr>
        <p:spPr>
          <a:xfrm>
            <a:off x="455612" y="14177"/>
            <a:ext cx="8594429" cy="1320800"/>
          </a:xfrm>
        </p:spPr>
        <p:txBody>
          <a:bodyPr/>
          <a:lstStyle/>
          <a:p>
            <a:pPr algn="ctr"/>
            <a:r>
              <a:rPr lang="en-US" b="1" dirty="0"/>
              <a:t>2. Speedup</a:t>
            </a:r>
          </a:p>
        </p:txBody>
      </p:sp>
      <p:sp>
        <p:nvSpPr>
          <p:cNvPr id="3" name="Content Placeholder 2">
            <a:extLst>
              <a:ext uri="{FF2B5EF4-FFF2-40B4-BE49-F238E27FC236}">
                <a16:creationId xmlns:a16="http://schemas.microsoft.com/office/drawing/2014/main" id="{E5DE3368-E2A7-CFC1-363E-86D84F57895C}"/>
              </a:ext>
            </a:extLst>
          </p:cNvPr>
          <p:cNvSpPr>
            <a:spLocks noGrp="1"/>
          </p:cNvSpPr>
          <p:nvPr>
            <p:ph idx="1"/>
          </p:nvPr>
        </p:nvSpPr>
        <p:spPr>
          <a:xfrm>
            <a:off x="-1" y="762000"/>
            <a:ext cx="12188825" cy="5715000"/>
          </a:xfrm>
        </p:spPr>
        <p:txBody>
          <a:bodyPr>
            <a:normAutofit/>
          </a:bodyPr>
          <a:lstStyle/>
          <a:p>
            <a:pPr>
              <a:lnSpc>
                <a:spcPct val="150000"/>
              </a:lnSpc>
            </a:pPr>
            <a:r>
              <a:rPr lang="en-US" sz="1800" dirty="0">
                <a:solidFill>
                  <a:schemeClr val="tx1"/>
                </a:solidFill>
              </a:rPr>
              <a:t>Having p processors won’t necessarily make our program run p times as fast </a:t>
            </a:r>
          </a:p>
          <a:p>
            <a:pPr>
              <a:lnSpc>
                <a:spcPct val="150000"/>
              </a:lnSpc>
            </a:pPr>
            <a:r>
              <a:rPr lang="en-US" sz="1800" dirty="0">
                <a:solidFill>
                  <a:schemeClr val="tx1"/>
                </a:solidFill>
              </a:rPr>
              <a:t>The speedup using p processors is</a:t>
            </a: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r>
              <a:rPr lang="en-US" sz="1800" dirty="0">
                <a:solidFill>
                  <a:schemeClr val="tx1"/>
                </a:solidFill>
              </a:rPr>
              <a:t>Ideally, we’d like </a:t>
            </a:r>
            <a:r>
              <a:rPr lang="en-US" sz="1800" dirty="0" err="1">
                <a:solidFill>
                  <a:schemeClr val="tx1"/>
                </a:solidFill>
              </a:rPr>
              <a:t>S</a:t>
            </a:r>
            <a:r>
              <a:rPr lang="en-US" sz="1800" baseline="-25000" dirty="0" err="1">
                <a:solidFill>
                  <a:schemeClr val="tx1"/>
                </a:solidFill>
              </a:rPr>
              <a:t>p</a:t>
            </a:r>
            <a:r>
              <a:rPr lang="en-US" sz="1800" dirty="0">
                <a:solidFill>
                  <a:schemeClr val="tx1"/>
                </a:solidFill>
              </a:rPr>
              <a:t> = p, but this never happens</a:t>
            </a:r>
          </a:p>
          <a:p>
            <a:pPr>
              <a:lnSpc>
                <a:spcPct val="150000"/>
              </a:lnSpc>
            </a:pPr>
            <a:r>
              <a:rPr lang="en-US" sz="1800" dirty="0" err="1">
                <a:solidFill>
                  <a:schemeClr val="tx1"/>
                </a:solidFill>
              </a:rPr>
              <a:t>Sp</a:t>
            </a:r>
            <a:r>
              <a:rPr lang="en-US" sz="1800" dirty="0">
                <a:solidFill>
                  <a:schemeClr val="tx1"/>
                </a:solidFill>
              </a:rPr>
              <a:t> could be smaller than p:</a:t>
            </a:r>
          </a:p>
          <a:p>
            <a:pPr lvl="1">
              <a:lnSpc>
                <a:spcPct val="150000"/>
              </a:lnSpc>
            </a:pPr>
            <a:r>
              <a:rPr lang="en-US" sz="1800" dirty="0">
                <a:solidFill>
                  <a:schemeClr val="tx1"/>
                </a:solidFill>
              </a:rPr>
              <a:t>there is communication overheads between processors. This might be fairly small for shared memory, or large for distributed memory, but it is present </a:t>
            </a:r>
          </a:p>
          <a:p>
            <a:pPr lvl="2">
              <a:lnSpc>
                <a:spcPct val="150000"/>
              </a:lnSpc>
            </a:pPr>
            <a:r>
              <a:rPr lang="en-US" sz="1800" dirty="0">
                <a:solidFill>
                  <a:schemeClr val="tx1"/>
                </a:solidFill>
              </a:rPr>
              <a:t>Time spent communicating is time not spent computing</a:t>
            </a:r>
          </a:p>
        </p:txBody>
      </p:sp>
      <p:pic>
        <p:nvPicPr>
          <p:cNvPr id="5" name="Picture 4">
            <a:extLst>
              <a:ext uri="{FF2B5EF4-FFF2-40B4-BE49-F238E27FC236}">
                <a16:creationId xmlns:a16="http://schemas.microsoft.com/office/drawing/2014/main" id="{29AEB40D-A00E-98AE-8843-61B2C713FB4D}"/>
              </a:ext>
            </a:extLst>
          </p:cNvPr>
          <p:cNvPicPr>
            <a:picLocks noChangeAspect="1"/>
          </p:cNvPicPr>
          <p:nvPr/>
        </p:nvPicPr>
        <p:blipFill>
          <a:blip r:embed="rId2"/>
          <a:stretch>
            <a:fillRect/>
          </a:stretch>
        </p:blipFill>
        <p:spPr>
          <a:xfrm>
            <a:off x="2894012" y="2086344"/>
            <a:ext cx="6000750" cy="1114425"/>
          </a:xfrm>
          <a:prstGeom prst="rect">
            <a:avLst/>
          </a:prstGeom>
        </p:spPr>
      </p:pic>
    </p:spTree>
    <p:extLst>
      <p:ext uri="{BB962C8B-B14F-4D97-AF65-F5344CB8AC3E}">
        <p14:creationId xmlns:p14="http://schemas.microsoft.com/office/powerpoint/2010/main" val="404200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820C-0CBD-1854-0819-BC7BD75EC3DC}"/>
              </a:ext>
            </a:extLst>
          </p:cNvPr>
          <p:cNvSpPr>
            <a:spLocks noGrp="1"/>
          </p:cNvSpPr>
          <p:nvPr>
            <p:ph type="title"/>
          </p:nvPr>
        </p:nvSpPr>
        <p:spPr>
          <a:xfrm>
            <a:off x="684212" y="16539"/>
            <a:ext cx="8594429" cy="821661"/>
          </a:xfrm>
        </p:spPr>
        <p:txBody>
          <a:bodyPr/>
          <a:lstStyle/>
          <a:p>
            <a:pPr algn="ctr"/>
            <a:r>
              <a:rPr lang="en-US" b="1" dirty="0"/>
              <a:t>3. Efficiency</a:t>
            </a:r>
          </a:p>
        </p:txBody>
      </p:sp>
      <p:sp>
        <p:nvSpPr>
          <p:cNvPr id="3" name="Content Placeholder 2">
            <a:extLst>
              <a:ext uri="{FF2B5EF4-FFF2-40B4-BE49-F238E27FC236}">
                <a16:creationId xmlns:a16="http://schemas.microsoft.com/office/drawing/2014/main" id="{44384398-D0DF-DEEF-1D1B-1A7E142985A2}"/>
              </a:ext>
            </a:extLst>
          </p:cNvPr>
          <p:cNvSpPr>
            <a:spLocks noGrp="1"/>
          </p:cNvSpPr>
          <p:nvPr>
            <p:ph idx="1"/>
          </p:nvPr>
        </p:nvSpPr>
        <p:spPr>
          <a:xfrm>
            <a:off x="74612" y="609601"/>
            <a:ext cx="12039600" cy="6096590"/>
          </a:xfrm>
        </p:spPr>
        <p:txBody>
          <a:bodyPr>
            <a:normAutofit fontScale="92500" lnSpcReduction="10000"/>
          </a:bodyPr>
          <a:lstStyle/>
          <a:p>
            <a:pPr>
              <a:lnSpc>
                <a:spcPct val="150000"/>
              </a:lnSpc>
            </a:pPr>
            <a:r>
              <a:rPr lang="en-US" dirty="0">
                <a:solidFill>
                  <a:schemeClr val="tx1"/>
                </a:solidFill>
              </a:rPr>
              <a:t>Efficiency is speedup per processor:</a:t>
            </a:r>
          </a:p>
          <a:p>
            <a:pPr marL="0" indent="0">
              <a:lnSpc>
                <a:spcPct val="150000"/>
              </a:lnSpc>
              <a:buNone/>
            </a:pPr>
            <a:r>
              <a:rPr lang="en-US" dirty="0">
                <a:solidFill>
                  <a:schemeClr val="tx1"/>
                </a:solidFill>
              </a:rPr>
              <a:t>	 </a:t>
            </a:r>
          </a:p>
          <a:p>
            <a:pPr marL="0" indent="0">
              <a:lnSpc>
                <a:spcPct val="150000"/>
              </a:lnSpc>
              <a:buNone/>
            </a:pPr>
            <a:endParaRPr lang="en-US" dirty="0">
              <a:solidFill>
                <a:schemeClr val="tx1"/>
              </a:solidFill>
            </a:endParaRPr>
          </a:p>
          <a:p>
            <a:pPr marL="0" indent="0">
              <a:lnSpc>
                <a:spcPct val="150000"/>
              </a:lnSpc>
              <a:buNone/>
            </a:pPr>
            <a:endParaRPr lang="en-US" dirty="0">
              <a:solidFill>
                <a:schemeClr val="tx1"/>
              </a:solidFill>
            </a:endParaRPr>
          </a:p>
          <a:p>
            <a:pPr marL="0" indent="0">
              <a:lnSpc>
                <a:spcPct val="150000"/>
              </a:lnSpc>
              <a:buNone/>
            </a:pPr>
            <a:r>
              <a:rPr lang="en-US" dirty="0">
                <a:solidFill>
                  <a:schemeClr val="tx1"/>
                </a:solidFill>
              </a:rPr>
              <a:t>	Usually 0 ≤ Ep ≤ 1, and is often written as a percentage</a:t>
            </a:r>
          </a:p>
          <a:p>
            <a:pPr>
              <a:lnSpc>
                <a:spcPct val="150000"/>
              </a:lnSpc>
            </a:pPr>
            <a:r>
              <a:rPr lang="en-US" dirty="0">
                <a:solidFill>
                  <a:schemeClr val="tx1"/>
                </a:solidFill>
              </a:rPr>
              <a:t> Ep =0.5 (50%) means we are using only half of the processors’ capabilities on your computation; half is lost in overheads or idling while waiting for something</a:t>
            </a:r>
          </a:p>
          <a:p>
            <a:pPr>
              <a:lnSpc>
                <a:spcPct val="150000"/>
              </a:lnSpc>
            </a:pPr>
            <a:r>
              <a:rPr lang="en-US" dirty="0">
                <a:solidFill>
                  <a:schemeClr val="tx1"/>
                </a:solidFill>
              </a:rPr>
              <a:t> Ep =1(100%) means we are using all the processors all the time on our computation</a:t>
            </a:r>
          </a:p>
          <a:p>
            <a:pPr>
              <a:lnSpc>
                <a:spcPct val="150000"/>
              </a:lnSpc>
            </a:pPr>
            <a:r>
              <a:rPr lang="en-US" dirty="0">
                <a:solidFill>
                  <a:schemeClr val="tx1"/>
                </a:solidFill>
              </a:rPr>
              <a:t> Ep &gt;1indicate super linear speedup: we are using more than 100% of the processors which is rare!</a:t>
            </a:r>
          </a:p>
          <a:p>
            <a:pPr>
              <a:lnSpc>
                <a:spcPct val="150000"/>
              </a:lnSpc>
            </a:pPr>
            <a:r>
              <a:rPr lang="en-US" dirty="0">
                <a:solidFill>
                  <a:schemeClr val="tx1"/>
                </a:solidFill>
              </a:rPr>
              <a:t>When Ep &lt;1, this indicates that somewhere at some point, a processor is not working on the computation. Perhaps it is just lying idle waiting</a:t>
            </a:r>
          </a:p>
          <a:p>
            <a:pPr>
              <a:lnSpc>
                <a:spcPct val="150000"/>
              </a:lnSpc>
            </a:pPr>
            <a:r>
              <a:rPr lang="en-US" dirty="0">
                <a:solidFill>
                  <a:schemeClr val="tx1"/>
                </a:solidFill>
              </a:rPr>
              <a:t>Efficiency is useful when we need to gauge the cost of a parallel system: the higher the efficiency the better the utilization of the processors. </a:t>
            </a:r>
          </a:p>
        </p:txBody>
      </p:sp>
      <p:pic>
        <p:nvPicPr>
          <p:cNvPr id="6" name="Picture 5">
            <a:extLst>
              <a:ext uri="{FF2B5EF4-FFF2-40B4-BE49-F238E27FC236}">
                <a16:creationId xmlns:a16="http://schemas.microsoft.com/office/drawing/2014/main" id="{914227D3-F297-2138-7E9B-17C0769C9C5D}"/>
              </a:ext>
            </a:extLst>
          </p:cNvPr>
          <p:cNvPicPr>
            <a:picLocks noChangeAspect="1"/>
          </p:cNvPicPr>
          <p:nvPr/>
        </p:nvPicPr>
        <p:blipFill rotWithShape="1">
          <a:blip r:embed="rId2"/>
          <a:srcRect l="33723" t="59596"/>
          <a:stretch/>
        </p:blipFill>
        <p:spPr>
          <a:xfrm>
            <a:off x="2132012" y="1219200"/>
            <a:ext cx="7360824" cy="1142999"/>
          </a:xfrm>
          <a:prstGeom prst="rect">
            <a:avLst/>
          </a:prstGeom>
        </p:spPr>
      </p:pic>
    </p:spTree>
    <p:extLst>
      <p:ext uri="{BB962C8B-B14F-4D97-AF65-F5344CB8AC3E}">
        <p14:creationId xmlns:p14="http://schemas.microsoft.com/office/powerpoint/2010/main" val="126817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0E26-057F-2004-213D-6AF688E2E96A}"/>
              </a:ext>
            </a:extLst>
          </p:cNvPr>
          <p:cNvSpPr>
            <a:spLocks noGrp="1"/>
          </p:cNvSpPr>
          <p:nvPr>
            <p:ph type="title"/>
          </p:nvPr>
        </p:nvSpPr>
        <p:spPr>
          <a:xfrm>
            <a:off x="1522412" y="2108200"/>
            <a:ext cx="10827454" cy="1320800"/>
          </a:xfrm>
        </p:spPr>
        <p:txBody>
          <a:bodyPr/>
          <a:lstStyle/>
          <a:p>
            <a:r>
              <a:rPr lang="en-US" b="1" dirty="0"/>
              <a:t>Scalability in Parallel Computing </a:t>
            </a:r>
            <a:br>
              <a:rPr lang="en-US" sz="3600" dirty="0"/>
            </a:br>
            <a:endParaRPr lang="en-US" dirty="0"/>
          </a:p>
        </p:txBody>
      </p:sp>
    </p:spTree>
    <p:extLst>
      <p:ext uri="{BB962C8B-B14F-4D97-AF65-F5344CB8AC3E}">
        <p14:creationId xmlns:p14="http://schemas.microsoft.com/office/powerpoint/2010/main" val="1768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4E5E-B82C-C747-9BC8-CBBA1B07A1C8}"/>
              </a:ext>
            </a:extLst>
          </p:cNvPr>
          <p:cNvSpPr>
            <a:spLocks noGrp="1"/>
          </p:cNvSpPr>
          <p:nvPr>
            <p:ph type="title"/>
          </p:nvPr>
        </p:nvSpPr>
        <p:spPr>
          <a:xfrm>
            <a:off x="3579812" y="0"/>
            <a:ext cx="3048000" cy="914400"/>
          </a:xfrm>
        </p:spPr>
        <p:txBody>
          <a:bodyPr/>
          <a:lstStyle/>
          <a:p>
            <a:pPr algn="ctr"/>
            <a:r>
              <a:rPr lang="en-US" b="1" dirty="0"/>
              <a:t>Amdahl’s law</a:t>
            </a:r>
            <a:endParaRPr lang="en-US" dirty="0"/>
          </a:p>
        </p:txBody>
      </p:sp>
      <p:sp>
        <p:nvSpPr>
          <p:cNvPr id="3" name="Content Placeholder 2">
            <a:extLst>
              <a:ext uri="{FF2B5EF4-FFF2-40B4-BE49-F238E27FC236}">
                <a16:creationId xmlns:a16="http://schemas.microsoft.com/office/drawing/2014/main" id="{775D6417-8246-CC48-A8A0-63E38E350FB2}"/>
              </a:ext>
            </a:extLst>
          </p:cNvPr>
          <p:cNvSpPr>
            <a:spLocks noGrp="1"/>
          </p:cNvSpPr>
          <p:nvPr>
            <p:ph idx="1"/>
          </p:nvPr>
        </p:nvSpPr>
        <p:spPr>
          <a:xfrm>
            <a:off x="-14840" y="533400"/>
            <a:ext cx="12188824" cy="6248400"/>
          </a:xfrm>
        </p:spPr>
        <p:txBody>
          <a:bodyPr>
            <a:noAutofit/>
          </a:bodyPr>
          <a:lstStyle/>
          <a:p>
            <a:pPr>
              <a:lnSpc>
                <a:spcPct val="150000"/>
              </a:lnSpc>
            </a:pPr>
            <a:r>
              <a:rPr lang="en-US" sz="1800" dirty="0"/>
              <a:t> </a:t>
            </a:r>
            <a:r>
              <a:rPr lang="en-US" sz="1800" dirty="0">
                <a:solidFill>
                  <a:schemeClr val="tx1"/>
                </a:solidFill>
              </a:rPr>
              <a:t>In 1967, Amdahl pointed out that for a fixed-size problem, you may decide to increase the number of processors to increase the speedup, but the speedup is limited by the fraction of the sequential part of the code (which is fixed) that is not amenable to parallelization</a:t>
            </a:r>
          </a:p>
          <a:p>
            <a:pPr>
              <a:lnSpc>
                <a:spcPct val="150000"/>
              </a:lnSpc>
            </a:pPr>
            <a:r>
              <a:rPr lang="en-US" sz="1800" dirty="0">
                <a:solidFill>
                  <a:schemeClr val="tx1"/>
                </a:solidFill>
              </a:rPr>
              <a:t>He also stated that the </a:t>
            </a:r>
            <a:r>
              <a:rPr lang="en-US" sz="1800" b="1" dirty="0">
                <a:solidFill>
                  <a:schemeClr val="tx1"/>
                </a:solidFill>
              </a:rPr>
              <a:t>upper limit of speedup </a:t>
            </a:r>
            <a:r>
              <a:rPr lang="en-US" sz="1800" dirty="0">
                <a:solidFill>
                  <a:schemeClr val="tx1"/>
                </a:solidFill>
              </a:rPr>
              <a:t>is determined by the sequential fraction of the code. This is called </a:t>
            </a:r>
            <a:r>
              <a:rPr lang="en-US" sz="1800" b="1" dirty="0">
                <a:solidFill>
                  <a:schemeClr val="accent2"/>
                </a:solidFill>
              </a:rPr>
              <a:t>strong scaling</a:t>
            </a:r>
            <a:r>
              <a:rPr lang="en-US" sz="1800" dirty="0"/>
              <a:t>.</a:t>
            </a:r>
          </a:p>
          <a:p>
            <a:pPr>
              <a:lnSpc>
                <a:spcPct val="150000"/>
              </a:lnSpc>
            </a:pPr>
            <a:r>
              <a:rPr lang="en-US" sz="1800" dirty="0">
                <a:solidFill>
                  <a:schemeClr val="tx1"/>
                </a:solidFill>
              </a:rPr>
              <a:t>Amdahl’ s law states: Let f be the fraction of operations in a computation that must be performed sequentially, where 0 ≤ f ≤ 1. The maximum speedup ψ achievable by a parallel computer with p processors for this computation is</a:t>
            </a:r>
          </a:p>
          <a:p>
            <a:pPr>
              <a:lnSpc>
                <a:spcPct val="150000"/>
              </a:lnSpc>
            </a:pPr>
            <a:endParaRPr lang="en-US" sz="1800" dirty="0">
              <a:solidFill>
                <a:schemeClr val="tx1"/>
              </a:solidFill>
            </a:endParaRPr>
          </a:p>
          <a:p>
            <a:pPr>
              <a:lnSpc>
                <a:spcPct val="150000"/>
              </a:lnSpc>
            </a:pPr>
            <a:endParaRPr lang="en-US" sz="1800" dirty="0">
              <a:solidFill>
                <a:schemeClr val="tx1"/>
              </a:solidFill>
            </a:endParaRPr>
          </a:p>
          <a:p>
            <a:pPr>
              <a:lnSpc>
                <a:spcPct val="150000"/>
              </a:lnSpc>
            </a:pPr>
            <a:r>
              <a:rPr lang="en-US" sz="1800" dirty="0">
                <a:solidFill>
                  <a:schemeClr val="tx1"/>
                </a:solidFill>
              </a:rPr>
              <a:t>Upper limit of speedup = 1/f</a:t>
            </a:r>
          </a:p>
          <a:p>
            <a:pPr lvl="1">
              <a:lnSpc>
                <a:spcPct val="150000"/>
              </a:lnSpc>
            </a:pPr>
            <a:r>
              <a:rPr lang="en-US" sz="1800" dirty="0">
                <a:solidFill>
                  <a:schemeClr val="tx1"/>
                </a:solidFill>
              </a:rPr>
              <a:t>where </a:t>
            </a:r>
            <a:r>
              <a:rPr lang="en-US" sz="1800" b="1" dirty="0">
                <a:solidFill>
                  <a:schemeClr val="tx1"/>
                </a:solidFill>
              </a:rPr>
              <a:t>f</a:t>
            </a:r>
            <a:r>
              <a:rPr lang="en-US" sz="1800" dirty="0">
                <a:solidFill>
                  <a:schemeClr val="tx1"/>
                </a:solidFill>
              </a:rPr>
              <a:t> is the proportion of execution time spent on the sequential part.</a:t>
            </a:r>
          </a:p>
          <a:p>
            <a:pPr lvl="1">
              <a:lnSpc>
                <a:spcPct val="150000"/>
              </a:lnSpc>
            </a:pPr>
            <a:r>
              <a:rPr lang="en-US" sz="1800" dirty="0">
                <a:solidFill>
                  <a:schemeClr val="tx1"/>
                </a:solidFill>
              </a:rPr>
              <a:t> (1-f)</a:t>
            </a:r>
            <a:r>
              <a:rPr lang="en-US" sz="1800" b="1" dirty="0">
                <a:solidFill>
                  <a:schemeClr val="tx1"/>
                </a:solidFill>
              </a:rPr>
              <a:t> </a:t>
            </a:r>
            <a:r>
              <a:rPr lang="en-US" sz="1800" dirty="0">
                <a:solidFill>
                  <a:schemeClr val="tx1"/>
                </a:solidFill>
              </a:rPr>
              <a:t>is the proportion of execution time spent on the part that can be parallelized</a:t>
            </a:r>
          </a:p>
          <a:p>
            <a:endParaRPr lang="en-US" sz="1800" dirty="0"/>
          </a:p>
        </p:txBody>
      </p:sp>
      <p:pic>
        <p:nvPicPr>
          <p:cNvPr id="5" name="Picture 4">
            <a:extLst>
              <a:ext uri="{FF2B5EF4-FFF2-40B4-BE49-F238E27FC236}">
                <a16:creationId xmlns:a16="http://schemas.microsoft.com/office/drawing/2014/main" id="{79FDBC4D-10B4-2FD9-A143-C701AE51B7A2}"/>
              </a:ext>
            </a:extLst>
          </p:cNvPr>
          <p:cNvPicPr>
            <a:picLocks noChangeAspect="1"/>
          </p:cNvPicPr>
          <p:nvPr/>
        </p:nvPicPr>
        <p:blipFill>
          <a:blip r:embed="rId2"/>
          <a:stretch>
            <a:fillRect/>
          </a:stretch>
        </p:blipFill>
        <p:spPr>
          <a:xfrm>
            <a:off x="4189412" y="4114800"/>
            <a:ext cx="3962400" cy="990600"/>
          </a:xfrm>
          <a:prstGeom prst="rect">
            <a:avLst/>
          </a:prstGeom>
        </p:spPr>
      </p:pic>
    </p:spTree>
    <p:extLst>
      <p:ext uri="{BB962C8B-B14F-4D97-AF65-F5344CB8AC3E}">
        <p14:creationId xmlns:p14="http://schemas.microsoft.com/office/powerpoint/2010/main" val="200739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4A3A-4264-5CAC-99C8-FD2357D8834D}"/>
              </a:ext>
            </a:extLst>
          </p:cNvPr>
          <p:cNvSpPr>
            <a:spLocks noGrp="1"/>
          </p:cNvSpPr>
          <p:nvPr>
            <p:ph type="title"/>
          </p:nvPr>
        </p:nvSpPr>
        <p:spPr>
          <a:xfrm>
            <a:off x="760412" y="127000"/>
            <a:ext cx="8594429" cy="676215"/>
          </a:xfrm>
        </p:spPr>
        <p:txBody>
          <a:bodyPr/>
          <a:lstStyle/>
          <a:p>
            <a:pPr algn="ctr"/>
            <a:r>
              <a:rPr lang="en-US" b="1" dirty="0"/>
              <a:t>BACKGROUND</a:t>
            </a:r>
          </a:p>
        </p:txBody>
      </p:sp>
      <p:sp>
        <p:nvSpPr>
          <p:cNvPr id="3" name="Content Placeholder 2">
            <a:extLst>
              <a:ext uri="{FF2B5EF4-FFF2-40B4-BE49-F238E27FC236}">
                <a16:creationId xmlns:a16="http://schemas.microsoft.com/office/drawing/2014/main" id="{73430514-3F94-6771-0AE5-A5960D582692}"/>
              </a:ext>
            </a:extLst>
          </p:cNvPr>
          <p:cNvSpPr>
            <a:spLocks noGrp="1"/>
          </p:cNvSpPr>
          <p:nvPr>
            <p:ph idx="1"/>
          </p:nvPr>
        </p:nvSpPr>
        <p:spPr>
          <a:xfrm>
            <a:off x="-77788" y="803215"/>
            <a:ext cx="12114213" cy="5826185"/>
          </a:xfrm>
        </p:spPr>
        <p:txBody>
          <a:bodyPr>
            <a:normAutofit/>
          </a:bodyPr>
          <a:lstStyle/>
          <a:p>
            <a:pPr>
              <a:lnSpc>
                <a:spcPct val="150000"/>
              </a:lnSpc>
            </a:pPr>
            <a:r>
              <a:rPr lang="en-US" sz="1800" dirty="0">
                <a:solidFill>
                  <a:schemeClr val="tx1"/>
                </a:solidFill>
              </a:rPr>
              <a:t>To build a house; if it takes one person ten months to build one house; </a:t>
            </a:r>
          </a:p>
          <a:p>
            <a:pPr lvl="1">
              <a:lnSpc>
                <a:spcPct val="150000"/>
              </a:lnSpc>
            </a:pPr>
            <a:r>
              <a:rPr lang="en-US" sz="1800" dirty="0">
                <a:solidFill>
                  <a:schemeClr val="tx1"/>
                </a:solidFill>
              </a:rPr>
              <a:t>it will take ten people one month to build one house.  </a:t>
            </a:r>
          </a:p>
          <a:p>
            <a:pPr lvl="1">
              <a:lnSpc>
                <a:spcPct val="150000"/>
              </a:lnSpc>
            </a:pPr>
            <a:r>
              <a:rPr lang="en-US" sz="1800" dirty="0">
                <a:solidFill>
                  <a:schemeClr val="tx1"/>
                </a:solidFill>
              </a:rPr>
              <a:t>it will take 100 people one-tenth of a month to build one house. </a:t>
            </a:r>
            <a:r>
              <a:rPr lang="en-US" sz="1800" b="1" dirty="0">
                <a:solidFill>
                  <a:srgbClr val="FF0000"/>
                </a:solidFill>
              </a:rPr>
              <a:t>REALLY? </a:t>
            </a:r>
            <a:endParaRPr lang="en-US" sz="1800" dirty="0">
              <a:solidFill>
                <a:schemeClr val="tx1"/>
              </a:solidFill>
            </a:endParaRPr>
          </a:p>
          <a:p>
            <a:pPr marL="457063" lvl="1" indent="0">
              <a:lnSpc>
                <a:spcPct val="150000"/>
              </a:lnSpc>
              <a:buNone/>
            </a:pPr>
            <a:r>
              <a:rPr lang="en-US" sz="1800" b="1" dirty="0">
                <a:solidFill>
                  <a:schemeClr val="tx1"/>
                </a:solidFill>
              </a:rPr>
              <a:t>		</a:t>
            </a:r>
            <a:r>
              <a:rPr lang="en-US" sz="1800" b="1" dirty="0">
                <a:solidFill>
                  <a:srgbClr val="FF0000"/>
                </a:solidFill>
              </a:rPr>
              <a:t>DO YOU THINK BOTH POINTS ARE ACHIEVABLE?</a:t>
            </a:r>
          </a:p>
          <a:p>
            <a:pPr marL="346075" lvl="1" indent="-285750">
              <a:lnSpc>
                <a:spcPct val="150000"/>
              </a:lnSpc>
            </a:pPr>
            <a:r>
              <a:rPr lang="en-US" sz="1800" dirty="0">
                <a:solidFill>
                  <a:schemeClr val="tx1"/>
                </a:solidFill>
              </a:rPr>
              <a:t>When 100 people are running about, they will get in each others’ way; </a:t>
            </a:r>
            <a:r>
              <a:rPr lang="en-US" sz="1800" dirty="0">
                <a:solidFill>
                  <a:srgbClr val="FF0000"/>
                </a:solidFill>
              </a:rPr>
              <a:t>fight over limited resources </a:t>
            </a:r>
            <a:r>
              <a:rPr lang="en-US" sz="1800" dirty="0">
                <a:solidFill>
                  <a:schemeClr val="tx1"/>
                </a:solidFill>
              </a:rPr>
              <a:t>like bricks</a:t>
            </a:r>
          </a:p>
          <a:p>
            <a:pPr marL="346075" lvl="1" indent="-285750">
              <a:lnSpc>
                <a:spcPct val="150000"/>
              </a:lnSpc>
            </a:pPr>
            <a:r>
              <a:rPr lang="en-US" sz="1800" dirty="0">
                <a:solidFill>
                  <a:schemeClr val="tx1"/>
                </a:solidFill>
              </a:rPr>
              <a:t>When there are more workers, you will </a:t>
            </a:r>
            <a:r>
              <a:rPr lang="en-US" sz="1800" dirty="0">
                <a:solidFill>
                  <a:srgbClr val="FF0000"/>
                </a:solidFill>
              </a:rPr>
              <a:t>need more managers </a:t>
            </a:r>
            <a:r>
              <a:rPr lang="en-US" sz="1800" dirty="0">
                <a:solidFill>
                  <a:schemeClr val="tx1"/>
                </a:solidFill>
              </a:rPr>
              <a:t>— not building themselves but making sure workers are doing the right things.</a:t>
            </a:r>
          </a:p>
          <a:p>
            <a:pPr marL="346075" lvl="1" indent="-285750">
              <a:lnSpc>
                <a:spcPct val="150000"/>
              </a:lnSpc>
            </a:pPr>
            <a:r>
              <a:rPr lang="en-US" sz="1800" dirty="0">
                <a:solidFill>
                  <a:schemeClr val="tx1"/>
                </a:solidFill>
              </a:rPr>
              <a:t>From the above example, we can see that simply adding more people won’t necessarily get it done faster</a:t>
            </a:r>
          </a:p>
          <a:p>
            <a:pPr marL="746005" lvl="2" indent="-285750">
              <a:lnSpc>
                <a:spcPct val="150000"/>
              </a:lnSpc>
            </a:pPr>
            <a:r>
              <a:rPr lang="en-US" sz="1800" dirty="0">
                <a:solidFill>
                  <a:schemeClr val="tx1"/>
                </a:solidFill>
              </a:rPr>
              <a:t>Sometimes </a:t>
            </a:r>
            <a:r>
              <a:rPr lang="en-US" sz="1800" dirty="0">
                <a:solidFill>
                  <a:srgbClr val="FF0000"/>
                </a:solidFill>
              </a:rPr>
              <a:t>adding more people will make it go slower </a:t>
            </a:r>
            <a:r>
              <a:rPr lang="en-US" sz="1800" dirty="0">
                <a:solidFill>
                  <a:schemeClr val="tx1"/>
                </a:solidFill>
              </a:rPr>
              <a:t>as they get in each other’s way</a:t>
            </a:r>
          </a:p>
        </p:txBody>
      </p:sp>
    </p:spTree>
    <p:extLst>
      <p:ext uri="{BB962C8B-B14F-4D97-AF65-F5344CB8AC3E}">
        <p14:creationId xmlns:p14="http://schemas.microsoft.com/office/powerpoint/2010/main" val="305804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69B7-C9A3-47EC-81A4-857D60163E5C}"/>
              </a:ext>
            </a:extLst>
          </p:cNvPr>
          <p:cNvSpPr>
            <a:spLocks noGrp="1"/>
          </p:cNvSpPr>
          <p:nvPr>
            <p:ph type="title"/>
          </p:nvPr>
        </p:nvSpPr>
        <p:spPr/>
        <p:txBody>
          <a:bodyPr/>
          <a:lstStyle/>
          <a:p>
            <a:endParaRPr lang="en-US" dirty="0"/>
          </a:p>
        </p:txBody>
      </p:sp>
      <p:pic>
        <p:nvPicPr>
          <p:cNvPr id="9" name="Picture 8">
            <a:extLst>
              <a:ext uri="{FF2B5EF4-FFF2-40B4-BE49-F238E27FC236}">
                <a16:creationId xmlns:a16="http://schemas.microsoft.com/office/drawing/2014/main" id="{968434B6-8E0A-4703-BFA9-4A515227A820}"/>
              </a:ext>
            </a:extLst>
          </p:cNvPr>
          <p:cNvPicPr>
            <a:picLocks noChangeAspect="1"/>
          </p:cNvPicPr>
          <p:nvPr/>
        </p:nvPicPr>
        <p:blipFill rotWithShape="1">
          <a:blip r:embed="rId2">
            <a:extLst>
              <a:ext uri="{28A0092B-C50C-407E-A947-70E740481C1C}">
                <a14:useLocalDpi xmlns:a14="http://schemas.microsoft.com/office/drawing/2010/main" val="0"/>
              </a:ext>
            </a:extLst>
          </a:blip>
          <a:srcRect l="6238" t="33133" r="7489" b="48889"/>
          <a:stretch/>
        </p:blipFill>
        <p:spPr>
          <a:xfrm>
            <a:off x="14977" y="56967"/>
            <a:ext cx="12188825" cy="1917405"/>
          </a:xfrm>
          <a:prstGeom prst="rect">
            <a:avLst/>
          </a:prstGeom>
        </p:spPr>
      </p:pic>
      <p:pic>
        <p:nvPicPr>
          <p:cNvPr id="14" name="Picture 13">
            <a:extLst>
              <a:ext uri="{FF2B5EF4-FFF2-40B4-BE49-F238E27FC236}">
                <a16:creationId xmlns:a16="http://schemas.microsoft.com/office/drawing/2014/main" id="{74716544-6F91-474A-8EA3-6CD459AE66EA}"/>
              </a:ext>
            </a:extLst>
          </p:cNvPr>
          <p:cNvPicPr>
            <a:picLocks noChangeAspect="1"/>
          </p:cNvPicPr>
          <p:nvPr/>
        </p:nvPicPr>
        <p:blipFill rotWithShape="1">
          <a:blip r:embed="rId3">
            <a:extLst>
              <a:ext uri="{28A0092B-C50C-407E-A947-70E740481C1C}">
                <a14:useLocalDpi xmlns:a14="http://schemas.microsoft.com/office/drawing/2010/main" val="0"/>
              </a:ext>
            </a:extLst>
          </a:blip>
          <a:srcRect l="6238" t="35552" r="7489" b="28908"/>
          <a:stretch/>
        </p:blipFill>
        <p:spPr>
          <a:xfrm>
            <a:off x="-8215" y="3319026"/>
            <a:ext cx="12188825" cy="3519096"/>
          </a:xfrm>
          <a:prstGeom prst="rect">
            <a:avLst/>
          </a:prstGeom>
        </p:spPr>
      </p:pic>
      <p:sp>
        <p:nvSpPr>
          <p:cNvPr id="5" name="Content Placeholder 4">
            <a:extLst>
              <a:ext uri="{FF2B5EF4-FFF2-40B4-BE49-F238E27FC236}">
                <a16:creationId xmlns:a16="http://schemas.microsoft.com/office/drawing/2014/main" id="{DD9AF47F-09EE-495D-91F4-DCC3014250DF}"/>
              </a:ext>
            </a:extLst>
          </p:cNvPr>
          <p:cNvSpPr>
            <a:spLocks noGrp="1"/>
          </p:cNvSpPr>
          <p:nvPr>
            <p:ph idx="1"/>
          </p:nvPr>
        </p:nvSpPr>
        <p:spPr>
          <a:xfrm>
            <a:off x="-1" y="2160591"/>
            <a:ext cx="12180611" cy="903974"/>
          </a:xfrm>
        </p:spPr>
        <p:txBody>
          <a:bodyPr/>
          <a:lstStyle/>
          <a:p>
            <a:r>
              <a:rPr lang="en-US" dirty="0">
                <a:solidFill>
                  <a:srgbClr val="FF0000"/>
                </a:solidFill>
              </a:rPr>
              <a:t>Amdahl’s law also emphasizes that </a:t>
            </a:r>
            <a:r>
              <a:rPr lang="en-US" b="1" dirty="0">
                <a:solidFill>
                  <a:srgbClr val="FF0000"/>
                </a:solidFill>
              </a:rPr>
              <a:t>improving the percentage of a program that can be parallelized has more impact than increasing the amount of parallelism (cores)</a:t>
            </a:r>
            <a:r>
              <a:rPr lang="en-US" dirty="0">
                <a:solidFill>
                  <a:srgbClr val="FF0000"/>
                </a:solidFill>
              </a:rPr>
              <a:t>.</a:t>
            </a:r>
          </a:p>
        </p:txBody>
      </p:sp>
    </p:spTree>
    <p:extLst>
      <p:ext uri="{BB962C8B-B14F-4D97-AF65-F5344CB8AC3E}">
        <p14:creationId xmlns:p14="http://schemas.microsoft.com/office/powerpoint/2010/main" val="180454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4FF1E4E-A096-40C4-8E75-35B11DB1C1AB}"/>
              </a:ext>
            </a:extLst>
          </p:cNvPr>
          <p:cNvSpPr txBox="1">
            <a:spLocks/>
          </p:cNvSpPr>
          <p:nvPr/>
        </p:nvSpPr>
        <p:spPr>
          <a:xfrm>
            <a:off x="-1" y="304800"/>
            <a:ext cx="12188825" cy="6781800"/>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50000"/>
              </a:lnSpc>
            </a:pPr>
            <a:r>
              <a:rPr lang="en-US" sz="1800" dirty="0"/>
              <a:t>Consider a program that takes 20 hours to run using a single processor core. Suppose a particular part of the program, which takes </a:t>
            </a:r>
            <a:r>
              <a:rPr lang="en-US" sz="1800" b="1" dirty="0">
                <a:solidFill>
                  <a:schemeClr val="accent2"/>
                </a:solidFill>
              </a:rPr>
              <a:t>one hour </a:t>
            </a:r>
            <a:r>
              <a:rPr lang="en-US" sz="1800" dirty="0"/>
              <a:t>to execute, cannot be parallelized</a:t>
            </a:r>
          </a:p>
          <a:p>
            <a:pPr>
              <a:lnSpc>
                <a:spcPct val="150000"/>
              </a:lnSpc>
            </a:pPr>
            <a:r>
              <a:rPr lang="en-US" sz="1800" dirty="0"/>
              <a:t> If the code that takes up the remaining 19 hours of execution time can be parallelized, then regardless of how many processors are devoted to a parallelized execution of this program, the minimum execution time cannot be less than that critical one hour.  </a:t>
            </a:r>
          </a:p>
          <a:p>
            <a:pPr>
              <a:lnSpc>
                <a:spcPct val="150000"/>
              </a:lnSpc>
            </a:pPr>
            <a:r>
              <a:rPr lang="en-US" sz="1800" b="1" dirty="0">
                <a:solidFill>
                  <a:srgbClr val="FF0000"/>
                </a:solidFill>
              </a:rPr>
              <a:t>Parallel computing with many processors is only useful for highly parallelized programs.</a:t>
            </a:r>
          </a:p>
        </p:txBody>
      </p:sp>
    </p:spTree>
    <p:extLst>
      <p:ext uri="{BB962C8B-B14F-4D97-AF65-F5344CB8AC3E}">
        <p14:creationId xmlns:p14="http://schemas.microsoft.com/office/powerpoint/2010/main" val="162774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CCD4-BAFF-464F-9D89-43E7DDDE91F1}"/>
              </a:ext>
            </a:extLst>
          </p:cNvPr>
          <p:cNvSpPr>
            <a:spLocks noGrp="1"/>
          </p:cNvSpPr>
          <p:nvPr>
            <p:ph type="title"/>
          </p:nvPr>
        </p:nvSpPr>
        <p:spPr>
          <a:xfrm>
            <a:off x="1522411" y="-3544"/>
            <a:ext cx="9144001" cy="914400"/>
          </a:xfrm>
        </p:spPr>
        <p:txBody>
          <a:bodyPr/>
          <a:lstStyle/>
          <a:p>
            <a:pPr algn="ctr"/>
            <a:r>
              <a:rPr lang="en-US" b="1" dirty="0">
                <a:solidFill>
                  <a:schemeClr val="accent2"/>
                </a:solidFill>
              </a:rPr>
              <a:t>Gustafson’s law</a:t>
            </a:r>
            <a:endParaRPr lang="en-US" b="1" dirty="0"/>
          </a:p>
        </p:txBody>
      </p:sp>
      <p:sp>
        <p:nvSpPr>
          <p:cNvPr id="3" name="Content Placeholder 2">
            <a:extLst>
              <a:ext uri="{FF2B5EF4-FFF2-40B4-BE49-F238E27FC236}">
                <a16:creationId xmlns:a16="http://schemas.microsoft.com/office/drawing/2014/main" id="{E2622D34-A19C-FC49-B049-7CC78C4A809F}"/>
              </a:ext>
            </a:extLst>
          </p:cNvPr>
          <p:cNvSpPr>
            <a:spLocks noGrp="1"/>
          </p:cNvSpPr>
          <p:nvPr>
            <p:ph idx="1"/>
          </p:nvPr>
        </p:nvSpPr>
        <p:spPr>
          <a:xfrm>
            <a:off x="0" y="609600"/>
            <a:ext cx="12188825" cy="6248399"/>
          </a:xfrm>
        </p:spPr>
        <p:txBody>
          <a:bodyPr>
            <a:normAutofit/>
          </a:bodyPr>
          <a:lstStyle/>
          <a:p>
            <a:pPr>
              <a:lnSpc>
                <a:spcPct val="150000"/>
              </a:lnSpc>
            </a:pPr>
            <a:r>
              <a:rPr lang="en-US" sz="1800" dirty="0">
                <a:solidFill>
                  <a:schemeClr val="tx1"/>
                </a:solidFill>
              </a:rPr>
              <a:t>Gustafson in 1988 argued that people do not take a fixed-size problem and run it on varying numbers of processors to decrease running time, except when doing academic research </a:t>
            </a:r>
            <a:r>
              <a:rPr lang="en-US" sz="1800" b="1" dirty="0">
                <a:solidFill>
                  <a:srgbClr val="FF0000"/>
                </a:solidFill>
                <a:sym typeface="Wingdings" panose="05000000000000000000" pitchFamily="2" charset="2"/>
              </a:rPr>
              <a:t></a:t>
            </a:r>
            <a:r>
              <a:rPr lang="en-US" sz="1800" dirty="0">
                <a:solidFill>
                  <a:schemeClr val="tx1"/>
                </a:solidFill>
              </a:rPr>
              <a:t>.</a:t>
            </a:r>
          </a:p>
          <a:p>
            <a:pPr>
              <a:lnSpc>
                <a:spcPct val="150000"/>
              </a:lnSpc>
            </a:pPr>
            <a:r>
              <a:rPr lang="en-US" sz="1800" dirty="0">
                <a:solidFill>
                  <a:schemeClr val="tx1"/>
                </a:solidFill>
              </a:rPr>
              <a:t>Instead, he noted, “When given a more powerful processor, the problem generally expands to make use of the increased facilities”. </a:t>
            </a:r>
          </a:p>
          <a:p>
            <a:pPr>
              <a:lnSpc>
                <a:spcPct val="150000"/>
              </a:lnSpc>
            </a:pPr>
            <a:r>
              <a:rPr lang="en-US" sz="1800" dirty="0">
                <a:solidFill>
                  <a:schemeClr val="tx1"/>
                </a:solidFill>
              </a:rPr>
              <a:t>In other words, when the number of processors increases, people use the larger number of processors to solve a larger problem in the same amount of time.</a:t>
            </a:r>
          </a:p>
          <a:p>
            <a:pPr>
              <a:lnSpc>
                <a:spcPct val="150000"/>
              </a:lnSpc>
            </a:pPr>
            <a:r>
              <a:rPr lang="en-US" sz="1800" b="1" dirty="0">
                <a:solidFill>
                  <a:schemeClr val="accent2"/>
                </a:solidFill>
              </a:rPr>
              <a:t>Gustafson’s law states “</a:t>
            </a:r>
            <a:r>
              <a:rPr lang="en-US" sz="1800" dirty="0">
                <a:solidFill>
                  <a:schemeClr val="tx1"/>
                </a:solidFill>
              </a:rPr>
              <a:t>Given a parallel program solving a problem of size n in a given amount of time using p processors, </a:t>
            </a:r>
          </a:p>
          <a:p>
            <a:pPr lvl="1">
              <a:lnSpc>
                <a:spcPct val="150000"/>
              </a:lnSpc>
            </a:pPr>
            <a:r>
              <a:rPr lang="en-US" sz="1800" dirty="0">
                <a:solidFill>
                  <a:schemeClr val="tx1"/>
                </a:solidFill>
              </a:rPr>
              <a:t>let s denote the fraction of the program's total execution time spent executing inherently sequential code. The scaled speedup achievable by this program, as a function of the number of processors p, is</a:t>
            </a:r>
          </a:p>
          <a:p>
            <a:pPr lvl="6">
              <a:lnSpc>
                <a:spcPct val="150000"/>
              </a:lnSpc>
            </a:pPr>
            <a:r>
              <a:rPr lang="en-US" sz="1800" dirty="0">
                <a:solidFill>
                  <a:schemeClr val="tx1"/>
                </a:solidFill>
              </a:rPr>
              <a:t>Scaled Speedup S</a:t>
            </a:r>
            <a:r>
              <a:rPr lang="en-US" sz="1800" b="1" baseline="-25000" dirty="0">
                <a:solidFill>
                  <a:schemeClr val="tx1"/>
                </a:solidFill>
              </a:rPr>
              <a:t>s</a:t>
            </a:r>
            <a:r>
              <a:rPr lang="en-US" sz="1800" dirty="0">
                <a:solidFill>
                  <a:schemeClr val="tx1"/>
                </a:solidFill>
              </a:rPr>
              <a:t>(p) = p+(1−p)s</a:t>
            </a:r>
          </a:p>
          <a:p>
            <a:pPr>
              <a:lnSpc>
                <a:spcPct val="150000"/>
              </a:lnSpc>
            </a:pPr>
            <a:endParaRPr lang="en-US" sz="1800" dirty="0"/>
          </a:p>
        </p:txBody>
      </p:sp>
    </p:spTree>
    <p:extLst>
      <p:ext uri="{BB962C8B-B14F-4D97-AF65-F5344CB8AC3E}">
        <p14:creationId xmlns:p14="http://schemas.microsoft.com/office/powerpoint/2010/main" val="227617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22D34-A19C-FC49-B049-7CC78C4A809F}"/>
              </a:ext>
            </a:extLst>
          </p:cNvPr>
          <p:cNvSpPr>
            <a:spLocks noGrp="1"/>
          </p:cNvSpPr>
          <p:nvPr>
            <p:ph idx="1"/>
          </p:nvPr>
        </p:nvSpPr>
        <p:spPr>
          <a:xfrm>
            <a:off x="227013" y="381000"/>
            <a:ext cx="11961812" cy="6476999"/>
          </a:xfrm>
        </p:spPr>
        <p:txBody>
          <a:bodyPr>
            <a:normAutofit/>
          </a:bodyPr>
          <a:lstStyle/>
          <a:p>
            <a:pPr>
              <a:lnSpc>
                <a:spcPct val="150000"/>
              </a:lnSpc>
            </a:pPr>
            <a:r>
              <a:rPr lang="en-US" sz="1800" dirty="0">
                <a:solidFill>
                  <a:srgbClr val="FF0000"/>
                </a:solidFill>
              </a:rPr>
              <a:t>With Gustafson’s law </a:t>
            </a:r>
            <a:r>
              <a:rPr lang="en-US" sz="1800" b="1" dirty="0">
                <a:solidFill>
                  <a:srgbClr val="FF0000"/>
                </a:solidFill>
              </a:rPr>
              <a:t>the scaled speedup increases linearly with respect to the number of processors</a:t>
            </a:r>
            <a:r>
              <a:rPr lang="en-US" sz="1800" dirty="0">
                <a:solidFill>
                  <a:srgbClr val="FF0000"/>
                </a:solidFill>
              </a:rPr>
              <a:t> and there is no upper limit for the scaled speedup. </a:t>
            </a:r>
          </a:p>
          <a:p>
            <a:pPr lvl="1">
              <a:lnSpc>
                <a:spcPct val="150000"/>
              </a:lnSpc>
            </a:pPr>
            <a:r>
              <a:rPr lang="en-US" sz="1800" dirty="0">
                <a:solidFill>
                  <a:srgbClr val="FF0000"/>
                </a:solidFill>
              </a:rPr>
              <a:t>This is called </a:t>
            </a:r>
            <a:r>
              <a:rPr lang="en-US" sz="1800" b="1" dirty="0">
                <a:solidFill>
                  <a:srgbClr val="FF0000"/>
                </a:solidFill>
              </a:rPr>
              <a:t>weak scaling</a:t>
            </a:r>
            <a:r>
              <a:rPr lang="en-US" sz="1800" dirty="0">
                <a:solidFill>
                  <a:srgbClr val="FF0000"/>
                </a:solidFill>
              </a:rPr>
              <a:t>, where the scaled speedup is calculated based on the amount of work done for a scaled problem size (in contrast to Amdahl’s law which focuses on fixed problem size)</a:t>
            </a:r>
          </a:p>
          <a:p>
            <a:pPr>
              <a:lnSpc>
                <a:spcPct val="150000"/>
              </a:lnSpc>
            </a:pPr>
            <a:r>
              <a:rPr lang="en-US" sz="1800" dirty="0">
                <a:solidFill>
                  <a:schemeClr val="tx1"/>
                </a:solidFill>
              </a:rPr>
              <a:t>Example: </a:t>
            </a:r>
          </a:p>
          <a:p>
            <a:pPr>
              <a:lnSpc>
                <a:spcPct val="150000"/>
              </a:lnSpc>
            </a:pPr>
            <a:r>
              <a:rPr lang="en-US" sz="1800" dirty="0">
                <a:solidFill>
                  <a:schemeClr val="tx1"/>
                </a:solidFill>
              </a:rPr>
              <a:t>Suppose benchmarking reveals that 5% of a program running on a 64-processor machine is non-parallelizable. Compute the scaled speedup.</a:t>
            </a:r>
          </a:p>
          <a:p>
            <a:pPr>
              <a:lnSpc>
                <a:spcPct val="150000"/>
              </a:lnSpc>
            </a:pPr>
            <a:endParaRPr lang="en-US" sz="1800" dirty="0">
              <a:solidFill>
                <a:schemeClr val="tx1"/>
              </a:solidFill>
            </a:endParaRPr>
          </a:p>
          <a:p>
            <a:pPr lvl="1">
              <a:lnSpc>
                <a:spcPct val="150000"/>
              </a:lnSpc>
            </a:pPr>
            <a:r>
              <a:rPr lang="en-US" sz="1800" dirty="0">
                <a:solidFill>
                  <a:schemeClr val="tx1"/>
                </a:solidFill>
              </a:rPr>
              <a:t>p=64, s=0.05</a:t>
            </a:r>
          </a:p>
          <a:p>
            <a:pPr lvl="1">
              <a:lnSpc>
                <a:spcPct val="150000"/>
              </a:lnSpc>
            </a:pPr>
            <a:r>
              <a:rPr lang="en-US" sz="1800" dirty="0">
                <a:solidFill>
                  <a:schemeClr val="tx1"/>
                </a:solidFill>
              </a:rPr>
              <a:t>S</a:t>
            </a:r>
            <a:r>
              <a:rPr lang="en-US" sz="2800" b="1" baseline="-25000" dirty="0">
                <a:solidFill>
                  <a:schemeClr val="tx1"/>
                </a:solidFill>
              </a:rPr>
              <a:t>s</a:t>
            </a:r>
            <a:r>
              <a:rPr lang="en-US" sz="1800" dirty="0">
                <a:solidFill>
                  <a:schemeClr val="tx1"/>
                </a:solidFill>
              </a:rPr>
              <a:t>(p)= 64+(1−64)0.05</a:t>
            </a:r>
          </a:p>
          <a:p>
            <a:pPr marL="457063" lvl="1" indent="0">
              <a:lnSpc>
                <a:spcPct val="150000"/>
              </a:lnSpc>
              <a:buNone/>
            </a:pPr>
            <a:r>
              <a:rPr lang="en-US" sz="1800" dirty="0">
                <a:solidFill>
                  <a:schemeClr val="tx1"/>
                </a:solidFill>
              </a:rPr>
              <a:t>             = 64−3.15 = 60.85.</a:t>
            </a:r>
            <a:endParaRPr lang="en-US" sz="1800" dirty="0"/>
          </a:p>
          <a:p>
            <a:pPr marL="0" indent="0">
              <a:lnSpc>
                <a:spcPct val="150000"/>
              </a:lnSpc>
              <a:buNone/>
            </a:pPr>
            <a:endParaRPr lang="en-US" sz="1800" dirty="0"/>
          </a:p>
        </p:txBody>
      </p:sp>
    </p:spTree>
    <p:extLst>
      <p:ext uri="{BB962C8B-B14F-4D97-AF65-F5344CB8AC3E}">
        <p14:creationId xmlns:p14="http://schemas.microsoft.com/office/powerpoint/2010/main" val="339189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4A3A-4264-5CAC-99C8-FD2357D8834D}"/>
              </a:ext>
            </a:extLst>
          </p:cNvPr>
          <p:cNvSpPr>
            <a:spLocks noGrp="1"/>
          </p:cNvSpPr>
          <p:nvPr>
            <p:ph type="title"/>
          </p:nvPr>
        </p:nvSpPr>
        <p:spPr>
          <a:xfrm>
            <a:off x="760412" y="127000"/>
            <a:ext cx="8594429" cy="676215"/>
          </a:xfrm>
        </p:spPr>
        <p:txBody>
          <a:bodyPr/>
          <a:lstStyle/>
          <a:p>
            <a:pPr algn="ctr"/>
            <a:r>
              <a:rPr lang="en-US" b="1" dirty="0"/>
              <a:t>Another Way?</a:t>
            </a:r>
          </a:p>
        </p:txBody>
      </p:sp>
      <p:sp>
        <p:nvSpPr>
          <p:cNvPr id="3" name="Content Placeholder 2">
            <a:extLst>
              <a:ext uri="{FF2B5EF4-FFF2-40B4-BE49-F238E27FC236}">
                <a16:creationId xmlns:a16="http://schemas.microsoft.com/office/drawing/2014/main" id="{73430514-3F94-6771-0AE5-A5960D582692}"/>
              </a:ext>
            </a:extLst>
          </p:cNvPr>
          <p:cNvSpPr>
            <a:spLocks noGrp="1"/>
          </p:cNvSpPr>
          <p:nvPr>
            <p:ph idx="1"/>
          </p:nvPr>
        </p:nvSpPr>
        <p:spPr>
          <a:xfrm>
            <a:off x="-77788" y="803215"/>
            <a:ext cx="12114213" cy="5826185"/>
          </a:xfrm>
        </p:spPr>
        <p:txBody>
          <a:bodyPr>
            <a:normAutofit/>
          </a:bodyPr>
          <a:lstStyle/>
          <a:p>
            <a:pPr>
              <a:lnSpc>
                <a:spcPct val="150000"/>
              </a:lnSpc>
            </a:pPr>
            <a:r>
              <a:rPr lang="en-US" sz="1800" dirty="0">
                <a:solidFill>
                  <a:schemeClr val="tx1"/>
                </a:solidFill>
              </a:rPr>
              <a:t>To build a house; if it takes one person ten months to build one house; </a:t>
            </a:r>
          </a:p>
          <a:p>
            <a:pPr lvl="1">
              <a:lnSpc>
                <a:spcPct val="150000"/>
              </a:lnSpc>
            </a:pPr>
            <a:r>
              <a:rPr lang="en-US" sz="1800" dirty="0">
                <a:solidFill>
                  <a:schemeClr val="tx1"/>
                </a:solidFill>
              </a:rPr>
              <a:t>it will take ten people ten months to build ten houses.  </a:t>
            </a:r>
          </a:p>
          <a:p>
            <a:pPr lvl="1">
              <a:lnSpc>
                <a:spcPct val="150000"/>
              </a:lnSpc>
            </a:pPr>
            <a:r>
              <a:rPr lang="en-US" sz="1800" dirty="0">
                <a:solidFill>
                  <a:schemeClr val="tx1"/>
                </a:solidFill>
              </a:rPr>
              <a:t>it will take one person 100 months to build ten houses.  </a:t>
            </a:r>
          </a:p>
          <a:p>
            <a:pPr lvl="1">
              <a:lnSpc>
                <a:spcPct val="150000"/>
              </a:lnSpc>
            </a:pPr>
            <a:r>
              <a:rPr lang="en-US" sz="1800" dirty="0">
                <a:solidFill>
                  <a:schemeClr val="tx1"/>
                </a:solidFill>
              </a:rPr>
              <a:t>it will take ten people 100 months to build 100 houses. </a:t>
            </a:r>
            <a:r>
              <a:rPr lang="en-US" sz="1800" b="1" dirty="0">
                <a:solidFill>
                  <a:srgbClr val="FF0000"/>
                </a:solidFill>
              </a:rPr>
              <a:t> </a:t>
            </a:r>
            <a:endParaRPr lang="en-US" sz="1800" b="1" dirty="0">
              <a:solidFill>
                <a:schemeClr val="tx1"/>
              </a:solidFill>
            </a:endParaRPr>
          </a:p>
          <a:p>
            <a:pPr marL="285750" lvl="1" indent="-285750">
              <a:lnSpc>
                <a:spcPct val="150000"/>
              </a:lnSpc>
            </a:pPr>
            <a:r>
              <a:rPr lang="en-US" sz="1800" dirty="0">
                <a:solidFill>
                  <a:schemeClr val="tx1"/>
                </a:solidFill>
              </a:rPr>
              <a:t>All the above looks achievable,</a:t>
            </a:r>
          </a:p>
          <a:p>
            <a:pPr marL="685680" lvl="2" indent="-285750">
              <a:lnSpc>
                <a:spcPct val="150000"/>
              </a:lnSpc>
            </a:pPr>
            <a:r>
              <a:rPr lang="en-US" sz="1800" dirty="0">
                <a:solidFill>
                  <a:schemeClr val="tx1"/>
                </a:solidFill>
              </a:rPr>
              <a:t>By simplifying adding more people we can build more houses simultaneously </a:t>
            </a:r>
          </a:p>
          <a:p>
            <a:pPr marL="346075" lvl="2" indent="-285750">
              <a:lnSpc>
                <a:spcPct val="150000"/>
              </a:lnSpc>
            </a:pPr>
            <a:r>
              <a:rPr lang="en-US" sz="1800" dirty="0">
                <a:solidFill>
                  <a:schemeClr val="tx1"/>
                </a:solidFill>
              </a:rPr>
              <a:t>But in reality, we may not get a perfect speedup like this, due to resource contention issues, but we can get pretty close.</a:t>
            </a:r>
          </a:p>
        </p:txBody>
      </p:sp>
    </p:spTree>
    <p:extLst>
      <p:ext uri="{BB962C8B-B14F-4D97-AF65-F5344CB8AC3E}">
        <p14:creationId xmlns:p14="http://schemas.microsoft.com/office/powerpoint/2010/main" val="184861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4124-6230-430D-AB37-FAABC44F6190}"/>
              </a:ext>
            </a:extLst>
          </p:cNvPr>
          <p:cNvSpPr>
            <a:spLocks noGrp="1"/>
          </p:cNvSpPr>
          <p:nvPr>
            <p:ph type="title"/>
          </p:nvPr>
        </p:nvSpPr>
        <p:spPr>
          <a:xfrm>
            <a:off x="1522411" y="-24809"/>
            <a:ext cx="9144001" cy="685800"/>
          </a:xfrm>
        </p:spPr>
        <p:txBody>
          <a:bodyPr/>
          <a:lstStyle/>
          <a:p>
            <a:pPr algn="ctr"/>
            <a:r>
              <a:rPr lang="en-US" b="1" dirty="0"/>
              <a:t>Parallel Computing</a:t>
            </a:r>
          </a:p>
        </p:txBody>
      </p:sp>
      <p:sp>
        <p:nvSpPr>
          <p:cNvPr id="3" name="Content Placeholder 2">
            <a:extLst>
              <a:ext uri="{FF2B5EF4-FFF2-40B4-BE49-F238E27FC236}">
                <a16:creationId xmlns:a16="http://schemas.microsoft.com/office/drawing/2014/main" id="{84FB3F73-D8B3-418A-9457-EEA92A024FC9}"/>
              </a:ext>
            </a:extLst>
          </p:cNvPr>
          <p:cNvSpPr>
            <a:spLocks noGrp="1"/>
          </p:cNvSpPr>
          <p:nvPr>
            <p:ph idx="1"/>
          </p:nvPr>
        </p:nvSpPr>
        <p:spPr>
          <a:xfrm>
            <a:off x="-38101" y="660991"/>
            <a:ext cx="12265025" cy="1625009"/>
          </a:xfrm>
        </p:spPr>
        <p:txBody>
          <a:bodyPr>
            <a:noAutofit/>
          </a:bodyPr>
          <a:lstStyle/>
          <a:p>
            <a:r>
              <a:rPr lang="en-US" sz="1800" b="1" dirty="0">
                <a:solidFill>
                  <a:schemeClr val="accent2"/>
                </a:solidFill>
              </a:rPr>
              <a:t>Parallel computing </a:t>
            </a:r>
            <a:r>
              <a:rPr lang="en-US" sz="1800" dirty="0">
                <a:solidFill>
                  <a:schemeClr val="tx1"/>
                </a:solidFill>
              </a:rPr>
              <a:t>is the simultaneous use of multiple computing resources to solve a problem:</a:t>
            </a:r>
          </a:p>
          <a:p>
            <a:pPr marL="914400" indent="-339725"/>
            <a:r>
              <a:rPr lang="en-US" sz="1800" dirty="0">
                <a:solidFill>
                  <a:schemeClr val="tx1"/>
                </a:solidFill>
              </a:rPr>
              <a:t>A problem is broken into discrete parts that can be solved concurrently</a:t>
            </a:r>
          </a:p>
          <a:p>
            <a:pPr marL="914400" indent="-339725"/>
            <a:r>
              <a:rPr lang="en-US" sz="1800" dirty="0">
                <a:solidFill>
                  <a:schemeClr val="tx1"/>
                </a:solidFill>
              </a:rPr>
              <a:t>Each part is further broken down into a series of instructions</a:t>
            </a:r>
          </a:p>
          <a:p>
            <a:pPr marL="914400" indent="-339725"/>
            <a:r>
              <a:rPr lang="en-US" sz="1800" dirty="0">
                <a:solidFill>
                  <a:schemeClr val="tx1"/>
                </a:solidFill>
              </a:rPr>
              <a:t>Instructions from each part execute simultaneously on different processors</a:t>
            </a:r>
          </a:p>
          <a:p>
            <a:pPr marL="574675" indent="0">
              <a:buNone/>
            </a:pPr>
            <a:endParaRPr lang="en-US" sz="1800" dirty="0"/>
          </a:p>
          <a:p>
            <a:endParaRPr lang="en-US" sz="1800" dirty="0"/>
          </a:p>
        </p:txBody>
      </p:sp>
      <p:pic>
        <p:nvPicPr>
          <p:cNvPr id="4" name="Picture 3">
            <a:extLst>
              <a:ext uri="{FF2B5EF4-FFF2-40B4-BE49-F238E27FC236}">
                <a16:creationId xmlns:a16="http://schemas.microsoft.com/office/drawing/2014/main" id="{56BCB396-B944-4DA4-8F93-E3DD2AAD5DEC}"/>
              </a:ext>
            </a:extLst>
          </p:cNvPr>
          <p:cNvPicPr>
            <a:picLocks noChangeAspect="1"/>
          </p:cNvPicPr>
          <p:nvPr/>
        </p:nvPicPr>
        <p:blipFill>
          <a:blip r:embed="rId2"/>
          <a:stretch>
            <a:fillRect/>
          </a:stretch>
        </p:blipFill>
        <p:spPr>
          <a:xfrm>
            <a:off x="5670342" y="2928730"/>
            <a:ext cx="6550025" cy="3962400"/>
          </a:xfrm>
          <a:prstGeom prst="rect">
            <a:avLst/>
          </a:prstGeom>
        </p:spPr>
      </p:pic>
      <p:sp>
        <p:nvSpPr>
          <p:cNvPr id="6" name="Content Placeholder 2">
            <a:extLst>
              <a:ext uri="{FF2B5EF4-FFF2-40B4-BE49-F238E27FC236}">
                <a16:creationId xmlns:a16="http://schemas.microsoft.com/office/drawing/2014/main" id="{6F9217E2-56F7-4CE6-B5A7-55030AE76A4D}"/>
              </a:ext>
            </a:extLst>
          </p:cNvPr>
          <p:cNvSpPr txBox="1">
            <a:spLocks/>
          </p:cNvSpPr>
          <p:nvPr/>
        </p:nvSpPr>
        <p:spPr>
          <a:xfrm>
            <a:off x="-19811" y="2276061"/>
            <a:ext cx="6018212" cy="4562061"/>
          </a:xfrm>
          <a:prstGeom prst="rect">
            <a:avLst/>
          </a:prstGeom>
        </p:spPr>
        <p:txBody>
          <a:bodyPr vert="horz" lIns="91440" tIns="45720" rIns="91440" bIns="45720" rtlCol="0">
            <a:no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dirty="0">
                <a:solidFill>
                  <a:schemeClr val="tx1"/>
                </a:solidFill>
              </a:rPr>
              <a:t>The compute resources could be:</a:t>
            </a:r>
          </a:p>
          <a:p>
            <a:pPr marL="854075" indent="-277813"/>
            <a:r>
              <a:rPr lang="en-US" sz="1800" dirty="0">
                <a:solidFill>
                  <a:schemeClr val="tx1"/>
                </a:solidFill>
              </a:rPr>
              <a:t>A single computer with multiple processors/cores</a:t>
            </a:r>
          </a:p>
          <a:p>
            <a:pPr marL="854075" indent="-277813"/>
            <a:r>
              <a:rPr lang="en-US" sz="1800" dirty="0">
                <a:solidFill>
                  <a:schemeClr val="tx1"/>
                </a:solidFill>
              </a:rPr>
              <a:t>An arbitrary number of such computers connected by a network</a:t>
            </a:r>
          </a:p>
          <a:p>
            <a:r>
              <a:rPr lang="en-US" sz="1800" dirty="0">
                <a:solidFill>
                  <a:schemeClr val="tx1"/>
                </a:solidFill>
              </a:rPr>
              <a:t>Parallel Computing:</a:t>
            </a:r>
          </a:p>
          <a:p>
            <a:pPr marL="625475" lvl="1" indent="-284163"/>
            <a:r>
              <a:rPr lang="en-US" sz="1800" dirty="0">
                <a:solidFill>
                  <a:schemeClr val="tx1"/>
                </a:solidFill>
              </a:rPr>
              <a:t>saves time while solving large problems that are impossible to solve on a single computer</a:t>
            </a:r>
          </a:p>
          <a:p>
            <a:pPr marL="625475" lvl="1" indent="-284163"/>
            <a:r>
              <a:rPr lang="en-US" sz="1800" dirty="0">
                <a:solidFill>
                  <a:schemeClr val="tx1"/>
                </a:solidFill>
              </a:rPr>
              <a:t>Provides concurrency</a:t>
            </a:r>
          </a:p>
          <a:p>
            <a:r>
              <a:rPr lang="en-US" sz="1800" dirty="0">
                <a:solidFill>
                  <a:schemeClr val="tx1"/>
                </a:solidFill>
              </a:rPr>
              <a:t>Examples: Super Computers </a:t>
            </a:r>
          </a:p>
          <a:p>
            <a:r>
              <a:rPr lang="en-US" dirty="0">
                <a:hlinkClick r:id="rId3"/>
              </a:rPr>
              <a:t>November 2023 | TOP500</a:t>
            </a:r>
            <a:endParaRPr lang="en-US" sz="1800" dirty="0"/>
          </a:p>
          <a:p>
            <a:endParaRPr lang="en-US" sz="1800" dirty="0"/>
          </a:p>
          <a:p>
            <a:pPr marL="914400" indent="-339725"/>
            <a:endParaRPr lang="en-US" sz="1800" dirty="0"/>
          </a:p>
          <a:p>
            <a:endParaRPr lang="en-US" sz="1800" dirty="0"/>
          </a:p>
        </p:txBody>
      </p:sp>
    </p:spTree>
    <p:extLst>
      <p:ext uri="{BB962C8B-B14F-4D97-AF65-F5344CB8AC3E}">
        <p14:creationId xmlns:p14="http://schemas.microsoft.com/office/powerpoint/2010/main" val="108563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4124-6230-430D-AB37-FAABC44F6190}"/>
              </a:ext>
            </a:extLst>
          </p:cNvPr>
          <p:cNvSpPr>
            <a:spLocks noGrp="1"/>
          </p:cNvSpPr>
          <p:nvPr>
            <p:ph type="title"/>
          </p:nvPr>
        </p:nvSpPr>
        <p:spPr>
          <a:xfrm>
            <a:off x="86276" y="1212571"/>
            <a:ext cx="4257675" cy="420758"/>
          </a:xfrm>
        </p:spPr>
        <p:txBody>
          <a:bodyPr>
            <a:normAutofit/>
          </a:bodyPr>
          <a:lstStyle/>
          <a:p>
            <a:pPr algn="ctr"/>
            <a:r>
              <a:rPr lang="en-US" sz="2000" b="1" dirty="0"/>
              <a:t>Parallel Computing</a:t>
            </a:r>
          </a:p>
        </p:txBody>
      </p:sp>
      <p:sp>
        <p:nvSpPr>
          <p:cNvPr id="5" name="Content Placeholder 2">
            <a:extLst>
              <a:ext uri="{FF2B5EF4-FFF2-40B4-BE49-F238E27FC236}">
                <a16:creationId xmlns:a16="http://schemas.microsoft.com/office/drawing/2014/main" id="{01EAF869-F5DA-4599-9368-13EA68D85FE8}"/>
              </a:ext>
            </a:extLst>
          </p:cNvPr>
          <p:cNvSpPr txBox="1">
            <a:spLocks/>
          </p:cNvSpPr>
          <p:nvPr/>
        </p:nvSpPr>
        <p:spPr>
          <a:xfrm>
            <a:off x="227012" y="152400"/>
            <a:ext cx="11506200" cy="955774"/>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fontAlgn="base"/>
            <a:r>
              <a:rPr lang="en-US" b="1" dirty="0">
                <a:solidFill>
                  <a:srgbClr val="FF0000"/>
                </a:solidFill>
              </a:rPr>
              <a:t>Distributed computing - spreading a computation across different network nodes.</a:t>
            </a:r>
          </a:p>
          <a:p>
            <a:pPr fontAlgn="base"/>
            <a:r>
              <a:rPr lang="en-US" b="1" dirty="0">
                <a:solidFill>
                  <a:srgbClr val="FF0000"/>
                </a:solidFill>
              </a:rPr>
              <a:t>Parallel computing -- </a:t>
            </a:r>
            <a:r>
              <a:rPr lang="en-US" b="1" dirty="0">
                <a:solidFill>
                  <a:schemeClr val="tx1"/>
                </a:solidFill>
              </a:rPr>
              <a:t>allowing multiple parts of a computation to </a:t>
            </a:r>
            <a:r>
              <a:rPr lang="en-US" b="1" dirty="0">
                <a:solidFill>
                  <a:srgbClr val="FF0000"/>
                </a:solidFill>
              </a:rPr>
              <a:t>happen at the same time</a:t>
            </a:r>
          </a:p>
        </p:txBody>
      </p:sp>
      <p:pic>
        <p:nvPicPr>
          <p:cNvPr id="8" name="Picture 7">
            <a:extLst>
              <a:ext uri="{FF2B5EF4-FFF2-40B4-BE49-F238E27FC236}">
                <a16:creationId xmlns:a16="http://schemas.microsoft.com/office/drawing/2014/main" id="{A4F74809-5EEE-488A-8B96-E0D44AA682E3}"/>
              </a:ext>
            </a:extLst>
          </p:cNvPr>
          <p:cNvPicPr>
            <a:picLocks noChangeAspect="1"/>
          </p:cNvPicPr>
          <p:nvPr/>
        </p:nvPicPr>
        <p:blipFill>
          <a:blip r:embed="rId2"/>
          <a:stretch>
            <a:fillRect/>
          </a:stretch>
        </p:blipFill>
        <p:spPr>
          <a:xfrm>
            <a:off x="74612" y="1600199"/>
            <a:ext cx="4257675" cy="5241273"/>
          </a:xfrm>
          <a:prstGeom prst="rect">
            <a:avLst/>
          </a:prstGeom>
        </p:spPr>
      </p:pic>
      <p:pic>
        <p:nvPicPr>
          <p:cNvPr id="9" name="Picture 8">
            <a:extLst>
              <a:ext uri="{FF2B5EF4-FFF2-40B4-BE49-F238E27FC236}">
                <a16:creationId xmlns:a16="http://schemas.microsoft.com/office/drawing/2014/main" id="{7A0D52AC-F693-4B8D-A110-702580D903E9}"/>
              </a:ext>
            </a:extLst>
          </p:cNvPr>
          <p:cNvPicPr>
            <a:picLocks noChangeAspect="1"/>
          </p:cNvPicPr>
          <p:nvPr/>
        </p:nvPicPr>
        <p:blipFill rotWithShape="1">
          <a:blip r:embed="rId3"/>
          <a:srcRect l="19600" t="6800" r="19600" b="6800"/>
          <a:stretch/>
        </p:blipFill>
        <p:spPr>
          <a:xfrm>
            <a:off x="6397625" y="2776369"/>
            <a:ext cx="5791200" cy="4114800"/>
          </a:xfrm>
          <a:prstGeom prst="rect">
            <a:avLst/>
          </a:prstGeom>
        </p:spPr>
      </p:pic>
      <p:sp>
        <p:nvSpPr>
          <p:cNvPr id="10" name="Title 1">
            <a:extLst>
              <a:ext uri="{FF2B5EF4-FFF2-40B4-BE49-F238E27FC236}">
                <a16:creationId xmlns:a16="http://schemas.microsoft.com/office/drawing/2014/main" id="{2DDA034D-7C00-470C-A37E-F0B420DFDFEF}"/>
              </a:ext>
            </a:extLst>
          </p:cNvPr>
          <p:cNvSpPr txBox="1">
            <a:spLocks/>
          </p:cNvSpPr>
          <p:nvPr/>
        </p:nvSpPr>
        <p:spPr>
          <a:xfrm>
            <a:off x="7770812" y="2209800"/>
            <a:ext cx="4257675" cy="685800"/>
          </a:xfrm>
          <a:prstGeom prst="rect">
            <a:avLst/>
          </a:prstGeom>
        </p:spPr>
        <p:txBody>
          <a:bodyPr vert="horz" lIns="91440" tIns="45720" rIns="91440" bIns="45720" rtlCol="0" anchor="t">
            <a:normAutofit fontScale="77500" lnSpcReduction="20000"/>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FF0000"/>
                </a:solidFill>
              </a:rPr>
              <a:t>Distributed Computing</a:t>
            </a:r>
          </a:p>
        </p:txBody>
      </p:sp>
    </p:spTree>
    <p:extLst>
      <p:ext uri="{BB962C8B-B14F-4D97-AF65-F5344CB8AC3E}">
        <p14:creationId xmlns:p14="http://schemas.microsoft.com/office/powerpoint/2010/main" val="39152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7261-D1BB-A54F-9D9F-7D7FA6411DF0}"/>
              </a:ext>
            </a:extLst>
          </p:cNvPr>
          <p:cNvSpPr>
            <a:spLocks noGrp="1"/>
          </p:cNvSpPr>
          <p:nvPr>
            <p:ph type="title"/>
          </p:nvPr>
        </p:nvSpPr>
        <p:spPr>
          <a:xfrm>
            <a:off x="8351" y="86157"/>
            <a:ext cx="11277601" cy="838200"/>
          </a:xfrm>
        </p:spPr>
        <p:txBody>
          <a:bodyPr>
            <a:normAutofit fontScale="90000"/>
          </a:bodyPr>
          <a:lstStyle/>
          <a:p>
            <a:pPr algn="ctr"/>
            <a:r>
              <a:rPr lang="en-US" b="1" dirty="0"/>
              <a:t>Flynn’s Taxonomy  for Parallel Computer Architectures</a:t>
            </a:r>
          </a:p>
        </p:txBody>
      </p:sp>
      <p:sp>
        <p:nvSpPr>
          <p:cNvPr id="3" name="Content Placeholder 2">
            <a:extLst>
              <a:ext uri="{FF2B5EF4-FFF2-40B4-BE49-F238E27FC236}">
                <a16:creationId xmlns:a16="http://schemas.microsoft.com/office/drawing/2014/main" id="{7EB47C42-AF49-C049-B95C-5B175411FA6F}"/>
              </a:ext>
            </a:extLst>
          </p:cNvPr>
          <p:cNvSpPr>
            <a:spLocks noGrp="1"/>
          </p:cNvSpPr>
          <p:nvPr>
            <p:ph idx="1"/>
          </p:nvPr>
        </p:nvSpPr>
        <p:spPr>
          <a:xfrm>
            <a:off x="1" y="990600"/>
            <a:ext cx="12188824" cy="5029201"/>
          </a:xfrm>
        </p:spPr>
        <p:txBody>
          <a:bodyPr>
            <a:normAutofit/>
          </a:bodyPr>
          <a:lstStyle/>
          <a:p>
            <a:pPr algn="just">
              <a:lnSpc>
                <a:spcPct val="150000"/>
              </a:lnSpc>
            </a:pPr>
            <a:r>
              <a:rPr lang="en-US" b="1" dirty="0">
                <a:solidFill>
                  <a:schemeClr val="tx1"/>
                </a:solidFill>
              </a:rPr>
              <a:t>This is a taxonomy (developed in 1966) that classifies parallel computer architectures along the two independent dimensions of </a:t>
            </a:r>
            <a:r>
              <a:rPr lang="en-US" b="1" dirty="0">
                <a:solidFill>
                  <a:schemeClr val="accent2"/>
                </a:solidFill>
              </a:rPr>
              <a:t>Instruction Stream </a:t>
            </a:r>
            <a:r>
              <a:rPr lang="en-US" b="1" dirty="0"/>
              <a:t>and </a:t>
            </a:r>
            <a:r>
              <a:rPr lang="en-US" b="1" dirty="0">
                <a:solidFill>
                  <a:schemeClr val="accent2"/>
                </a:solidFill>
              </a:rPr>
              <a:t>Data Stream</a:t>
            </a:r>
            <a:r>
              <a:rPr lang="en-US" b="1" dirty="0"/>
              <a:t>. </a:t>
            </a:r>
            <a:r>
              <a:rPr lang="en-US" b="1" dirty="0">
                <a:solidFill>
                  <a:schemeClr val="tx1"/>
                </a:solidFill>
              </a:rPr>
              <a:t>Each of these dimensions can have only one of the two possible state</a:t>
            </a:r>
            <a:r>
              <a:rPr lang="en-US" b="1" dirty="0"/>
              <a:t>s: </a:t>
            </a:r>
            <a:r>
              <a:rPr lang="en-US" b="1" dirty="0">
                <a:solidFill>
                  <a:schemeClr val="accent2"/>
                </a:solidFill>
              </a:rPr>
              <a:t>Single</a:t>
            </a:r>
            <a:r>
              <a:rPr lang="en-US" b="1" dirty="0"/>
              <a:t> or </a:t>
            </a:r>
            <a:r>
              <a:rPr lang="en-US" b="1" dirty="0">
                <a:solidFill>
                  <a:schemeClr val="accent2"/>
                </a:solidFill>
              </a:rPr>
              <a:t>Multiple</a:t>
            </a:r>
            <a:r>
              <a:rPr lang="en-US" b="1" dirty="0"/>
              <a:t>.</a:t>
            </a:r>
          </a:p>
          <a:p>
            <a:endParaRPr lang="en-US" dirty="0"/>
          </a:p>
        </p:txBody>
      </p:sp>
      <p:pic>
        <p:nvPicPr>
          <p:cNvPr id="4" name="Picture 3">
            <a:extLst>
              <a:ext uri="{FF2B5EF4-FFF2-40B4-BE49-F238E27FC236}">
                <a16:creationId xmlns:a16="http://schemas.microsoft.com/office/drawing/2014/main" id="{B8471B9E-39CE-4730-BF2B-DF96DF78AE8C}"/>
              </a:ext>
            </a:extLst>
          </p:cNvPr>
          <p:cNvPicPr>
            <a:picLocks noChangeAspect="1"/>
          </p:cNvPicPr>
          <p:nvPr/>
        </p:nvPicPr>
        <p:blipFill>
          <a:blip r:embed="rId2"/>
          <a:stretch>
            <a:fillRect/>
          </a:stretch>
        </p:blipFill>
        <p:spPr>
          <a:xfrm>
            <a:off x="2370551" y="2580017"/>
            <a:ext cx="6553200" cy="3533344"/>
          </a:xfrm>
          <a:prstGeom prst="rect">
            <a:avLst/>
          </a:prstGeom>
        </p:spPr>
      </p:pic>
    </p:spTree>
    <p:extLst>
      <p:ext uri="{BB962C8B-B14F-4D97-AF65-F5344CB8AC3E}">
        <p14:creationId xmlns:p14="http://schemas.microsoft.com/office/powerpoint/2010/main" val="96385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56F7-7526-0E49-8347-04E3419DFDF4}"/>
              </a:ext>
            </a:extLst>
          </p:cNvPr>
          <p:cNvSpPr>
            <a:spLocks noGrp="1"/>
          </p:cNvSpPr>
          <p:nvPr>
            <p:ph type="title"/>
          </p:nvPr>
        </p:nvSpPr>
        <p:spPr>
          <a:xfrm>
            <a:off x="150812" y="104361"/>
            <a:ext cx="9982199" cy="685800"/>
          </a:xfrm>
        </p:spPr>
        <p:txBody>
          <a:bodyPr>
            <a:normAutofit/>
          </a:bodyPr>
          <a:lstStyle/>
          <a:p>
            <a:r>
              <a:rPr lang="en-US" b="1" dirty="0"/>
              <a:t>Single Instruction/Single Data Stream (SISD)</a:t>
            </a:r>
          </a:p>
        </p:txBody>
      </p:sp>
      <p:sp>
        <p:nvSpPr>
          <p:cNvPr id="3" name="Content Placeholder 2">
            <a:extLst>
              <a:ext uri="{FF2B5EF4-FFF2-40B4-BE49-F238E27FC236}">
                <a16:creationId xmlns:a16="http://schemas.microsoft.com/office/drawing/2014/main" id="{5261CF4C-CD25-A144-A4CC-EE69FB251850}"/>
              </a:ext>
            </a:extLst>
          </p:cNvPr>
          <p:cNvSpPr>
            <a:spLocks noGrp="1"/>
          </p:cNvSpPr>
          <p:nvPr>
            <p:ph idx="1"/>
          </p:nvPr>
        </p:nvSpPr>
        <p:spPr>
          <a:xfrm>
            <a:off x="0" y="1060174"/>
            <a:ext cx="12114211" cy="4654826"/>
          </a:xfrm>
        </p:spPr>
        <p:txBody>
          <a:bodyPr>
            <a:normAutofit/>
          </a:bodyPr>
          <a:lstStyle/>
          <a:p>
            <a:r>
              <a:rPr lang="en-US" dirty="0">
                <a:solidFill>
                  <a:schemeClr val="tx1"/>
                </a:solidFill>
              </a:rPr>
              <a:t>A serial (non-parallel) computer</a:t>
            </a:r>
          </a:p>
          <a:p>
            <a:r>
              <a:rPr lang="en-US" dirty="0">
                <a:solidFill>
                  <a:schemeClr val="tx1"/>
                </a:solidFill>
              </a:rPr>
              <a:t>Single Instruction: Only one instruction stream is being acted on by the CPU during any one clock cycle</a:t>
            </a:r>
          </a:p>
          <a:p>
            <a:r>
              <a:rPr lang="en-US" dirty="0">
                <a:solidFill>
                  <a:schemeClr val="tx1"/>
                </a:solidFill>
              </a:rPr>
              <a:t>Single Data: Only one data stream is being used as input during any one clock cycle</a:t>
            </a:r>
          </a:p>
          <a:p>
            <a:r>
              <a:rPr lang="en-US" dirty="0">
                <a:solidFill>
                  <a:schemeClr val="tx1"/>
                </a:solidFill>
              </a:rPr>
              <a:t>Deterministic execution</a:t>
            </a:r>
          </a:p>
          <a:p>
            <a:r>
              <a:rPr lang="en-US" dirty="0">
                <a:solidFill>
                  <a:schemeClr val="tx1"/>
                </a:solidFill>
              </a:rPr>
              <a:t>This is the oldest type of computer</a:t>
            </a:r>
          </a:p>
          <a:p>
            <a:r>
              <a:rPr lang="en-US" dirty="0">
                <a:solidFill>
                  <a:schemeClr val="tx1"/>
                </a:solidFill>
              </a:rPr>
              <a:t>Examples: older generation mainframes, </a:t>
            </a:r>
          </a:p>
          <a:p>
            <a:pPr marL="0" indent="0">
              <a:buNone/>
            </a:pPr>
            <a:r>
              <a:rPr lang="en-US" dirty="0">
                <a:solidFill>
                  <a:schemeClr val="tx1"/>
                </a:solidFill>
              </a:rPr>
              <a:t>	minicomputers, and single </a:t>
            </a:r>
          </a:p>
          <a:p>
            <a:pPr marL="0" indent="0">
              <a:buNone/>
            </a:pPr>
            <a:r>
              <a:rPr lang="en-US" dirty="0">
                <a:solidFill>
                  <a:schemeClr val="tx1"/>
                </a:solidFill>
              </a:rPr>
              <a:t>	processor/core PCs</a:t>
            </a:r>
            <a:r>
              <a:rPr lang="en-US" dirty="0"/>
              <a:t>.</a:t>
            </a:r>
          </a:p>
        </p:txBody>
      </p:sp>
      <p:pic>
        <p:nvPicPr>
          <p:cNvPr id="5" name="Picture 4">
            <a:extLst>
              <a:ext uri="{FF2B5EF4-FFF2-40B4-BE49-F238E27FC236}">
                <a16:creationId xmlns:a16="http://schemas.microsoft.com/office/drawing/2014/main" id="{6266F050-1555-3A48-AEAF-FAEC42388191}"/>
              </a:ext>
            </a:extLst>
          </p:cNvPr>
          <p:cNvPicPr>
            <a:picLocks noChangeAspect="1"/>
          </p:cNvPicPr>
          <p:nvPr/>
        </p:nvPicPr>
        <p:blipFill>
          <a:blip r:embed="rId2"/>
          <a:stretch>
            <a:fillRect/>
          </a:stretch>
        </p:blipFill>
        <p:spPr>
          <a:xfrm>
            <a:off x="5713412" y="3394213"/>
            <a:ext cx="3432217" cy="3276600"/>
          </a:xfrm>
          <a:prstGeom prst="rect">
            <a:avLst/>
          </a:prstGeom>
        </p:spPr>
      </p:pic>
      <p:pic>
        <p:nvPicPr>
          <p:cNvPr id="4" name="Picture 3">
            <a:extLst>
              <a:ext uri="{FF2B5EF4-FFF2-40B4-BE49-F238E27FC236}">
                <a16:creationId xmlns:a16="http://schemas.microsoft.com/office/drawing/2014/main" id="{B8C28EFB-F848-4E61-A6A8-E8FEA9A4D2C1}"/>
              </a:ext>
            </a:extLst>
          </p:cNvPr>
          <p:cNvPicPr>
            <a:picLocks noChangeAspect="1"/>
          </p:cNvPicPr>
          <p:nvPr/>
        </p:nvPicPr>
        <p:blipFill>
          <a:blip r:embed="rId3"/>
          <a:stretch>
            <a:fillRect/>
          </a:stretch>
        </p:blipFill>
        <p:spPr>
          <a:xfrm>
            <a:off x="9752012" y="3432313"/>
            <a:ext cx="2209800" cy="2961861"/>
          </a:xfrm>
          <a:prstGeom prst="rect">
            <a:avLst/>
          </a:prstGeom>
        </p:spPr>
      </p:pic>
    </p:spTree>
    <p:extLst>
      <p:ext uri="{BB962C8B-B14F-4D97-AF65-F5344CB8AC3E}">
        <p14:creationId xmlns:p14="http://schemas.microsoft.com/office/powerpoint/2010/main" val="326840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17FDC-6DD8-E640-8871-2845AFD5A584}"/>
              </a:ext>
            </a:extLst>
          </p:cNvPr>
          <p:cNvSpPr>
            <a:spLocks noGrp="1"/>
          </p:cNvSpPr>
          <p:nvPr>
            <p:ph type="title"/>
          </p:nvPr>
        </p:nvSpPr>
        <p:spPr>
          <a:xfrm>
            <a:off x="228737" y="62182"/>
            <a:ext cx="10363199" cy="733969"/>
          </a:xfrm>
        </p:spPr>
        <p:txBody>
          <a:bodyPr>
            <a:normAutofit/>
          </a:bodyPr>
          <a:lstStyle/>
          <a:p>
            <a:r>
              <a:rPr lang="en-US" b="1" dirty="0"/>
              <a:t>Single Instruction/Multiple Data Streams (SIMD)</a:t>
            </a:r>
            <a:endParaRPr lang="en-US" dirty="0"/>
          </a:p>
        </p:txBody>
      </p:sp>
      <p:sp>
        <p:nvSpPr>
          <p:cNvPr id="3" name="Content Placeholder 2">
            <a:extLst>
              <a:ext uri="{FF2B5EF4-FFF2-40B4-BE49-F238E27FC236}">
                <a16:creationId xmlns:a16="http://schemas.microsoft.com/office/drawing/2014/main" id="{0E7FBA95-60D1-FA46-8017-DB2783A02BAC}"/>
              </a:ext>
            </a:extLst>
          </p:cNvPr>
          <p:cNvSpPr>
            <a:spLocks noGrp="1"/>
          </p:cNvSpPr>
          <p:nvPr>
            <p:ph idx="1"/>
          </p:nvPr>
        </p:nvSpPr>
        <p:spPr>
          <a:xfrm>
            <a:off x="1" y="990599"/>
            <a:ext cx="12188824" cy="5105401"/>
          </a:xfrm>
        </p:spPr>
        <p:txBody>
          <a:bodyPr>
            <a:normAutofit/>
          </a:bodyPr>
          <a:lstStyle/>
          <a:p>
            <a:r>
              <a:rPr lang="en-US" dirty="0">
                <a:solidFill>
                  <a:schemeClr val="tx1"/>
                </a:solidFill>
              </a:rPr>
              <a:t>A type of parallel computer</a:t>
            </a:r>
          </a:p>
          <a:p>
            <a:r>
              <a:rPr lang="en-US" dirty="0">
                <a:solidFill>
                  <a:schemeClr val="tx1"/>
                </a:solidFill>
              </a:rPr>
              <a:t>Single Instruction: All processing units execute the same instruction at any given clock cycle</a:t>
            </a:r>
          </a:p>
          <a:p>
            <a:r>
              <a:rPr lang="en-US" dirty="0">
                <a:solidFill>
                  <a:schemeClr val="tx1"/>
                </a:solidFill>
              </a:rPr>
              <a:t>Multiple Data: Each processing unit can operate on a different data element</a:t>
            </a:r>
          </a:p>
          <a:p>
            <a:r>
              <a:rPr lang="en-US" dirty="0">
                <a:solidFill>
                  <a:schemeClr val="tx1"/>
                </a:solidFill>
              </a:rPr>
              <a:t>Best suited for specialized problems characterized by a high degree of regularity (graphics/image processing) such as adjusting the contrast in a digital image</a:t>
            </a:r>
            <a:r>
              <a:rPr lang="en-US" dirty="0"/>
              <a:t>.</a:t>
            </a:r>
          </a:p>
          <a:p>
            <a:endParaRPr lang="en-US" dirty="0"/>
          </a:p>
        </p:txBody>
      </p:sp>
      <p:pic>
        <p:nvPicPr>
          <p:cNvPr id="4" name="Picture 3">
            <a:extLst>
              <a:ext uri="{FF2B5EF4-FFF2-40B4-BE49-F238E27FC236}">
                <a16:creationId xmlns:a16="http://schemas.microsoft.com/office/drawing/2014/main" id="{57B9DE0B-71F1-5C46-8E7D-5B69A8B39116}"/>
              </a:ext>
            </a:extLst>
          </p:cNvPr>
          <p:cNvPicPr>
            <a:picLocks noChangeAspect="1"/>
          </p:cNvPicPr>
          <p:nvPr/>
        </p:nvPicPr>
        <p:blipFill rotWithShape="1">
          <a:blip r:embed="rId2"/>
          <a:srcRect t="2111"/>
          <a:stretch/>
        </p:blipFill>
        <p:spPr>
          <a:xfrm>
            <a:off x="227012" y="3450265"/>
            <a:ext cx="3746500" cy="3533233"/>
          </a:xfrm>
          <a:prstGeom prst="rect">
            <a:avLst/>
          </a:prstGeom>
        </p:spPr>
      </p:pic>
      <p:pic>
        <p:nvPicPr>
          <p:cNvPr id="5" name="Picture 4">
            <a:extLst>
              <a:ext uri="{FF2B5EF4-FFF2-40B4-BE49-F238E27FC236}">
                <a16:creationId xmlns:a16="http://schemas.microsoft.com/office/drawing/2014/main" id="{1B188E79-814E-41EF-8C04-0EA70EEAC8DA}"/>
              </a:ext>
            </a:extLst>
          </p:cNvPr>
          <p:cNvPicPr>
            <a:picLocks noChangeAspect="1"/>
          </p:cNvPicPr>
          <p:nvPr/>
        </p:nvPicPr>
        <p:blipFill>
          <a:blip r:embed="rId3"/>
          <a:stretch>
            <a:fillRect/>
          </a:stretch>
        </p:blipFill>
        <p:spPr>
          <a:xfrm>
            <a:off x="4799013" y="3505200"/>
            <a:ext cx="7315200" cy="3152232"/>
          </a:xfrm>
          <a:prstGeom prst="rect">
            <a:avLst/>
          </a:prstGeom>
        </p:spPr>
      </p:pic>
    </p:spTree>
    <p:extLst>
      <p:ext uri="{BB962C8B-B14F-4D97-AF65-F5344CB8AC3E}">
        <p14:creationId xmlns:p14="http://schemas.microsoft.com/office/powerpoint/2010/main" val="20410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3.xml><?xml version="1.0" encoding="utf-8"?>
<ds:datastoreItem xmlns:ds="http://schemas.openxmlformats.org/officeDocument/2006/customXml" ds:itemID="{00E41224-0370-4595-877C-23316CD80004}">
  <ds:schemaRefs>
    <ds:schemaRef ds:uri="http://www.w3.org/XML/1998/namespace"/>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4873beb7-5857-4685-be1f-d57550cc96c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19172</TotalTime>
  <Words>2197</Words>
  <Application>Microsoft Office PowerPoint</Application>
  <PresentationFormat>Custom</PresentationFormat>
  <Paragraphs>208</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Corbel</vt:lpstr>
      <vt:lpstr>Trebuchet MS</vt:lpstr>
      <vt:lpstr>Wingdings</vt:lpstr>
      <vt:lpstr>Wingdings 3</vt:lpstr>
      <vt:lpstr>Facet</vt:lpstr>
      <vt:lpstr>COPADS</vt:lpstr>
      <vt:lpstr>Outline</vt:lpstr>
      <vt:lpstr>BACKGROUND</vt:lpstr>
      <vt:lpstr>Another Way?</vt:lpstr>
      <vt:lpstr>Parallel Computing</vt:lpstr>
      <vt:lpstr>Parallel Computing</vt:lpstr>
      <vt:lpstr>Flynn’s Taxonomy  for Parallel Computer Architectures</vt:lpstr>
      <vt:lpstr>Single Instruction/Single Data Stream (SISD)</vt:lpstr>
      <vt:lpstr>Single Instruction/Multiple Data Streams (SIMD)</vt:lpstr>
      <vt:lpstr>Multiple Instruction/Single Data Streams (MISD)</vt:lpstr>
      <vt:lpstr>Multiple Instruction/Multiple Data Stream (MIMD)</vt:lpstr>
      <vt:lpstr>1. Single Core                 2. Multi Core</vt:lpstr>
      <vt:lpstr>3. Multicore Hyper-threading</vt:lpstr>
      <vt:lpstr>4. GPU Accelerated</vt:lpstr>
      <vt:lpstr>5. Parallel Clusters</vt:lpstr>
      <vt:lpstr>5a. Single Core Node parallel Clusters (Now outdated)</vt:lpstr>
      <vt:lpstr>5b.Multicore Node Parallel Clusters</vt:lpstr>
      <vt:lpstr>5c.GPU Accelerated Cluster</vt:lpstr>
      <vt:lpstr>Parallel Computing Software</vt:lpstr>
      <vt:lpstr>Multicore Parallel Programs</vt:lpstr>
      <vt:lpstr>Cluster Parallel Programs</vt:lpstr>
      <vt:lpstr>Multicore Clustered Parallel Programs</vt:lpstr>
      <vt:lpstr>GPU Accelerated Parallel Programming</vt:lpstr>
      <vt:lpstr>PERFORMANCE METRICS FOR PARALLEL SYSTEMS</vt:lpstr>
      <vt:lpstr>1. Execution Time for Parallelization </vt:lpstr>
      <vt:lpstr>2. Speedup</vt:lpstr>
      <vt:lpstr>3. Efficiency</vt:lpstr>
      <vt:lpstr>Scalability in Parallel Computing  </vt:lpstr>
      <vt:lpstr>Amdahl’s law</vt:lpstr>
      <vt:lpstr>PowerPoint Presentation</vt:lpstr>
      <vt:lpstr>PowerPoint Presentation</vt:lpstr>
      <vt:lpstr>Gustafson’s law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Copads</dc:title>
  <dc:creator>Ifeoluwatayo Ige</dc:creator>
  <cp:lastModifiedBy>Ifeoluwatayo Ige</cp:lastModifiedBy>
  <cp:revision>339</cp:revision>
  <cp:lastPrinted>2019-11-08T15:14:02Z</cp:lastPrinted>
  <dcterms:created xsi:type="dcterms:W3CDTF">2017-03-19T13:54:42Z</dcterms:created>
  <dcterms:modified xsi:type="dcterms:W3CDTF">2024-04-10T13:28:45Z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