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6" r:id="rId5"/>
    <p:sldId id="286" r:id="rId6"/>
    <p:sldId id="257" r:id="rId7"/>
    <p:sldId id="299" r:id="rId8"/>
    <p:sldId id="312" r:id="rId9"/>
    <p:sldId id="307" r:id="rId10"/>
    <p:sldId id="308" r:id="rId11"/>
    <p:sldId id="309" r:id="rId12"/>
    <p:sldId id="310" r:id="rId13"/>
    <p:sldId id="264" r:id="rId14"/>
    <p:sldId id="262" r:id="rId15"/>
    <p:sldId id="263" r:id="rId16"/>
    <p:sldId id="279" r:id="rId17"/>
    <p:sldId id="261" r:id="rId18"/>
    <p:sldId id="281" r:id="rId19"/>
    <p:sldId id="282" r:id="rId20"/>
    <p:sldId id="265" r:id="rId21"/>
    <p:sldId id="311" r:id="rId22"/>
    <p:sldId id="268" r:id="rId23"/>
    <p:sldId id="317" r:id="rId24"/>
    <p:sldId id="313" r:id="rId25"/>
    <p:sldId id="314" r:id="rId26"/>
    <p:sldId id="316" r:id="rId27"/>
    <p:sldId id="305" r:id="rId28"/>
    <p:sldId id="287" r:id="rId29"/>
    <p:sldId id="271" r:id="rId30"/>
    <p:sldId id="284" r:id="rId31"/>
    <p:sldId id="274" r:id="rId32"/>
    <p:sldId id="275" r:id="rId33"/>
    <p:sldId id="276" r:id="rId34"/>
    <p:sldId id="301" r:id="rId35"/>
    <p:sldId id="278" r:id="rId36"/>
  </p:sldIdLst>
  <p:sldSz cx="12188825" cy="6858000"/>
  <p:notesSz cx="7023100" cy="93091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9DEB6-8956-4CFD-9B29-4261FF8C7649}">
          <p14:sldIdLst>
            <p14:sldId id="256"/>
            <p14:sldId id="286"/>
            <p14:sldId id="257"/>
            <p14:sldId id="299"/>
            <p14:sldId id="312"/>
            <p14:sldId id="307"/>
            <p14:sldId id="308"/>
            <p14:sldId id="309"/>
            <p14:sldId id="310"/>
            <p14:sldId id="264"/>
            <p14:sldId id="262"/>
            <p14:sldId id="263"/>
            <p14:sldId id="279"/>
            <p14:sldId id="261"/>
            <p14:sldId id="281"/>
            <p14:sldId id="282"/>
            <p14:sldId id="265"/>
            <p14:sldId id="311"/>
            <p14:sldId id="268"/>
            <p14:sldId id="317"/>
            <p14:sldId id="313"/>
            <p14:sldId id="314"/>
            <p14:sldId id="316"/>
            <p14:sldId id="305"/>
            <p14:sldId id="287"/>
            <p14:sldId id="271"/>
            <p14:sldId id="284"/>
            <p14:sldId id="274"/>
            <p14:sldId id="275"/>
            <p14:sldId id="276"/>
            <p14:sldId id="301"/>
            <p14:sldId id="278"/>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57" autoAdjust="0"/>
  </p:normalViewPr>
  <p:slideViewPr>
    <p:cSldViewPr showGuides="1">
      <p:cViewPr varScale="1">
        <p:scale>
          <a:sx n="70" d="100"/>
          <a:sy n="70" d="100"/>
        </p:scale>
        <p:origin x="352" y="60"/>
      </p:cViewPr>
      <p:guideLst>
        <p:guide pos="3839"/>
        <p:guide orient="horz" pos="2160"/>
      </p:guideLst>
    </p:cSldViewPr>
  </p:slideViewPr>
  <p:outlineViewPr>
    <p:cViewPr>
      <p:scale>
        <a:sx n="33" d="100"/>
        <a:sy n="33" d="100"/>
      </p:scale>
      <p:origin x="0" y="-1388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3/7/2024</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3/7/2024</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1568687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1739364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414418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2131029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F383B-30FF-5003-3F35-40688D5D62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0E768-58BD-8EEB-BE3C-12B095FD4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DF0FA-4746-02DE-953D-C7EEF62337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7B2078-80AB-4E39-9620-02C722D8BB8D}"/>
              </a:ext>
            </a:extLst>
          </p:cNvPr>
          <p:cNvSpPr>
            <a:spLocks noGrp="1"/>
          </p:cNvSpPr>
          <p:nvPr>
            <p:ph type="sldNum" sz="quarter" idx="10"/>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415842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1489174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5B6D-BEEA-7F7F-C265-AACE466F98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C9533-162B-7B0B-98F3-94F29C96A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1E20CF-153A-5F22-874E-985DAE9829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5303DF-9F29-61B8-7EBC-6E513CC63881}"/>
              </a:ext>
            </a:extLst>
          </p:cNvPr>
          <p:cNvSpPr>
            <a:spLocks noGrp="1"/>
          </p:cNvSpPr>
          <p:nvPr>
            <p:ph type="sldNum" sz="quarter" idx="10"/>
          </p:nvPr>
        </p:nvSpPr>
        <p:spPr/>
        <p:txBody>
          <a:bodyPr/>
          <a:lstStyle/>
          <a:p>
            <a:fld id="{F93199CD-3E1B-4AE6-990F-76F925F5EA9F}" type="slidenum">
              <a:rPr lang="en-US" smtClean="0"/>
              <a:t>20</a:t>
            </a:fld>
            <a:endParaRPr lang="en-US"/>
          </a:p>
        </p:txBody>
      </p:sp>
    </p:spTree>
    <p:extLst>
      <p:ext uri="{BB962C8B-B14F-4D97-AF65-F5344CB8AC3E}">
        <p14:creationId xmlns:p14="http://schemas.microsoft.com/office/powerpoint/2010/main" val="388323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22</a:t>
            </a:fld>
            <a:endParaRPr lang="en-US"/>
          </a:p>
        </p:txBody>
      </p:sp>
    </p:spTree>
    <p:extLst>
      <p:ext uri="{BB962C8B-B14F-4D97-AF65-F5344CB8AC3E}">
        <p14:creationId xmlns:p14="http://schemas.microsoft.com/office/powerpoint/2010/main" val="39527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26</a:t>
            </a:fld>
            <a:endParaRPr lang="en-US"/>
          </a:p>
        </p:txBody>
      </p:sp>
    </p:spTree>
    <p:extLst>
      <p:ext uri="{BB962C8B-B14F-4D97-AF65-F5344CB8AC3E}">
        <p14:creationId xmlns:p14="http://schemas.microsoft.com/office/powerpoint/2010/main" val="1101558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27</a:t>
            </a:fld>
            <a:endParaRPr lang="en-US"/>
          </a:p>
        </p:txBody>
      </p:sp>
    </p:spTree>
    <p:extLst>
      <p:ext uri="{BB962C8B-B14F-4D97-AF65-F5344CB8AC3E}">
        <p14:creationId xmlns:p14="http://schemas.microsoft.com/office/powerpoint/2010/main" val="3040544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28</a:t>
            </a:fld>
            <a:endParaRPr lang="en-US"/>
          </a:p>
        </p:txBody>
      </p:sp>
    </p:spTree>
    <p:extLst>
      <p:ext uri="{BB962C8B-B14F-4D97-AF65-F5344CB8AC3E}">
        <p14:creationId xmlns:p14="http://schemas.microsoft.com/office/powerpoint/2010/main" val="180492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Confidentiality(Privacy) - the state of keeping or being kept secret or private.  Ensuring that only people who are supposed to access data can access it</a:t>
            </a:r>
          </a:p>
          <a:p>
            <a:r>
              <a:rPr lang="en-US" dirty="0"/>
              <a:t>Authentication – the act of proving identity to access resources</a:t>
            </a:r>
          </a:p>
          <a:p>
            <a:r>
              <a:rPr lang="en-US" dirty="0"/>
              <a:t>Integrity - Integrity, in terms of data and network security, is the assurance that information can only be accessed or modified by those authorized to do so.  Ensuring there is no breach of confidentiality </a:t>
            </a:r>
          </a:p>
          <a:p>
            <a:r>
              <a:rPr lang="en-US" dirty="0"/>
              <a:t>No </a:t>
            </a:r>
            <a:r>
              <a:rPr lang="en-US" dirty="0" err="1"/>
              <a:t>Replayability</a:t>
            </a:r>
            <a:r>
              <a:rPr lang="en-US" dirty="0"/>
              <a:t> – the protection from someone playing back a thing to make it seem authentic</a:t>
            </a:r>
          </a:p>
          <a:p>
            <a:r>
              <a:rPr lang="en-US" dirty="0"/>
              <a:t>Availability – ensuring that resources are availability when they are supposed to </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27697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29</a:t>
            </a:fld>
            <a:endParaRPr lang="en-US"/>
          </a:p>
        </p:txBody>
      </p:sp>
    </p:spTree>
    <p:extLst>
      <p:ext uri="{BB962C8B-B14F-4D97-AF65-F5344CB8AC3E}">
        <p14:creationId xmlns:p14="http://schemas.microsoft.com/office/powerpoint/2010/main" val="3813170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30</a:t>
            </a:fld>
            <a:endParaRPr lang="en-US"/>
          </a:p>
        </p:txBody>
      </p:sp>
    </p:spTree>
    <p:extLst>
      <p:ext uri="{BB962C8B-B14F-4D97-AF65-F5344CB8AC3E}">
        <p14:creationId xmlns:p14="http://schemas.microsoft.com/office/powerpoint/2010/main" val="2825797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31</a:t>
            </a:fld>
            <a:endParaRPr lang="en-US"/>
          </a:p>
        </p:txBody>
      </p:sp>
    </p:spTree>
    <p:extLst>
      <p:ext uri="{BB962C8B-B14F-4D97-AF65-F5344CB8AC3E}">
        <p14:creationId xmlns:p14="http://schemas.microsoft.com/office/powerpoint/2010/main" val="2974034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32</a:t>
            </a:fld>
            <a:endParaRPr lang="en-US"/>
          </a:p>
        </p:txBody>
      </p:sp>
    </p:spTree>
    <p:extLst>
      <p:ext uri="{BB962C8B-B14F-4D97-AF65-F5344CB8AC3E}">
        <p14:creationId xmlns:p14="http://schemas.microsoft.com/office/powerpoint/2010/main" val="75072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77164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D4136-3175-5F4B-1FD9-5EC2ED420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2D6080-4C6D-907A-ED6D-466CB8F5AC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737F87-8AA7-2782-566E-6456B2D377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1D1D5C-57AF-6396-9BF9-DA3D0A5AC630}"/>
              </a:ext>
            </a:extLst>
          </p:cNvPr>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04521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164277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96429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414228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1339670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2DA24-BE27-7254-3ECC-02CF1CA182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82F24-3CB1-D429-6CF7-F73B9E70BE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FAFFBC-C787-E061-7F1D-42EF3FCE90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CD19B63-01F1-9ACD-B014-28344E24C26D}"/>
              </a:ext>
            </a:extLst>
          </p:cNvPr>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204914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7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69323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38607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9657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1255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866482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4117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231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13792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5358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9634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81524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4859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6481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13961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40100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3/7/2024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566725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alsa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yberw1ng.medium.com/understanding-chacha20-encryption-a-secure-and-fast-algorithm-for-data-protection-2023-a80c208c140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nvlpubs.nist.gov/nistpubs/FIPS/NIST.FIPS.180-4.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nvlpubs.nist.gov/nistpubs/FIPS/NIST.FIPS.202.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yptobook.nakov.com/cryptographic-hash-functions/secure-hash-algorithm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a:xfrm>
            <a:off x="1506675" y="4050836"/>
            <a:ext cx="7764913" cy="1096899"/>
          </a:xfrm>
        </p:spPr>
        <p:txBody>
          <a:bodyPr/>
          <a:lstStyle/>
          <a:p>
            <a:r>
              <a:rPr lang="it-IT" b="1">
                <a:solidFill>
                  <a:schemeClr val="tx1"/>
                </a:solidFill>
              </a:rPr>
              <a:t>#08– </a:t>
            </a:r>
            <a:r>
              <a:rPr lang="it-IT" b="1" dirty="0">
                <a:solidFill>
                  <a:schemeClr val="tx1"/>
                </a:solidFill>
              </a:rPr>
              <a:t>Network Security</a:t>
            </a:r>
          </a:p>
        </p:txBody>
      </p:sp>
      <p:sp>
        <p:nvSpPr>
          <p:cNvPr id="5" name="Subtitle 3">
            <a:extLst>
              <a:ext uri="{FF2B5EF4-FFF2-40B4-BE49-F238E27FC236}">
                <a16:creationId xmlns:a16="http://schemas.microsoft.com/office/drawing/2014/main" id="{3FEAA265-8E70-4C90-95AF-43656B1AD624}"/>
              </a:ext>
            </a:extLst>
          </p:cNvPr>
          <p:cNvSpPr txBox="1">
            <a:spLocks/>
          </p:cNvSpPr>
          <p:nvPr/>
        </p:nvSpPr>
        <p:spPr>
          <a:xfrm>
            <a:off x="4423912" y="5726953"/>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dirty="0">
                <a:solidFill>
                  <a:schemeClr val="tx1"/>
                </a:solidFill>
              </a:rPr>
              <a:t>IFEOLUWATAYO IGE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0"/>
            <a:ext cx="9144001" cy="1143000"/>
          </a:xfrm>
        </p:spPr>
        <p:txBody>
          <a:bodyPr>
            <a:normAutofit fontScale="90000"/>
          </a:bodyPr>
          <a:lstStyle/>
          <a:p>
            <a:pPr algn="ctr"/>
            <a:r>
              <a:rPr lang="en-US" b="1" dirty="0"/>
              <a:t>CRYPTANALYSIS</a:t>
            </a:r>
            <a:br>
              <a:rPr lang="en-US" b="1" dirty="0"/>
            </a:br>
            <a:endParaRPr lang="en-US" dirty="0"/>
          </a:p>
        </p:txBody>
      </p:sp>
      <p:sp>
        <p:nvSpPr>
          <p:cNvPr id="3" name="Content Placeholder 2"/>
          <p:cNvSpPr>
            <a:spLocks noGrp="1"/>
          </p:cNvSpPr>
          <p:nvPr>
            <p:ph idx="1"/>
          </p:nvPr>
        </p:nvSpPr>
        <p:spPr>
          <a:xfrm>
            <a:off x="1" y="1066800"/>
            <a:ext cx="12188824" cy="4953001"/>
          </a:xfrm>
        </p:spPr>
        <p:txBody>
          <a:bodyPr>
            <a:normAutofit/>
          </a:bodyPr>
          <a:lstStyle/>
          <a:p>
            <a:pPr>
              <a:lnSpc>
                <a:spcPct val="150000"/>
              </a:lnSpc>
            </a:pPr>
            <a:r>
              <a:rPr lang="en-US" dirty="0">
                <a:solidFill>
                  <a:schemeClr val="tx1"/>
                </a:solidFill>
              </a:rPr>
              <a:t>Cryptanalysis is the “smart” approach to breaking ciphers. </a:t>
            </a:r>
          </a:p>
          <a:p>
            <a:pPr>
              <a:lnSpc>
                <a:spcPct val="150000"/>
              </a:lnSpc>
            </a:pPr>
            <a:r>
              <a:rPr lang="en-US" dirty="0">
                <a:solidFill>
                  <a:schemeClr val="tx1"/>
                </a:solidFill>
              </a:rPr>
              <a:t>The attacker uses knowledge of the ciphers, as well as expected patterns in ciphertext and plaintext to find unknown information (e.g. keys or plaintext). </a:t>
            </a:r>
          </a:p>
          <a:p>
            <a:pPr>
              <a:lnSpc>
                <a:spcPct val="150000"/>
              </a:lnSpc>
            </a:pPr>
            <a:r>
              <a:rPr lang="en-US" dirty="0">
                <a:solidFill>
                  <a:schemeClr val="tx1"/>
                </a:solidFill>
              </a:rPr>
              <a:t>2 broad known attacks namely:</a:t>
            </a:r>
          </a:p>
          <a:p>
            <a:pPr marL="1143000">
              <a:lnSpc>
                <a:spcPct val="150000"/>
              </a:lnSpc>
            </a:pPr>
            <a:r>
              <a:rPr lang="en-US" dirty="0">
                <a:solidFill>
                  <a:schemeClr val="tx1"/>
                </a:solidFill>
              </a:rPr>
              <a:t>Generic known plaintext attack on a cipher</a:t>
            </a:r>
          </a:p>
          <a:p>
            <a:pPr marL="1143000">
              <a:lnSpc>
                <a:spcPct val="150000"/>
              </a:lnSpc>
            </a:pPr>
            <a:r>
              <a:rPr lang="en-US" dirty="0">
                <a:solidFill>
                  <a:schemeClr val="tx1"/>
                </a:solidFill>
              </a:rPr>
              <a:t>Generic known ciphertext attack on a cipher </a:t>
            </a:r>
          </a:p>
        </p:txBody>
      </p:sp>
    </p:spTree>
    <p:extLst>
      <p:ext uri="{BB962C8B-B14F-4D97-AF65-F5344CB8AC3E}">
        <p14:creationId xmlns:p14="http://schemas.microsoft.com/office/powerpoint/2010/main" val="251525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Generic known plaintext attack on a cipher </a:t>
            </a:r>
            <a:br>
              <a:rPr lang="en-US" dirty="0"/>
            </a:br>
            <a:endParaRPr lang="en-US" dirty="0"/>
          </a:p>
        </p:txBody>
      </p:sp>
      <p:sp>
        <p:nvSpPr>
          <p:cNvPr id="3" name="Content Placeholder 2"/>
          <p:cNvSpPr>
            <a:spLocks noGrp="1"/>
          </p:cNvSpPr>
          <p:nvPr>
            <p:ph idx="1"/>
          </p:nvPr>
        </p:nvSpPr>
        <p:spPr>
          <a:xfrm>
            <a:off x="150812" y="1371600"/>
            <a:ext cx="10439399" cy="4495800"/>
          </a:xfrm>
        </p:spPr>
        <p:txBody>
          <a:bodyPr>
            <a:normAutofit/>
          </a:bodyPr>
          <a:lstStyle/>
          <a:p>
            <a:r>
              <a:rPr lang="en-US" dirty="0">
                <a:solidFill>
                  <a:schemeClr val="tx1"/>
                </a:solidFill>
              </a:rPr>
              <a:t>Harry knows  a </a:t>
            </a:r>
            <a:r>
              <a:rPr lang="en-US" dirty="0" err="1">
                <a:solidFill>
                  <a:schemeClr val="tx1"/>
                </a:solidFill>
              </a:rPr>
              <a:t>PlainText</a:t>
            </a:r>
            <a:r>
              <a:rPr lang="en-US" dirty="0">
                <a:solidFill>
                  <a:schemeClr val="tx1"/>
                </a:solidFill>
              </a:rPr>
              <a:t> and its corresponding </a:t>
            </a:r>
            <a:r>
              <a:rPr lang="en-US" dirty="0" err="1">
                <a:solidFill>
                  <a:schemeClr val="tx1"/>
                </a:solidFill>
              </a:rPr>
              <a:t>CipherText</a:t>
            </a:r>
            <a:endParaRPr lang="en-US" dirty="0">
              <a:solidFill>
                <a:schemeClr val="tx1"/>
              </a:solidFill>
            </a:endParaRPr>
          </a:p>
          <a:p>
            <a:r>
              <a:rPr lang="en-US" dirty="0">
                <a:solidFill>
                  <a:schemeClr val="tx1"/>
                </a:solidFill>
              </a:rPr>
              <a:t>Suppose a key is a </a:t>
            </a:r>
            <a:r>
              <a:rPr lang="en-US" i="1" dirty="0">
                <a:solidFill>
                  <a:schemeClr val="tx1"/>
                </a:solidFill>
              </a:rPr>
              <a:t>k</a:t>
            </a:r>
            <a:r>
              <a:rPr lang="en-US" dirty="0">
                <a:solidFill>
                  <a:schemeClr val="tx1"/>
                </a:solidFill>
              </a:rPr>
              <a:t>-bit number </a:t>
            </a:r>
          </a:p>
          <a:p>
            <a:r>
              <a:rPr lang="en-US" dirty="0">
                <a:solidFill>
                  <a:schemeClr val="tx1"/>
                </a:solidFill>
              </a:rPr>
              <a:t>Harry tries to encrypt </a:t>
            </a:r>
            <a:r>
              <a:rPr lang="en-US" i="1" dirty="0">
                <a:solidFill>
                  <a:schemeClr val="tx1"/>
                </a:solidFill>
              </a:rPr>
              <a:t>P</a:t>
            </a:r>
            <a:r>
              <a:rPr lang="en-US" dirty="0">
                <a:solidFill>
                  <a:schemeClr val="tx1"/>
                </a:solidFill>
              </a:rPr>
              <a:t> using every possible key from 0 to 2</a:t>
            </a:r>
            <a:r>
              <a:rPr lang="en-US" i="1" baseline="30000" dirty="0">
                <a:solidFill>
                  <a:schemeClr val="tx1"/>
                </a:solidFill>
              </a:rPr>
              <a:t>k</a:t>
            </a:r>
            <a:r>
              <a:rPr lang="en-US" dirty="0">
                <a:solidFill>
                  <a:schemeClr val="tx1"/>
                </a:solidFill>
              </a:rPr>
              <a:t>−1 through a </a:t>
            </a:r>
            <a:r>
              <a:rPr lang="en-US" i="1" dirty="0">
                <a:solidFill>
                  <a:schemeClr val="tx1"/>
                </a:solidFill>
              </a:rPr>
              <a:t>brute force</a:t>
            </a:r>
            <a:r>
              <a:rPr lang="en-US" dirty="0">
                <a:solidFill>
                  <a:schemeClr val="tx1"/>
                </a:solidFill>
              </a:rPr>
              <a:t> </a:t>
            </a:r>
          </a:p>
          <a:p>
            <a:r>
              <a:rPr lang="en-US" dirty="0">
                <a:solidFill>
                  <a:schemeClr val="tx1"/>
                </a:solidFill>
              </a:rPr>
              <a:t>Harry stops when he finds a key that encrypts </a:t>
            </a:r>
            <a:r>
              <a:rPr lang="en-US" i="1" dirty="0">
                <a:solidFill>
                  <a:schemeClr val="tx1"/>
                </a:solidFill>
              </a:rPr>
              <a:t>P</a:t>
            </a:r>
            <a:r>
              <a:rPr lang="en-US" dirty="0">
                <a:solidFill>
                  <a:schemeClr val="tx1"/>
                </a:solidFill>
              </a:rPr>
              <a:t> to </a:t>
            </a:r>
            <a:r>
              <a:rPr lang="en-US" i="1" dirty="0">
                <a:solidFill>
                  <a:schemeClr val="tx1"/>
                </a:solidFill>
              </a:rPr>
              <a:t>C</a:t>
            </a:r>
            <a:r>
              <a:rPr lang="en-US" dirty="0">
                <a:solidFill>
                  <a:schemeClr val="tx1"/>
                </a:solidFill>
              </a:rPr>
              <a:t> </a:t>
            </a:r>
          </a:p>
          <a:p>
            <a:r>
              <a:rPr lang="en-US" dirty="0">
                <a:solidFill>
                  <a:schemeClr val="tx1"/>
                </a:solidFill>
              </a:rPr>
              <a:t>The attack takes 2</a:t>
            </a:r>
            <a:r>
              <a:rPr lang="en-US" i="1" baseline="30000" dirty="0">
                <a:solidFill>
                  <a:schemeClr val="tx1"/>
                </a:solidFill>
              </a:rPr>
              <a:t>k</a:t>
            </a:r>
            <a:r>
              <a:rPr lang="en-US" dirty="0">
                <a:solidFill>
                  <a:schemeClr val="tx1"/>
                </a:solidFill>
              </a:rPr>
              <a:t> encryptions </a:t>
            </a:r>
          </a:p>
          <a:p>
            <a:r>
              <a:rPr lang="en-US" dirty="0">
                <a:solidFill>
                  <a:schemeClr val="tx1"/>
                </a:solidFill>
              </a:rPr>
              <a:t>His goal is to get the secret key K that would allow him to decrypt any further messages</a:t>
            </a:r>
          </a:p>
          <a:p>
            <a:endParaRPr lang="en-US" dirty="0"/>
          </a:p>
        </p:txBody>
      </p:sp>
    </p:spTree>
    <p:extLst>
      <p:ext uri="{BB962C8B-B14F-4D97-AF65-F5344CB8AC3E}">
        <p14:creationId xmlns:p14="http://schemas.microsoft.com/office/powerpoint/2010/main" val="50252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28600"/>
            <a:ext cx="9144001" cy="838200"/>
          </a:xfrm>
        </p:spPr>
        <p:txBody>
          <a:bodyPr>
            <a:normAutofit fontScale="90000"/>
          </a:bodyPr>
          <a:lstStyle/>
          <a:p>
            <a:r>
              <a:rPr lang="en-US" b="1" dirty="0"/>
              <a:t>Generic known ciphertext attack on a cipher </a:t>
            </a:r>
          </a:p>
        </p:txBody>
      </p:sp>
      <p:sp>
        <p:nvSpPr>
          <p:cNvPr id="3" name="Content Placeholder 2"/>
          <p:cNvSpPr>
            <a:spLocks noGrp="1"/>
          </p:cNvSpPr>
          <p:nvPr>
            <p:ph idx="1"/>
          </p:nvPr>
        </p:nvSpPr>
        <p:spPr>
          <a:xfrm>
            <a:off x="1" y="1219200"/>
            <a:ext cx="12188824" cy="5638799"/>
          </a:xfrm>
        </p:spPr>
        <p:txBody>
          <a:bodyPr/>
          <a:lstStyle/>
          <a:p>
            <a:r>
              <a:rPr lang="en-US" dirty="0">
                <a:solidFill>
                  <a:schemeClr val="tx1"/>
                </a:solidFill>
              </a:rPr>
              <a:t>Harry knows </a:t>
            </a:r>
            <a:r>
              <a:rPr lang="en-US" dirty="0" err="1">
                <a:solidFill>
                  <a:schemeClr val="tx1"/>
                </a:solidFill>
              </a:rPr>
              <a:t>CipherText</a:t>
            </a:r>
            <a:r>
              <a:rPr lang="en-US" dirty="0">
                <a:solidFill>
                  <a:schemeClr val="tx1"/>
                </a:solidFill>
              </a:rPr>
              <a:t> but does not know the corresponding </a:t>
            </a:r>
            <a:r>
              <a:rPr lang="en-US" dirty="0" err="1">
                <a:solidFill>
                  <a:schemeClr val="tx1"/>
                </a:solidFill>
              </a:rPr>
              <a:t>PlainText</a:t>
            </a:r>
            <a:r>
              <a:rPr lang="en-US" dirty="0">
                <a:solidFill>
                  <a:schemeClr val="tx1"/>
                </a:solidFill>
              </a:rPr>
              <a:t> and the key.</a:t>
            </a:r>
          </a:p>
          <a:p>
            <a:r>
              <a:rPr lang="en-US" dirty="0">
                <a:solidFill>
                  <a:schemeClr val="tx1"/>
                </a:solidFill>
              </a:rPr>
              <a:t>Harry tries to decrypt </a:t>
            </a:r>
            <a:r>
              <a:rPr lang="en-US" i="1" dirty="0">
                <a:solidFill>
                  <a:schemeClr val="tx1"/>
                </a:solidFill>
              </a:rPr>
              <a:t>C</a:t>
            </a:r>
            <a:r>
              <a:rPr lang="en-US" dirty="0">
                <a:solidFill>
                  <a:schemeClr val="tx1"/>
                </a:solidFill>
              </a:rPr>
              <a:t> using every possible key from 0 to 2</a:t>
            </a:r>
            <a:r>
              <a:rPr lang="en-US" i="1" baseline="30000" dirty="0">
                <a:solidFill>
                  <a:schemeClr val="tx1"/>
                </a:solidFill>
              </a:rPr>
              <a:t>k</a:t>
            </a:r>
            <a:r>
              <a:rPr lang="en-US" dirty="0">
                <a:solidFill>
                  <a:schemeClr val="tx1"/>
                </a:solidFill>
              </a:rPr>
              <a:t>−1 </a:t>
            </a:r>
          </a:p>
          <a:p>
            <a:r>
              <a:rPr lang="en-US" dirty="0">
                <a:solidFill>
                  <a:schemeClr val="tx1"/>
                </a:solidFill>
              </a:rPr>
              <a:t>Harry stops when he finds a key that decrypts </a:t>
            </a:r>
            <a:r>
              <a:rPr lang="en-US" i="1" dirty="0">
                <a:solidFill>
                  <a:schemeClr val="tx1"/>
                </a:solidFill>
              </a:rPr>
              <a:t>C</a:t>
            </a:r>
            <a:r>
              <a:rPr lang="en-US" dirty="0">
                <a:solidFill>
                  <a:schemeClr val="tx1"/>
                </a:solidFill>
              </a:rPr>
              <a:t> to an intelligible plaintext</a:t>
            </a:r>
          </a:p>
          <a:p>
            <a:r>
              <a:rPr lang="en-US" dirty="0">
                <a:solidFill>
                  <a:schemeClr val="tx1"/>
                </a:solidFill>
              </a:rPr>
              <a:t>The goal is to recover as many intelligible plaintext messages as possible and (preferably) to guess the secret key. </a:t>
            </a:r>
          </a:p>
          <a:p>
            <a:r>
              <a:rPr lang="en-US" dirty="0">
                <a:solidFill>
                  <a:schemeClr val="tx1"/>
                </a:solidFill>
              </a:rPr>
              <a:t>Once the key is gotten, it will be possible to decrypt all the other messages that have been encrypted by this key.</a:t>
            </a:r>
          </a:p>
          <a:p>
            <a:r>
              <a:rPr lang="en-US" dirty="0">
                <a:solidFill>
                  <a:schemeClr val="tx1"/>
                </a:solidFill>
              </a:rPr>
              <a:t>The attack takes about 2</a:t>
            </a:r>
            <a:r>
              <a:rPr lang="en-US" i="1" baseline="30000" dirty="0">
                <a:solidFill>
                  <a:schemeClr val="tx1"/>
                </a:solidFill>
              </a:rPr>
              <a:t>k</a:t>
            </a:r>
            <a:r>
              <a:rPr lang="en-US" dirty="0">
                <a:solidFill>
                  <a:schemeClr val="tx1"/>
                </a:solidFill>
              </a:rPr>
              <a:t> encryptions </a:t>
            </a:r>
          </a:p>
          <a:p>
            <a:endParaRPr lang="en-US" dirty="0"/>
          </a:p>
        </p:txBody>
      </p:sp>
    </p:spTree>
    <p:extLst>
      <p:ext uri="{BB962C8B-B14F-4D97-AF65-F5344CB8AC3E}">
        <p14:creationId xmlns:p14="http://schemas.microsoft.com/office/powerpoint/2010/main" val="98310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A59564-4E75-452E-8D98-F57B34E3109A}"/>
              </a:ext>
            </a:extLst>
          </p:cNvPr>
          <p:cNvSpPr>
            <a:spLocks noGrp="1"/>
          </p:cNvSpPr>
          <p:nvPr>
            <p:ph type="title"/>
          </p:nvPr>
        </p:nvSpPr>
        <p:spPr>
          <a:xfrm>
            <a:off x="1522413" y="76200"/>
            <a:ext cx="9144001" cy="685800"/>
          </a:xfrm>
        </p:spPr>
        <p:txBody>
          <a:bodyPr>
            <a:normAutofit/>
          </a:bodyPr>
          <a:lstStyle/>
          <a:p>
            <a:pPr algn="ctr"/>
            <a:r>
              <a:rPr lang="en-US" sz="3200" b="1" dirty="0"/>
              <a:t>Categories of Encryption</a:t>
            </a:r>
          </a:p>
        </p:txBody>
      </p:sp>
      <p:sp>
        <p:nvSpPr>
          <p:cNvPr id="3" name="Content Placeholder 2">
            <a:extLst>
              <a:ext uri="{FF2B5EF4-FFF2-40B4-BE49-F238E27FC236}">
                <a16:creationId xmlns:a16="http://schemas.microsoft.com/office/drawing/2014/main" id="{4BAEE347-899F-442E-A232-A706F5D76829}"/>
              </a:ext>
            </a:extLst>
          </p:cNvPr>
          <p:cNvSpPr>
            <a:spLocks noGrp="1"/>
          </p:cNvSpPr>
          <p:nvPr>
            <p:ph idx="1"/>
          </p:nvPr>
        </p:nvSpPr>
        <p:spPr>
          <a:xfrm>
            <a:off x="303212" y="685800"/>
            <a:ext cx="11810999" cy="5334001"/>
          </a:xfrm>
        </p:spPr>
        <p:txBody>
          <a:bodyPr>
            <a:normAutofit/>
          </a:bodyPr>
          <a:lstStyle/>
          <a:p>
            <a:pPr marL="0" indent="0">
              <a:lnSpc>
                <a:spcPct val="150000"/>
              </a:lnSpc>
              <a:buNone/>
            </a:pPr>
            <a:r>
              <a:rPr lang="en-US" dirty="0">
                <a:solidFill>
                  <a:schemeClr val="tx1"/>
                </a:solidFill>
              </a:rPr>
              <a:t>There are two major categories of encryption: </a:t>
            </a:r>
          </a:p>
          <a:p>
            <a:pPr>
              <a:lnSpc>
                <a:spcPct val="150000"/>
              </a:lnSpc>
            </a:pPr>
            <a:r>
              <a:rPr lang="en-US" b="1" dirty="0">
                <a:solidFill>
                  <a:schemeClr val="accent2"/>
                </a:solidFill>
              </a:rPr>
              <a:t>Symmetric encryption </a:t>
            </a:r>
            <a:r>
              <a:rPr lang="en-US" dirty="0">
                <a:solidFill>
                  <a:schemeClr val="tx1"/>
                </a:solidFill>
              </a:rPr>
              <a:t>uses a single key earlier </a:t>
            </a:r>
            <a:r>
              <a:rPr lang="en-US" b="1" dirty="0">
                <a:solidFill>
                  <a:schemeClr val="tx1"/>
                </a:solidFill>
              </a:rPr>
              <a:t>shared</a:t>
            </a:r>
            <a:r>
              <a:rPr lang="en-US" dirty="0">
                <a:solidFill>
                  <a:schemeClr val="tx1"/>
                </a:solidFill>
              </a:rPr>
              <a:t> between the sender and the receiver(shared secret key)</a:t>
            </a:r>
          </a:p>
          <a:p>
            <a:pPr>
              <a:lnSpc>
                <a:spcPct val="150000"/>
              </a:lnSpc>
            </a:pPr>
            <a:r>
              <a:rPr lang="en-US" b="1" dirty="0">
                <a:solidFill>
                  <a:schemeClr val="accent2"/>
                </a:solidFill>
              </a:rPr>
              <a:t>Asymmetric encryption </a:t>
            </a:r>
            <a:r>
              <a:rPr lang="en-US" dirty="0">
                <a:solidFill>
                  <a:schemeClr val="tx1"/>
                </a:solidFill>
              </a:rPr>
              <a:t>uses a public key and a private key to encrypt and decrypt messages (public key encryption)</a:t>
            </a:r>
          </a:p>
        </p:txBody>
      </p:sp>
    </p:spTree>
    <p:extLst>
      <p:ext uri="{BB962C8B-B14F-4D97-AF65-F5344CB8AC3E}">
        <p14:creationId xmlns:p14="http://schemas.microsoft.com/office/powerpoint/2010/main" val="189161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D8592-72AA-A472-351C-CBF6148ED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C445D-DC0C-0206-EAFC-9C4A9ADD4756}"/>
              </a:ext>
            </a:extLst>
          </p:cNvPr>
          <p:cNvSpPr>
            <a:spLocks noGrp="1"/>
          </p:cNvSpPr>
          <p:nvPr>
            <p:ph type="title"/>
          </p:nvPr>
        </p:nvSpPr>
        <p:spPr>
          <a:xfrm>
            <a:off x="1522413" y="0"/>
            <a:ext cx="9144001" cy="457200"/>
          </a:xfrm>
        </p:spPr>
        <p:txBody>
          <a:bodyPr>
            <a:normAutofit fontScale="90000"/>
          </a:bodyPr>
          <a:lstStyle/>
          <a:p>
            <a:pPr algn="ctr"/>
            <a:r>
              <a:rPr lang="en-US" b="1" dirty="0"/>
              <a:t>Symmetric Encryption</a:t>
            </a:r>
          </a:p>
        </p:txBody>
      </p:sp>
      <p:sp>
        <p:nvSpPr>
          <p:cNvPr id="3" name="Content Placeholder 2">
            <a:extLst>
              <a:ext uri="{FF2B5EF4-FFF2-40B4-BE49-F238E27FC236}">
                <a16:creationId xmlns:a16="http://schemas.microsoft.com/office/drawing/2014/main" id="{448AA424-FCFA-85D6-1DAD-2A3AAC37F1DF}"/>
              </a:ext>
            </a:extLst>
          </p:cNvPr>
          <p:cNvSpPr>
            <a:spLocks noGrp="1"/>
          </p:cNvSpPr>
          <p:nvPr>
            <p:ph idx="1"/>
          </p:nvPr>
        </p:nvSpPr>
        <p:spPr>
          <a:xfrm>
            <a:off x="74612" y="457200"/>
            <a:ext cx="12114213" cy="6400801"/>
          </a:xfrm>
        </p:spPr>
        <p:txBody>
          <a:bodyPr>
            <a:normAutofit lnSpcReduction="10000"/>
          </a:bodyPr>
          <a:lstStyle/>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endParaRPr lang="en-US" sz="1800" dirty="0">
              <a:solidFill>
                <a:schemeClr val="tx1"/>
              </a:solidFill>
            </a:endParaRPr>
          </a:p>
          <a:p>
            <a:pPr>
              <a:lnSpc>
                <a:spcPct val="150000"/>
              </a:lnSpc>
              <a:spcBef>
                <a:spcPts val="0"/>
              </a:spcBef>
            </a:pPr>
            <a:r>
              <a:rPr lang="en-US" sz="1800" dirty="0">
                <a:solidFill>
                  <a:schemeClr val="tx1"/>
                </a:solidFill>
              </a:rPr>
              <a:t>Alex encrypts </a:t>
            </a:r>
            <a:r>
              <a:rPr lang="en-US" sz="1800" i="1" dirty="0">
                <a:solidFill>
                  <a:schemeClr val="tx1"/>
                </a:solidFill>
              </a:rPr>
              <a:t>P</a:t>
            </a:r>
            <a:r>
              <a:rPr lang="en-US" sz="1800" dirty="0">
                <a:solidFill>
                  <a:schemeClr val="tx1"/>
                </a:solidFill>
              </a:rPr>
              <a:t> using </a:t>
            </a:r>
            <a:r>
              <a:rPr lang="en-US" sz="1800" i="1" dirty="0">
                <a:solidFill>
                  <a:schemeClr val="tx1"/>
                </a:solidFill>
              </a:rPr>
              <a:t>K which yields C. He then </a:t>
            </a:r>
            <a:r>
              <a:rPr lang="en-US" sz="1800" dirty="0">
                <a:solidFill>
                  <a:schemeClr val="tx1"/>
                </a:solidFill>
              </a:rPr>
              <a:t>sends </a:t>
            </a:r>
            <a:r>
              <a:rPr lang="en-US" sz="1800" i="1" dirty="0">
                <a:solidFill>
                  <a:schemeClr val="tx1"/>
                </a:solidFill>
              </a:rPr>
              <a:t>C</a:t>
            </a:r>
            <a:r>
              <a:rPr lang="en-US" sz="1800" dirty="0">
                <a:solidFill>
                  <a:schemeClr val="tx1"/>
                </a:solidFill>
              </a:rPr>
              <a:t> to Blake </a:t>
            </a:r>
          </a:p>
          <a:p>
            <a:pPr>
              <a:lnSpc>
                <a:spcPct val="150000"/>
              </a:lnSpc>
              <a:spcBef>
                <a:spcPts val="0"/>
              </a:spcBef>
            </a:pPr>
            <a:r>
              <a:rPr lang="en-US" sz="1800" dirty="0">
                <a:solidFill>
                  <a:schemeClr val="tx1"/>
                </a:solidFill>
              </a:rPr>
              <a:t>Blake decrypts </a:t>
            </a:r>
            <a:r>
              <a:rPr lang="en-US" sz="1800" i="1" dirty="0">
                <a:solidFill>
                  <a:schemeClr val="tx1"/>
                </a:solidFill>
              </a:rPr>
              <a:t>C</a:t>
            </a:r>
            <a:r>
              <a:rPr lang="en-US" sz="1800" dirty="0">
                <a:solidFill>
                  <a:schemeClr val="tx1"/>
                </a:solidFill>
              </a:rPr>
              <a:t> using </a:t>
            </a:r>
            <a:r>
              <a:rPr lang="en-US" sz="1800" i="1" dirty="0">
                <a:solidFill>
                  <a:schemeClr val="tx1"/>
                </a:solidFill>
              </a:rPr>
              <a:t>K</a:t>
            </a:r>
            <a:r>
              <a:rPr lang="en-US" sz="1800" dirty="0">
                <a:solidFill>
                  <a:schemeClr val="tx1"/>
                </a:solidFill>
              </a:rPr>
              <a:t> which yields </a:t>
            </a:r>
            <a:r>
              <a:rPr lang="en-US" sz="1800" i="1" dirty="0">
                <a:solidFill>
                  <a:schemeClr val="tx1"/>
                </a:solidFill>
              </a:rPr>
              <a:t>P</a:t>
            </a:r>
            <a:r>
              <a:rPr lang="en-US" sz="1800" dirty="0">
                <a:solidFill>
                  <a:schemeClr val="tx1"/>
                </a:solidFill>
              </a:rPr>
              <a:t> </a:t>
            </a:r>
          </a:p>
          <a:p>
            <a:pPr>
              <a:lnSpc>
                <a:spcPct val="150000"/>
              </a:lnSpc>
              <a:spcBef>
                <a:spcPts val="0"/>
              </a:spcBef>
            </a:pPr>
            <a:r>
              <a:rPr lang="en-US" sz="1800" dirty="0">
                <a:solidFill>
                  <a:schemeClr val="tx1"/>
                </a:solidFill>
              </a:rPr>
              <a:t>Harry the hacker doesn't know </a:t>
            </a:r>
            <a:r>
              <a:rPr lang="en-US" sz="1800" i="1" dirty="0">
                <a:solidFill>
                  <a:schemeClr val="tx1"/>
                </a:solidFill>
              </a:rPr>
              <a:t>K,</a:t>
            </a:r>
            <a:r>
              <a:rPr lang="en-US" sz="1800" dirty="0">
                <a:solidFill>
                  <a:schemeClr val="tx1"/>
                </a:solidFill>
              </a:rPr>
              <a:t> so he can't decrypt the messages </a:t>
            </a:r>
          </a:p>
          <a:p>
            <a:pPr marL="0" indent="0">
              <a:lnSpc>
                <a:spcPct val="150000"/>
              </a:lnSpc>
              <a:spcBef>
                <a:spcPts val="0"/>
              </a:spcBef>
              <a:buNone/>
            </a:pPr>
            <a:r>
              <a:rPr lang="en-US" sz="1800" b="1" dirty="0">
                <a:solidFill>
                  <a:srgbClr val="FF0000"/>
                </a:solidFill>
              </a:rPr>
              <a:t>Drawbacks?</a:t>
            </a:r>
          </a:p>
          <a:p>
            <a:pPr marL="685800" lvl="1">
              <a:lnSpc>
                <a:spcPct val="150000"/>
              </a:lnSpc>
              <a:spcBef>
                <a:spcPts val="0"/>
              </a:spcBef>
              <a:buFont typeface="Wingdings" panose="05000000000000000000" pitchFamily="2" charset="2"/>
              <a:buChar char="v"/>
            </a:pPr>
            <a:r>
              <a:rPr lang="en-US" sz="1800" dirty="0">
                <a:solidFill>
                  <a:schemeClr val="tx1"/>
                </a:solidFill>
              </a:rPr>
              <a:t>Secret key generation – This is computationally expensive. </a:t>
            </a:r>
          </a:p>
          <a:p>
            <a:pPr marL="685800" lvl="1">
              <a:lnSpc>
                <a:spcPct val="150000"/>
              </a:lnSpc>
              <a:spcBef>
                <a:spcPts val="0"/>
              </a:spcBef>
              <a:buFont typeface="Wingdings" panose="05000000000000000000" pitchFamily="2" charset="2"/>
              <a:buChar char="v"/>
            </a:pPr>
            <a:r>
              <a:rPr lang="en-US" sz="1800" dirty="0">
                <a:solidFill>
                  <a:schemeClr val="tx1"/>
                </a:solidFill>
              </a:rPr>
              <a:t>Key Exchange/ Establishment – This is initially required between Alex and Blake</a:t>
            </a:r>
          </a:p>
          <a:p>
            <a:pPr marL="685800" lvl="1">
              <a:lnSpc>
                <a:spcPct val="150000"/>
              </a:lnSpc>
              <a:spcBef>
                <a:spcPts val="0"/>
              </a:spcBef>
              <a:buFont typeface="Wingdings" panose="05000000000000000000" pitchFamily="2" charset="2"/>
              <a:buChar char="v"/>
            </a:pPr>
            <a:r>
              <a:rPr lang="en-US" sz="1800" dirty="0">
                <a:solidFill>
                  <a:schemeClr val="tx1"/>
                </a:solidFill>
              </a:rPr>
              <a:t>Security Issues-The key has to be communicated in a very secure method</a:t>
            </a:r>
          </a:p>
          <a:p>
            <a:pPr marL="685800" lvl="1">
              <a:lnSpc>
                <a:spcPct val="150000"/>
              </a:lnSpc>
              <a:spcBef>
                <a:spcPts val="0"/>
              </a:spcBef>
              <a:buFont typeface="Wingdings" panose="05000000000000000000" pitchFamily="2" charset="2"/>
              <a:buChar char="v"/>
            </a:pPr>
            <a:r>
              <a:rPr lang="en-US" sz="1800" dirty="0">
                <a:solidFill>
                  <a:schemeClr val="tx1"/>
                </a:solidFill>
              </a:rPr>
              <a:t>The same secret key is used for all messages to avoid computational costs. Harry can easily have access to all messages once he gets the key.</a:t>
            </a:r>
          </a:p>
          <a:p>
            <a:pPr marL="685800" lvl="1">
              <a:lnSpc>
                <a:spcPct val="150000"/>
              </a:lnSpc>
              <a:spcBef>
                <a:spcPts val="0"/>
              </a:spcBef>
              <a:buFont typeface="Wingdings" panose="05000000000000000000" pitchFamily="2" charset="2"/>
              <a:buChar char="v"/>
            </a:pPr>
            <a:r>
              <a:rPr lang="en-US" sz="1800" dirty="0">
                <a:solidFill>
                  <a:schemeClr val="tx1"/>
                </a:solidFill>
              </a:rPr>
              <a:t>Trust issues among key parties</a:t>
            </a:r>
          </a:p>
          <a:p>
            <a:pPr marL="685800" lvl="1">
              <a:lnSpc>
                <a:spcPct val="150000"/>
              </a:lnSpc>
              <a:buFont typeface="Wingdings" panose="05000000000000000000" pitchFamily="2" charset="2"/>
              <a:buChar char="v"/>
            </a:pPr>
            <a:endParaRPr lang="en-US" sz="1800" i="1" dirty="0"/>
          </a:p>
        </p:txBody>
      </p:sp>
      <p:pic>
        <p:nvPicPr>
          <p:cNvPr id="5" name="Picture 4">
            <a:extLst>
              <a:ext uri="{FF2B5EF4-FFF2-40B4-BE49-F238E27FC236}">
                <a16:creationId xmlns:a16="http://schemas.microsoft.com/office/drawing/2014/main" id="{E45EDECB-7FAF-46AF-B7C4-1778D3067159}"/>
              </a:ext>
            </a:extLst>
          </p:cNvPr>
          <p:cNvPicPr>
            <a:picLocks noChangeAspect="1"/>
          </p:cNvPicPr>
          <p:nvPr/>
        </p:nvPicPr>
        <p:blipFill rotWithShape="1">
          <a:blip r:embed="rId3"/>
          <a:srcRect l="7987" t="7077" r="5740"/>
          <a:stretch/>
        </p:blipFill>
        <p:spPr>
          <a:xfrm>
            <a:off x="531812" y="643793"/>
            <a:ext cx="10287000" cy="2001077"/>
          </a:xfrm>
          <a:prstGeom prst="rect">
            <a:avLst/>
          </a:prstGeom>
        </p:spPr>
      </p:pic>
    </p:spTree>
    <p:extLst>
      <p:ext uri="{BB962C8B-B14F-4D97-AF65-F5344CB8AC3E}">
        <p14:creationId xmlns:p14="http://schemas.microsoft.com/office/powerpoint/2010/main" val="19456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16079"/>
            <a:ext cx="9144001" cy="533400"/>
          </a:xfrm>
        </p:spPr>
        <p:txBody>
          <a:bodyPr>
            <a:normAutofit fontScale="90000"/>
          </a:bodyPr>
          <a:lstStyle/>
          <a:p>
            <a:pPr algn="ctr"/>
            <a:r>
              <a:rPr lang="en-US" b="1" dirty="0"/>
              <a:t>Symmetric Encryption Methods</a:t>
            </a:r>
          </a:p>
        </p:txBody>
      </p:sp>
      <p:sp>
        <p:nvSpPr>
          <p:cNvPr id="3" name="Content Placeholder 2"/>
          <p:cNvSpPr>
            <a:spLocks noGrp="1"/>
          </p:cNvSpPr>
          <p:nvPr>
            <p:ph idx="1"/>
          </p:nvPr>
        </p:nvSpPr>
        <p:spPr>
          <a:xfrm>
            <a:off x="303211" y="381000"/>
            <a:ext cx="11885613" cy="6477000"/>
          </a:xfrm>
        </p:spPr>
        <p:txBody>
          <a:bodyPr>
            <a:noAutofit/>
          </a:bodyPr>
          <a:lstStyle/>
          <a:p>
            <a:pPr marL="0" indent="0">
              <a:lnSpc>
                <a:spcPct val="150000"/>
              </a:lnSpc>
              <a:spcBef>
                <a:spcPts val="0"/>
              </a:spcBef>
              <a:buNone/>
            </a:pPr>
            <a:r>
              <a:rPr lang="en-US" sz="1800" b="1" dirty="0">
                <a:solidFill>
                  <a:schemeClr val="accent2"/>
                </a:solidFill>
              </a:rPr>
              <a:t>1</a:t>
            </a:r>
            <a:r>
              <a:rPr lang="en-US" sz="1800" b="1" u="sng" dirty="0">
                <a:solidFill>
                  <a:schemeClr val="accent2"/>
                </a:solidFill>
              </a:rPr>
              <a:t>. STREAM CIPHERS</a:t>
            </a:r>
          </a:p>
          <a:p>
            <a:pPr>
              <a:lnSpc>
                <a:spcPct val="150000"/>
              </a:lnSpc>
              <a:spcBef>
                <a:spcPts val="0"/>
              </a:spcBef>
            </a:pPr>
            <a:r>
              <a:rPr lang="en-US" sz="1800" dirty="0">
                <a:solidFill>
                  <a:schemeClr val="tx1"/>
                </a:solidFill>
              </a:rPr>
              <a:t>A stream cipher is a symmetric key cipher that encrypts plain text one digit at a time. </a:t>
            </a:r>
          </a:p>
          <a:p>
            <a:pPr>
              <a:lnSpc>
                <a:spcPct val="150000"/>
              </a:lnSpc>
              <a:spcBef>
                <a:spcPts val="0"/>
              </a:spcBef>
            </a:pPr>
            <a:r>
              <a:rPr lang="en-US" sz="1800" dirty="0">
                <a:solidFill>
                  <a:schemeClr val="tx1"/>
                </a:solidFill>
              </a:rPr>
              <a:t>A selected key is an input to a pseudorandom number generator that produces a stream of random bit numbers called </a:t>
            </a:r>
            <a:r>
              <a:rPr lang="en-US" sz="1800" dirty="0">
                <a:solidFill>
                  <a:srgbClr val="FF0000"/>
                </a:solidFill>
              </a:rPr>
              <a:t>Keystream.</a:t>
            </a:r>
          </a:p>
          <a:p>
            <a:pPr>
              <a:lnSpc>
                <a:spcPct val="150000"/>
              </a:lnSpc>
              <a:spcBef>
                <a:spcPts val="0"/>
              </a:spcBef>
            </a:pPr>
            <a:r>
              <a:rPr lang="en-US" sz="1800" dirty="0">
                <a:solidFill>
                  <a:schemeClr val="tx1"/>
                </a:solidFill>
              </a:rPr>
              <a:t>Each plaintext bit is combined one at a time with the corresponding bit of the keystream using the bitwise exclusive –OR (XOR) operation to get the ciphertext.</a:t>
            </a:r>
          </a:p>
          <a:p>
            <a:pPr>
              <a:lnSpc>
                <a:spcPct val="150000"/>
              </a:lnSpc>
              <a:spcBef>
                <a:spcPts val="0"/>
              </a:spcBef>
            </a:pPr>
            <a:r>
              <a:rPr lang="en-US" sz="1800" dirty="0">
                <a:solidFill>
                  <a:schemeClr val="tx1"/>
                </a:solidFill>
              </a:rPr>
              <a:t>The main advantages of a stream cipher :</a:t>
            </a:r>
          </a:p>
          <a:p>
            <a:pPr lvl="1">
              <a:lnSpc>
                <a:spcPct val="150000"/>
              </a:lnSpc>
              <a:spcBef>
                <a:spcPts val="0"/>
              </a:spcBef>
            </a:pPr>
            <a:r>
              <a:rPr lang="en-US" sz="1800" dirty="0">
                <a:solidFill>
                  <a:schemeClr val="tx1"/>
                </a:solidFill>
              </a:rPr>
              <a:t>It is faster than block ciphers</a:t>
            </a:r>
          </a:p>
          <a:p>
            <a:pPr lvl="1">
              <a:lnSpc>
                <a:spcPct val="150000"/>
              </a:lnSpc>
              <a:spcBef>
                <a:spcPts val="0"/>
              </a:spcBef>
            </a:pPr>
            <a:r>
              <a:rPr lang="en-US" sz="1800" dirty="0">
                <a:solidFill>
                  <a:schemeClr val="tx1"/>
                </a:solidFill>
              </a:rPr>
              <a:t>They are useful for applications with little computational resources, e.g., cell phones or other small embedded devices. </a:t>
            </a:r>
          </a:p>
          <a:p>
            <a:pPr marL="285750" lvl="1" indent="-284163">
              <a:lnSpc>
                <a:spcPct val="150000"/>
              </a:lnSpc>
              <a:spcBef>
                <a:spcPts val="0"/>
              </a:spcBef>
            </a:pPr>
            <a:r>
              <a:rPr lang="en-US" sz="1800" dirty="0">
                <a:solidFill>
                  <a:schemeClr val="tx1"/>
                </a:solidFill>
              </a:rPr>
              <a:t>A prominent example of a stream cipher is the A5/1 cipher, which is part of the GSM mobile phone standard and is used for voice encryption</a:t>
            </a:r>
          </a:p>
          <a:p>
            <a:pPr marL="285750" lvl="1" indent="-284163">
              <a:lnSpc>
                <a:spcPct val="150000"/>
              </a:lnSpc>
              <a:spcBef>
                <a:spcPts val="0"/>
              </a:spcBef>
            </a:pPr>
            <a:r>
              <a:rPr lang="en-US" sz="1800" dirty="0">
                <a:solidFill>
                  <a:schemeClr val="tx1"/>
                </a:solidFill>
              </a:rPr>
              <a:t>Stream ciphers are sometimes also used for encrypting Internet traffic, especially the stream cipher RC4 (which has been broken unfortunately).</a:t>
            </a:r>
          </a:p>
          <a:p>
            <a:pPr>
              <a:spcBef>
                <a:spcPts val="0"/>
              </a:spcBef>
            </a:pPr>
            <a:r>
              <a:rPr lang="en-US" sz="1800" dirty="0">
                <a:solidFill>
                  <a:schemeClr val="tx1"/>
                </a:solidFill>
              </a:rPr>
              <a:t>Other popular stream ciphers are SALSA20, </a:t>
            </a:r>
            <a:r>
              <a:rPr lang="en-US" sz="1100" dirty="0">
                <a:solidFill>
                  <a:schemeClr val="tx1"/>
                </a:solidFill>
                <a:hlinkClick r:id="rId3">
                  <a:extLst>
                    <a:ext uri="{A12FA001-AC4F-418D-AE19-62706E023703}">
                      <ahyp:hlinkClr xmlns:ahyp="http://schemas.microsoft.com/office/drawing/2018/hyperlinkcolor" val="tx"/>
                    </a:ext>
                  </a:extLst>
                </a:hlinkClick>
              </a:rPr>
              <a:t>https://en.wikipedia.org/wiki/Salsa20</a:t>
            </a:r>
            <a:r>
              <a:rPr lang="en-US" sz="1100" dirty="0">
                <a:solidFill>
                  <a:schemeClr val="tx1"/>
                </a:solidFill>
              </a:rPr>
              <a:t> </a:t>
            </a:r>
          </a:p>
          <a:p>
            <a:pPr>
              <a:spcBef>
                <a:spcPts val="0"/>
              </a:spcBef>
            </a:pPr>
            <a:r>
              <a:rPr lang="en-US" sz="1800" dirty="0">
                <a:solidFill>
                  <a:schemeClr val="tx1"/>
                </a:solidFill>
              </a:rPr>
              <a:t>CHACHA20  </a:t>
            </a:r>
            <a:r>
              <a:rPr lang="en-US" sz="1200" dirty="0">
                <a:solidFill>
                  <a:schemeClr val="tx1"/>
                </a:solidFill>
                <a:hlinkClick r:id="rId4">
                  <a:extLst>
                    <a:ext uri="{A12FA001-AC4F-418D-AE19-62706E023703}">
                      <ahyp:hlinkClr xmlns:ahyp="http://schemas.microsoft.com/office/drawing/2018/hyperlinkcolor" val="tx"/>
                    </a:ext>
                  </a:extLst>
                </a:hlinkClick>
              </a:rPr>
              <a:t>https://cyberw1ng.medium.com/understanding-chacha20-encryption-a-secure-and-fast-algorithm-for-data-protection-2023-a80c208c1401</a:t>
            </a:r>
            <a:r>
              <a:rPr lang="en-US" sz="1200" dirty="0">
                <a:solidFill>
                  <a:schemeClr val="tx1"/>
                </a:solidFill>
              </a:rPr>
              <a:t> </a:t>
            </a:r>
          </a:p>
          <a:p>
            <a:pPr marL="285750" lvl="1" indent="-284163">
              <a:lnSpc>
                <a:spcPct val="150000"/>
              </a:lnSpc>
              <a:spcBef>
                <a:spcPts val="0"/>
              </a:spcBef>
            </a:pPr>
            <a:endParaRPr lang="en-US" sz="1800" dirty="0">
              <a:solidFill>
                <a:schemeClr val="tx1"/>
              </a:solidFill>
            </a:endParaRPr>
          </a:p>
        </p:txBody>
      </p:sp>
    </p:spTree>
    <p:extLst>
      <p:ext uri="{BB962C8B-B14F-4D97-AF65-F5344CB8AC3E}">
        <p14:creationId xmlns:p14="http://schemas.microsoft.com/office/powerpoint/2010/main" val="347401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0"/>
            <a:ext cx="9144001" cy="762000"/>
          </a:xfrm>
        </p:spPr>
        <p:txBody>
          <a:bodyPr/>
          <a:lstStyle/>
          <a:p>
            <a:pPr algn="ctr"/>
            <a:r>
              <a:rPr lang="en-US" b="1" dirty="0"/>
              <a:t>Stream Algorithm</a:t>
            </a:r>
          </a:p>
        </p:txBody>
      </p:sp>
      <p:sp>
        <p:nvSpPr>
          <p:cNvPr id="3" name="Content Placeholder 2"/>
          <p:cNvSpPr>
            <a:spLocks noGrp="1"/>
          </p:cNvSpPr>
          <p:nvPr>
            <p:ph idx="1"/>
          </p:nvPr>
        </p:nvSpPr>
        <p:spPr>
          <a:xfrm>
            <a:off x="1" y="457200"/>
            <a:ext cx="7389811" cy="6400800"/>
          </a:xfrm>
        </p:spPr>
        <p:txBody>
          <a:bodyPr>
            <a:noAutofit/>
          </a:bodyPr>
          <a:lstStyle/>
          <a:p>
            <a:pPr>
              <a:lnSpc>
                <a:spcPct val="150000"/>
              </a:lnSpc>
              <a:spcBef>
                <a:spcPts val="400"/>
              </a:spcBef>
            </a:pPr>
            <a:r>
              <a:rPr lang="en-US" sz="1800" dirty="0">
                <a:solidFill>
                  <a:schemeClr val="tx1"/>
                </a:solidFill>
              </a:rPr>
              <a:t>Keystream generator algorithm </a:t>
            </a:r>
          </a:p>
          <a:p>
            <a:pPr marL="457200" lvl="1" indent="-228600">
              <a:lnSpc>
                <a:spcPct val="150000"/>
              </a:lnSpc>
              <a:spcBef>
                <a:spcPts val="400"/>
              </a:spcBef>
            </a:pPr>
            <a:r>
              <a:rPr lang="en-US" sz="1800" dirty="0">
                <a:solidFill>
                  <a:schemeClr val="tx1"/>
                </a:solidFill>
              </a:rPr>
              <a:t>Inputs: </a:t>
            </a:r>
          </a:p>
          <a:p>
            <a:pPr marL="914400" lvl="2" indent="-338138">
              <a:lnSpc>
                <a:spcPct val="150000"/>
              </a:lnSpc>
              <a:spcBef>
                <a:spcPts val="400"/>
              </a:spcBef>
            </a:pPr>
            <a:r>
              <a:rPr lang="en-US" sz="1800" dirty="0">
                <a:solidFill>
                  <a:schemeClr val="tx1"/>
                </a:solidFill>
              </a:rPr>
              <a:t>key </a:t>
            </a:r>
            <a:r>
              <a:rPr lang="en-US" sz="1800" i="1" dirty="0">
                <a:solidFill>
                  <a:schemeClr val="tx1"/>
                </a:solidFill>
              </a:rPr>
              <a:t>K</a:t>
            </a:r>
            <a:r>
              <a:rPr lang="en-US" sz="1800" dirty="0">
                <a:solidFill>
                  <a:schemeClr val="tx1"/>
                </a:solidFill>
              </a:rPr>
              <a:t> </a:t>
            </a:r>
          </a:p>
          <a:p>
            <a:pPr marL="914400" lvl="2" indent="-338138">
              <a:lnSpc>
                <a:spcPct val="150000"/>
              </a:lnSpc>
              <a:spcBef>
                <a:spcPts val="400"/>
              </a:spcBef>
            </a:pPr>
            <a:r>
              <a:rPr lang="en-US" sz="1800" dirty="0">
                <a:solidFill>
                  <a:schemeClr val="tx1"/>
                </a:solidFill>
              </a:rPr>
              <a:t>And a nonce </a:t>
            </a:r>
            <a:r>
              <a:rPr lang="en-US" sz="1800" i="1" dirty="0">
                <a:solidFill>
                  <a:schemeClr val="tx1"/>
                </a:solidFill>
              </a:rPr>
              <a:t>N</a:t>
            </a:r>
            <a:r>
              <a:rPr lang="en-US" sz="1800" dirty="0">
                <a:solidFill>
                  <a:schemeClr val="tx1"/>
                </a:solidFill>
              </a:rPr>
              <a:t> (also called Initialization Vector) which may be random or incremented.</a:t>
            </a:r>
          </a:p>
          <a:p>
            <a:pPr marL="914400" lvl="2" indent="-338138">
              <a:lnSpc>
                <a:spcPct val="150000"/>
              </a:lnSpc>
              <a:spcBef>
                <a:spcPts val="400"/>
              </a:spcBef>
            </a:pPr>
            <a:r>
              <a:rPr lang="en-US" sz="1800" dirty="0">
                <a:solidFill>
                  <a:schemeClr val="tx1"/>
                </a:solidFill>
              </a:rPr>
              <a:t>K and N are known by the sender and receiver</a:t>
            </a:r>
          </a:p>
          <a:p>
            <a:pPr marL="457200" lvl="1" indent="-228600">
              <a:lnSpc>
                <a:spcPct val="150000"/>
              </a:lnSpc>
              <a:spcBef>
                <a:spcPts val="400"/>
              </a:spcBef>
            </a:pPr>
            <a:r>
              <a:rPr lang="en-US" sz="1800" dirty="0">
                <a:solidFill>
                  <a:schemeClr val="tx1"/>
                </a:solidFill>
              </a:rPr>
              <a:t>Output: </a:t>
            </a:r>
            <a:r>
              <a:rPr lang="en-US" sz="1800" b="1" dirty="0">
                <a:solidFill>
                  <a:schemeClr val="tx1"/>
                </a:solidFill>
              </a:rPr>
              <a:t>keystream S</a:t>
            </a:r>
            <a:r>
              <a:rPr lang="en-US" sz="1800" dirty="0">
                <a:solidFill>
                  <a:schemeClr val="tx1"/>
                </a:solidFill>
              </a:rPr>
              <a:t> — a sequence of random bits, of arbitrary length </a:t>
            </a:r>
          </a:p>
          <a:p>
            <a:pPr>
              <a:lnSpc>
                <a:spcPct val="150000"/>
              </a:lnSpc>
              <a:spcBef>
                <a:spcPts val="400"/>
              </a:spcBef>
            </a:pPr>
            <a:r>
              <a:rPr lang="en-US" sz="1800" dirty="0">
                <a:solidFill>
                  <a:schemeClr val="tx1"/>
                </a:solidFill>
              </a:rPr>
              <a:t>To Encrypt plaintext P, </a:t>
            </a:r>
          </a:p>
          <a:p>
            <a:pPr lvl="1">
              <a:lnSpc>
                <a:spcPct val="150000"/>
              </a:lnSpc>
              <a:spcBef>
                <a:spcPts val="400"/>
              </a:spcBef>
            </a:pPr>
            <a:r>
              <a:rPr lang="en-US" sz="1800" i="1" dirty="0">
                <a:solidFill>
                  <a:schemeClr val="tx1"/>
                </a:solidFill>
              </a:rPr>
              <a:t>Ciphertext C</a:t>
            </a:r>
            <a:r>
              <a:rPr lang="en-US" sz="1800" dirty="0">
                <a:solidFill>
                  <a:schemeClr val="tx1"/>
                </a:solidFill>
              </a:rPr>
              <a:t> = </a:t>
            </a:r>
            <a:r>
              <a:rPr lang="en-US" sz="1800" i="1" dirty="0">
                <a:solidFill>
                  <a:schemeClr val="tx1"/>
                </a:solidFill>
              </a:rPr>
              <a:t>P</a:t>
            </a:r>
            <a:r>
              <a:rPr lang="en-US" sz="1800" dirty="0">
                <a:solidFill>
                  <a:schemeClr val="tx1"/>
                </a:solidFill>
              </a:rPr>
              <a:t> ⊕ </a:t>
            </a:r>
            <a:r>
              <a:rPr lang="en-US" sz="1800" i="1" dirty="0">
                <a:solidFill>
                  <a:schemeClr val="tx1"/>
                </a:solidFill>
              </a:rPr>
              <a:t>S</a:t>
            </a:r>
            <a:r>
              <a:rPr lang="en-US" sz="1800" dirty="0">
                <a:solidFill>
                  <a:schemeClr val="tx1"/>
                </a:solidFill>
              </a:rPr>
              <a:t> (exclusive-or) </a:t>
            </a:r>
          </a:p>
          <a:p>
            <a:pPr>
              <a:lnSpc>
                <a:spcPct val="150000"/>
              </a:lnSpc>
              <a:spcBef>
                <a:spcPts val="400"/>
              </a:spcBef>
            </a:pPr>
            <a:r>
              <a:rPr lang="en-US" sz="1800" dirty="0">
                <a:solidFill>
                  <a:schemeClr val="tx1"/>
                </a:solidFill>
              </a:rPr>
              <a:t>Decryption </a:t>
            </a:r>
          </a:p>
          <a:p>
            <a:pPr lvl="1">
              <a:lnSpc>
                <a:spcPct val="150000"/>
              </a:lnSpc>
              <a:spcBef>
                <a:spcPts val="400"/>
              </a:spcBef>
            </a:pPr>
            <a:r>
              <a:rPr lang="en-US" sz="1800" i="1" dirty="0">
                <a:solidFill>
                  <a:schemeClr val="tx1"/>
                </a:solidFill>
              </a:rPr>
              <a:t>Plaintext P</a:t>
            </a:r>
            <a:r>
              <a:rPr lang="en-US" sz="1800" dirty="0">
                <a:solidFill>
                  <a:schemeClr val="tx1"/>
                </a:solidFill>
              </a:rPr>
              <a:t> = </a:t>
            </a:r>
            <a:r>
              <a:rPr lang="en-US" sz="1800" i="1" dirty="0">
                <a:solidFill>
                  <a:schemeClr val="tx1"/>
                </a:solidFill>
              </a:rPr>
              <a:t>C</a:t>
            </a:r>
            <a:r>
              <a:rPr lang="en-US" sz="1800" dirty="0">
                <a:solidFill>
                  <a:schemeClr val="tx1"/>
                </a:solidFill>
              </a:rPr>
              <a:t> ⊕ </a:t>
            </a:r>
            <a:r>
              <a:rPr lang="en-US" sz="1800" i="1" dirty="0">
                <a:solidFill>
                  <a:schemeClr val="tx1"/>
                </a:solidFill>
              </a:rPr>
              <a:t>S</a:t>
            </a:r>
            <a:r>
              <a:rPr lang="en-US" sz="1800" dirty="0">
                <a:solidFill>
                  <a:schemeClr val="tx1"/>
                </a:solidFill>
              </a:rPr>
              <a:t> (exclusive-or) </a:t>
            </a:r>
          </a:p>
          <a:p>
            <a:pPr>
              <a:lnSpc>
                <a:spcPct val="150000"/>
              </a:lnSpc>
              <a:spcBef>
                <a:spcPts val="400"/>
              </a:spcBef>
            </a:pPr>
            <a:r>
              <a:rPr lang="en-US" sz="1800" dirty="0">
                <a:solidFill>
                  <a:schemeClr val="tx1"/>
                </a:solidFill>
              </a:rPr>
              <a:t>Changing the key or the nonce or both yields a completely different keystream </a:t>
            </a:r>
          </a:p>
        </p:txBody>
      </p:sp>
      <p:pic>
        <p:nvPicPr>
          <p:cNvPr id="5" name="Picture 4">
            <a:extLst>
              <a:ext uri="{FF2B5EF4-FFF2-40B4-BE49-F238E27FC236}">
                <a16:creationId xmlns:a16="http://schemas.microsoft.com/office/drawing/2014/main" id="{8180338A-0C38-4857-9A1D-8F88787B464E}"/>
              </a:ext>
            </a:extLst>
          </p:cNvPr>
          <p:cNvPicPr>
            <a:picLocks noChangeAspect="1"/>
          </p:cNvPicPr>
          <p:nvPr/>
        </p:nvPicPr>
        <p:blipFill rotWithShape="1">
          <a:blip r:embed="rId3">
            <a:extLst>
              <a:ext uri="{28A0092B-C50C-407E-A947-70E740481C1C}">
                <a14:useLocalDpi xmlns:a14="http://schemas.microsoft.com/office/drawing/2010/main" val="0"/>
              </a:ext>
            </a:extLst>
          </a:blip>
          <a:srcRect l="2502" t="45406" r="56863" b="29414"/>
          <a:stretch/>
        </p:blipFill>
        <p:spPr>
          <a:xfrm>
            <a:off x="7228140" y="609600"/>
            <a:ext cx="4953000" cy="3048000"/>
          </a:xfrm>
          <a:prstGeom prst="rect">
            <a:avLst/>
          </a:prstGeom>
        </p:spPr>
      </p:pic>
      <p:pic>
        <p:nvPicPr>
          <p:cNvPr id="6" name="Picture 5">
            <a:extLst>
              <a:ext uri="{FF2B5EF4-FFF2-40B4-BE49-F238E27FC236}">
                <a16:creationId xmlns:a16="http://schemas.microsoft.com/office/drawing/2014/main" id="{56CD3E52-4AE6-4DD1-A670-42BBF80285DC}"/>
              </a:ext>
            </a:extLst>
          </p:cNvPr>
          <p:cNvPicPr>
            <a:picLocks noChangeAspect="1"/>
          </p:cNvPicPr>
          <p:nvPr/>
        </p:nvPicPr>
        <p:blipFill rotWithShape="1">
          <a:blip r:embed="rId4">
            <a:extLst>
              <a:ext uri="{28A0092B-C50C-407E-A947-70E740481C1C}">
                <a14:useLocalDpi xmlns:a14="http://schemas.microsoft.com/office/drawing/2010/main" val="0"/>
              </a:ext>
            </a:extLst>
          </a:blip>
          <a:srcRect l="22493" t="31106" r="57661" b="43332"/>
          <a:stretch/>
        </p:blipFill>
        <p:spPr>
          <a:xfrm>
            <a:off x="7819453" y="4114800"/>
            <a:ext cx="4343400" cy="2623930"/>
          </a:xfrm>
          <a:prstGeom prst="rect">
            <a:avLst/>
          </a:prstGeom>
        </p:spPr>
      </p:pic>
    </p:spTree>
    <p:extLst>
      <p:ext uri="{BB962C8B-B14F-4D97-AF65-F5344CB8AC3E}">
        <p14:creationId xmlns:p14="http://schemas.microsoft.com/office/powerpoint/2010/main" val="159343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0"/>
            <a:ext cx="9144001" cy="838200"/>
          </a:xfrm>
        </p:spPr>
        <p:txBody>
          <a:bodyPr/>
          <a:lstStyle/>
          <a:p>
            <a:pPr algn="ctr"/>
            <a:r>
              <a:rPr lang="en-US" b="1" dirty="0"/>
              <a:t>Back to Our Example</a:t>
            </a:r>
          </a:p>
        </p:txBody>
      </p:sp>
      <p:sp>
        <p:nvSpPr>
          <p:cNvPr id="3" name="Content Placeholder 2"/>
          <p:cNvSpPr>
            <a:spLocks noGrp="1"/>
          </p:cNvSpPr>
          <p:nvPr>
            <p:ph idx="1"/>
          </p:nvPr>
        </p:nvSpPr>
        <p:spPr>
          <a:xfrm>
            <a:off x="0" y="1295400"/>
            <a:ext cx="12114211" cy="2438400"/>
          </a:xfrm>
        </p:spPr>
        <p:txBody>
          <a:bodyPr>
            <a:noAutofit/>
          </a:bodyPr>
          <a:lstStyle/>
          <a:p>
            <a:r>
              <a:rPr lang="en-US" sz="1800" dirty="0">
                <a:solidFill>
                  <a:schemeClr val="tx1"/>
                </a:solidFill>
              </a:rPr>
              <a:t>If Harry gets a hold of </a:t>
            </a:r>
            <a:r>
              <a:rPr lang="en-US" sz="1800" i="1" dirty="0">
                <a:solidFill>
                  <a:schemeClr val="tx1"/>
                </a:solidFill>
              </a:rPr>
              <a:t>P</a:t>
            </a:r>
            <a:r>
              <a:rPr lang="en-US" sz="1800" dirty="0">
                <a:solidFill>
                  <a:schemeClr val="tx1"/>
                </a:solidFill>
              </a:rPr>
              <a:t> and </a:t>
            </a:r>
            <a:r>
              <a:rPr lang="en-US" sz="1800" i="1" dirty="0">
                <a:solidFill>
                  <a:schemeClr val="tx1"/>
                </a:solidFill>
              </a:rPr>
              <a:t>C,</a:t>
            </a:r>
            <a:r>
              <a:rPr lang="en-US" sz="1800" dirty="0">
                <a:solidFill>
                  <a:schemeClr val="tx1"/>
                </a:solidFill>
              </a:rPr>
              <a:t> he can recover the keystream: </a:t>
            </a:r>
            <a:r>
              <a:rPr lang="en-US" sz="1800" i="1" dirty="0">
                <a:solidFill>
                  <a:schemeClr val="tx1"/>
                </a:solidFill>
              </a:rPr>
              <a:t>S</a:t>
            </a:r>
            <a:r>
              <a:rPr lang="en-US" sz="1800" dirty="0">
                <a:solidFill>
                  <a:schemeClr val="tx1"/>
                </a:solidFill>
              </a:rPr>
              <a:t> = </a:t>
            </a:r>
            <a:r>
              <a:rPr lang="en-US" sz="1800" i="1" dirty="0">
                <a:solidFill>
                  <a:schemeClr val="tx1"/>
                </a:solidFill>
              </a:rPr>
              <a:t>P</a:t>
            </a:r>
            <a:r>
              <a:rPr lang="en-US" sz="1800" dirty="0">
                <a:solidFill>
                  <a:schemeClr val="tx1"/>
                </a:solidFill>
              </a:rPr>
              <a:t> ⊕ </a:t>
            </a:r>
            <a:r>
              <a:rPr lang="en-US" sz="1800" i="1" dirty="0">
                <a:solidFill>
                  <a:schemeClr val="tx1"/>
                </a:solidFill>
              </a:rPr>
              <a:t>C</a:t>
            </a:r>
            <a:r>
              <a:rPr lang="en-US" sz="1800" dirty="0">
                <a:solidFill>
                  <a:schemeClr val="tx1"/>
                </a:solidFill>
              </a:rPr>
              <a:t> </a:t>
            </a:r>
          </a:p>
          <a:p>
            <a:r>
              <a:rPr lang="en-US" sz="1800" dirty="0">
                <a:solidFill>
                  <a:schemeClr val="tx1"/>
                </a:solidFill>
              </a:rPr>
              <a:t>If Alex and Blake use the same keystream for additional messages, Harry can decrypt those messages </a:t>
            </a:r>
          </a:p>
          <a:p>
            <a:pPr>
              <a:lnSpc>
                <a:spcPct val="150000"/>
              </a:lnSpc>
            </a:pPr>
            <a:r>
              <a:rPr lang="en-US" sz="1800" b="1" dirty="0">
                <a:solidFill>
                  <a:srgbClr val="FF0000"/>
                </a:solidFill>
              </a:rPr>
              <a:t>Therefore, every message must use a </a:t>
            </a:r>
            <a:r>
              <a:rPr lang="en-US" sz="1800" b="1" i="1" dirty="0">
                <a:solidFill>
                  <a:srgbClr val="FF0000"/>
                </a:solidFill>
              </a:rPr>
              <a:t>different</a:t>
            </a:r>
            <a:r>
              <a:rPr lang="en-US" sz="1800" b="1" dirty="0">
                <a:solidFill>
                  <a:srgbClr val="FF0000"/>
                </a:solidFill>
              </a:rPr>
              <a:t> keystream which means a different nonce for every keystream or different keys!</a:t>
            </a:r>
          </a:p>
        </p:txBody>
      </p:sp>
    </p:spTree>
    <p:extLst>
      <p:ext uri="{BB962C8B-B14F-4D97-AF65-F5344CB8AC3E}">
        <p14:creationId xmlns:p14="http://schemas.microsoft.com/office/powerpoint/2010/main" val="3929651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835DC-D857-6F1E-75E4-99971DD041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F79C4-1F50-FB4F-A1B8-A0F475AC11EE}"/>
              </a:ext>
            </a:extLst>
          </p:cNvPr>
          <p:cNvSpPr>
            <a:spLocks noGrp="1"/>
          </p:cNvSpPr>
          <p:nvPr>
            <p:ph idx="1"/>
          </p:nvPr>
        </p:nvSpPr>
        <p:spPr>
          <a:xfrm>
            <a:off x="0" y="381000"/>
            <a:ext cx="12114211" cy="6477000"/>
          </a:xfrm>
        </p:spPr>
        <p:txBody>
          <a:bodyPr>
            <a:noAutofit/>
          </a:bodyPr>
          <a:lstStyle/>
          <a:p>
            <a:pPr marL="227013" indent="-227013">
              <a:lnSpc>
                <a:spcPct val="150000"/>
              </a:lnSpc>
            </a:pPr>
            <a:r>
              <a:rPr lang="en-US" sz="1800" b="1" dirty="0">
                <a:solidFill>
                  <a:schemeClr val="tx1"/>
                </a:solidFill>
              </a:rPr>
              <a:t>True Random number generator</a:t>
            </a:r>
            <a:r>
              <a:rPr lang="en-US" sz="1800" dirty="0">
                <a:solidFill>
                  <a:schemeClr val="tx1"/>
                </a:solidFill>
              </a:rPr>
              <a:t>- </a:t>
            </a:r>
            <a:r>
              <a:rPr lang="en-US" sz="1800" b="0" i="0" dirty="0">
                <a:solidFill>
                  <a:schemeClr val="tx1"/>
                </a:solidFill>
                <a:effectLst/>
              </a:rPr>
              <a:t>uses an unpredictable, non-deterministic means to generate </a:t>
            </a:r>
            <a:r>
              <a:rPr lang="en-US" sz="1800" b="1" i="0" dirty="0">
                <a:solidFill>
                  <a:schemeClr val="tx1"/>
                </a:solidFill>
                <a:effectLst/>
              </a:rPr>
              <a:t>numbers</a:t>
            </a:r>
            <a:r>
              <a:rPr lang="en-US" sz="1800" b="0" i="0" dirty="0">
                <a:solidFill>
                  <a:schemeClr val="tx1"/>
                </a:solidFill>
                <a:effectLst/>
              </a:rPr>
              <a:t> (like atmospheric noise, temperature, etc.) that humans cannot control.</a:t>
            </a:r>
            <a:endParaRPr lang="en-US" sz="1800" dirty="0">
              <a:solidFill>
                <a:schemeClr val="tx1"/>
              </a:solidFill>
            </a:endParaRPr>
          </a:p>
          <a:p>
            <a:pPr marL="227013" indent="-227013">
              <a:lnSpc>
                <a:spcPct val="150000"/>
              </a:lnSpc>
            </a:pPr>
            <a:r>
              <a:rPr lang="en-US" sz="1800" b="1" dirty="0">
                <a:solidFill>
                  <a:schemeClr val="tx1"/>
                </a:solidFill>
              </a:rPr>
              <a:t>Pseudorandom number generator- </a:t>
            </a:r>
            <a:r>
              <a:rPr lang="en-US" sz="1800" dirty="0">
                <a:solidFill>
                  <a:schemeClr val="tx1"/>
                </a:solidFill>
              </a:rPr>
              <a:t>uses </a:t>
            </a:r>
            <a:r>
              <a:rPr lang="en-US" sz="1800" b="0" i="0" dirty="0">
                <a:solidFill>
                  <a:schemeClr val="tx1"/>
                </a:solidFill>
                <a:effectLst/>
              </a:rPr>
              <a:t>mathematical algorithms to produce a certain sequence of numbers that will appear random. pseudorandom sequences are produced in a deterministic way</a:t>
            </a:r>
            <a:endParaRPr lang="en-US" sz="1800" dirty="0">
              <a:solidFill>
                <a:schemeClr val="tx1"/>
              </a:solidFill>
            </a:endParaRPr>
          </a:p>
          <a:p>
            <a:pPr marL="227013" lvl="1" indent="-227013"/>
            <a:r>
              <a:rPr lang="en-US" sz="1800" b="1" dirty="0">
                <a:solidFill>
                  <a:schemeClr val="tx1"/>
                </a:solidFill>
              </a:rPr>
              <a:t>Linear Feedback Shift Registers (LFSRs)-  </a:t>
            </a:r>
            <a:r>
              <a:rPr lang="en-US" sz="1800" b="0" i="0" dirty="0">
                <a:solidFill>
                  <a:schemeClr val="tx1"/>
                </a:solidFill>
                <a:effectLst/>
              </a:rPr>
              <a:t>is a register of bits that performs discrete </a:t>
            </a:r>
            <a:r>
              <a:rPr lang="en-US" sz="1800" b="0" i="1" dirty="0">
                <a:solidFill>
                  <a:schemeClr val="tx1"/>
                </a:solidFill>
                <a:effectLst/>
              </a:rPr>
              <a:t>step</a:t>
            </a:r>
            <a:r>
              <a:rPr lang="en-US" sz="1800" b="0" i="0" dirty="0">
                <a:solidFill>
                  <a:schemeClr val="tx1"/>
                </a:solidFill>
                <a:effectLst/>
              </a:rPr>
              <a:t> operations that:</a:t>
            </a:r>
          </a:p>
          <a:p>
            <a:pPr marL="684076" lvl="3" indent="-227013"/>
            <a:r>
              <a:rPr lang="en-US" sz="1800" b="0" i="0" dirty="0">
                <a:solidFill>
                  <a:schemeClr val="tx1"/>
                </a:solidFill>
                <a:effectLst/>
              </a:rPr>
              <a:t>shifts the bits one position to the left and</a:t>
            </a:r>
          </a:p>
          <a:p>
            <a:pPr marL="684076" lvl="3" indent="-227013"/>
            <a:r>
              <a:rPr lang="en-US" sz="1800" b="0" i="0" dirty="0">
                <a:solidFill>
                  <a:schemeClr val="tx1"/>
                </a:solidFill>
                <a:effectLst/>
              </a:rPr>
              <a:t>replaces the vacated bit by the </a:t>
            </a:r>
            <a:r>
              <a:rPr lang="en-US" sz="1800" b="0" i="1" dirty="0">
                <a:solidFill>
                  <a:schemeClr val="tx1"/>
                </a:solidFill>
                <a:effectLst/>
              </a:rPr>
              <a:t>exclusive or</a:t>
            </a:r>
            <a:r>
              <a:rPr lang="en-US" sz="1800" b="0" i="0" dirty="0">
                <a:solidFill>
                  <a:schemeClr val="tx1"/>
                </a:solidFill>
                <a:effectLst/>
              </a:rPr>
              <a:t>(</a:t>
            </a:r>
            <a:r>
              <a:rPr lang="en-US" sz="1800" i="1" dirty="0">
                <a:solidFill>
                  <a:schemeClr val="tx1"/>
                </a:solidFill>
              </a:rPr>
              <a:t>XOR</a:t>
            </a:r>
            <a:r>
              <a:rPr lang="en-US" sz="1800" b="0" i="0" dirty="0">
                <a:solidFill>
                  <a:schemeClr val="tx1"/>
                </a:solidFill>
                <a:effectLst/>
              </a:rPr>
              <a:t>) of the bit shifted off and the bit previously at a given </a:t>
            </a:r>
            <a:r>
              <a:rPr lang="en-US" sz="1800" b="0" i="1" dirty="0">
                <a:solidFill>
                  <a:schemeClr val="tx1"/>
                </a:solidFill>
                <a:effectLst/>
              </a:rPr>
              <a:t>tap</a:t>
            </a:r>
            <a:r>
              <a:rPr lang="en-US" sz="1800" b="0" i="0" dirty="0">
                <a:solidFill>
                  <a:schemeClr val="tx1"/>
                </a:solidFill>
                <a:effectLst/>
              </a:rPr>
              <a:t> position in the register</a:t>
            </a:r>
          </a:p>
          <a:p>
            <a:pPr marL="284163" indent="-284163">
              <a:lnSpc>
                <a:spcPct val="150000"/>
              </a:lnSpc>
            </a:pPr>
            <a:endParaRPr lang="en-US" sz="1800" b="1" dirty="0">
              <a:solidFill>
                <a:srgbClr val="FF0000"/>
              </a:solidFill>
            </a:endParaRPr>
          </a:p>
          <a:p>
            <a:pPr marL="284163" indent="-284163">
              <a:lnSpc>
                <a:spcPct val="150000"/>
              </a:lnSpc>
            </a:pPr>
            <a:endParaRPr lang="en-US" sz="1800" b="1" dirty="0">
              <a:solidFill>
                <a:srgbClr val="FF0000"/>
              </a:solidFill>
            </a:endParaRPr>
          </a:p>
          <a:p>
            <a:pPr marL="284163" indent="-284163">
              <a:lnSpc>
                <a:spcPct val="150000"/>
              </a:lnSpc>
            </a:pPr>
            <a:endParaRPr lang="en-US" sz="1800" b="1" dirty="0">
              <a:solidFill>
                <a:srgbClr val="FF0000"/>
              </a:solidFill>
            </a:endParaRPr>
          </a:p>
          <a:p>
            <a:pPr marL="284163" indent="-284163">
              <a:lnSpc>
                <a:spcPct val="150000"/>
              </a:lnSpc>
            </a:pPr>
            <a:endParaRPr lang="en-US" sz="1800" b="1" dirty="0">
              <a:solidFill>
                <a:srgbClr val="FF0000"/>
              </a:solidFill>
            </a:endParaRPr>
          </a:p>
          <a:p>
            <a:pPr marL="284163" indent="-284163">
              <a:lnSpc>
                <a:spcPct val="150000"/>
              </a:lnSpc>
            </a:pPr>
            <a:endParaRPr lang="en-US" sz="1800" b="1" dirty="0">
              <a:solidFill>
                <a:srgbClr val="FF0000"/>
              </a:solidFill>
            </a:endParaRPr>
          </a:p>
          <a:p>
            <a:pPr marL="284163" indent="-284163">
              <a:lnSpc>
                <a:spcPct val="150000"/>
              </a:lnSpc>
            </a:pPr>
            <a:r>
              <a:rPr lang="en-US" sz="1800" b="1" dirty="0">
                <a:solidFill>
                  <a:srgbClr val="FF0000"/>
                </a:solidFill>
              </a:rPr>
              <a:t>Details on these algorithms in Cryptography class!</a:t>
            </a:r>
          </a:p>
        </p:txBody>
      </p:sp>
      <p:sp>
        <p:nvSpPr>
          <p:cNvPr id="5" name="Title 4">
            <a:extLst>
              <a:ext uri="{FF2B5EF4-FFF2-40B4-BE49-F238E27FC236}">
                <a16:creationId xmlns:a16="http://schemas.microsoft.com/office/drawing/2014/main" id="{A1A19453-D51D-1F03-806E-D2296FD36566}"/>
              </a:ext>
            </a:extLst>
          </p:cNvPr>
          <p:cNvSpPr>
            <a:spLocks noGrp="1"/>
          </p:cNvSpPr>
          <p:nvPr>
            <p:ph type="title"/>
          </p:nvPr>
        </p:nvSpPr>
        <p:spPr>
          <a:xfrm>
            <a:off x="1522412" y="-24384"/>
            <a:ext cx="8594429" cy="609600"/>
          </a:xfrm>
        </p:spPr>
        <p:txBody>
          <a:bodyPr>
            <a:normAutofit fontScale="90000"/>
          </a:bodyPr>
          <a:lstStyle/>
          <a:p>
            <a:r>
              <a:rPr lang="en-US" sz="3600" b="1" dirty="0">
                <a:solidFill>
                  <a:schemeClr val="accent2"/>
                </a:solidFill>
              </a:rPr>
              <a:t>Keystream Generator algorithms</a:t>
            </a:r>
            <a:br>
              <a:rPr lang="en-US" sz="3600" b="1" dirty="0">
                <a:solidFill>
                  <a:schemeClr val="accent2"/>
                </a:solidFill>
              </a:rPr>
            </a:br>
            <a:endParaRPr lang="en-US" dirty="0">
              <a:solidFill>
                <a:schemeClr val="accent2"/>
              </a:solidFill>
            </a:endParaRPr>
          </a:p>
        </p:txBody>
      </p:sp>
      <p:pic>
        <p:nvPicPr>
          <p:cNvPr id="7" name="Picture 6">
            <a:extLst>
              <a:ext uri="{FF2B5EF4-FFF2-40B4-BE49-F238E27FC236}">
                <a16:creationId xmlns:a16="http://schemas.microsoft.com/office/drawing/2014/main" id="{CC8CED76-D3FC-1D8A-7269-1B82C1C15A8B}"/>
              </a:ext>
            </a:extLst>
          </p:cNvPr>
          <p:cNvPicPr>
            <a:picLocks noChangeAspect="1"/>
          </p:cNvPicPr>
          <p:nvPr/>
        </p:nvPicPr>
        <p:blipFill rotWithShape="1">
          <a:blip r:embed="rId3"/>
          <a:srcRect t="3713" r="28534"/>
          <a:stretch/>
        </p:blipFill>
        <p:spPr>
          <a:xfrm>
            <a:off x="5239699" y="3505200"/>
            <a:ext cx="6882068" cy="3072384"/>
          </a:xfrm>
          <a:prstGeom prst="rect">
            <a:avLst/>
          </a:prstGeom>
        </p:spPr>
      </p:pic>
    </p:spTree>
    <p:extLst>
      <p:ext uri="{BB962C8B-B14F-4D97-AF65-F5344CB8AC3E}">
        <p14:creationId xmlns:p14="http://schemas.microsoft.com/office/powerpoint/2010/main" val="1944908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811" y="0"/>
            <a:ext cx="5638801" cy="609600"/>
          </a:xfrm>
        </p:spPr>
        <p:txBody>
          <a:bodyPr>
            <a:normAutofit fontScale="90000"/>
          </a:bodyPr>
          <a:lstStyle/>
          <a:p>
            <a:r>
              <a:rPr lang="en-US" dirty="0"/>
              <a:t>		2. </a:t>
            </a:r>
            <a:r>
              <a:rPr lang="en-US" b="1" u="sng" dirty="0"/>
              <a:t>Block Cipher</a:t>
            </a:r>
          </a:p>
        </p:txBody>
      </p:sp>
      <p:sp>
        <p:nvSpPr>
          <p:cNvPr id="3" name="Content Placeholder 2"/>
          <p:cNvSpPr>
            <a:spLocks noGrp="1"/>
          </p:cNvSpPr>
          <p:nvPr>
            <p:ph idx="1"/>
          </p:nvPr>
        </p:nvSpPr>
        <p:spPr>
          <a:xfrm>
            <a:off x="74611" y="685800"/>
            <a:ext cx="12114213" cy="6324600"/>
          </a:xfrm>
        </p:spPr>
        <p:txBody>
          <a:bodyPr>
            <a:normAutofit/>
          </a:bodyPr>
          <a:lstStyle/>
          <a:p>
            <a:pPr>
              <a:lnSpc>
                <a:spcPct val="150000"/>
              </a:lnSpc>
            </a:pPr>
            <a:r>
              <a:rPr lang="en-US" sz="1800" dirty="0">
                <a:solidFill>
                  <a:schemeClr val="tx1"/>
                </a:solidFill>
              </a:rPr>
              <a:t>Block cipher breaks down plaintext messages into fixed-size blocks (each block consists of </a:t>
            </a:r>
            <a:r>
              <a:rPr lang="en-AU" altLang="en-US" sz="1800" dirty="0">
                <a:solidFill>
                  <a:schemeClr val="tx1"/>
                </a:solidFill>
              </a:rPr>
              <a:t>some number of bits) </a:t>
            </a:r>
            <a:r>
              <a:rPr lang="en-US" sz="1800" dirty="0">
                <a:solidFill>
                  <a:schemeClr val="tx1"/>
                </a:solidFill>
              </a:rPr>
              <a:t>and converts them into ciphertext using a key schedule.</a:t>
            </a:r>
          </a:p>
          <a:p>
            <a:pPr>
              <a:lnSpc>
                <a:spcPct val="150000"/>
              </a:lnSpc>
            </a:pPr>
            <a:r>
              <a:rPr lang="en-US" sz="1800" b="0" i="0" dirty="0">
                <a:solidFill>
                  <a:schemeClr val="tx1"/>
                </a:solidFill>
                <a:effectLst/>
              </a:rPr>
              <a:t> Given an initial key K, a </a:t>
            </a:r>
            <a:r>
              <a:rPr lang="en-US" sz="1800" b="1" i="0" dirty="0">
                <a:solidFill>
                  <a:schemeClr val="tx1"/>
                </a:solidFill>
                <a:effectLst/>
              </a:rPr>
              <a:t>key schedule (</a:t>
            </a:r>
            <a:r>
              <a:rPr lang="en-US" sz="1800" i="0" dirty="0">
                <a:solidFill>
                  <a:schemeClr val="tx1"/>
                </a:solidFill>
                <a:effectLst/>
              </a:rPr>
              <a:t>that consists of several subkeys) </a:t>
            </a:r>
            <a:r>
              <a:rPr lang="en-US" sz="1800" dirty="0">
                <a:solidFill>
                  <a:schemeClr val="tx1"/>
                </a:solidFill>
              </a:rPr>
              <a:t>must be generated.</a:t>
            </a:r>
            <a:endParaRPr lang="en-US" sz="1800" i="0" dirty="0">
              <a:solidFill>
                <a:schemeClr val="tx1"/>
              </a:solidFill>
              <a:effectLst/>
            </a:endParaRPr>
          </a:p>
          <a:p>
            <a:pPr>
              <a:lnSpc>
                <a:spcPct val="150000"/>
              </a:lnSpc>
            </a:pPr>
            <a:r>
              <a:rPr lang="en-US" sz="1800" dirty="0">
                <a:solidFill>
                  <a:schemeClr val="tx1"/>
                </a:solidFill>
              </a:rPr>
              <a:t>There are </a:t>
            </a:r>
            <a:r>
              <a:rPr lang="en-US" sz="1800" b="1" dirty="0">
                <a:solidFill>
                  <a:srgbClr val="FF0000"/>
                </a:solidFill>
              </a:rPr>
              <a:t>two major ways to structure a block cipher</a:t>
            </a:r>
            <a:r>
              <a:rPr lang="en-US" sz="1800" dirty="0">
                <a:solidFill>
                  <a:schemeClr val="tx1"/>
                </a:solidFill>
              </a:rPr>
              <a:t>:</a:t>
            </a:r>
          </a:p>
          <a:p>
            <a:pPr lvl="1">
              <a:lnSpc>
                <a:spcPct val="150000"/>
              </a:lnSpc>
            </a:pPr>
            <a:r>
              <a:rPr lang="en-US" sz="1800" dirty="0">
                <a:solidFill>
                  <a:schemeClr val="tx1"/>
                </a:solidFill>
              </a:rPr>
              <a:t>Substitution-Permutation Network (SPN) ciphers</a:t>
            </a:r>
          </a:p>
          <a:p>
            <a:pPr lvl="1">
              <a:lnSpc>
                <a:spcPct val="150000"/>
              </a:lnSpc>
            </a:pPr>
            <a:r>
              <a:rPr lang="en-US" sz="1800" dirty="0">
                <a:solidFill>
                  <a:schemeClr val="tx1"/>
                </a:solidFill>
              </a:rPr>
              <a:t>Feistel Ciphers</a:t>
            </a:r>
          </a:p>
          <a:p>
            <a:pPr marL="0" indent="0">
              <a:buNone/>
            </a:pPr>
            <a:endParaRPr lang="en-US" sz="1800" dirty="0"/>
          </a:p>
        </p:txBody>
      </p:sp>
    </p:spTree>
    <p:extLst>
      <p:ext uri="{BB962C8B-B14F-4D97-AF65-F5344CB8AC3E}">
        <p14:creationId xmlns:p14="http://schemas.microsoft.com/office/powerpoint/2010/main" val="34228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A932-72F0-4023-B2DC-91B87D20E888}"/>
              </a:ext>
            </a:extLst>
          </p:cNvPr>
          <p:cNvSpPr>
            <a:spLocks noGrp="1"/>
          </p:cNvSpPr>
          <p:nvPr>
            <p:ph type="title"/>
          </p:nvPr>
        </p:nvSpPr>
        <p:spPr>
          <a:xfrm>
            <a:off x="1224638" y="152400"/>
            <a:ext cx="9144001" cy="685800"/>
          </a:xfrm>
        </p:spPr>
        <p:txBody>
          <a:bodyPr/>
          <a:lstStyle/>
          <a:p>
            <a:pPr algn="ctr"/>
            <a:r>
              <a:rPr lang="en-US" b="1" dirty="0"/>
              <a:t>OUTLINE</a:t>
            </a:r>
          </a:p>
        </p:txBody>
      </p:sp>
      <p:sp>
        <p:nvSpPr>
          <p:cNvPr id="3" name="Content Placeholder 2">
            <a:extLst>
              <a:ext uri="{FF2B5EF4-FFF2-40B4-BE49-F238E27FC236}">
                <a16:creationId xmlns:a16="http://schemas.microsoft.com/office/drawing/2014/main" id="{7CA1FC1A-C823-41E0-90A0-DEA768E3278C}"/>
              </a:ext>
            </a:extLst>
          </p:cNvPr>
          <p:cNvSpPr>
            <a:spLocks noGrp="1"/>
          </p:cNvSpPr>
          <p:nvPr>
            <p:ph idx="1"/>
          </p:nvPr>
        </p:nvSpPr>
        <p:spPr>
          <a:xfrm>
            <a:off x="455612" y="1447800"/>
            <a:ext cx="9134391" cy="5105400"/>
          </a:xfrm>
        </p:spPr>
        <p:txBody>
          <a:bodyPr/>
          <a:lstStyle/>
          <a:p>
            <a:r>
              <a:rPr lang="en-US" b="1" dirty="0">
                <a:solidFill>
                  <a:schemeClr val="tx1"/>
                </a:solidFill>
              </a:rPr>
              <a:t>Network Security Goals</a:t>
            </a:r>
          </a:p>
          <a:p>
            <a:r>
              <a:rPr lang="en-US" b="1" dirty="0">
                <a:solidFill>
                  <a:schemeClr val="tx1"/>
                </a:solidFill>
              </a:rPr>
              <a:t>Encryption-Decryption</a:t>
            </a:r>
          </a:p>
          <a:p>
            <a:r>
              <a:rPr lang="en-US" b="1" dirty="0">
                <a:solidFill>
                  <a:schemeClr val="tx1"/>
                </a:solidFill>
              </a:rPr>
              <a:t>Cryptanalysis</a:t>
            </a:r>
          </a:p>
          <a:p>
            <a:r>
              <a:rPr lang="en-US" b="1" dirty="0">
                <a:solidFill>
                  <a:schemeClr val="tx1"/>
                </a:solidFill>
              </a:rPr>
              <a:t>Encryption-Types</a:t>
            </a:r>
          </a:p>
          <a:p>
            <a:r>
              <a:rPr lang="en-US" b="1" dirty="0">
                <a:solidFill>
                  <a:schemeClr val="tx1"/>
                </a:solidFill>
              </a:rPr>
              <a:t>Hashing</a:t>
            </a:r>
          </a:p>
          <a:p>
            <a:r>
              <a:rPr lang="en-US" b="1" dirty="0">
                <a:solidFill>
                  <a:schemeClr val="tx1"/>
                </a:solidFill>
              </a:rPr>
              <a:t>Message Authentication Code (MAC)</a:t>
            </a:r>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350374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0A06D-8C99-7406-8732-FEC9437C7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F9063-FD42-7327-CF2A-C3F82C58302A}"/>
              </a:ext>
            </a:extLst>
          </p:cNvPr>
          <p:cNvSpPr>
            <a:spLocks noGrp="1"/>
          </p:cNvSpPr>
          <p:nvPr>
            <p:ph type="title"/>
          </p:nvPr>
        </p:nvSpPr>
        <p:spPr>
          <a:xfrm>
            <a:off x="3237706" y="-27432"/>
            <a:ext cx="5638801" cy="609600"/>
          </a:xfrm>
        </p:spPr>
        <p:txBody>
          <a:bodyPr>
            <a:normAutofit fontScale="90000"/>
          </a:bodyPr>
          <a:lstStyle/>
          <a:p>
            <a:r>
              <a:rPr lang="en-US" b="1" dirty="0"/>
              <a:t>Block Cipher</a:t>
            </a:r>
          </a:p>
        </p:txBody>
      </p:sp>
      <p:sp>
        <p:nvSpPr>
          <p:cNvPr id="3" name="Content Placeholder 2">
            <a:extLst>
              <a:ext uri="{FF2B5EF4-FFF2-40B4-BE49-F238E27FC236}">
                <a16:creationId xmlns:a16="http://schemas.microsoft.com/office/drawing/2014/main" id="{66BA6F4C-AE03-368C-4307-B20DEC35BBB0}"/>
              </a:ext>
            </a:extLst>
          </p:cNvPr>
          <p:cNvSpPr>
            <a:spLocks noGrp="1"/>
          </p:cNvSpPr>
          <p:nvPr>
            <p:ph idx="1"/>
          </p:nvPr>
        </p:nvSpPr>
        <p:spPr>
          <a:xfrm>
            <a:off x="92470" y="329184"/>
            <a:ext cx="6629400" cy="6324600"/>
          </a:xfrm>
        </p:spPr>
        <p:txBody>
          <a:bodyPr>
            <a:normAutofit/>
          </a:bodyPr>
          <a:lstStyle/>
          <a:p>
            <a:pPr>
              <a:lnSpc>
                <a:spcPct val="150000"/>
              </a:lnSpc>
            </a:pPr>
            <a:r>
              <a:rPr lang="en-US" sz="1800" b="1" dirty="0">
                <a:solidFill>
                  <a:schemeClr val="tx1"/>
                </a:solidFill>
              </a:rPr>
              <a:t>Encryption: </a:t>
            </a:r>
          </a:p>
          <a:p>
            <a:pPr lvl="1">
              <a:lnSpc>
                <a:spcPct val="150000"/>
              </a:lnSpc>
            </a:pPr>
            <a:r>
              <a:rPr lang="en-US" sz="1800" b="1" dirty="0">
                <a:solidFill>
                  <a:schemeClr val="tx1"/>
                </a:solidFill>
              </a:rPr>
              <a:t>Input:</a:t>
            </a:r>
            <a:r>
              <a:rPr lang="en-US" sz="1800" dirty="0">
                <a:solidFill>
                  <a:schemeClr val="tx1"/>
                </a:solidFill>
              </a:rPr>
              <a:t> plaintext </a:t>
            </a:r>
            <a:r>
              <a:rPr lang="en-US" sz="1800" i="1" dirty="0">
                <a:solidFill>
                  <a:schemeClr val="tx1"/>
                </a:solidFill>
              </a:rPr>
              <a:t>P,</a:t>
            </a:r>
            <a:r>
              <a:rPr lang="en-US" sz="1800" dirty="0">
                <a:solidFill>
                  <a:schemeClr val="tx1"/>
                </a:solidFill>
              </a:rPr>
              <a:t> key schedule (set of keys </a:t>
            </a:r>
            <a:r>
              <a:rPr lang="en-US" sz="1800" i="1" dirty="0">
                <a:solidFill>
                  <a:schemeClr val="tx1"/>
                </a:solidFill>
              </a:rPr>
              <a:t>K</a:t>
            </a:r>
            <a:r>
              <a:rPr lang="en-US" sz="1800" b="1" i="1" baseline="-25000" dirty="0">
                <a:solidFill>
                  <a:schemeClr val="tx1"/>
                </a:solidFill>
              </a:rPr>
              <a:t>i</a:t>
            </a:r>
            <a:r>
              <a:rPr lang="en-US" sz="1800" dirty="0">
                <a:solidFill>
                  <a:schemeClr val="tx1"/>
                </a:solidFill>
              </a:rPr>
              <a:t> )</a:t>
            </a:r>
          </a:p>
          <a:p>
            <a:pPr lvl="1">
              <a:lnSpc>
                <a:spcPct val="150000"/>
              </a:lnSpc>
            </a:pPr>
            <a:r>
              <a:rPr lang="en-US" sz="1800" b="1" dirty="0">
                <a:solidFill>
                  <a:schemeClr val="tx1"/>
                </a:solidFill>
              </a:rPr>
              <a:t>Output:</a:t>
            </a:r>
            <a:r>
              <a:rPr lang="en-US" sz="1800" dirty="0">
                <a:solidFill>
                  <a:schemeClr val="tx1"/>
                </a:solidFill>
              </a:rPr>
              <a:t> ciphertext </a:t>
            </a:r>
            <a:r>
              <a:rPr lang="en-US" sz="1800" i="1" dirty="0">
                <a:solidFill>
                  <a:schemeClr val="tx1"/>
                </a:solidFill>
              </a:rPr>
              <a:t>C</a:t>
            </a:r>
            <a:r>
              <a:rPr lang="en-US" sz="1800" dirty="0">
                <a:solidFill>
                  <a:schemeClr val="tx1"/>
                </a:solidFill>
              </a:rPr>
              <a:t> </a:t>
            </a:r>
          </a:p>
          <a:p>
            <a:pPr marL="0" indent="0">
              <a:buNone/>
            </a:pPr>
            <a:endParaRPr lang="en-US" sz="1800" dirty="0"/>
          </a:p>
        </p:txBody>
      </p:sp>
      <p:pic>
        <p:nvPicPr>
          <p:cNvPr id="5" name="Content Placeholder 4">
            <a:extLst>
              <a:ext uri="{FF2B5EF4-FFF2-40B4-BE49-F238E27FC236}">
                <a16:creationId xmlns:a16="http://schemas.microsoft.com/office/drawing/2014/main" id="{820EFF69-5770-5484-E442-A25EA3376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2" y="2057400"/>
            <a:ext cx="5257800" cy="4724400"/>
          </a:xfrm>
          <a:prstGeom prst="rect">
            <a:avLst/>
          </a:prstGeom>
        </p:spPr>
      </p:pic>
      <p:sp>
        <p:nvSpPr>
          <p:cNvPr id="4" name="Content Placeholder 2">
            <a:extLst>
              <a:ext uri="{FF2B5EF4-FFF2-40B4-BE49-F238E27FC236}">
                <a16:creationId xmlns:a16="http://schemas.microsoft.com/office/drawing/2014/main" id="{FD972C93-1A35-3236-7DD7-6CFF2FC5324C}"/>
              </a:ext>
            </a:extLst>
          </p:cNvPr>
          <p:cNvSpPr txBox="1">
            <a:spLocks/>
          </p:cNvSpPr>
          <p:nvPr/>
        </p:nvSpPr>
        <p:spPr>
          <a:xfrm>
            <a:off x="6131718" y="320040"/>
            <a:ext cx="6629400" cy="63246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sz="1800" b="1" dirty="0">
                <a:solidFill>
                  <a:schemeClr val="tx1"/>
                </a:solidFill>
              </a:rPr>
              <a:t>Decryption: </a:t>
            </a:r>
          </a:p>
          <a:p>
            <a:pPr lvl="1">
              <a:lnSpc>
                <a:spcPct val="150000"/>
              </a:lnSpc>
            </a:pPr>
            <a:r>
              <a:rPr lang="en-US" sz="1800" b="1" dirty="0">
                <a:solidFill>
                  <a:schemeClr val="tx1"/>
                </a:solidFill>
              </a:rPr>
              <a:t>Input:</a:t>
            </a:r>
            <a:r>
              <a:rPr lang="en-US" sz="1800" dirty="0">
                <a:solidFill>
                  <a:schemeClr val="tx1"/>
                </a:solidFill>
              </a:rPr>
              <a:t> Cipher text key schedule (set of keys </a:t>
            </a:r>
            <a:r>
              <a:rPr lang="en-US" sz="1800" i="1" dirty="0">
                <a:solidFill>
                  <a:schemeClr val="tx1"/>
                </a:solidFill>
              </a:rPr>
              <a:t>K</a:t>
            </a:r>
            <a:r>
              <a:rPr lang="en-US" sz="1800" b="1" i="1" baseline="-25000" dirty="0">
                <a:solidFill>
                  <a:schemeClr val="tx1"/>
                </a:solidFill>
              </a:rPr>
              <a:t>i</a:t>
            </a:r>
            <a:r>
              <a:rPr lang="en-US" sz="1800" dirty="0">
                <a:solidFill>
                  <a:schemeClr val="tx1"/>
                </a:solidFill>
              </a:rPr>
              <a:t> )</a:t>
            </a:r>
          </a:p>
          <a:p>
            <a:pPr lvl="1">
              <a:lnSpc>
                <a:spcPct val="150000"/>
              </a:lnSpc>
            </a:pPr>
            <a:r>
              <a:rPr lang="en-US" sz="1800" b="1" dirty="0">
                <a:solidFill>
                  <a:schemeClr val="tx1"/>
                </a:solidFill>
              </a:rPr>
              <a:t>Output:</a:t>
            </a:r>
            <a:r>
              <a:rPr lang="en-US" sz="1800" dirty="0">
                <a:solidFill>
                  <a:schemeClr val="tx1"/>
                </a:solidFill>
              </a:rPr>
              <a:t> Plaintext P</a:t>
            </a:r>
          </a:p>
          <a:p>
            <a:pPr marL="0" indent="0">
              <a:buFont typeface="Wingdings 3" charset="2"/>
              <a:buNone/>
            </a:pPr>
            <a:endParaRPr lang="en-US" sz="1800" dirty="0"/>
          </a:p>
        </p:txBody>
      </p:sp>
      <p:pic>
        <p:nvPicPr>
          <p:cNvPr id="6" name="Picture 5">
            <a:extLst>
              <a:ext uri="{FF2B5EF4-FFF2-40B4-BE49-F238E27FC236}">
                <a16:creationId xmlns:a16="http://schemas.microsoft.com/office/drawing/2014/main" id="{B90DDFA5-D2AF-4983-B4FE-B8F7D8776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212" y="2057400"/>
            <a:ext cx="5752306" cy="4648200"/>
          </a:xfrm>
          <a:prstGeom prst="rect">
            <a:avLst/>
          </a:prstGeom>
        </p:spPr>
      </p:pic>
    </p:spTree>
    <p:extLst>
      <p:ext uri="{BB962C8B-B14F-4D97-AF65-F5344CB8AC3E}">
        <p14:creationId xmlns:p14="http://schemas.microsoft.com/office/powerpoint/2010/main" val="217608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808C-465F-7319-DBBE-3B729DC72298}"/>
              </a:ext>
            </a:extLst>
          </p:cNvPr>
          <p:cNvSpPr>
            <a:spLocks noGrp="1"/>
          </p:cNvSpPr>
          <p:nvPr>
            <p:ph type="title"/>
          </p:nvPr>
        </p:nvSpPr>
        <p:spPr>
          <a:xfrm>
            <a:off x="3351212" y="0"/>
            <a:ext cx="2971800" cy="762000"/>
          </a:xfrm>
        </p:spPr>
        <p:txBody>
          <a:bodyPr>
            <a:normAutofit fontScale="90000"/>
          </a:bodyPr>
          <a:lstStyle/>
          <a:p>
            <a:r>
              <a:rPr lang="en-US" b="1" dirty="0"/>
              <a:t>Key Schedule</a:t>
            </a:r>
          </a:p>
        </p:txBody>
      </p:sp>
      <p:sp>
        <p:nvSpPr>
          <p:cNvPr id="3" name="Content Placeholder 2">
            <a:extLst>
              <a:ext uri="{FF2B5EF4-FFF2-40B4-BE49-F238E27FC236}">
                <a16:creationId xmlns:a16="http://schemas.microsoft.com/office/drawing/2014/main" id="{A1800F31-9714-EE84-9CFD-B8FD82273C85}"/>
              </a:ext>
            </a:extLst>
          </p:cNvPr>
          <p:cNvSpPr>
            <a:spLocks noGrp="1"/>
          </p:cNvSpPr>
          <p:nvPr>
            <p:ph idx="1"/>
          </p:nvPr>
        </p:nvSpPr>
        <p:spPr>
          <a:xfrm>
            <a:off x="8349" y="495300"/>
            <a:ext cx="12172125" cy="3880773"/>
          </a:xfrm>
        </p:spPr>
        <p:txBody>
          <a:bodyPr>
            <a:normAutofit lnSpcReduction="10000"/>
          </a:bodyPr>
          <a:lstStyle/>
          <a:p>
            <a:pPr>
              <a:lnSpc>
                <a:spcPct val="150000"/>
              </a:lnSpc>
            </a:pPr>
            <a:r>
              <a:rPr lang="en-US" sz="1800" dirty="0">
                <a:solidFill>
                  <a:schemeClr val="tx1"/>
                </a:solidFill>
              </a:rPr>
              <a:t>A key schedule consists of subkeys. The greater the number of subkeys/rounds, the more secure the block cipher.</a:t>
            </a:r>
          </a:p>
          <a:p>
            <a:pPr>
              <a:lnSpc>
                <a:spcPct val="150000"/>
              </a:lnSpc>
            </a:pPr>
            <a:r>
              <a:rPr lang="en-US" sz="1800" dirty="0">
                <a:solidFill>
                  <a:schemeClr val="tx1"/>
                </a:solidFill>
              </a:rPr>
              <a:t>Although there are several methods for generating subkeys which are discussed in the cryptography course, we can look at an example.</a:t>
            </a:r>
          </a:p>
          <a:p>
            <a:pPr>
              <a:lnSpc>
                <a:spcPct val="150000"/>
              </a:lnSpc>
            </a:pPr>
            <a:r>
              <a:rPr lang="en-US" sz="1800" dirty="0">
                <a:solidFill>
                  <a:schemeClr val="tx1"/>
                </a:solidFill>
              </a:rPr>
              <a:t>Assume we need to perform 5 rounds to encrypt a plaintext.</a:t>
            </a:r>
          </a:p>
          <a:p>
            <a:pPr>
              <a:lnSpc>
                <a:spcPct val="150000"/>
              </a:lnSpc>
            </a:pPr>
            <a:r>
              <a:rPr lang="en-US" sz="1800" dirty="0">
                <a:solidFill>
                  <a:schemeClr val="tx1"/>
                </a:solidFill>
              </a:rPr>
              <a:t>If each round requires a 16-bit round key but the key is 20 bits;</a:t>
            </a:r>
          </a:p>
          <a:p>
            <a:pPr lvl="1">
              <a:lnSpc>
                <a:spcPct val="150000"/>
              </a:lnSpc>
            </a:pPr>
            <a:r>
              <a:rPr lang="en-US" sz="1800" dirty="0">
                <a:solidFill>
                  <a:schemeClr val="tx1"/>
                </a:solidFill>
              </a:rPr>
              <a:t>We can group the 20bits in groups of 4bits</a:t>
            </a:r>
          </a:p>
          <a:p>
            <a:pPr lvl="1">
              <a:lnSpc>
                <a:spcPct val="150000"/>
              </a:lnSpc>
            </a:pPr>
            <a:r>
              <a:rPr lang="en-US" sz="1800" dirty="0">
                <a:solidFill>
                  <a:schemeClr val="tx1"/>
                </a:solidFill>
              </a:rPr>
              <a:t> We remove the </a:t>
            </a:r>
            <a:r>
              <a:rPr lang="en-US" sz="1800" b="1" i="1" dirty="0">
                <a:solidFill>
                  <a:schemeClr val="tx1"/>
                </a:solidFill>
              </a:rPr>
              <a:t>k</a:t>
            </a:r>
            <a:r>
              <a:rPr lang="en-US" sz="1800" b="1" i="1" baseline="30000" dirty="0">
                <a:solidFill>
                  <a:schemeClr val="tx1"/>
                </a:solidFill>
              </a:rPr>
              <a:t>th</a:t>
            </a:r>
            <a:r>
              <a:rPr lang="en-US" sz="1800" dirty="0">
                <a:solidFill>
                  <a:schemeClr val="tx1"/>
                </a:solidFill>
              </a:rPr>
              <a:t> group for round </a:t>
            </a:r>
            <a:r>
              <a:rPr lang="en-US" sz="1800" b="1" i="1" dirty="0">
                <a:solidFill>
                  <a:schemeClr val="tx1"/>
                </a:solidFill>
              </a:rPr>
              <a:t>k</a:t>
            </a:r>
            <a:r>
              <a:rPr lang="en-US" sz="1800" dirty="0">
                <a:solidFill>
                  <a:schemeClr val="tx1"/>
                </a:solidFill>
              </a:rPr>
              <a:t>.</a:t>
            </a:r>
          </a:p>
        </p:txBody>
      </p:sp>
      <p:pic>
        <p:nvPicPr>
          <p:cNvPr id="5" name="Picture 4">
            <a:extLst>
              <a:ext uri="{FF2B5EF4-FFF2-40B4-BE49-F238E27FC236}">
                <a16:creationId xmlns:a16="http://schemas.microsoft.com/office/drawing/2014/main" id="{7D98F623-E1B3-09B2-CCED-13DE5398258B}"/>
              </a:ext>
            </a:extLst>
          </p:cNvPr>
          <p:cNvPicPr>
            <a:picLocks noChangeAspect="1"/>
          </p:cNvPicPr>
          <p:nvPr/>
        </p:nvPicPr>
        <p:blipFill rotWithShape="1">
          <a:blip r:embed="rId2"/>
          <a:srcRect l="7651" r="15835"/>
          <a:stretch/>
        </p:blipFill>
        <p:spPr>
          <a:xfrm>
            <a:off x="5330824" y="3683508"/>
            <a:ext cx="6858001" cy="3162300"/>
          </a:xfrm>
          <a:prstGeom prst="rect">
            <a:avLst/>
          </a:prstGeom>
        </p:spPr>
      </p:pic>
    </p:spTree>
    <p:extLst>
      <p:ext uri="{BB962C8B-B14F-4D97-AF65-F5344CB8AC3E}">
        <p14:creationId xmlns:p14="http://schemas.microsoft.com/office/powerpoint/2010/main" val="361118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3B10-B372-2640-CCC6-8C794C3E88E5}"/>
              </a:ext>
            </a:extLst>
          </p:cNvPr>
          <p:cNvSpPr>
            <a:spLocks noGrp="1"/>
          </p:cNvSpPr>
          <p:nvPr>
            <p:ph type="title"/>
          </p:nvPr>
        </p:nvSpPr>
        <p:spPr>
          <a:xfrm>
            <a:off x="-7684" y="0"/>
            <a:ext cx="10058400" cy="785812"/>
          </a:xfrm>
        </p:spPr>
        <p:txBody>
          <a:bodyPr>
            <a:normAutofit/>
          </a:bodyPr>
          <a:lstStyle/>
          <a:p>
            <a:r>
              <a:rPr lang="en-US" sz="3000" b="1" dirty="0">
                <a:solidFill>
                  <a:schemeClr val="accent2"/>
                </a:solidFill>
              </a:rPr>
              <a:t>Block Cipher: Substitution-Permutation Network (</a:t>
            </a:r>
            <a:r>
              <a:rPr lang="en-US" sz="3000" b="1" dirty="0">
                <a:solidFill>
                  <a:schemeClr val="tx1"/>
                </a:solidFill>
              </a:rPr>
              <a:t>SPN)</a:t>
            </a:r>
          </a:p>
        </p:txBody>
      </p:sp>
      <p:sp>
        <p:nvSpPr>
          <p:cNvPr id="3" name="Content Placeholder 2">
            <a:extLst>
              <a:ext uri="{FF2B5EF4-FFF2-40B4-BE49-F238E27FC236}">
                <a16:creationId xmlns:a16="http://schemas.microsoft.com/office/drawing/2014/main" id="{6E2795D3-EAA0-9BDE-6B0D-1CDE3ECEEF38}"/>
              </a:ext>
            </a:extLst>
          </p:cNvPr>
          <p:cNvSpPr>
            <a:spLocks noGrp="1"/>
          </p:cNvSpPr>
          <p:nvPr>
            <p:ph idx="1"/>
          </p:nvPr>
        </p:nvSpPr>
        <p:spPr>
          <a:xfrm>
            <a:off x="-7684" y="678688"/>
            <a:ext cx="8997696" cy="6197600"/>
          </a:xfrm>
        </p:spPr>
        <p:txBody>
          <a:bodyPr/>
          <a:lstStyle/>
          <a:p>
            <a:pPr>
              <a:lnSpc>
                <a:spcPct val="150000"/>
              </a:lnSpc>
            </a:pPr>
            <a:r>
              <a:rPr lang="en-US" dirty="0">
                <a:solidFill>
                  <a:schemeClr val="tx1"/>
                </a:solidFill>
              </a:rPr>
              <a:t>The SPN accepts each subkey and plaintext at each round.</a:t>
            </a:r>
          </a:p>
          <a:p>
            <a:pPr>
              <a:lnSpc>
                <a:spcPct val="150000"/>
              </a:lnSpc>
            </a:pPr>
            <a:r>
              <a:rPr lang="en-US" dirty="0">
                <a:solidFill>
                  <a:schemeClr val="tx1"/>
                </a:solidFill>
              </a:rPr>
              <a:t>The following steps are taken at each Round during encryption:</a:t>
            </a:r>
          </a:p>
          <a:p>
            <a:pPr marL="0" indent="0">
              <a:lnSpc>
                <a:spcPct val="150000"/>
              </a:lnSpc>
              <a:buNone/>
            </a:pPr>
            <a:r>
              <a:rPr lang="en-US" b="1" dirty="0">
                <a:solidFill>
                  <a:srgbClr val="FF0000"/>
                </a:solidFill>
              </a:rPr>
              <a:t>1. Key Mixing: </a:t>
            </a:r>
            <a:r>
              <a:rPr lang="en-US" dirty="0">
                <a:solidFill>
                  <a:schemeClr val="tx1"/>
                </a:solidFill>
              </a:rPr>
              <a:t>This is done by XORing the plain text with the subkey for that round. It is expected that the plain text (divided into blocks) is of the same length as the subkey.</a:t>
            </a:r>
          </a:p>
          <a:p>
            <a:pPr marL="0" indent="0">
              <a:lnSpc>
                <a:spcPct val="150000"/>
              </a:lnSpc>
              <a:buNone/>
            </a:pPr>
            <a:r>
              <a:rPr lang="en-US" b="1" dirty="0">
                <a:solidFill>
                  <a:srgbClr val="FF0000"/>
                </a:solidFill>
              </a:rPr>
              <a:t>2. Adding Diffusion by Permutation: </a:t>
            </a:r>
            <a:r>
              <a:rPr lang="en-US" dirty="0">
                <a:solidFill>
                  <a:schemeClr val="tx1"/>
                </a:solidFill>
              </a:rPr>
              <a:t>T</a:t>
            </a:r>
            <a:r>
              <a:rPr lang="en-US" b="0" i="0" dirty="0">
                <a:solidFill>
                  <a:schemeClr val="tx1"/>
                </a:solidFill>
                <a:effectLst/>
              </a:rPr>
              <a:t>he objective of diffusion is to spread information around in the ciphertext. </a:t>
            </a:r>
            <a:r>
              <a:rPr lang="en-US" dirty="0">
                <a:solidFill>
                  <a:schemeClr val="tx1"/>
                </a:solidFill>
              </a:rPr>
              <a:t>The positions of bits could be switched. </a:t>
            </a:r>
          </a:p>
          <a:p>
            <a:pPr marL="0" indent="0">
              <a:lnSpc>
                <a:spcPct val="150000"/>
              </a:lnSpc>
              <a:buNone/>
            </a:pPr>
            <a:r>
              <a:rPr lang="en-US" b="1" dirty="0">
                <a:solidFill>
                  <a:srgbClr val="FF0000"/>
                </a:solidFill>
              </a:rPr>
              <a:t>3. Adding Confusion by Substitution: </a:t>
            </a:r>
            <a:r>
              <a:rPr lang="en-US" dirty="0">
                <a:solidFill>
                  <a:schemeClr val="tx1"/>
                </a:solidFill>
              </a:rPr>
              <a:t>This</a:t>
            </a:r>
            <a:r>
              <a:rPr lang="en-US" b="0" i="0" dirty="0">
                <a:solidFill>
                  <a:schemeClr val="tx1"/>
                </a:solidFill>
                <a:effectLst/>
              </a:rPr>
              <a:t> takes input from the permutation step and checks a lookup table to determine the output. In the decryption routine, this lookup table is reversed</a:t>
            </a:r>
            <a:r>
              <a:rPr lang="en-US" dirty="0">
                <a:solidFill>
                  <a:schemeClr val="tx1"/>
                </a:solidFill>
              </a:rPr>
              <a:t> </a:t>
            </a:r>
            <a:r>
              <a:rPr lang="en-US" b="0" i="0" dirty="0">
                <a:solidFill>
                  <a:schemeClr val="tx1"/>
                </a:solidFill>
                <a:effectLst/>
              </a:rPr>
              <a:t>Substitution functions must be reversible to allow decryption.</a:t>
            </a:r>
          </a:p>
          <a:p>
            <a:pPr>
              <a:lnSpc>
                <a:spcPct val="150000"/>
              </a:lnSpc>
            </a:pPr>
            <a:r>
              <a:rPr lang="en-US" dirty="0">
                <a:solidFill>
                  <a:schemeClr val="tx1"/>
                </a:solidFill>
              </a:rPr>
              <a:t>This cipher is used by Advanced Encryption Standard (AES).</a:t>
            </a:r>
          </a:p>
        </p:txBody>
      </p:sp>
      <p:pic>
        <p:nvPicPr>
          <p:cNvPr id="5" name="Picture 4">
            <a:extLst>
              <a:ext uri="{FF2B5EF4-FFF2-40B4-BE49-F238E27FC236}">
                <a16:creationId xmlns:a16="http://schemas.microsoft.com/office/drawing/2014/main" id="{E731EFE3-88BA-4EE4-5FB1-FCB0EB8376C0}"/>
              </a:ext>
            </a:extLst>
          </p:cNvPr>
          <p:cNvPicPr>
            <a:picLocks noChangeAspect="1"/>
          </p:cNvPicPr>
          <p:nvPr/>
        </p:nvPicPr>
        <p:blipFill>
          <a:blip r:embed="rId3"/>
          <a:stretch>
            <a:fillRect/>
          </a:stretch>
        </p:blipFill>
        <p:spPr>
          <a:xfrm>
            <a:off x="9218612" y="533400"/>
            <a:ext cx="2970213" cy="2590800"/>
          </a:xfrm>
          <a:prstGeom prst="rect">
            <a:avLst/>
          </a:prstGeom>
        </p:spPr>
      </p:pic>
      <p:pic>
        <p:nvPicPr>
          <p:cNvPr id="7" name="Picture 6">
            <a:extLst>
              <a:ext uri="{FF2B5EF4-FFF2-40B4-BE49-F238E27FC236}">
                <a16:creationId xmlns:a16="http://schemas.microsoft.com/office/drawing/2014/main" id="{CD7BE13F-C9E6-0537-7C39-034F46C60FB8}"/>
              </a:ext>
            </a:extLst>
          </p:cNvPr>
          <p:cNvPicPr>
            <a:picLocks noChangeAspect="1"/>
          </p:cNvPicPr>
          <p:nvPr/>
        </p:nvPicPr>
        <p:blipFill rotWithShape="1">
          <a:blip r:embed="rId4"/>
          <a:srcRect l="18085"/>
          <a:stretch/>
        </p:blipFill>
        <p:spPr>
          <a:xfrm>
            <a:off x="9153016" y="3221736"/>
            <a:ext cx="3046413" cy="3657600"/>
          </a:xfrm>
          <a:prstGeom prst="rect">
            <a:avLst/>
          </a:prstGeom>
        </p:spPr>
      </p:pic>
    </p:spTree>
    <p:extLst>
      <p:ext uri="{BB962C8B-B14F-4D97-AF65-F5344CB8AC3E}">
        <p14:creationId xmlns:p14="http://schemas.microsoft.com/office/powerpoint/2010/main" val="5127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2DA4-1ADE-3F0B-2159-061853FD8615}"/>
              </a:ext>
            </a:extLst>
          </p:cNvPr>
          <p:cNvSpPr>
            <a:spLocks noGrp="1"/>
          </p:cNvSpPr>
          <p:nvPr>
            <p:ph type="title"/>
          </p:nvPr>
        </p:nvSpPr>
        <p:spPr>
          <a:xfrm>
            <a:off x="2360612" y="9144"/>
            <a:ext cx="4572000" cy="670560"/>
          </a:xfrm>
        </p:spPr>
        <p:txBody>
          <a:bodyPr>
            <a:normAutofit fontScale="90000"/>
          </a:bodyPr>
          <a:lstStyle/>
          <a:p>
            <a:r>
              <a:rPr lang="en-US" b="1" dirty="0">
                <a:solidFill>
                  <a:schemeClr val="accent2"/>
                </a:solidFill>
              </a:rPr>
              <a:t>Block Cipher: </a:t>
            </a:r>
            <a:r>
              <a:rPr lang="en-US" sz="3600" b="1" dirty="0">
                <a:solidFill>
                  <a:schemeClr val="accent2"/>
                </a:solidFill>
              </a:rPr>
              <a:t>Feistel</a:t>
            </a:r>
            <a:br>
              <a:rPr lang="en-US" sz="3600" b="1" dirty="0">
                <a:solidFill>
                  <a:schemeClr val="accent2"/>
                </a:solidFill>
              </a:rPr>
            </a:br>
            <a:endParaRPr lang="en-US" b="1" dirty="0">
              <a:solidFill>
                <a:schemeClr val="accent2"/>
              </a:solidFill>
            </a:endParaRPr>
          </a:p>
        </p:txBody>
      </p:sp>
      <p:sp>
        <p:nvSpPr>
          <p:cNvPr id="3" name="Content Placeholder 2">
            <a:extLst>
              <a:ext uri="{FF2B5EF4-FFF2-40B4-BE49-F238E27FC236}">
                <a16:creationId xmlns:a16="http://schemas.microsoft.com/office/drawing/2014/main" id="{836CD69A-3185-0868-76E4-E5A9BC238A26}"/>
              </a:ext>
            </a:extLst>
          </p:cNvPr>
          <p:cNvSpPr>
            <a:spLocks noGrp="1"/>
          </p:cNvSpPr>
          <p:nvPr>
            <p:ph idx="1"/>
          </p:nvPr>
        </p:nvSpPr>
        <p:spPr>
          <a:xfrm>
            <a:off x="76073" y="1030224"/>
            <a:ext cx="6679564" cy="5334000"/>
          </a:xfrm>
        </p:spPr>
        <p:txBody>
          <a:bodyPr>
            <a:normAutofit fontScale="92500" lnSpcReduction="10000"/>
          </a:bodyPr>
          <a:lstStyle/>
          <a:p>
            <a:pPr>
              <a:lnSpc>
                <a:spcPct val="150000"/>
              </a:lnSpc>
            </a:pPr>
            <a:r>
              <a:rPr lang="en-US" dirty="0">
                <a:solidFill>
                  <a:schemeClr val="tx1"/>
                </a:solidFill>
              </a:rPr>
              <a:t>This method combines the SPN and XOR operations for encryption and decryption.</a:t>
            </a:r>
          </a:p>
          <a:p>
            <a:pPr>
              <a:lnSpc>
                <a:spcPct val="150000"/>
              </a:lnSpc>
            </a:pPr>
            <a:r>
              <a:rPr lang="en-US" dirty="0">
                <a:solidFill>
                  <a:schemeClr val="tx1"/>
                </a:solidFill>
              </a:rPr>
              <a:t>The following steps are taken at each round:</a:t>
            </a:r>
          </a:p>
          <a:p>
            <a:pPr marL="685800" indent="-341313">
              <a:lnSpc>
                <a:spcPct val="150000"/>
              </a:lnSpc>
            </a:pPr>
            <a:r>
              <a:rPr lang="en-US" dirty="0">
                <a:solidFill>
                  <a:schemeClr val="tx1"/>
                </a:solidFill>
              </a:rPr>
              <a:t>Plain text is </a:t>
            </a:r>
            <a:r>
              <a:rPr lang="en-US" b="0" i="0" dirty="0">
                <a:solidFill>
                  <a:schemeClr val="tx1"/>
                </a:solidFill>
                <a:effectLst/>
              </a:rPr>
              <a:t>split into two halves: left and right. </a:t>
            </a:r>
          </a:p>
          <a:p>
            <a:pPr marL="685800" indent="-341313">
              <a:lnSpc>
                <a:spcPct val="150000"/>
              </a:lnSpc>
            </a:pPr>
            <a:r>
              <a:rPr lang="en-US" b="0" i="0" dirty="0">
                <a:solidFill>
                  <a:schemeClr val="tx1"/>
                </a:solidFill>
                <a:effectLst/>
              </a:rPr>
              <a:t>The right side is combined with a subkey from a key schedule by key mixing, substitution, and permutation. </a:t>
            </a:r>
          </a:p>
          <a:p>
            <a:pPr marL="685800" indent="-341313">
              <a:lnSpc>
                <a:spcPct val="150000"/>
              </a:lnSpc>
            </a:pPr>
            <a:r>
              <a:rPr lang="en-US" i="0" dirty="0">
                <a:solidFill>
                  <a:srgbClr val="FF0000"/>
                </a:solidFill>
                <a:effectLst/>
              </a:rPr>
              <a:t>The output of the round is then </a:t>
            </a:r>
            <a:r>
              <a:rPr lang="en-US" i="0" dirty="0" err="1">
                <a:solidFill>
                  <a:srgbClr val="FF0000"/>
                </a:solidFill>
                <a:effectLst/>
              </a:rPr>
              <a:t>XOR'd</a:t>
            </a:r>
            <a:r>
              <a:rPr lang="en-US" i="0" dirty="0">
                <a:solidFill>
                  <a:srgbClr val="FF0000"/>
                </a:solidFill>
                <a:effectLst/>
              </a:rPr>
              <a:t> with the left half</a:t>
            </a:r>
            <a:r>
              <a:rPr lang="en-US" i="0" dirty="0">
                <a:solidFill>
                  <a:schemeClr val="tx1"/>
                </a:solidFill>
                <a:effectLst/>
              </a:rPr>
              <a:t>; </a:t>
            </a:r>
            <a:r>
              <a:rPr lang="en-US" i="0" dirty="0">
                <a:solidFill>
                  <a:srgbClr val="FF0000"/>
                </a:solidFill>
                <a:effectLst/>
              </a:rPr>
              <a:t>this produces the next round's right half</a:t>
            </a:r>
            <a:r>
              <a:rPr lang="en-US" i="0" dirty="0">
                <a:solidFill>
                  <a:schemeClr val="tx1"/>
                </a:solidFill>
                <a:effectLst/>
              </a:rPr>
              <a:t>. </a:t>
            </a:r>
          </a:p>
          <a:p>
            <a:pPr marL="685800" indent="-341313">
              <a:lnSpc>
                <a:spcPct val="150000"/>
              </a:lnSpc>
            </a:pPr>
            <a:r>
              <a:rPr lang="en-US" b="0" i="0" dirty="0">
                <a:solidFill>
                  <a:schemeClr val="tx1"/>
                </a:solidFill>
                <a:effectLst/>
              </a:rPr>
              <a:t>The next round's left half is simply the current round's right half before the SPN methods were performed.</a:t>
            </a:r>
          </a:p>
          <a:p>
            <a:pPr marL="347663" indent="-341313">
              <a:lnSpc>
                <a:spcPct val="150000"/>
              </a:lnSpc>
            </a:pPr>
            <a:r>
              <a:rPr lang="en-US" dirty="0">
                <a:solidFill>
                  <a:schemeClr val="tx1"/>
                </a:solidFill>
              </a:rPr>
              <a:t>This cipher is used by US Data Encryption Standard</a:t>
            </a:r>
            <a:r>
              <a:rPr lang="en-US" b="0" i="0" dirty="0">
                <a:solidFill>
                  <a:schemeClr val="tx1"/>
                </a:solidFill>
                <a:effectLst/>
              </a:rPr>
              <a:t> (DES algorithm)</a:t>
            </a:r>
          </a:p>
        </p:txBody>
      </p:sp>
      <p:pic>
        <p:nvPicPr>
          <p:cNvPr id="5" name="Picture 4">
            <a:extLst>
              <a:ext uri="{FF2B5EF4-FFF2-40B4-BE49-F238E27FC236}">
                <a16:creationId xmlns:a16="http://schemas.microsoft.com/office/drawing/2014/main" id="{FC20DC62-85CE-DD38-238A-EDD4B950C20D}"/>
              </a:ext>
            </a:extLst>
          </p:cNvPr>
          <p:cNvPicPr>
            <a:picLocks noChangeAspect="1"/>
          </p:cNvPicPr>
          <p:nvPr/>
        </p:nvPicPr>
        <p:blipFill>
          <a:blip r:embed="rId2"/>
          <a:stretch>
            <a:fillRect/>
          </a:stretch>
        </p:blipFill>
        <p:spPr>
          <a:xfrm>
            <a:off x="6740525" y="1219200"/>
            <a:ext cx="5448300" cy="3990975"/>
          </a:xfrm>
          <a:prstGeom prst="rect">
            <a:avLst/>
          </a:prstGeom>
        </p:spPr>
      </p:pic>
    </p:spTree>
    <p:extLst>
      <p:ext uri="{BB962C8B-B14F-4D97-AF65-F5344CB8AC3E}">
        <p14:creationId xmlns:p14="http://schemas.microsoft.com/office/powerpoint/2010/main" val="10709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CD02-89D3-EEDB-F712-5B339B7E145A}"/>
              </a:ext>
            </a:extLst>
          </p:cNvPr>
          <p:cNvSpPr>
            <a:spLocks noGrp="1"/>
          </p:cNvSpPr>
          <p:nvPr>
            <p:ph type="title"/>
          </p:nvPr>
        </p:nvSpPr>
        <p:spPr>
          <a:xfrm>
            <a:off x="1141412" y="14377"/>
            <a:ext cx="8594429" cy="595223"/>
          </a:xfrm>
        </p:spPr>
        <p:txBody>
          <a:bodyPr>
            <a:normAutofit fontScale="90000"/>
          </a:bodyPr>
          <a:lstStyle/>
          <a:p>
            <a:r>
              <a:rPr lang="en-US" b="1" i="0" dirty="0">
                <a:effectLst/>
                <a:latin typeface="-apple-system"/>
              </a:rPr>
              <a:t>Advanced Encryption Standard</a:t>
            </a:r>
            <a:r>
              <a:rPr lang="en-US" b="1" dirty="0">
                <a:latin typeface="-apple-system"/>
              </a:rPr>
              <a:t> (</a:t>
            </a:r>
            <a:r>
              <a:rPr lang="en-US" b="1" dirty="0"/>
              <a:t>AES)</a:t>
            </a:r>
          </a:p>
        </p:txBody>
      </p:sp>
      <p:sp>
        <p:nvSpPr>
          <p:cNvPr id="3" name="Content Placeholder 2">
            <a:extLst>
              <a:ext uri="{FF2B5EF4-FFF2-40B4-BE49-F238E27FC236}">
                <a16:creationId xmlns:a16="http://schemas.microsoft.com/office/drawing/2014/main" id="{0E646E58-5612-3F3E-24F0-3C60E05CDF57}"/>
              </a:ext>
            </a:extLst>
          </p:cNvPr>
          <p:cNvSpPr>
            <a:spLocks noGrp="1"/>
          </p:cNvSpPr>
          <p:nvPr>
            <p:ph idx="1"/>
          </p:nvPr>
        </p:nvSpPr>
        <p:spPr>
          <a:xfrm>
            <a:off x="-1" y="533400"/>
            <a:ext cx="12188825" cy="6172200"/>
          </a:xfrm>
        </p:spPr>
        <p:txBody>
          <a:bodyPr>
            <a:normAutofit/>
          </a:bodyPr>
          <a:lstStyle/>
          <a:p>
            <a:pPr>
              <a:lnSpc>
                <a:spcPct val="150000"/>
              </a:lnSpc>
              <a:spcBef>
                <a:spcPts val="600"/>
              </a:spcBef>
            </a:pPr>
            <a:r>
              <a:rPr lang="en-US" sz="1800" b="0" i="0" dirty="0">
                <a:solidFill>
                  <a:srgbClr val="282829"/>
                </a:solidFill>
                <a:effectLst/>
              </a:rPr>
              <a:t>AES is a symmetric encryption </a:t>
            </a:r>
            <a:r>
              <a:rPr lang="en-US" sz="1800" b="0" i="0" dirty="0">
                <a:solidFill>
                  <a:schemeClr val="tx1"/>
                </a:solidFill>
                <a:effectLst/>
              </a:rPr>
              <a:t>algorithm established by the U.S. </a:t>
            </a:r>
            <a:r>
              <a:rPr lang="en-US" sz="1800" b="0" i="0" u="none" strike="noStrike" dirty="0">
                <a:solidFill>
                  <a:schemeClr val="tx1"/>
                </a:solidFill>
                <a:effectLst/>
              </a:rPr>
              <a:t>National Institute of Standards and Technology</a:t>
            </a:r>
            <a:r>
              <a:rPr lang="en-US" sz="1800" b="0" i="0" dirty="0">
                <a:solidFill>
                  <a:schemeClr val="tx1"/>
                </a:solidFill>
                <a:effectLst/>
              </a:rPr>
              <a:t> (NIST) in 2001. It was developed by two </a:t>
            </a:r>
            <a:r>
              <a:rPr lang="en-US" sz="1800" b="0" i="0" u="none" strike="noStrike" dirty="0">
                <a:solidFill>
                  <a:schemeClr val="tx1"/>
                </a:solidFill>
                <a:effectLst/>
              </a:rPr>
              <a:t>Belgian</a:t>
            </a:r>
            <a:r>
              <a:rPr lang="en-US" sz="1800" b="0" i="0" dirty="0">
                <a:solidFill>
                  <a:schemeClr val="tx1"/>
                </a:solidFill>
                <a:effectLst/>
              </a:rPr>
              <a:t> cryptographers: </a:t>
            </a:r>
            <a:r>
              <a:rPr lang="en-US" sz="1800" b="0" i="0" u="none" strike="noStrike" dirty="0">
                <a:solidFill>
                  <a:schemeClr val="tx1"/>
                </a:solidFill>
                <a:effectLst/>
              </a:rPr>
              <a:t>Joan Daemen</a:t>
            </a:r>
            <a:r>
              <a:rPr lang="en-US" sz="1800" b="0" i="0" dirty="0">
                <a:solidFill>
                  <a:schemeClr val="tx1"/>
                </a:solidFill>
                <a:effectLst/>
              </a:rPr>
              <a:t> and </a:t>
            </a:r>
            <a:r>
              <a:rPr lang="en-US" sz="1800" b="0" i="0" u="none" strike="noStrike" dirty="0">
                <a:solidFill>
                  <a:schemeClr val="tx1"/>
                </a:solidFill>
                <a:effectLst/>
              </a:rPr>
              <a:t>Vincent </a:t>
            </a:r>
            <a:r>
              <a:rPr lang="en-US" sz="1800" b="0" i="0" u="none" strike="noStrike" dirty="0" err="1">
                <a:solidFill>
                  <a:schemeClr val="tx1"/>
                </a:solidFill>
                <a:effectLst/>
              </a:rPr>
              <a:t>Rijmen</a:t>
            </a:r>
            <a:r>
              <a:rPr lang="en-US" sz="1800" b="0" i="0" u="none" strike="noStrike" dirty="0">
                <a:solidFill>
                  <a:schemeClr val="tx1"/>
                </a:solidFill>
                <a:effectLst/>
              </a:rPr>
              <a:t>.</a:t>
            </a:r>
            <a:endParaRPr lang="en-US" sz="1800" b="0" i="0" dirty="0">
              <a:solidFill>
                <a:schemeClr val="tx1"/>
              </a:solidFill>
              <a:effectLst/>
            </a:endParaRPr>
          </a:p>
          <a:p>
            <a:pPr>
              <a:lnSpc>
                <a:spcPct val="150000"/>
              </a:lnSpc>
              <a:spcBef>
                <a:spcPts val="600"/>
              </a:spcBef>
            </a:pPr>
            <a:r>
              <a:rPr lang="en-US" sz="1800" b="0" i="0" dirty="0">
                <a:solidFill>
                  <a:schemeClr val="tx1"/>
                </a:solidFill>
                <a:effectLst/>
              </a:rPr>
              <a:t>It has been adopted by the U.S. Government</a:t>
            </a:r>
          </a:p>
          <a:p>
            <a:pPr>
              <a:lnSpc>
                <a:spcPct val="150000"/>
              </a:lnSpc>
              <a:spcBef>
                <a:spcPts val="600"/>
              </a:spcBef>
            </a:pPr>
            <a:r>
              <a:rPr lang="en-US" sz="1800" b="0" i="0" dirty="0">
                <a:solidFill>
                  <a:srgbClr val="282829"/>
                </a:solidFill>
                <a:effectLst/>
              </a:rPr>
              <a:t>AES supports different key lengths </a:t>
            </a:r>
            <a:r>
              <a:rPr lang="en-US" sz="1800" dirty="0"/>
              <a:t>of  128, 192, or 256 bits </a:t>
            </a:r>
          </a:p>
          <a:p>
            <a:pPr>
              <a:lnSpc>
                <a:spcPct val="150000"/>
              </a:lnSpc>
              <a:spcBef>
                <a:spcPts val="600"/>
              </a:spcBef>
            </a:pPr>
            <a:r>
              <a:rPr lang="en-US" sz="1800" dirty="0">
                <a:solidFill>
                  <a:srgbClr val="282829"/>
                </a:solidFill>
              </a:rPr>
              <a:t> </a:t>
            </a:r>
            <a:r>
              <a:rPr lang="en-US" sz="1800" b="0" i="0" dirty="0">
                <a:solidFill>
                  <a:srgbClr val="050E17"/>
                </a:solidFill>
                <a:effectLst/>
              </a:rPr>
              <a:t>It is highly secure as it is </a:t>
            </a:r>
            <a:r>
              <a:rPr lang="en-US" sz="1800" b="0" i="0" dirty="0">
                <a:solidFill>
                  <a:srgbClr val="282829"/>
                </a:solidFill>
                <a:effectLst/>
              </a:rPr>
              <a:t>widely used by governments, organizations, and individuals to protect sensitive information.</a:t>
            </a:r>
          </a:p>
          <a:p>
            <a:pPr>
              <a:lnSpc>
                <a:spcPct val="150000"/>
              </a:lnSpc>
              <a:spcBef>
                <a:spcPts val="600"/>
              </a:spcBef>
            </a:pPr>
            <a:r>
              <a:rPr lang="en-US" sz="1800" b="0" i="0" dirty="0">
                <a:solidFill>
                  <a:srgbClr val="282829"/>
                </a:solidFill>
                <a:effectLst/>
              </a:rPr>
              <a:t>The strength of AES lies in its key size, which provides an astronomically large number of possible key combinations </a:t>
            </a:r>
            <a:r>
              <a:rPr lang="en-US" sz="1800" b="1" i="0" dirty="0">
                <a:solidFill>
                  <a:srgbClr val="282829"/>
                </a:solidFill>
                <a:effectLst/>
              </a:rPr>
              <a:t>(2^256)</a:t>
            </a:r>
            <a:r>
              <a:rPr lang="en-US" sz="1800" b="0" i="0" dirty="0">
                <a:solidFill>
                  <a:srgbClr val="282829"/>
                </a:solidFill>
                <a:effectLst/>
              </a:rPr>
              <a:t> that would need to be tested to break the encryption</a:t>
            </a:r>
          </a:p>
          <a:p>
            <a:pPr>
              <a:lnSpc>
                <a:spcPct val="150000"/>
              </a:lnSpc>
              <a:spcBef>
                <a:spcPts val="600"/>
              </a:spcBef>
            </a:pPr>
            <a:r>
              <a:rPr lang="en-US" sz="1800" dirty="0">
                <a:solidFill>
                  <a:srgbClr val="282829"/>
                </a:solidFill>
              </a:rPr>
              <a:t>I</a:t>
            </a:r>
            <a:r>
              <a:rPr lang="en-US" sz="1800" b="0" i="0" dirty="0">
                <a:solidFill>
                  <a:srgbClr val="282829"/>
                </a:solidFill>
                <a:effectLst/>
              </a:rPr>
              <a:t>t would take an infeasible amount of time to try all possible combinations and break AES 256-bit encryption through a brute-force attack. The computational resources and time required to crack it are considered beyond the capabilities of current technology.</a:t>
            </a:r>
          </a:p>
          <a:p>
            <a:pPr>
              <a:lnSpc>
                <a:spcPct val="150000"/>
              </a:lnSpc>
              <a:spcBef>
                <a:spcPts val="600"/>
              </a:spcBef>
            </a:pPr>
            <a:r>
              <a:rPr lang="en-US" sz="1800" dirty="0">
                <a:solidFill>
                  <a:srgbClr val="282829"/>
                </a:solidFill>
              </a:rPr>
              <a:t>AES-256 </a:t>
            </a:r>
            <a:r>
              <a:rPr lang="en-US" sz="1800" b="0" i="0" dirty="0">
                <a:solidFill>
                  <a:srgbClr val="050E17"/>
                </a:solidFill>
                <a:effectLst/>
              </a:rPr>
              <a:t>has not been cracked as the last time I checked</a:t>
            </a:r>
            <a:endParaRPr lang="en-US" sz="1800" dirty="0"/>
          </a:p>
        </p:txBody>
      </p:sp>
      <p:pic>
        <p:nvPicPr>
          <p:cNvPr id="5" name="Graphic 4" descr="Smiling face outline with solid fill">
            <a:extLst>
              <a:ext uri="{FF2B5EF4-FFF2-40B4-BE49-F238E27FC236}">
                <a16:creationId xmlns:a16="http://schemas.microsoft.com/office/drawing/2014/main" id="{0F5521A5-7ABE-A45D-60FA-98D95D3D91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812" y="5638800"/>
            <a:ext cx="457200" cy="368300"/>
          </a:xfrm>
          <a:prstGeom prst="rect">
            <a:avLst/>
          </a:prstGeom>
        </p:spPr>
      </p:pic>
    </p:spTree>
    <p:extLst>
      <p:ext uri="{BB962C8B-B14F-4D97-AF65-F5344CB8AC3E}">
        <p14:creationId xmlns:p14="http://schemas.microsoft.com/office/powerpoint/2010/main" val="159674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873F1-BAFE-4519-AB45-B7098D862825}"/>
              </a:ext>
            </a:extLst>
          </p:cNvPr>
          <p:cNvSpPr>
            <a:spLocks noGrp="1"/>
          </p:cNvSpPr>
          <p:nvPr>
            <p:ph idx="1"/>
          </p:nvPr>
        </p:nvSpPr>
        <p:spPr>
          <a:xfrm>
            <a:off x="455612" y="76200"/>
            <a:ext cx="11506199" cy="6629399"/>
          </a:xfrm>
        </p:spPr>
        <p:txBody>
          <a:bodyPr>
            <a:normAutofit/>
          </a:bodyPr>
          <a:lstStyle/>
          <a:p>
            <a:pPr>
              <a:spcBef>
                <a:spcPts val="2400"/>
              </a:spcBef>
            </a:pPr>
            <a:r>
              <a:rPr lang="en-US" sz="1800" b="1" dirty="0">
                <a:solidFill>
                  <a:schemeClr val="tx1"/>
                </a:solidFill>
              </a:rPr>
              <a:t>Pro of the Block Cipher</a:t>
            </a:r>
            <a:r>
              <a:rPr lang="en-US" sz="1800" dirty="0">
                <a:solidFill>
                  <a:schemeClr val="tx1"/>
                </a:solidFill>
              </a:rPr>
              <a:t>:  </a:t>
            </a:r>
          </a:p>
          <a:p>
            <a:pPr lvl="1">
              <a:lnSpc>
                <a:spcPct val="150000"/>
              </a:lnSpc>
              <a:spcBef>
                <a:spcPts val="2400"/>
              </a:spcBef>
            </a:pPr>
            <a:r>
              <a:rPr lang="en-US" sz="1800" dirty="0">
                <a:solidFill>
                  <a:schemeClr val="tx1"/>
                </a:solidFill>
              </a:rPr>
              <a:t>High diffusion.  (Diffusion means that if we change a character of the plaintext, then several characters of the ciphertext should change, and similarly, if we change a character of the ciphertext, then several characters of the plaintext should change)</a:t>
            </a:r>
          </a:p>
          <a:p>
            <a:pPr>
              <a:spcBef>
                <a:spcPts val="2400"/>
              </a:spcBef>
            </a:pPr>
            <a:r>
              <a:rPr lang="en-US" sz="1800" dirty="0">
                <a:solidFill>
                  <a:schemeClr val="tx1"/>
                </a:solidFill>
              </a:rPr>
              <a:t> </a:t>
            </a:r>
            <a:r>
              <a:rPr lang="en-US" sz="1800" b="1" dirty="0">
                <a:solidFill>
                  <a:schemeClr val="tx1"/>
                </a:solidFill>
              </a:rPr>
              <a:t>Con: </a:t>
            </a:r>
          </a:p>
          <a:p>
            <a:pPr lvl="1">
              <a:spcBef>
                <a:spcPts val="2400"/>
              </a:spcBef>
            </a:pPr>
            <a:r>
              <a:rPr lang="en-US" sz="1800" b="1" dirty="0">
                <a:solidFill>
                  <a:schemeClr val="tx1"/>
                </a:solidFill>
              </a:rPr>
              <a:t>S</a:t>
            </a:r>
            <a:r>
              <a:rPr lang="en-US" sz="1800" dirty="0">
                <a:solidFill>
                  <a:schemeClr val="tx1"/>
                </a:solidFill>
              </a:rPr>
              <a:t>lower encryption speed since the entire block must be captured for encryption/ decryption</a:t>
            </a:r>
          </a:p>
          <a:p>
            <a:endParaRPr lang="en-US" sz="1800" dirty="0"/>
          </a:p>
        </p:txBody>
      </p:sp>
    </p:spTree>
    <p:extLst>
      <p:ext uri="{BB962C8B-B14F-4D97-AF65-F5344CB8AC3E}">
        <p14:creationId xmlns:p14="http://schemas.microsoft.com/office/powerpoint/2010/main" val="231749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14177"/>
            <a:ext cx="9144001" cy="685798"/>
          </a:xfrm>
        </p:spPr>
        <p:txBody>
          <a:bodyPr>
            <a:normAutofit fontScale="90000"/>
          </a:bodyPr>
          <a:lstStyle/>
          <a:p>
            <a:pPr algn="ctr"/>
            <a:r>
              <a:rPr lang="en-US" sz="4000" b="1" dirty="0"/>
              <a:t>HASHING</a:t>
            </a:r>
          </a:p>
        </p:txBody>
      </p:sp>
      <p:sp>
        <p:nvSpPr>
          <p:cNvPr id="3" name="Content Placeholder 2"/>
          <p:cNvSpPr>
            <a:spLocks noGrp="1"/>
          </p:cNvSpPr>
          <p:nvPr>
            <p:ph idx="1"/>
          </p:nvPr>
        </p:nvSpPr>
        <p:spPr>
          <a:xfrm>
            <a:off x="-77787" y="583017"/>
            <a:ext cx="12266612" cy="6248400"/>
          </a:xfrm>
        </p:spPr>
        <p:txBody>
          <a:bodyPr>
            <a:normAutofit/>
          </a:bodyPr>
          <a:lstStyle/>
          <a:p>
            <a:pPr>
              <a:spcBef>
                <a:spcPts val="600"/>
              </a:spcBef>
              <a:spcAft>
                <a:spcPts val="600"/>
              </a:spcAft>
            </a:pPr>
            <a:r>
              <a:rPr lang="en-US" dirty="0">
                <a:solidFill>
                  <a:schemeClr val="tx1"/>
                </a:solidFill>
              </a:rPr>
              <a:t>A Hashing function is a mathematical algorithm that converts data of arbitrary size into a fixed-size output. The output is a ciphered text called a </a:t>
            </a:r>
            <a:r>
              <a:rPr lang="en-US" b="1" dirty="0">
                <a:solidFill>
                  <a:schemeClr val="accent2"/>
                </a:solidFill>
              </a:rPr>
              <a:t>hash value </a:t>
            </a:r>
            <a:r>
              <a:rPr lang="en-US" dirty="0">
                <a:solidFill>
                  <a:schemeClr val="tx1"/>
                </a:solidFill>
              </a:rPr>
              <a:t>which is always unreadable. </a:t>
            </a:r>
          </a:p>
          <a:p>
            <a:r>
              <a:rPr lang="en-US" dirty="0">
                <a:solidFill>
                  <a:schemeClr val="tx1"/>
                </a:solidFill>
              </a:rPr>
              <a:t>Hashing can be efficiently executed but extremely difficult to reverse.</a:t>
            </a:r>
          </a:p>
          <a:p>
            <a:r>
              <a:rPr lang="en-US" dirty="0">
                <a:solidFill>
                  <a:schemeClr val="tx1"/>
                </a:solidFill>
              </a:rPr>
              <a:t>Hash is </a:t>
            </a:r>
            <a:r>
              <a:rPr lang="en-US" b="1" dirty="0">
                <a:solidFill>
                  <a:schemeClr val="accent2"/>
                </a:solidFill>
              </a:rPr>
              <a:t>not the same as </a:t>
            </a:r>
            <a:r>
              <a:rPr lang="en-US" dirty="0">
                <a:solidFill>
                  <a:schemeClr val="tx1"/>
                </a:solidFill>
              </a:rPr>
              <a:t>encryption. Encryption is a two-way function as the plaintext can be encrypted into ciphertext and decrypted back into plaintext using a unique key. Hashing is irreversible.</a:t>
            </a:r>
          </a:p>
          <a:p>
            <a:pPr marL="0" indent="0">
              <a:buNone/>
            </a:pPr>
            <a:r>
              <a:rPr lang="en-US" b="1" dirty="0">
                <a:solidFill>
                  <a:schemeClr val="accent2"/>
                </a:solidFill>
              </a:rPr>
              <a:t>Simple Example:</a:t>
            </a:r>
          </a:p>
          <a:p>
            <a:r>
              <a:rPr lang="en-US" dirty="0">
                <a:solidFill>
                  <a:schemeClr val="tx1"/>
                </a:solidFill>
              </a:rPr>
              <a:t>In the bank, you apply for a credit card.</a:t>
            </a:r>
          </a:p>
          <a:p>
            <a:r>
              <a:rPr lang="en-US" dirty="0">
                <a:solidFill>
                  <a:schemeClr val="tx1"/>
                </a:solidFill>
              </a:rPr>
              <a:t> You create a password to help you access your account. </a:t>
            </a:r>
          </a:p>
          <a:p>
            <a:r>
              <a:rPr lang="en-US" dirty="0">
                <a:solidFill>
                  <a:schemeClr val="tx1"/>
                </a:solidFill>
              </a:rPr>
              <a:t>The bank system does not save your password.  It however runs the password through a hashing algorithm and then saves the hash as your password. </a:t>
            </a:r>
          </a:p>
          <a:p>
            <a:r>
              <a:rPr lang="en-US" dirty="0">
                <a:solidFill>
                  <a:schemeClr val="tx1"/>
                </a:solidFill>
              </a:rPr>
              <a:t>Every time you attempt to log in to your account, the bank system compares the password you type in with the hash it has saved. When the two hash values are </a:t>
            </a:r>
            <a:r>
              <a:rPr lang="en-US" dirty="0" err="1">
                <a:solidFill>
                  <a:schemeClr val="tx1"/>
                </a:solidFill>
              </a:rPr>
              <a:t>equalw</a:t>
            </a:r>
            <a:r>
              <a:rPr lang="en-US" dirty="0">
                <a:solidFill>
                  <a:schemeClr val="tx1"/>
                </a:solidFill>
              </a:rPr>
              <a:t>, you get authorization to access your bank account.</a:t>
            </a:r>
          </a:p>
          <a:p>
            <a:pPr marL="0" indent="0">
              <a:buNone/>
            </a:pPr>
            <a:r>
              <a:rPr lang="en-US" dirty="0">
                <a:solidFill>
                  <a:schemeClr val="tx1"/>
                </a:solidFill>
              </a:rPr>
              <a:t>Hashing is used to:</a:t>
            </a:r>
          </a:p>
          <a:p>
            <a:pPr marL="914400" indent="-342900">
              <a:buFont typeface="Wingdings" panose="05000000000000000000" pitchFamily="2" charset="2"/>
              <a:buChar char="v"/>
            </a:pPr>
            <a:r>
              <a:rPr lang="en-US" dirty="0">
                <a:solidFill>
                  <a:schemeClr val="tx1"/>
                </a:solidFill>
              </a:rPr>
              <a:t>To verify data </a:t>
            </a:r>
            <a:r>
              <a:rPr lang="en-US" b="1" dirty="0">
                <a:solidFill>
                  <a:schemeClr val="tx1"/>
                </a:solidFill>
              </a:rPr>
              <a:t>integrity.</a:t>
            </a:r>
          </a:p>
          <a:p>
            <a:pPr marL="914400">
              <a:buFont typeface="Wingdings" panose="05000000000000000000" pitchFamily="2" charset="2"/>
              <a:buChar char="v"/>
            </a:pPr>
            <a:r>
              <a:rPr lang="en-US" dirty="0">
                <a:solidFill>
                  <a:schemeClr val="tx1"/>
                </a:solidFill>
              </a:rPr>
              <a:t>For proper </a:t>
            </a:r>
            <a:r>
              <a:rPr lang="en-US" b="1" dirty="0">
                <a:solidFill>
                  <a:schemeClr val="tx1"/>
                </a:solidFill>
              </a:rPr>
              <a:t>authentication</a:t>
            </a:r>
            <a:r>
              <a:rPr lang="en-US" dirty="0">
                <a:solidFill>
                  <a:schemeClr val="tx1"/>
                </a:solidFill>
              </a:rPr>
              <a:t>.</a:t>
            </a:r>
          </a:p>
          <a:p>
            <a:pPr marL="914400">
              <a:buFont typeface="Wingdings" panose="05000000000000000000" pitchFamily="2" charset="2"/>
              <a:buChar char="v"/>
            </a:pPr>
            <a:r>
              <a:rPr lang="en-US" dirty="0">
                <a:solidFill>
                  <a:schemeClr val="tx1"/>
                </a:solidFill>
              </a:rPr>
              <a:t>To store sensitive data.</a:t>
            </a:r>
          </a:p>
        </p:txBody>
      </p:sp>
    </p:spTree>
    <p:extLst>
      <p:ext uri="{BB962C8B-B14F-4D97-AF65-F5344CB8AC3E}">
        <p14:creationId xmlns:p14="http://schemas.microsoft.com/office/powerpoint/2010/main" val="93911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2E2D636-70B1-4383-828B-3F6D52FA4319}"/>
              </a:ext>
            </a:extLst>
          </p:cNvPr>
          <p:cNvSpPr txBox="1">
            <a:spLocks/>
          </p:cNvSpPr>
          <p:nvPr/>
        </p:nvSpPr>
        <p:spPr>
          <a:xfrm>
            <a:off x="-22853" y="38100"/>
            <a:ext cx="12211678" cy="678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b="1" dirty="0"/>
              <a:t>Properties of  a Hashing Function</a:t>
            </a:r>
          </a:p>
          <a:p>
            <a:pPr marL="1085850" indent="-342900">
              <a:buFont typeface="Wingdings" panose="05000000000000000000" pitchFamily="2" charset="2"/>
              <a:buChar char="v"/>
            </a:pPr>
            <a:r>
              <a:rPr lang="en-US" b="1" dirty="0"/>
              <a:t>Deterministic</a:t>
            </a:r>
            <a:r>
              <a:rPr lang="en-US" dirty="0"/>
              <a:t> - a hash function </a:t>
            </a:r>
            <a:r>
              <a:rPr lang="en-US" i="1" dirty="0"/>
              <a:t>H</a:t>
            </a:r>
            <a:r>
              <a:rPr lang="en-US" dirty="0"/>
              <a:t> should consistently map a given input </a:t>
            </a:r>
            <a:r>
              <a:rPr lang="en-US" i="1" dirty="0"/>
              <a:t>m</a:t>
            </a:r>
            <a:r>
              <a:rPr lang="en-US" dirty="0"/>
              <a:t> to a hash value </a:t>
            </a:r>
            <a:r>
              <a:rPr lang="en-US" i="1" dirty="0"/>
              <a:t>h</a:t>
            </a:r>
          </a:p>
          <a:p>
            <a:pPr marL="1085850" indent="-342900">
              <a:buFont typeface="Wingdings" panose="05000000000000000000" pitchFamily="2" charset="2"/>
              <a:buChar char="v"/>
            </a:pPr>
            <a:r>
              <a:rPr lang="en-US" b="1" dirty="0"/>
              <a:t>One-way function (pre-image resistance)</a:t>
            </a:r>
            <a:r>
              <a:rPr lang="en-US" dirty="0"/>
              <a:t> – We can’t reverse a hash function back to the original password. For a hash function </a:t>
            </a:r>
            <a:r>
              <a:rPr lang="en-US" i="1" dirty="0"/>
              <a:t>H,</a:t>
            </a:r>
            <a:r>
              <a:rPr lang="en-US" dirty="0"/>
              <a:t> if given any hash value </a:t>
            </a:r>
            <a:r>
              <a:rPr lang="en-US" i="1" dirty="0"/>
              <a:t>h</a:t>
            </a:r>
            <a:r>
              <a:rPr lang="en-US" dirty="0"/>
              <a:t>, it is </a:t>
            </a:r>
            <a:r>
              <a:rPr lang="en-US" dirty="0">
                <a:solidFill>
                  <a:schemeClr val="accent2"/>
                </a:solidFill>
              </a:rPr>
              <a:t>computationally infeasible to find an input </a:t>
            </a:r>
            <a:r>
              <a:rPr lang="en-US" i="1" dirty="0">
                <a:solidFill>
                  <a:schemeClr val="accent2"/>
                </a:solidFill>
              </a:rPr>
              <a:t>m</a:t>
            </a:r>
            <a:r>
              <a:rPr lang="en-US" dirty="0">
                <a:solidFill>
                  <a:schemeClr val="accent2"/>
                </a:solidFill>
              </a:rPr>
              <a:t> such that </a:t>
            </a:r>
            <a:r>
              <a:rPr lang="en-US" i="1" dirty="0">
                <a:solidFill>
                  <a:schemeClr val="accent2"/>
                </a:solidFill>
              </a:rPr>
              <a:t>H(m) </a:t>
            </a:r>
            <a:r>
              <a:rPr lang="en-US" dirty="0">
                <a:solidFill>
                  <a:schemeClr val="accent2"/>
                </a:solidFill>
              </a:rPr>
              <a:t>= </a:t>
            </a:r>
            <a:r>
              <a:rPr lang="en-US" i="1" dirty="0">
                <a:solidFill>
                  <a:schemeClr val="accent2"/>
                </a:solidFill>
              </a:rPr>
              <a:t>h</a:t>
            </a:r>
            <a:r>
              <a:rPr lang="en-US" dirty="0">
                <a:solidFill>
                  <a:schemeClr val="accent2"/>
                </a:solidFill>
              </a:rPr>
              <a:t>.</a:t>
            </a:r>
          </a:p>
          <a:p>
            <a:pPr marL="1085850" indent="-342900">
              <a:buFont typeface="Wingdings" panose="05000000000000000000" pitchFamily="2" charset="2"/>
              <a:buChar char="v"/>
            </a:pPr>
            <a:r>
              <a:rPr lang="en-US" b="1" dirty="0"/>
              <a:t>Collision resistance</a:t>
            </a:r>
            <a:r>
              <a:rPr lang="en-US" dirty="0"/>
              <a:t> – given a hash function </a:t>
            </a:r>
            <a:r>
              <a:rPr lang="en-US" i="1" dirty="0"/>
              <a:t>H</a:t>
            </a:r>
            <a:r>
              <a:rPr lang="en-US" dirty="0"/>
              <a:t>, it should be </a:t>
            </a:r>
            <a:r>
              <a:rPr lang="en-US" dirty="0">
                <a:solidFill>
                  <a:schemeClr val="accent2"/>
                </a:solidFill>
              </a:rPr>
              <a:t>computationally infeasible to find two inputs </a:t>
            </a:r>
            <a:r>
              <a:rPr lang="en-US" i="1" dirty="0">
                <a:solidFill>
                  <a:schemeClr val="accent2"/>
                </a:solidFill>
              </a:rPr>
              <a:t>m </a:t>
            </a:r>
            <a:r>
              <a:rPr lang="en-US" dirty="0">
                <a:solidFill>
                  <a:schemeClr val="accent2"/>
                </a:solidFill>
              </a:rPr>
              <a:t>and </a:t>
            </a:r>
            <a:r>
              <a:rPr lang="en-US" i="1" dirty="0">
                <a:solidFill>
                  <a:schemeClr val="accent2"/>
                </a:solidFill>
              </a:rPr>
              <a:t>m’</a:t>
            </a:r>
            <a:r>
              <a:rPr lang="en-US" dirty="0">
                <a:solidFill>
                  <a:schemeClr val="accent2"/>
                </a:solidFill>
              </a:rPr>
              <a:t> such that </a:t>
            </a:r>
            <a:r>
              <a:rPr lang="en-US" i="1" dirty="0">
                <a:solidFill>
                  <a:schemeClr val="accent2"/>
                </a:solidFill>
              </a:rPr>
              <a:t>m </a:t>
            </a:r>
            <a:r>
              <a:rPr lang="en-US" dirty="0">
                <a:solidFill>
                  <a:schemeClr val="accent2"/>
                </a:solidFill>
              </a:rPr>
              <a:t>≠ </a:t>
            </a:r>
            <a:r>
              <a:rPr lang="en-US" i="1" dirty="0">
                <a:solidFill>
                  <a:schemeClr val="accent2"/>
                </a:solidFill>
              </a:rPr>
              <a:t>m’ </a:t>
            </a:r>
            <a:r>
              <a:rPr lang="en-US" dirty="0">
                <a:solidFill>
                  <a:schemeClr val="accent2"/>
                </a:solidFill>
              </a:rPr>
              <a:t>and </a:t>
            </a:r>
            <a:r>
              <a:rPr lang="en-US" i="1" dirty="0">
                <a:solidFill>
                  <a:schemeClr val="accent2"/>
                </a:solidFill>
              </a:rPr>
              <a:t>H(m) </a:t>
            </a:r>
            <a:r>
              <a:rPr lang="en-US" dirty="0">
                <a:solidFill>
                  <a:schemeClr val="accent2"/>
                </a:solidFill>
              </a:rPr>
              <a:t>= </a:t>
            </a:r>
            <a:r>
              <a:rPr lang="en-US" i="1" dirty="0">
                <a:solidFill>
                  <a:schemeClr val="accent2"/>
                </a:solidFill>
              </a:rPr>
              <a:t>H(m’)</a:t>
            </a:r>
            <a:r>
              <a:rPr lang="en-US" dirty="0">
                <a:solidFill>
                  <a:schemeClr val="accent2"/>
                </a:solidFill>
              </a:rPr>
              <a:t>.  </a:t>
            </a:r>
          </a:p>
          <a:p>
            <a:pPr marL="1085850" indent="-342900">
              <a:buFont typeface="Wingdings" panose="05000000000000000000" pitchFamily="2" charset="2"/>
              <a:buChar char="v"/>
            </a:pPr>
            <a:r>
              <a:rPr lang="en-US" b="1" dirty="0"/>
              <a:t>Target collision resistance (2nd pre-image resistance)-</a:t>
            </a:r>
            <a:r>
              <a:rPr lang="en-US" dirty="0"/>
              <a:t> given a hash function </a:t>
            </a:r>
            <a:r>
              <a:rPr lang="en-US" i="1" dirty="0"/>
              <a:t>H </a:t>
            </a:r>
            <a:r>
              <a:rPr lang="en-US" dirty="0"/>
              <a:t>and any input </a:t>
            </a:r>
            <a:r>
              <a:rPr lang="en-US" i="1" dirty="0"/>
              <a:t>m</a:t>
            </a:r>
            <a:r>
              <a:rPr lang="en-US" dirty="0"/>
              <a:t>, it should be </a:t>
            </a:r>
            <a:r>
              <a:rPr lang="en-US" dirty="0">
                <a:solidFill>
                  <a:schemeClr val="accent2"/>
                </a:solidFill>
              </a:rPr>
              <a:t>computationally infeasible to find another input </a:t>
            </a:r>
            <a:r>
              <a:rPr lang="en-US" i="1" dirty="0">
                <a:solidFill>
                  <a:schemeClr val="accent2"/>
                </a:solidFill>
              </a:rPr>
              <a:t>m’</a:t>
            </a:r>
            <a:r>
              <a:rPr lang="en-US" dirty="0">
                <a:solidFill>
                  <a:schemeClr val="accent2"/>
                </a:solidFill>
              </a:rPr>
              <a:t> such that </a:t>
            </a:r>
            <a:r>
              <a:rPr lang="en-US" i="1" dirty="0">
                <a:solidFill>
                  <a:schemeClr val="accent2"/>
                </a:solidFill>
              </a:rPr>
              <a:t>m’ </a:t>
            </a:r>
            <a:r>
              <a:rPr lang="en-US" dirty="0">
                <a:solidFill>
                  <a:schemeClr val="accent2"/>
                </a:solidFill>
              </a:rPr>
              <a:t>≠ </a:t>
            </a:r>
            <a:r>
              <a:rPr lang="en-US" i="1" dirty="0">
                <a:solidFill>
                  <a:schemeClr val="accent2"/>
                </a:solidFill>
              </a:rPr>
              <a:t>m </a:t>
            </a:r>
            <a:r>
              <a:rPr lang="en-US" dirty="0">
                <a:solidFill>
                  <a:schemeClr val="accent2"/>
                </a:solidFill>
              </a:rPr>
              <a:t>and </a:t>
            </a:r>
            <a:r>
              <a:rPr lang="en-US" i="1" dirty="0">
                <a:solidFill>
                  <a:schemeClr val="accent2"/>
                </a:solidFill>
              </a:rPr>
              <a:t>H(m) </a:t>
            </a:r>
            <a:r>
              <a:rPr lang="en-US" dirty="0">
                <a:solidFill>
                  <a:schemeClr val="accent2"/>
                </a:solidFill>
              </a:rPr>
              <a:t>= </a:t>
            </a:r>
            <a:r>
              <a:rPr lang="en-US" i="1" dirty="0">
                <a:solidFill>
                  <a:schemeClr val="accent2"/>
                </a:solidFill>
              </a:rPr>
              <a:t>H(m’)</a:t>
            </a:r>
            <a:r>
              <a:rPr lang="en-US" dirty="0">
                <a:solidFill>
                  <a:schemeClr val="accent2"/>
                </a:solidFill>
              </a:rPr>
              <a:t>. </a:t>
            </a:r>
          </a:p>
          <a:p>
            <a:pPr marL="1085850" indent="-342900">
              <a:buFont typeface="Wingdings" panose="05000000000000000000" pitchFamily="2" charset="2"/>
              <a:buChar char="v"/>
            </a:pPr>
            <a:r>
              <a:rPr lang="en-US" b="1" dirty="0"/>
              <a:t>Hash Speed- </a:t>
            </a:r>
            <a:r>
              <a:rPr lang="en-US" dirty="0"/>
              <a:t>a hashing algorithm should compute hash values rather quickly. </a:t>
            </a:r>
          </a:p>
          <a:p>
            <a:pPr marL="1085850" indent="-342900">
              <a:buFont typeface="Wingdings" panose="05000000000000000000" pitchFamily="2" charset="2"/>
              <a:buChar char="v"/>
            </a:pPr>
            <a:r>
              <a:rPr lang="en-US" b="1" dirty="0"/>
              <a:t>Avalanche effect </a:t>
            </a:r>
            <a:r>
              <a:rPr lang="en-US" dirty="0"/>
              <a:t>— this property requires that a change in just one bit of the input data should result in a large change in the output.</a:t>
            </a:r>
          </a:p>
        </p:txBody>
      </p:sp>
    </p:spTree>
    <p:extLst>
      <p:ext uri="{BB962C8B-B14F-4D97-AF65-F5344CB8AC3E}">
        <p14:creationId xmlns:p14="http://schemas.microsoft.com/office/powerpoint/2010/main" val="291015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990601"/>
          </a:xfrm>
        </p:spPr>
        <p:txBody>
          <a:bodyPr>
            <a:normAutofit fontScale="90000"/>
          </a:bodyPr>
          <a:lstStyle/>
          <a:p>
            <a:pPr algn="ctr"/>
            <a:r>
              <a:rPr lang="en-US" b="1" dirty="0"/>
              <a:t>U.S. Government Standard Hash Algorithms</a:t>
            </a:r>
          </a:p>
        </p:txBody>
      </p:sp>
      <p:sp>
        <p:nvSpPr>
          <p:cNvPr id="3" name="Content Placeholder 2"/>
          <p:cNvSpPr>
            <a:spLocks noGrp="1"/>
          </p:cNvSpPr>
          <p:nvPr>
            <p:ph idx="1"/>
          </p:nvPr>
        </p:nvSpPr>
        <p:spPr>
          <a:xfrm>
            <a:off x="0" y="1371600"/>
            <a:ext cx="11885611" cy="5410199"/>
          </a:xfrm>
        </p:spPr>
        <p:txBody>
          <a:bodyPr>
            <a:normAutofit/>
          </a:bodyPr>
          <a:lstStyle/>
          <a:p>
            <a:pPr marL="633413" lvl="4" indent="-285750">
              <a:lnSpc>
                <a:spcPct val="150000"/>
              </a:lnSpc>
            </a:pPr>
            <a:r>
              <a:rPr lang="en-US" sz="1800" dirty="0">
                <a:solidFill>
                  <a:schemeClr val="tx1"/>
                </a:solidFill>
              </a:rPr>
              <a:t>SHA-1: 160-bit</a:t>
            </a:r>
          </a:p>
          <a:p>
            <a:pPr marL="633413" lvl="4" indent="-285750">
              <a:lnSpc>
                <a:spcPct val="150000"/>
              </a:lnSpc>
            </a:pPr>
            <a:r>
              <a:rPr lang="en-US" sz="1800" dirty="0">
                <a:solidFill>
                  <a:schemeClr val="tx1"/>
                </a:solidFill>
              </a:rPr>
              <a:t>SHA-2: 224-, 256-, 384-, or 512-bit</a:t>
            </a:r>
          </a:p>
          <a:p>
            <a:pPr marL="810133" lvl="5" indent="-285750">
              <a:lnSpc>
                <a:spcPct val="150000"/>
              </a:lnSpc>
            </a:pPr>
            <a:r>
              <a:rPr lang="en-US" sz="1800" dirty="0">
                <a:solidFill>
                  <a:schemeClr val="tx1"/>
                </a:solidFill>
              </a:rPr>
              <a:t>Federal Information Processing Standards Publication (2015). Secure Hash Standard (SHS). August 2015. </a:t>
            </a:r>
            <a:r>
              <a:rPr lang="en-US" sz="1800" dirty="0">
                <a:hlinkClick r:id="rId3"/>
              </a:rPr>
              <a:t>http://nvlpubs.nist.gov/nistpubs/FIPS/NIST.FIPS.180-4.pdf</a:t>
            </a:r>
            <a:r>
              <a:rPr lang="en-US" sz="1800" dirty="0"/>
              <a:t> </a:t>
            </a:r>
          </a:p>
          <a:p>
            <a:pPr lvl="1">
              <a:lnSpc>
                <a:spcPct val="150000"/>
              </a:lnSpc>
            </a:pPr>
            <a:r>
              <a:rPr lang="en-US" sz="1800" dirty="0"/>
              <a:t>SHA-3: 224-, 256-, 384-, or 512-bit </a:t>
            </a:r>
          </a:p>
          <a:p>
            <a:pPr lvl="2">
              <a:lnSpc>
                <a:spcPct val="150000"/>
              </a:lnSpc>
            </a:pPr>
            <a:r>
              <a:rPr lang="en-US" sz="1800" dirty="0">
                <a:solidFill>
                  <a:schemeClr val="tx1"/>
                </a:solidFill>
              </a:rPr>
              <a:t>Federal Information Processing Standards Publication 202. SHA-3 Standard: Permutation-Based Hash and Extendable-Output Functions. August 2015. </a:t>
            </a:r>
            <a:r>
              <a:rPr lang="en-US" sz="1800" dirty="0">
                <a:hlinkClick r:id="rId4"/>
              </a:rPr>
              <a:t>http://nvlpubs.nist.gov/nistpubs/FIPS/NIST.FIPS.202.pdf</a:t>
            </a:r>
            <a:r>
              <a:rPr lang="en-US" sz="1800" dirty="0"/>
              <a:t> </a:t>
            </a:r>
          </a:p>
          <a:p>
            <a:endParaRPr lang="en-US" dirty="0"/>
          </a:p>
        </p:txBody>
      </p:sp>
    </p:spTree>
    <p:extLst>
      <p:ext uri="{BB962C8B-B14F-4D97-AF65-F5344CB8AC3E}">
        <p14:creationId xmlns:p14="http://schemas.microsoft.com/office/powerpoint/2010/main" val="404210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0"/>
            <a:ext cx="9144001" cy="685800"/>
          </a:xfrm>
        </p:spPr>
        <p:txBody>
          <a:bodyPr/>
          <a:lstStyle/>
          <a:p>
            <a:pPr algn="ctr"/>
            <a:r>
              <a:rPr lang="en-US" b="1" dirty="0"/>
              <a:t>SHAs</a:t>
            </a:r>
          </a:p>
        </p:txBody>
      </p:sp>
      <p:sp>
        <p:nvSpPr>
          <p:cNvPr id="3" name="Content Placeholder 2"/>
          <p:cNvSpPr>
            <a:spLocks noGrp="1"/>
          </p:cNvSpPr>
          <p:nvPr>
            <p:ph idx="1"/>
          </p:nvPr>
        </p:nvSpPr>
        <p:spPr>
          <a:xfrm>
            <a:off x="1" y="609600"/>
            <a:ext cx="12188824" cy="6172200"/>
          </a:xfrm>
        </p:spPr>
        <p:txBody>
          <a:bodyPr>
            <a:normAutofit/>
          </a:bodyPr>
          <a:lstStyle/>
          <a:p>
            <a:pPr>
              <a:lnSpc>
                <a:spcPct val="150000"/>
              </a:lnSpc>
            </a:pPr>
            <a:r>
              <a:rPr lang="en-US" dirty="0">
                <a:solidFill>
                  <a:schemeClr val="tx1"/>
                </a:solidFill>
              </a:rPr>
              <a:t>SHA-1 is broken — if there is any attack faster than brute force/what we expect of an ideal primitive. Broken does not mean that there are practical attacks.</a:t>
            </a:r>
          </a:p>
          <a:p>
            <a:pPr>
              <a:lnSpc>
                <a:spcPct val="150000"/>
              </a:lnSpc>
            </a:pPr>
            <a:r>
              <a:rPr lang="en-US" dirty="0">
                <a:solidFill>
                  <a:schemeClr val="tx1"/>
                </a:solidFill>
              </a:rPr>
              <a:t>Even when there were no known collisions in SHA-1, the collision resistance of SHA-1 is called broken, because there is a theoretical attack that can find collisions using 2</a:t>
            </a:r>
            <a:r>
              <a:rPr lang="en-US" baseline="30000" dirty="0">
                <a:solidFill>
                  <a:schemeClr val="tx1"/>
                </a:solidFill>
              </a:rPr>
              <a:t>63</a:t>
            </a:r>
            <a:r>
              <a:rPr lang="en-US" dirty="0">
                <a:solidFill>
                  <a:schemeClr val="tx1"/>
                </a:solidFill>
              </a:rPr>
              <a:t> operations fewer than the brute force 2</a:t>
            </a:r>
            <a:r>
              <a:rPr lang="en-US" baseline="30000" dirty="0">
                <a:solidFill>
                  <a:schemeClr val="tx1"/>
                </a:solidFill>
              </a:rPr>
              <a:t>80</a:t>
            </a:r>
            <a:r>
              <a:rPr lang="en-US" dirty="0">
                <a:solidFill>
                  <a:schemeClr val="tx1"/>
                </a:solidFill>
              </a:rPr>
              <a:t> operations to SHA-1</a:t>
            </a:r>
          </a:p>
          <a:p>
            <a:pPr>
              <a:lnSpc>
                <a:spcPct val="150000"/>
              </a:lnSpc>
            </a:pPr>
            <a:r>
              <a:rPr lang="en-US" dirty="0">
                <a:solidFill>
                  <a:schemeClr val="tx1"/>
                </a:solidFill>
              </a:rPr>
              <a:t>SHA-2 is not (yet) broken, but its algorithms are similar to SHA-1 </a:t>
            </a:r>
          </a:p>
          <a:p>
            <a:pPr>
              <a:lnSpc>
                <a:spcPct val="150000"/>
              </a:lnSpc>
            </a:pPr>
            <a:r>
              <a:rPr lang="en-US" b="1" dirty="0">
                <a:solidFill>
                  <a:schemeClr val="tx1"/>
                </a:solidFill>
              </a:rPr>
              <a:t>SHA-2: 256</a:t>
            </a:r>
            <a:r>
              <a:rPr lang="en-US" dirty="0">
                <a:solidFill>
                  <a:schemeClr val="tx1"/>
                </a:solidFill>
              </a:rPr>
              <a:t> is widely used in the </a:t>
            </a:r>
            <a:r>
              <a:rPr lang="en-US" b="1" dirty="0">
                <a:solidFill>
                  <a:schemeClr val="tx1"/>
                </a:solidFill>
              </a:rPr>
              <a:t>Bitcoin</a:t>
            </a:r>
            <a:r>
              <a:rPr lang="en-US" dirty="0">
                <a:solidFill>
                  <a:schemeClr val="tx1"/>
                </a:solidFill>
              </a:rPr>
              <a:t> blockchain</a:t>
            </a:r>
          </a:p>
          <a:p>
            <a:pPr>
              <a:lnSpc>
                <a:spcPct val="150000"/>
              </a:lnSpc>
            </a:pPr>
            <a:r>
              <a:rPr lang="en-US" dirty="0">
                <a:solidFill>
                  <a:schemeClr val="tx1"/>
                </a:solidFill>
              </a:rPr>
              <a:t>SHA-3 is not broken, and its algorithms are completely different from SHA-1 and SHA-2 </a:t>
            </a:r>
          </a:p>
          <a:p>
            <a:pPr>
              <a:lnSpc>
                <a:spcPct val="150000"/>
              </a:lnSpc>
            </a:pPr>
            <a:r>
              <a:rPr lang="en-US" b="1" dirty="0">
                <a:solidFill>
                  <a:schemeClr val="tx1"/>
                </a:solidFill>
              </a:rPr>
              <a:t>Keccak-256</a:t>
            </a:r>
            <a:r>
              <a:rPr lang="en-US" dirty="0">
                <a:solidFill>
                  <a:schemeClr val="tx1"/>
                </a:solidFill>
              </a:rPr>
              <a:t>, (a variant of SHA3-256 with some constants changed) is used in the </a:t>
            </a:r>
            <a:r>
              <a:rPr lang="en-US" b="1" dirty="0">
                <a:solidFill>
                  <a:schemeClr val="tx1"/>
                </a:solidFill>
              </a:rPr>
              <a:t>Ethereum</a:t>
            </a:r>
            <a:r>
              <a:rPr lang="en-US" dirty="0">
                <a:solidFill>
                  <a:schemeClr val="tx1"/>
                </a:solidFill>
              </a:rPr>
              <a:t> blockchain</a:t>
            </a:r>
          </a:p>
          <a:p>
            <a:pPr>
              <a:lnSpc>
                <a:spcPct val="150000"/>
              </a:lnSpc>
            </a:pPr>
            <a:r>
              <a:rPr lang="en-US" b="1" dirty="0">
                <a:solidFill>
                  <a:schemeClr val="tx1"/>
                </a:solidFill>
              </a:rPr>
              <a:t>BLAKE2</a:t>
            </a:r>
            <a:r>
              <a:rPr lang="en-US" dirty="0">
                <a:solidFill>
                  <a:schemeClr val="tx1"/>
                </a:solidFill>
              </a:rPr>
              <a:t> / </a:t>
            </a:r>
            <a:r>
              <a:rPr lang="en-US" b="1" dirty="0">
                <a:solidFill>
                  <a:schemeClr val="tx1"/>
                </a:solidFill>
              </a:rPr>
              <a:t>BLAKE2s</a:t>
            </a:r>
            <a:r>
              <a:rPr lang="en-US" dirty="0">
                <a:solidFill>
                  <a:schemeClr val="tx1"/>
                </a:solidFill>
              </a:rPr>
              <a:t> / </a:t>
            </a:r>
            <a:r>
              <a:rPr lang="en-US" b="1" dirty="0">
                <a:solidFill>
                  <a:schemeClr val="tx1"/>
                </a:solidFill>
              </a:rPr>
              <a:t>BLAKE2b</a:t>
            </a:r>
            <a:r>
              <a:rPr lang="en-US" dirty="0">
                <a:solidFill>
                  <a:schemeClr val="tx1"/>
                </a:solidFill>
              </a:rPr>
              <a:t> is a family of fast, highly secure cryptographic hash functions, providing calculation of 160-bit, 224-bit, 256-bit, 384-bit, and 512-bit digest sizes, widely used in modern cryptography.</a:t>
            </a:r>
          </a:p>
          <a:p>
            <a:pPr>
              <a:lnSpc>
                <a:spcPct val="150000"/>
              </a:lnSpc>
            </a:pPr>
            <a:r>
              <a:rPr lang="en-US" dirty="0">
                <a:hlinkClick r:id="rId3"/>
              </a:rPr>
              <a:t>https://cryptobook.nakov.com/cryptographic-hash-functions/secure-hash-algorithms</a:t>
            </a:r>
            <a:r>
              <a:rPr lang="en-US" dirty="0"/>
              <a:t> </a:t>
            </a:r>
          </a:p>
        </p:txBody>
      </p:sp>
    </p:spTree>
    <p:extLst>
      <p:ext uri="{BB962C8B-B14F-4D97-AF65-F5344CB8AC3E}">
        <p14:creationId xmlns:p14="http://schemas.microsoft.com/office/powerpoint/2010/main" val="117818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0"/>
            <a:ext cx="9144001" cy="609600"/>
          </a:xfrm>
        </p:spPr>
        <p:txBody>
          <a:bodyPr>
            <a:normAutofit fontScale="90000"/>
          </a:bodyPr>
          <a:lstStyle/>
          <a:p>
            <a:pPr algn="ctr"/>
            <a:r>
              <a:rPr lang="en-US" b="1" dirty="0"/>
              <a:t>Network Security Goals</a:t>
            </a:r>
          </a:p>
        </p:txBody>
      </p:sp>
      <p:pic>
        <p:nvPicPr>
          <p:cNvPr id="4" name="Picture 3">
            <a:extLst>
              <a:ext uri="{FF2B5EF4-FFF2-40B4-BE49-F238E27FC236}">
                <a16:creationId xmlns:a16="http://schemas.microsoft.com/office/drawing/2014/main" id="{60519DAB-5170-466B-A200-ECAF830E47ED}"/>
              </a:ext>
            </a:extLst>
          </p:cNvPr>
          <p:cNvPicPr>
            <a:picLocks noChangeAspect="1"/>
          </p:cNvPicPr>
          <p:nvPr/>
        </p:nvPicPr>
        <p:blipFill rotWithShape="1">
          <a:blip r:embed="rId3"/>
          <a:srcRect b="6156"/>
          <a:stretch/>
        </p:blipFill>
        <p:spPr>
          <a:xfrm>
            <a:off x="6778625" y="762000"/>
            <a:ext cx="5410200" cy="5077120"/>
          </a:xfrm>
          <a:prstGeom prst="rect">
            <a:avLst/>
          </a:prstGeom>
        </p:spPr>
      </p:pic>
      <p:sp>
        <p:nvSpPr>
          <p:cNvPr id="3" name="Content Placeholder 2"/>
          <p:cNvSpPr>
            <a:spLocks noGrp="1"/>
          </p:cNvSpPr>
          <p:nvPr>
            <p:ph idx="1"/>
          </p:nvPr>
        </p:nvSpPr>
        <p:spPr>
          <a:xfrm>
            <a:off x="303212" y="609600"/>
            <a:ext cx="6629400" cy="6248400"/>
          </a:xfrm>
        </p:spPr>
        <p:txBody>
          <a:bodyPr>
            <a:normAutofit fontScale="92500" lnSpcReduction="20000"/>
          </a:bodyPr>
          <a:lstStyle/>
          <a:p>
            <a:pPr marL="0" indent="0">
              <a:lnSpc>
                <a:spcPct val="150000"/>
              </a:lnSpc>
              <a:buNone/>
            </a:pPr>
            <a:r>
              <a:rPr lang="en-US" sz="1800" dirty="0">
                <a:solidFill>
                  <a:schemeClr val="tx1"/>
                </a:solidFill>
              </a:rPr>
              <a:t>The following goals must be achieved when data is accessed or transferred through network systems:</a:t>
            </a:r>
          </a:p>
          <a:p>
            <a:pPr>
              <a:lnSpc>
                <a:spcPct val="150000"/>
              </a:lnSpc>
            </a:pPr>
            <a:r>
              <a:rPr lang="en-US" sz="1800" b="1" dirty="0">
                <a:solidFill>
                  <a:schemeClr val="accent2"/>
                </a:solidFill>
              </a:rPr>
              <a:t>Confidentiality /Privacy</a:t>
            </a:r>
            <a:r>
              <a:rPr lang="en-US" sz="1800" b="1" dirty="0"/>
              <a:t>-  </a:t>
            </a:r>
            <a:r>
              <a:rPr lang="en-US" sz="1800" dirty="0">
                <a:solidFill>
                  <a:schemeClr val="tx1"/>
                </a:solidFill>
              </a:rPr>
              <a:t>Data must be kept secret or private.  </a:t>
            </a:r>
          </a:p>
          <a:p>
            <a:pPr>
              <a:lnSpc>
                <a:spcPct val="150000"/>
              </a:lnSpc>
            </a:pPr>
            <a:r>
              <a:rPr lang="en-US" sz="1800" b="1" dirty="0">
                <a:solidFill>
                  <a:schemeClr val="accent2"/>
                </a:solidFill>
              </a:rPr>
              <a:t>Accessibility/Availability</a:t>
            </a:r>
            <a:r>
              <a:rPr lang="en-US" sz="1800" dirty="0">
                <a:solidFill>
                  <a:schemeClr val="accent2"/>
                </a:solidFill>
              </a:rPr>
              <a:t>- </a:t>
            </a:r>
            <a:r>
              <a:rPr lang="en-US" sz="1800" dirty="0">
                <a:solidFill>
                  <a:schemeClr val="tx1"/>
                </a:solidFill>
              </a:rPr>
              <a:t>system resources and files should be available to genuine users whenever needed.</a:t>
            </a:r>
          </a:p>
          <a:p>
            <a:pPr>
              <a:lnSpc>
                <a:spcPct val="150000"/>
              </a:lnSpc>
            </a:pPr>
            <a:r>
              <a:rPr lang="en-US" sz="1800" b="1" dirty="0">
                <a:solidFill>
                  <a:schemeClr val="accent2"/>
                </a:solidFill>
              </a:rPr>
              <a:t>Integrity (No </a:t>
            </a:r>
            <a:r>
              <a:rPr lang="en-US" sz="1800" b="1" dirty="0" err="1">
                <a:solidFill>
                  <a:schemeClr val="accent2"/>
                </a:solidFill>
              </a:rPr>
              <a:t>Replayability</a:t>
            </a:r>
            <a:r>
              <a:rPr lang="en-US" sz="1800" b="1" dirty="0">
                <a:solidFill>
                  <a:schemeClr val="accent2"/>
                </a:solidFill>
              </a:rPr>
              <a:t>)–</a:t>
            </a:r>
            <a:r>
              <a:rPr lang="en-US" sz="1800" b="1" dirty="0">
                <a:solidFill>
                  <a:schemeClr val="tx1"/>
                </a:solidFill>
              </a:rPr>
              <a:t> </a:t>
            </a:r>
            <a:r>
              <a:rPr lang="en-US" sz="1800" dirty="0">
                <a:solidFill>
                  <a:schemeClr val="tx1"/>
                </a:solidFill>
              </a:rPr>
              <a:t>maintaining the accuracy and consistency of data. Unauthorized persons or hackers should not change data.</a:t>
            </a:r>
          </a:p>
          <a:p>
            <a:pPr>
              <a:lnSpc>
                <a:spcPct val="150000"/>
              </a:lnSpc>
            </a:pPr>
            <a:r>
              <a:rPr lang="en-US" sz="1800" b="1" dirty="0">
                <a:solidFill>
                  <a:schemeClr val="accent2"/>
                </a:solidFill>
              </a:rPr>
              <a:t>Authentication</a:t>
            </a:r>
            <a:r>
              <a:rPr lang="en-US" sz="1800" dirty="0"/>
              <a:t>- </a:t>
            </a:r>
            <a:r>
              <a:rPr lang="en-US" sz="1800" dirty="0">
                <a:solidFill>
                  <a:schemeClr val="tx1"/>
                </a:solidFill>
              </a:rPr>
              <a:t>Identities of senders/receivers should be proven before granting access to resources (preventing falsehood/pretense)</a:t>
            </a:r>
          </a:p>
          <a:p>
            <a:pPr>
              <a:lnSpc>
                <a:spcPct val="150000"/>
              </a:lnSpc>
            </a:pPr>
            <a:r>
              <a:rPr lang="en-US" sz="1800" b="1" dirty="0">
                <a:solidFill>
                  <a:schemeClr val="accent2"/>
                </a:solidFill>
              </a:rPr>
              <a:t>Authorization</a:t>
            </a:r>
            <a:r>
              <a:rPr lang="en-US" sz="1800" dirty="0"/>
              <a:t>- individual </a:t>
            </a:r>
            <a:r>
              <a:rPr lang="en-US" sz="1800" dirty="0">
                <a:solidFill>
                  <a:schemeClr val="tx1"/>
                </a:solidFill>
              </a:rPr>
              <a:t>access rights to modify data</a:t>
            </a:r>
          </a:p>
          <a:p>
            <a:pPr>
              <a:lnSpc>
                <a:spcPct val="150000"/>
              </a:lnSpc>
            </a:pPr>
            <a:r>
              <a:rPr lang="en-US" sz="1800" dirty="0">
                <a:solidFill>
                  <a:schemeClr val="accent2"/>
                </a:solidFill>
              </a:rPr>
              <a:t> </a:t>
            </a:r>
            <a:r>
              <a:rPr lang="en-US" sz="1800" b="1" dirty="0">
                <a:solidFill>
                  <a:schemeClr val="accent2"/>
                </a:solidFill>
              </a:rPr>
              <a:t>Non-Repudiation</a:t>
            </a:r>
            <a:r>
              <a:rPr lang="en-US" sz="1800" b="1" dirty="0"/>
              <a:t>: </a:t>
            </a:r>
            <a:r>
              <a:rPr lang="en-US" sz="1800" dirty="0">
                <a:solidFill>
                  <a:schemeClr val="tx1"/>
                </a:solidFill>
              </a:rPr>
              <a:t>a mechanism that prevents the denial of the message content </a:t>
            </a:r>
            <a:r>
              <a:rPr lang="en-US" sz="1800" dirty="0">
                <a:solidFill>
                  <a:srgbClr val="FF0000"/>
                </a:solidFill>
              </a:rPr>
              <a:t>sent </a:t>
            </a:r>
            <a:r>
              <a:rPr lang="en-US" sz="1800" dirty="0">
                <a:solidFill>
                  <a:schemeClr val="tx1"/>
                </a:solidFill>
              </a:rPr>
              <a:t>through a network. The sender can not deny a message sent.</a:t>
            </a:r>
          </a:p>
        </p:txBody>
      </p:sp>
    </p:spTree>
    <p:extLst>
      <p:ext uri="{BB962C8B-B14F-4D97-AF65-F5344CB8AC3E}">
        <p14:creationId xmlns:p14="http://schemas.microsoft.com/office/powerpoint/2010/main" val="5597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8860"/>
            <a:ext cx="8686800" cy="685800"/>
          </a:xfrm>
        </p:spPr>
        <p:txBody>
          <a:bodyPr>
            <a:normAutofit/>
          </a:bodyPr>
          <a:lstStyle/>
          <a:p>
            <a:pPr algn="ctr"/>
            <a:r>
              <a:rPr lang="en-US" b="1" dirty="0"/>
              <a:t>Symmetric Encryption: MAC </a:t>
            </a:r>
          </a:p>
        </p:txBody>
      </p:sp>
      <p:sp>
        <p:nvSpPr>
          <p:cNvPr id="3" name="Content Placeholder 2"/>
          <p:cNvSpPr>
            <a:spLocks noGrp="1"/>
          </p:cNvSpPr>
          <p:nvPr>
            <p:ph idx="1"/>
          </p:nvPr>
        </p:nvSpPr>
        <p:spPr>
          <a:xfrm>
            <a:off x="74613" y="685800"/>
            <a:ext cx="12114212" cy="6096000"/>
          </a:xfrm>
        </p:spPr>
        <p:txBody>
          <a:bodyPr>
            <a:noAutofit/>
          </a:bodyPr>
          <a:lstStyle/>
          <a:p>
            <a:r>
              <a:rPr lang="en-US" sz="1800" dirty="0">
                <a:solidFill>
                  <a:schemeClr val="tx1"/>
                </a:solidFill>
              </a:rPr>
              <a:t> MAC- </a:t>
            </a:r>
            <a:r>
              <a:rPr lang="en-US" b="1" dirty="0">
                <a:solidFill>
                  <a:schemeClr val="tx1"/>
                </a:solidFill>
              </a:rPr>
              <a:t>Message Authentication Code</a:t>
            </a:r>
            <a:r>
              <a:rPr lang="en-US" sz="1800" dirty="0">
                <a:solidFill>
                  <a:schemeClr val="tx1"/>
                </a:solidFill>
              </a:rPr>
              <a:t> is used to authenticate the origin and nature of a message </a:t>
            </a:r>
          </a:p>
          <a:p>
            <a:r>
              <a:rPr lang="en-US" sz="1800" dirty="0">
                <a:solidFill>
                  <a:schemeClr val="tx1"/>
                </a:solidFill>
              </a:rPr>
              <a:t> MAC ensures that the message from the correct sender has not been changed; the data transferred over the network is legitimate and does not contain harmful code.</a:t>
            </a:r>
          </a:p>
          <a:p>
            <a:r>
              <a:rPr lang="en-US" sz="1800" dirty="0">
                <a:solidFill>
                  <a:schemeClr val="tx1"/>
                </a:solidFill>
              </a:rPr>
              <a:t>The sender and receiver of a message </a:t>
            </a:r>
            <a:r>
              <a:rPr lang="en-US" sz="1800" dirty="0">
                <a:solidFill>
                  <a:srgbClr val="FF0000"/>
                </a:solidFill>
              </a:rPr>
              <a:t>must agree on the same key before initiating communication</a:t>
            </a:r>
          </a:p>
          <a:p>
            <a:r>
              <a:rPr lang="en-US" sz="1800" dirty="0">
                <a:solidFill>
                  <a:schemeClr val="tx1"/>
                </a:solidFill>
              </a:rPr>
              <a:t>MAC Algorithms are based on Hashing.</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r>
              <a:rPr lang="en-US" sz="1800" dirty="0">
                <a:solidFill>
                  <a:schemeClr val="tx1"/>
                </a:solidFill>
              </a:rPr>
              <a:t>A MAC system consists of three algorithms:</a:t>
            </a:r>
          </a:p>
          <a:p>
            <a:pPr lvl="1"/>
            <a:r>
              <a:rPr lang="en-US" sz="1800" dirty="0">
                <a:solidFill>
                  <a:schemeClr val="tx1"/>
                </a:solidFill>
              </a:rPr>
              <a:t>A key generation algorithm selects a key from the key space uniformly at random.</a:t>
            </a:r>
          </a:p>
          <a:p>
            <a:pPr lvl="1"/>
            <a:r>
              <a:rPr lang="en-US" sz="1800" dirty="0">
                <a:solidFill>
                  <a:schemeClr val="tx1"/>
                </a:solidFill>
              </a:rPr>
              <a:t>A signing algorithm efficiently returns a tag given the key and the message.</a:t>
            </a:r>
          </a:p>
          <a:p>
            <a:pPr lvl="1"/>
            <a:r>
              <a:rPr lang="en-US" sz="1800" dirty="0">
                <a:solidFill>
                  <a:schemeClr val="tx1"/>
                </a:solidFill>
              </a:rPr>
              <a:t>A verifying algorithm efficiently verifies the authenticity of the message given the same key and the tag. Return </a:t>
            </a:r>
            <a:r>
              <a:rPr lang="en-US" sz="1800" i="1" dirty="0">
                <a:solidFill>
                  <a:schemeClr val="tx1"/>
                </a:solidFill>
              </a:rPr>
              <a:t>accepted</a:t>
            </a:r>
            <a:r>
              <a:rPr lang="en-US" sz="1800" dirty="0">
                <a:solidFill>
                  <a:schemeClr val="tx1"/>
                </a:solidFill>
              </a:rPr>
              <a:t> when the message and tag are not tampered with or forged, otherwise return </a:t>
            </a:r>
            <a:r>
              <a:rPr lang="en-US" sz="1800" i="1" dirty="0">
                <a:solidFill>
                  <a:schemeClr val="tx1"/>
                </a:solidFill>
              </a:rPr>
              <a:t>rejected</a:t>
            </a:r>
            <a:r>
              <a:rPr lang="en-US" sz="1800" dirty="0">
                <a:solidFill>
                  <a:schemeClr val="tx1"/>
                </a:solidFill>
              </a:rPr>
              <a:t>.</a:t>
            </a:r>
          </a:p>
          <a:p>
            <a:endParaRPr lang="en-US" sz="1800" dirty="0">
              <a:solidFill>
                <a:schemeClr val="tx1"/>
              </a:solidFill>
            </a:endParaRPr>
          </a:p>
          <a:p>
            <a:endParaRPr lang="en-US" sz="1800" dirty="0">
              <a:solidFill>
                <a:schemeClr val="tx1"/>
              </a:solidFill>
            </a:endParaRPr>
          </a:p>
        </p:txBody>
      </p:sp>
      <p:pic>
        <p:nvPicPr>
          <p:cNvPr id="9" name="Picture 8">
            <a:extLst>
              <a:ext uri="{FF2B5EF4-FFF2-40B4-BE49-F238E27FC236}">
                <a16:creationId xmlns:a16="http://schemas.microsoft.com/office/drawing/2014/main" id="{9CA54D1F-FAA2-5444-D491-972AE6F17F12}"/>
              </a:ext>
            </a:extLst>
          </p:cNvPr>
          <p:cNvPicPr>
            <a:picLocks noChangeAspect="1"/>
          </p:cNvPicPr>
          <p:nvPr/>
        </p:nvPicPr>
        <p:blipFill>
          <a:blip r:embed="rId3"/>
          <a:stretch>
            <a:fillRect/>
          </a:stretch>
        </p:blipFill>
        <p:spPr>
          <a:xfrm>
            <a:off x="4722812" y="2512828"/>
            <a:ext cx="6553768" cy="2438611"/>
          </a:xfrm>
          <a:prstGeom prst="rect">
            <a:avLst/>
          </a:prstGeom>
        </p:spPr>
      </p:pic>
    </p:spTree>
    <p:extLst>
      <p:ext uri="{BB962C8B-B14F-4D97-AF65-F5344CB8AC3E}">
        <p14:creationId xmlns:p14="http://schemas.microsoft.com/office/powerpoint/2010/main" val="159657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0"/>
            <a:ext cx="9144001" cy="914400"/>
          </a:xfrm>
        </p:spPr>
        <p:txBody>
          <a:bodyPr/>
          <a:lstStyle/>
          <a:p>
            <a:pPr algn="ctr"/>
            <a:r>
              <a:rPr lang="en-US" b="1" dirty="0"/>
              <a:t>MAC</a:t>
            </a:r>
          </a:p>
        </p:txBody>
      </p:sp>
      <p:sp>
        <p:nvSpPr>
          <p:cNvPr id="3" name="Content Placeholder 2"/>
          <p:cNvSpPr>
            <a:spLocks noGrp="1"/>
          </p:cNvSpPr>
          <p:nvPr>
            <p:ph idx="1"/>
          </p:nvPr>
        </p:nvSpPr>
        <p:spPr>
          <a:xfrm>
            <a:off x="455613" y="1295400"/>
            <a:ext cx="11125200" cy="5257799"/>
          </a:xfrm>
        </p:spPr>
        <p:txBody>
          <a:bodyPr>
            <a:normAutofit/>
          </a:bodyPr>
          <a:lstStyle/>
          <a:p>
            <a:r>
              <a:rPr lang="en-US" dirty="0">
                <a:solidFill>
                  <a:schemeClr val="tx1"/>
                </a:solidFill>
              </a:rPr>
              <a:t>Alex authenticates message </a:t>
            </a:r>
            <a:r>
              <a:rPr lang="en-US" i="1" dirty="0">
                <a:solidFill>
                  <a:schemeClr val="tx1"/>
                </a:solidFill>
              </a:rPr>
              <a:t>M</a:t>
            </a:r>
            <a:r>
              <a:rPr lang="en-US" dirty="0">
                <a:solidFill>
                  <a:schemeClr val="tx1"/>
                </a:solidFill>
              </a:rPr>
              <a:t> by computing </a:t>
            </a:r>
            <a:r>
              <a:rPr lang="en-US" i="1" dirty="0">
                <a:solidFill>
                  <a:schemeClr val="tx1"/>
                </a:solidFill>
              </a:rPr>
              <a:t>T</a:t>
            </a:r>
            <a:r>
              <a:rPr lang="en-US" dirty="0">
                <a:solidFill>
                  <a:schemeClr val="tx1"/>
                </a:solidFill>
              </a:rPr>
              <a:t> = Mac(</a:t>
            </a:r>
            <a:r>
              <a:rPr lang="en-US" i="1" dirty="0">
                <a:solidFill>
                  <a:schemeClr val="tx1"/>
                </a:solidFill>
              </a:rPr>
              <a:t>M,K</a:t>
            </a:r>
            <a:r>
              <a:rPr lang="en-US" dirty="0">
                <a:solidFill>
                  <a:schemeClr val="tx1"/>
                </a:solidFill>
              </a:rPr>
              <a:t>); she sends </a:t>
            </a:r>
            <a:r>
              <a:rPr lang="en-US" i="1" dirty="0">
                <a:solidFill>
                  <a:schemeClr val="tx1"/>
                </a:solidFill>
              </a:rPr>
              <a:t>M</a:t>
            </a:r>
            <a:r>
              <a:rPr lang="en-US" dirty="0">
                <a:solidFill>
                  <a:schemeClr val="tx1"/>
                </a:solidFill>
              </a:rPr>
              <a:t> and </a:t>
            </a:r>
            <a:r>
              <a:rPr lang="en-US" i="1" dirty="0">
                <a:solidFill>
                  <a:schemeClr val="tx1"/>
                </a:solidFill>
              </a:rPr>
              <a:t>T</a:t>
            </a:r>
            <a:r>
              <a:rPr lang="en-US" dirty="0">
                <a:solidFill>
                  <a:schemeClr val="tx1"/>
                </a:solidFill>
              </a:rPr>
              <a:t> to Blake </a:t>
            </a:r>
          </a:p>
          <a:p>
            <a:r>
              <a:rPr lang="en-US" dirty="0">
                <a:solidFill>
                  <a:schemeClr val="tx1"/>
                </a:solidFill>
              </a:rPr>
              <a:t>Blake verifies the message by computing </a:t>
            </a:r>
            <a:r>
              <a:rPr lang="en-US" i="1" dirty="0">
                <a:solidFill>
                  <a:schemeClr val="tx1"/>
                </a:solidFill>
              </a:rPr>
              <a:t>T'</a:t>
            </a:r>
            <a:r>
              <a:rPr lang="en-US" dirty="0">
                <a:solidFill>
                  <a:schemeClr val="tx1"/>
                </a:solidFill>
              </a:rPr>
              <a:t> = </a:t>
            </a:r>
            <a:r>
              <a:rPr lang="en-US" dirty="0" err="1">
                <a:solidFill>
                  <a:schemeClr val="tx1"/>
                </a:solidFill>
              </a:rPr>
              <a:t>MacV</a:t>
            </a:r>
            <a:r>
              <a:rPr lang="en-US" dirty="0">
                <a:solidFill>
                  <a:schemeClr val="tx1"/>
                </a:solidFill>
              </a:rPr>
              <a:t>(</a:t>
            </a:r>
            <a:r>
              <a:rPr lang="en-US" i="1" dirty="0">
                <a:solidFill>
                  <a:schemeClr val="tx1"/>
                </a:solidFill>
              </a:rPr>
              <a:t>M,K</a:t>
            </a:r>
            <a:r>
              <a:rPr lang="en-US" dirty="0">
                <a:solidFill>
                  <a:schemeClr val="tx1"/>
                </a:solidFill>
              </a:rPr>
              <a:t>); if </a:t>
            </a:r>
            <a:r>
              <a:rPr lang="en-US" i="1" dirty="0">
                <a:solidFill>
                  <a:schemeClr val="tx1"/>
                </a:solidFill>
              </a:rPr>
              <a:t>T'</a:t>
            </a:r>
            <a:r>
              <a:rPr lang="en-US" dirty="0">
                <a:solidFill>
                  <a:schemeClr val="tx1"/>
                </a:solidFill>
              </a:rPr>
              <a:t> ≠ </a:t>
            </a:r>
            <a:r>
              <a:rPr lang="en-US" i="1" dirty="0">
                <a:solidFill>
                  <a:schemeClr val="tx1"/>
                </a:solidFill>
              </a:rPr>
              <a:t>T</a:t>
            </a:r>
            <a:r>
              <a:rPr lang="en-US" dirty="0">
                <a:solidFill>
                  <a:schemeClr val="tx1"/>
                </a:solidFill>
              </a:rPr>
              <a:t>, the verification fails </a:t>
            </a:r>
          </a:p>
          <a:p>
            <a:endParaRPr lang="en-US" dirty="0">
              <a:solidFill>
                <a:schemeClr val="tx1"/>
              </a:solidFill>
            </a:endParaRPr>
          </a:p>
          <a:p>
            <a:endParaRPr lang="en-US" dirty="0">
              <a:solidFill>
                <a:schemeClr val="tx1"/>
              </a:solidFill>
            </a:endParaRPr>
          </a:p>
          <a:p>
            <a:pPr marL="0" indent="0" algn="ctr">
              <a:buNone/>
            </a:pPr>
            <a:r>
              <a:rPr lang="en-US" sz="2800" b="1" u="sng" dirty="0">
                <a:solidFill>
                  <a:schemeClr val="tx1"/>
                </a:solidFill>
              </a:rPr>
              <a:t>A Secure Channel</a:t>
            </a:r>
          </a:p>
          <a:p>
            <a:r>
              <a:rPr lang="en-US" sz="1800" dirty="0">
                <a:solidFill>
                  <a:schemeClr val="tx1"/>
                </a:solidFill>
              </a:rPr>
              <a:t>Alex and Blake establish a </a:t>
            </a:r>
            <a:r>
              <a:rPr lang="en-US" sz="1800" b="1" dirty="0">
                <a:solidFill>
                  <a:schemeClr val="tx1"/>
                </a:solidFill>
              </a:rPr>
              <a:t>session key</a:t>
            </a:r>
            <a:r>
              <a:rPr lang="en-US" sz="1800" dirty="0">
                <a:solidFill>
                  <a:schemeClr val="tx1"/>
                </a:solidFill>
              </a:rPr>
              <a:t> </a:t>
            </a:r>
            <a:r>
              <a:rPr lang="en-US" sz="1800" i="1" dirty="0">
                <a:solidFill>
                  <a:schemeClr val="tx1"/>
                </a:solidFill>
              </a:rPr>
              <a:t>K</a:t>
            </a:r>
            <a:r>
              <a:rPr lang="en-US" sz="1800" dirty="0">
                <a:solidFill>
                  <a:schemeClr val="tx1"/>
                </a:solidFill>
              </a:rPr>
              <a:t> </a:t>
            </a:r>
          </a:p>
          <a:p>
            <a:r>
              <a:rPr lang="en-US" sz="1800" dirty="0">
                <a:solidFill>
                  <a:schemeClr val="tx1"/>
                </a:solidFill>
              </a:rPr>
              <a:t>Alex and Blake  both establish and initialize a </a:t>
            </a:r>
            <a:r>
              <a:rPr lang="en-US" sz="1800" b="1" dirty="0">
                <a:solidFill>
                  <a:schemeClr val="tx1"/>
                </a:solidFill>
              </a:rPr>
              <a:t>sequence number</a:t>
            </a:r>
            <a:r>
              <a:rPr lang="en-US" sz="1800" dirty="0">
                <a:solidFill>
                  <a:schemeClr val="tx1"/>
                </a:solidFill>
              </a:rPr>
              <a:t> </a:t>
            </a:r>
          </a:p>
          <a:p>
            <a:r>
              <a:rPr lang="en-US" sz="1800" dirty="0">
                <a:solidFill>
                  <a:schemeClr val="tx1"/>
                </a:solidFill>
              </a:rPr>
              <a:t>To send a secure message to Blake, Alex: </a:t>
            </a:r>
          </a:p>
          <a:p>
            <a:pPr lvl="1"/>
            <a:r>
              <a:rPr lang="en-US" sz="1800" dirty="0">
                <a:solidFill>
                  <a:schemeClr val="tx1"/>
                </a:solidFill>
              </a:rPr>
              <a:t>Encrypts the message, using the sequence number as the nonce and the key, yielding the ciphertext </a:t>
            </a:r>
          </a:p>
          <a:p>
            <a:pPr lvl="1"/>
            <a:r>
              <a:rPr lang="en-US" sz="1800" dirty="0">
                <a:solidFill>
                  <a:schemeClr val="tx1"/>
                </a:solidFill>
              </a:rPr>
              <a:t>Computes the MAC tag using the key and the ciphertext. </a:t>
            </a:r>
          </a:p>
          <a:p>
            <a:pPr lvl="1"/>
            <a:r>
              <a:rPr lang="en-US" sz="1800" dirty="0">
                <a:solidFill>
                  <a:schemeClr val="tx1"/>
                </a:solidFill>
              </a:rPr>
              <a:t>Sends the nonce, ciphertext, and tag to Blake </a:t>
            </a:r>
          </a:p>
          <a:p>
            <a:pPr lvl="1"/>
            <a:r>
              <a:rPr lang="en-US" sz="1800" dirty="0">
                <a:solidFill>
                  <a:schemeClr val="tx1"/>
                </a:solidFill>
              </a:rPr>
              <a:t>Increments the sequence number (for the next message) </a:t>
            </a:r>
          </a:p>
          <a:p>
            <a:pPr marL="0" indent="0">
              <a:buNone/>
            </a:pPr>
            <a:endParaRPr lang="en-US" dirty="0">
              <a:solidFill>
                <a:schemeClr val="tx1"/>
              </a:solidFill>
            </a:endParaRPr>
          </a:p>
        </p:txBody>
      </p:sp>
    </p:spTree>
    <p:extLst>
      <p:ext uri="{BB962C8B-B14F-4D97-AF65-F5344CB8AC3E}">
        <p14:creationId xmlns:p14="http://schemas.microsoft.com/office/powerpoint/2010/main" val="104364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85800"/>
          </a:xfrm>
        </p:spPr>
        <p:txBody>
          <a:bodyPr/>
          <a:lstStyle/>
          <a:p>
            <a:pPr algn="ctr"/>
            <a:r>
              <a:rPr lang="en-US" b="1" dirty="0"/>
              <a:t>Secure Channel (cont’d)</a:t>
            </a:r>
          </a:p>
        </p:txBody>
      </p:sp>
      <p:sp>
        <p:nvSpPr>
          <p:cNvPr id="3" name="Content Placeholder 2"/>
          <p:cNvSpPr>
            <a:spLocks noGrp="1"/>
          </p:cNvSpPr>
          <p:nvPr>
            <p:ph idx="1"/>
          </p:nvPr>
        </p:nvSpPr>
        <p:spPr>
          <a:xfrm>
            <a:off x="379412" y="1295400"/>
            <a:ext cx="11734799" cy="5333999"/>
          </a:xfrm>
        </p:spPr>
        <p:txBody>
          <a:bodyPr/>
          <a:lstStyle/>
          <a:p>
            <a:r>
              <a:rPr lang="en-US" sz="1800" dirty="0">
                <a:solidFill>
                  <a:schemeClr val="tx1"/>
                </a:solidFill>
              </a:rPr>
              <a:t>To receive a secure message from Alex, Blake: </a:t>
            </a:r>
          </a:p>
          <a:p>
            <a:pPr lvl="1"/>
            <a:r>
              <a:rPr lang="en-US" sz="1800" dirty="0">
                <a:solidFill>
                  <a:schemeClr val="tx1"/>
                </a:solidFill>
              </a:rPr>
              <a:t>Verifies the tag using the shared session key. If verification fails (if </a:t>
            </a:r>
            <a:r>
              <a:rPr lang="en-US" sz="1800" i="1" dirty="0">
                <a:solidFill>
                  <a:schemeClr val="tx1"/>
                </a:solidFill>
              </a:rPr>
              <a:t>T'</a:t>
            </a:r>
            <a:r>
              <a:rPr lang="en-US" sz="1800" dirty="0">
                <a:solidFill>
                  <a:schemeClr val="tx1"/>
                </a:solidFill>
              </a:rPr>
              <a:t> ≠ </a:t>
            </a:r>
            <a:r>
              <a:rPr lang="en-US" sz="1800" i="1" dirty="0">
                <a:solidFill>
                  <a:schemeClr val="tx1"/>
                </a:solidFill>
              </a:rPr>
              <a:t>T ), </a:t>
            </a:r>
            <a:r>
              <a:rPr lang="en-US" sz="1800" dirty="0">
                <a:solidFill>
                  <a:schemeClr val="tx1"/>
                </a:solidFill>
              </a:rPr>
              <a:t>ignore the message (someone tampered with it).</a:t>
            </a:r>
          </a:p>
          <a:p>
            <a:pPr lvl="1"/>
            <a:r>
              <a:rPr lang="en-US" sz="1800" dirty="0">
                <a:solidFill>
                  <a:schemeClr val="tx1"/>
                </a:solidFill>
              </a:rPr>
              <a:t> If the nonce &lt; sequence number Blake is expecting, it's a replay, ignore the message.</a:t>
            </a:r>
          </a:p>
          <a:p>
            <a:pPr lvl="1"/>
            <a:r>
              <a:rPr lang="en-US" sz="1800" dirty="0">
                <a:solidFill>
                  <a:schemeClr val="tx1"/>
                </a:solidFill>
              </a:rPr>
              <a:t>Decrypts the ciphertext yielding the message </a:t>
            </a:r>
          </a:p>
          <a:p>
            <a:pPr lvl="1"/>
            <a:r>
              <a:rPr lang="en-US" sz="1800" dirty="0">
                <a:solidFill>
                  <a:schemeClr val="tx1"/>
                </a:solidFill>
              </a:rPr>
              <a:t>Set sequence number = nonce+1 and accept message </a:t>
            </a:r>
          </a:p>
          <a:p>
            <a:pPr lvl="1"/>
            <a:endParaRPr lang="en-US" sz="1800" dirty="0"/>
          </a:p>
          <a:p>
            <a:pPr lvl="1"/>
            <a:endParaRPr lang="en-US" sz="1800" dirty="0"/>
          </a:p>
          <a:p>
            <a:pPr marL="52388" lvl="1" indent="0">
              <a:lnSpc>
                <a:spcPct val="150000"/>
              </a:lnSpc>
              <a:buNone/>
            </a:pPr>
            <a:r>
              <a:rPr lang="en-US" sz="1800" b="1" dirty="0">
                <a:solidFill>
                  <a:srgbClr val="FF0000"/>
                </a:solidFill>
              </a:rPr>
              <a:t>Encryption provides confidentiality, and a MAC provides integrity and authentication.</a:t>
            </a:r>
          </a:p>
          <a:p>
            <a:pPr marL="52388" lvl="1" indent="0">
              <a:buNone/>
            </a:pPr>
            <a:endParaRPr lang="en-US" dirty="0"/>
          </a:p>
          <a:p>
            <a:endParaRPr lang="en-US" dirty="0"/>
          </a:p>
        </p:txBody>
      </p:sp>
    </p:spTree>
    <p:extLst>
      <p:ext uri="{BB962C8B-B14F-4D97-AF65-F5344CB8AC3E}">
        <p14:creationId xmlns:p14="http://schemas.microsoft.com/office/powerpoint/2010/main" val="183181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0"/>
            <a:ext cx="9144001" cy="838200"/>
          </a:xfrm>
        </p:spPr>
        <p:txBody>
          <a:bodyPr>
            <a:normAutofit/>
          </a:bodyPr>
          <a:lstStyle/>
          <a:p>
            <a:pPr algn="ctr"/>
            <a:r>
              <a:rPr lang="en-US" b="1" dirty="0"/>
              <a:t>ENCRYPTION-DECRYPTION</a:t>
            </a:r>
          </a:p>
        </p:txBody>
      </p:sp>
      <p:sp>
        <p:nvSpPr>
          <p:cNvPr id="3" name="Content Placeholder 2"/>
          <p:cNvSpPr>
            <a:spLocks noGrp="1"/>
          </p:cNvSpPr>
          <p:nvPr>
            <p:ph idx="1"/>
          </p:nvPr>
        </p:nvSpPr>
        <p:spPr>
          <a:xfrm>
            <a:off x="-22853" y="1066800"/>
            <a:ext cx="12188824" cy="4267199"/>
          </a:xfrm>
        </p:spPr>
        <p:txBody>
          <a:bodyPr>
            <a:normAutofit/>
          </a:bodyPr>
          <a:lstStyle/>
          <a:p>
            <a:pPr>
              <a:lnSpc>
                <a:spcPct val="150000"/>
              </a:lnSpc>
              <a:spcBef>
                <a:spcPts val="2400"/>
              </a:spcBef>
            </a:pPr>
            <a:r>
              <a:rPr lang="en-US" dirty="0">
                <a:solidFill>
                  <a:schemeClr val="tx1"/>
                </a:solidFill>
              </a:rPr>
              <a:t>When Alex sent messages to Blake, he didn't trust his messengers. So he replaced every A in his messages with a D, every B with an E, and so on through the alphabet. Only someone who knew the “shift by 3” rule could decipher his messages.</a:t>
            </a:r>
          </a:p>
          <a:p>
            <a:pPr>
              <a:lnSpc>
                <a:spcPct val="150000"/>
              </a:lnSpc>
            </a:pPr>
            <a:r>
              <a:rPr lang="en-US" dirty="0">
                <a:solidFill>
                  <a:schemeClr val="tx1"/>
                </a:solidFill>
              </a:rPr>
              <a:t>Alex’s initial message is called </a:t>
            </a:r>
            <a:r>
              <a:rPr lang="en-US" b="1" dirty="0" err="1">
                <a:solidFill>
                  <a:schemeClr val="tx1"/>
                </a:solidFill>
              </a:rPr>
              <a:t>PlainText</a:t>
            </a:r>
            <a:r>
              <a:rPr lang="en-US" b="1" dirty="0">
                <a:solidFill>
                  <a:schemeClr val="tx1"/>
                </a:solidFill>
              </a:rPr>
              <a:t> (P)</a:t>
            </a:r>
          </a:p>
          <a:p>
            <a:pPr>
              <a:lnSpc>
                <a:spcPct val="150000"/>
              </a:lnSpc>
            </a:pPr>
            <a:r>
              <a:rPr lang="en-US" dirty="0">
                <a:solidFill>
                  <a:schemeClr val="tx1"/>
                </a:solidFill>
              </a:rPr>
              <a:t>His eventually sent message is called </a:t>
            </a:r>
            <a:r>
              <a:rPr lang="en-US" b="1" dirty="0" err="1">
                <a:solidFill>
                  <a:schemeClr val="tx1"/>
                </a:solidFill>
              </a:rPr>
              <a:t>CipherText</a:t>
            </a:r>
            <a:r>
              <a:rPr lang="en-US" b="1" dirty="0">
                <a:solidFill>
                  <a:schemeClr val="tx1"/>
                </a:solidFill>
              </a:rPr>
              <a:t> (C)</a:t>
            </a:r>
          </a:p>
          <a:p>
            <a:pPr>
              <a:lnSpc>
                <a:spcPct val="150000"/>
              </a:lnSpc>
            </a:pPr>
            <a:r>
              <a:rPr lang="en-US" dirty="0">
                <a:solidFill>
                  <a:schemeClr val="tx1"/>
                </a:solidFill>
              </a:rPr>
              <a:t>The process of converting from plaintext to ciphertext is known as </a:t>
            </a:r>
            <a:r>
              <a:rPr lang="en-US" b="1" dirty="0">
                <a:solidFill>
                  <a:schemeClr val="accent2"/>
                </a:solidFill>
              </a:rPr>
              <a:t>enciphering or encryption</a:t>
            </a:r>
          </a:p>
          <a:p>
            <a:pPr>
              <a:lnSpc>
                <a:spcPct val="150000"/>
              </a:lnSpc>
            </a:pPr>
            <a:r>
              <a:rPr lang="en-US" dirty="0">
                <a:solidFill>
                  <a:schemeClr val="tx1"/>
                </a:solidFill>
              </a:rPr>
              <a:t>Converting the ciphertext to the plaintext is </a:t>
            </a:r>
            <a:r>
              <a:rPr lang="en-US" b="1" dirty="0">
                <a:solidFill>
                  <a:schemeClr val="accent2"/>
                </a:solidFill>
              </a:rPr>
              <a:t>deciphering or decryption</a:t>
            </a:r>
          </a:p>
          <a:p>
            <a:pPr>
              <a:lnSpc>
                <a:spcPct val="150000"/>
              </a:lnSpc>
            </a:pPr>
            <a:r>
              <a:rPr lang="en-US" dirty="0">
                <a:solidFill>
                  <a:schemeClr val="tx1"/>
                </a:solidFill>
              </a:rPr>
              <a:t>The shift by 3 rule is called the </a:t>
            </a:r>
            <a:r>
              <a:rPr lang="en-US" sz="1800" b="1" i="0" dirty="0">
                <a:solidFill>
                  <a:schemeClr val="accent2"/>
                </a:solidFill>
                <a:effectLst/>
              </a:rPr>
              <a:t>Caesar cipher.</a:t>
            </a:r>
          </a:p>
          <a:p>
            <a:pPr>
              <a:lnSpc>
                <a:spcPct val="150000"/>
              </a:lnSpc>
            </a:pPr>
            <a:endParaRPr lang="en-US" b="1" dirty="0">
              <a:solidFill>
                <a:schemeClr val="accent2"/>
              </a:solidFill>
            </a:endParaRPr>
          </a:p>
        </p:txBody>
      </p:sp>
    </p:spTree>
    <p:extLst>
      <p:ext uri="{BB962C8B-B14F-4D97-AF65-F5344CB8AC3E}">
        <p14:creationId xmlns:p14="http://schemas.microsoft.com/office/powerpoint/2010/main" val="63653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A25B5-2EF1-FC83-173E-42F441F3E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8E7764-0F2B-10B0-817B-6AA376EC996C}"/>
              </a:ext>
            </a:extLst>
          </p:cNvPr>
          <p:cNvSpPr>
            <a:spLocks noGrp="1"/>
          </p:cNvSpPr>
          <p:nvPr>
            <p:ph type="title"/>
          </p:nvPr>
        </p:nvSpPr>
        <p:spPr>
          <a:xfrm>
            <a:off x="1522413" y="0"/>
            <a:ext cx="9144001" cy="609600"/>
          </a:xfrm>
        </p:spPr>
        <p:txBody>
          <a:bodyPr>
            <a:normAutofit fontScale="90000"/>
          </a:bodyPr>
          <a:lstStyle/>
          <a:p>
            <a:pPr algn="ctr"/>
            <a:r>
              <a:rPr lang="en-US" b="1" dirty="0"/>
              <a:t>Encryption-decryption</a:t>
            </a:r>
          </a:p>
        </p:txBody>
      </p:sp>
      <p:sp>
        <p:nvSpPr>
          <p:cNvPr id="3" name="Content Placeholder 2">
            <a:extLst>
              <a:ext uri="{FF2B5EF4-FFF2-40B4-BE49-F238E27FC236}">
                <a16:creationId xmlns:a16="http://schemas.microsoft.com/office/drawing/2014/main" id="{A5FE44AB-5D5D-4CA7-DCD3-471EBE81EBAE}"/>
              </a:ext>
            </a:extLst>
          </p:cNvPr>
          <p:cNvSpPr>
            <a:spLocks noGrp="1"/>
          </p:cNvSpPr>
          <p:nvPr>
            <p:ph idx="1"/>
          </p:nvPr>
        </p:nvSpPr>
        <p:spPr>
          <a:xfrm>
            <a:off x="-22853" y="457200"/>
            <a:ext cx="12188824" cy="6477000"/>
          </a:xfrm>
        </p:spPr>
        <p:txBody>
          <a:bodyPr>
            <a:noAutofit/>
          </a:bodyPr>
          <a:lstStyle/>
          <a:p>
            <a:pPr>
              <a:lnSpc>
                <a:spcPct val="150000"/>
              </a:lnSpc>
              <a:spcBef>
                <a:spcPts val="0"/>
              </a:spcBef>
            </a:pPr>
            <a:r>
              <a:rPr lang="en-US" sz="1800" dirty="0">
                <a:solidFill>
                  <a:schemeClr val="tx1"/>
                </a:solidFill>
              </a:rPr>
              <a:t>A </a:t>
            </a:r>
            <a:r>
              <a:rPr lang="en-US" sz="1800" b="1" dirty="0">
                <a:solidFill>
                  <a:schemeClr val="accent2"/>
                </a:solidFill>
              </a:rPr>
              <a:t>cipher</a:t>
            </a:r>
            <a:r>
              <a:rPr lang="en-US" sz="1800" b="1" dirty="0">
                <a:solidFill>
                  <a:schemeClr val="tx1"/>
                </a:solidFill>
              </a:rPr>
              <a:t> </a:t>
            </a:r>
            <a:r>
              <a:rPr lang="en-US" sz="1800" dirty="0">
                <a:solidFill>
                  <a:schemeClr val="tx1"/>
                </a:solidFill>
              </a:rPr>
              <a:t>is an algorithm for encrypting and decrypting data</a:t>
            </a:r>
            <a:endParaRPr lang="en-US" sz="1800" b="1" dirty="0">
              <a:solidFill>
                <a:schemeClr val="tx1"/>
              </a:solidFill>
            </a:endParaRPr>
          </a:p>
          <a:p>
            <a:pPr>
              <a:lnSpc>
                <a:spcPct val="150000"/>
              </a:lnSpc>
              <a:spcBef>
                <a:spcPts val="0"/>
              </a:spcBef>
            </a:pPr>
            <a:r>
              <a:rPr lang="en-US" sz="1800" dirty="0">
                <a:solidFill>
                  <a:schemeClr val="tx1"/>
                </a:solidFill>
              </a:rPr>
              <a:t>For Encryption ; C = E(P,K</a:t>
            </a:r>
            <a:r>
              <a:rPr lang="en-US" sz="1800" b="1" baseline="-25000" dirty="0">
                <a:solidFill>
                  <a:schemeClr val="tx1"/>
                </a:solidFill>
              </a:rPr>
              <a:t>E</a:t>
            </a:r>
            <a:r>
              <a:rPr lang="en-US" sz="1800" dirty="0">
                <a:solidFill>
                  <a:schemeClr val="tx1"/>
                </a:solidFill>
              </a:rPr>
              <a:t>) where: P is the plain text; K</a:t>
            </a:r>
            <a:r>
              <a:rPr lang="en-US" sz="1800" b="1" baseline="-25000" dirty="0">
                <a:solidFill>
                  <a:schemeClr val="tx1"/>
                </a:solidFill>
              </a:rPr>
              <a:t>E </a:t>
            </a:r>
            <a:r>
              <a:rPr lang="en-US" sz="1800" dirty="0">
                <a:solidFill>
                  <a:schemeClr val="tx1"/>
                </a:solidFill>
              </a:rPr>
              <a:t>is the Encryption key; C is the ciphertext </a:t>
            </a:r>
          </a:p>
          <a:p>
            <a:pPr marL="457063" lvl="1" indent="0">
              <a:lnSpc>
                <a:spcPct val="150000"/>
              </a:lnSpc>
              <a:spcBef>
                <a:spcPts val="0"/>
              </a:spcBef>
              <a:buNone/>
            </a:pPr>
            <a:r>
              <a:rPr lang="en-US" sz="1800" dirty="0">
                <a:solidFill>
                  <a:schemeClr val="tx1"/>
                </a:solidFill>
              </a:rPr>
              <a:t>E is the encryption function generated by a cipher.</a:t>
            </a:r>
          </a:p>
          <a:p>
            <a:pPr>
              <a:lnSpc>
                <a:spcPct val="150000"/>
              </a:lnSpc>
              <a:spcBef>
                <a:spcPts val="0"/>
              </a:spcBef>
            </a:pPr>
            <a:r>
              <a:rPr lang="en-US" sz="1800" dirty="0">
                <a:solidFill>
                  <a:schemeClr val="tx1"/>
                </a:solidFill>
              </a:rPr>
              <a:t>Decryption: P = D(C, K</a:t>
            </a:r>
            <a:r>
              <a:rPr lang="en-US" sz="1800" b="1" baseline="-25000" dirty="0">
                <a:solidFill>
                  <a:schemeClr val="tx1"/>
                </a:solidFill>
              </a:rPr>
              <a:t>D</a:t>
            </a:r>
            <a:r>
              <a:rPr lang="en-US" sz="1800" dirty="0">
                <a:solidFill>
                  <a:schemeClr val="tx1"/>
                </a:solidFill>
              </a:rPr>
              <a:t>); Decryption Key is K</a:t>
            </a:r>
            <a:r>
              <a:rPr lang="en-US" sz="1800" b="1" baseline="-25000" dirty="0">
                <a:solidFill>
                  <a:schemeClr val="tx1"/>
                </a:solidFill>
              </a:rPr>
              <a:t>D</a:t>
            </a:r>
          </a:p>
          <a:p>
            <a:pPr marL="284163" lvl="1" indent="-284163">
              <a:lnSpc>
                <a:spcPct val="150000"/>
              </a:lnSpc>
              <a:spcBef>
                <a:spcPts val="0"/>
              </a:spcBef>
            </a:pPr>
            <a:r>
              <a:rPr lang="en-US" sz="1800" b="1" dirty="0">
                <a:solidFill>
                  <a:schemeClr val="tx1"/>
                </a:solidFill>
              </a:rPr>
              <a:t>There are two categories of ciphers:</a:t>
            </a:r>
          </a:p>
          <a:p>
            <a:pPr marL="684093" lvl="2" indent="-284163">
              <a:lnSpc>
                <a:spcPct val="150000"/>
              </a:lnSpc>
              <a:spcBef>
                <a:spcPts val="0"/>
              </a:spcBef>
            </a:pPr>
            <a:r>
              <a:rPr lang="en-US" sz="1800" b="1" dirty="0">
                <a:solidFill>
                  <a:schemeClr val="accent2"/>
                </a:solidFill>
              </a:rPr>
              <a:t>Transposition Cipher: </a:t>
            </a:r>
            <a:r>
              <a:rPr lang="en-US" sz="1800" b="0" i="0" dirty="0">
                <a:solidFill>
                  <a:schemeClr val="tx1"/>
                </a:solidFill>
                <a:effectLst/>
              </a:rPr>
              <a:t>Plaintexts can be rearranged into a ciphertext using a </a:t>
            </a:r>
            <a:r>
              <a:rPr lang="en-US" sz="1800" b="0" i="0" u="none" strike="noStrike" dirty="0">
                <a:solidFill>
                  <a:schemeClr val="tx1"/>
                </a:solidFill>
                <a:effectLst/>
              </a:rPr>
              <a:t>key</a:t>
            </a:r>
            <a:r>
              <a:rPr lang="en-US" sz="1800" b="0" i="0" dirty="0">
                <a:solidFill>
                  <a:schemeClr val="tx1"/>
                </a:solidFill>
                <a:effectLst/>
              </a:rPr>
              <a:t>, scrambling the order of characters like the shuffled pieces of a </a:t>
            </a:r>
            <a:r>
              <a:rPr lang="en-US" sz="1800" b="0" i="0" u="none" strike="noStrike" dirty="0">
                <a:solidFill>
                  <a:schemeClr val="tx1"/>
                </a:solidFill>
                <a:effectLst/>
              </a:rPr>
              <a:t>jigsaw puzzle</a:t>
            </a:r>
            <a:r>
              <a:rPr lang="en-US" sz="1800" b="0" i="0" dirty="0">
                <a:solidFill>
                  <a:schemeClr val="tx1"/>
                </a:solidFill>
                <a:effectLst/>
              </a:rPr>
              <a:t>. If  </a:t>
            </a:r>
            <a:r>
              <a:rPr lang="en-US" sz="1800" b="0" i="0" dirty="0">
                <a:solidFill>
                  <a:srgbClr val="202122"/>
                </a:solidFill>
                <a:effectLst/>
              </a:rPr>
              <a:t>"THIS IS WIKIPEDIA“ is the plain text:</a:t>
            </a:r>
            <a:endParaRPr lang="en-US" sz="1800" b="0" i="0" dirty="0">
              <a:solidFill>
                <a:schemeClr val="tx1"/>
              </a:solidFill>
              <a:effectLst/>
            </a:endParaRPr>
          </a:p>
          <a:p>
            <a:pPr marL="684093" lvl="2" indent="-284163">
              <a:lnSpc>
                <a:spcPct val="150000"/>
              </a:lnSpc>
              <a:spcBef>
                <a:spcPts val="0"/>
              </a:spcBef>
            </a:pPr>
            <a:endParaRPr lang="en-US" sz="1800" dirty="0">
              <a:solidFill>
                <a:schemeClr val="tx1"/>
              </a:solidFill>
            </a:endParaRPr>
          </a:p>
          <a:p>
            <a:pPr marL="684093" lvl="2" indent="-284163">
              <a:lnSpc>
                <a:spcPct val="150000"/>
              </a:lnSpc>
              <a:spcBef>
                <a:spcPts val="0"/>
              </a:spcBef>
            </a:pPr>
            <a:endParaRPr lang="en-US" sz="1800" b="1" dirty="0">
              <a:solidFill>
                <a:schemeClr val="tx1"/>
              </a:solidFill>
            </a:endParaRPr>
          </a:p>
          <a:p>
            <a:pPr marL="684093" lvl="2" indent="-284163">
              <a:lnSpc>
                <a:spcPct val="150000"/>
              </a:lnSpc>
              <a:spcBef>
                <a:spcPts val="0"/>
              </a:spcBef>
            </a:pPr>
            <a:endParaRPr lang="en-US" sz="1800" b="1" dirty="0">
              <a:solidFill>
                <a:schemeClr val="tx1"/>
              </a:solidFill>
            </a:endParaRPr>
          </a:p>
          <a:p>
            <a:pPr marL="684093" lvl="2" indent="-284163">
              <a:lnSpc>
                <a:spcPct val="150000"/>
              </a:lnSpc>
              <a:spcBef>
                <a:spcPts val="0"/>
              </a:spcBef>
            </a:pPr>
            <a:endParaRPr lang="en-US" sz="1800" b="1" dirty="0">
              <a:solidFill>
                <a:schemeClr val="tx1"/>
              </a:solidFill>
            </a:endParaRPr>
          </a:p>
          <a:p>
            <a:pPr marL="684093" lvl="2" indent="-284163">
              <a:lnSpc>
                <a:spcPct val="150000"/>
              </a:lnSpc>
              <a:spcBef>
                <a:spcPts val="0"/>
              </a:spcBef>
            </a:pPr>
            <a:endParaRPr lang="en-US" sz="1800" b="1" dirty="0">
              <a:solidFill>
                <a:schemeClr val="tx1"/>
              </a:solidFill>
            </a:endParaRPr>
          </a:p>
          <a:p>
            <a:pPr marL="684093" lvl="2" indent="-284163">
              <a:lnSpc>
                <a:spcPct val="150000"/>
              </a:lnSpc>
              <a:spcBef>
                <a:spcPts val="0"/>
              </a:spcBef>
            </a:pPr>
            <a:endParaRPr lang="en-US" sz="1800" b="1" dirty="0">
              <a:solidFill>
                <a:schemeClr val="tx1"/>
              </a:solidFill>
            </a:endParaRPr>
          </a:p>
          <a:p>
            <a:pPr marL="399930" lvl="2" indent="0">
              <a:lnSpc>
                <a:spcPct val="150000"/>
              </a:lnSpc>
              <a:spcBef>
                <a:spcPts val="0"/>
              </a:spcBef>
              <a:buNone/>
            </a:pPr>
            <a:r>
              <a:rPr lang="en-US" sz="1800" b="1" dirty="0">
                <a:solidFill>
                  <a:schemeClr val="tx1"/>
                </a:solidFill>
              </a:rPr>
              <a:t>	</a:t>
            </a:r>
            <a:r>
              <a:rPr lang="en-US" sz="1800" dirty="0">
                <a:solidFill>
                  <a:schemeClr val="tx1"/>
                </a:solidFill>
              </a:rPr>
              <a:t>More is discussed in the cryptography class!</a:t>
            </a:r>
          </a:p>
          <a:p>
            <a:pPr marL="684093" lvl="2" indent="-284163">
              <a:lnSpc>
                <a:spcPct val="150000"/>
              </a:lnSpc>
              <a:spcBef>
                <a:spcPts val="0"/>
              </a:spcBef>
            </a:pPr>
            <a:r>
              <a:rPr lang="en-US" sz="1800" b="1" dirty="0">
                <a:solidFill>
                  <a:schemeClr val="accent2"/>
                </a:solidFill>
              </a:rPr>
              <a:t>Substitution Ciphers: </a:t>
            </a:r>
            <a:r>
              <a:rPr lang="en-US" sz="1800" dirty="0">
                <a:solidFill>
                  <a:schemeClr val="tx1"/>
                </a:solidFill>
              </a:rPr>
              <a:t>This involves </a:t>
            </a:r>
            <a:r>
              <a:rPr lang="en-US" sz="1800" i="0" dirty="0">
                <a:solidFill>
                  <a:srgbClr val="202122"/>
                </a:solidFill>
                <a:effectLst/>
              </a:rPr>
              <a:t>writing out the alphabet in some order to represent the substitution</a:t>
            </a:r>
            <a:endParaRPr lang="en-US" sz="1800" dirty="0">
              <a:solidFill>
                <a:schemeClr val="tx1"/>
              </a:solidFill>
            </a:endParaRPr>
          </a:p>
          <a:p>
            <a:pPr>
              <a:lnSpc>
                <a:spcPct val="150000"/>
              </a:lnSpc>
              <a:spcBef>
                <a:spcPts val="0"/>
              </a:spcBef>
            </a:pPr>
            <a:endParaRPr lang="en-US" sz="1800" b="1" dirty="0">
              <a:solidFill>
                <a:schemeClr val="tx1"/>
              </a:solidFill>
            </a:endParaRPr>
          </a:p>
        </p:txBody>
      </p:sp>
      <p:sp>
        <p:nvSpPr>
          <p:cNvPr id="7" name="TextBox 6">
            <a:extLst>
              <a:ext uri="{FF2B5EF4-FFF2-40B4-BE49-F238E27FC236}">
                <a16:creationId xmlns:a16="http://schemas.microsoft.com/office/drawing/2014/main" id="{AE2648F4-83A6-9FC2-8C13-C0789DE7EB26}"/>
              </a:ext>
            </a:extLst>
          </p:cNvPr>
          <p:cNvSpPr txBox="1"/>
          <p:nvPr/>
        </p:nvSpPr>
        <p:spPr>
          <a:xfrm>
            <a:off x="9599612" y="4572000"/>
            <a:ext cx="2678626" cy="215444"/>
          </a:xfrm>
          <a:prstGeom prst="rect">
            <a:avLst/>
          </a:prstGeom>
          <a:noFill/>
        </p:spPr>
        <p:txBody>
          <a:bodyPr wrap="square">
            <a:spAutoFit/>
          </a:bodyPr>
          <a:lstStyle/>
          <a:p>
            <a:r>
              <a:rPr lang="en-US" sz="800" b="1" dirty="0"/>
              <a:t>https://en.wikipedia.org/wiki/Transposition_cipher</a:t>
            </a:r>
          </a:p>
        </p:txBody>
      </p:sp>
      <p:pic>
        <p:nvPicPr>
          <p:cNvPr id="11" name="Picture 10">
            <a:extLst>
              <a:ext uri="{FF2B5EF4-FFF2-40B4-BE49-F238E27FC236}">
                <a16:creationId xmlns:a16="http://schemas.microsoft.com/office/drawing/2014/main" id="{90B93268-E83E-EF83-7301-7846B021B33E}"/>
              </a:ext>
            </a:extLst>
          </p:cNvPr>
          <p:cNvPicPr>
            <a:picLocks noChangeAspect="1"/>
          </p:cNvPicPr>
          <p:nvPr/>
        </p:nvPicPr>
        <p:blipFill>
          <a:blip r:embed="rId3"/>
          <a:stretch>
            <a:fillRect/>
          </a:stretch>
        </p:blipFill>
        <p:spPr>
          <a:xfrm>
            <a:off x="2824778" y="3390306"/>
            <a:ext cx="6809822" cy="2578832"/>
          </a:xfrm>
          <a:prstGeom prst="rect">
            <a:avLst/>
          </a:prstGeom>
        </p:spPr>
      </p:pic>
    </p:spTree>
    <p:extLst>
      <p:ext uri="{BB962C8B-B14F-4D97-AF65-F5344CB8AC3E}">
        <p14:creationId xmlns:p14="http://schemas.microsoft.com/office/powerpoint/2010/main" val="345249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A467-4109-8368-BB44-FBAD6DB29F33}"/>
              </a:ext>
            </a:extLst>
          </p:cNvPr>
          <p:cNvSpPr>
            <a:spLocks noGrp="1"/>
          </p:cNvSpPr>
          <p:nvPr>
            <p:ph type="title"/>
          </p:nvPr>
        </p:nvSpPr>
        <p:spPr>
          <a:xfrm>
            <a:off x="1650999" y="0"/>
            <a:ext cx="6019800" cy="816637"/>
          </a:xfrm>
        </p:spPr>
        <p:txBody>
          <a:bodyPr>
            <a:normAutofit/>
          </a:bodyPr>
          <a:lstStyle/>
          <a:p>
            <a:pPr algn="ctr"/>
            <a:r>
              <a:rPr lang="en-US" b="1" dirty="0"/>
              <a:t>Substitution Ciphers-Types</a:t>
            </a:r>
          </a:p>
        </p:txBody>
      </p:sp>
      <p:sp>
        <p:nvSpPr>
          <p:cNvPr id="3" name="Content Placeholder 2">
            <a:extLst>
              <a:ext uri="{FF2B5EF4-FFF2-40B4-BE49-F238E27FC236}">
                <a16:creationId xmlns:a16="http://schemas.microsoft.com/office/drawing/2014/main" id="{B12A71C1-B6BF-DD3F-2275-691768E9EA9E}"/>
              </a:ext>
            </a:extLst>
          </p:cNvPr>
          <p:cNvSpPr>
            <a:spLocks noGrp="1"/>
          </p:cNvSpPr>
          <p:nvPr>
            <p:ph idx="1"/>
          </p:nvPr>
        </p:nvSpPr>
        <p:spPr>
          <a:xfrm>
            <a:off x="74612" y="609600"/>
            <a:ext cx="12039600" cy="6019800"/>
          </a:xfrm>
        </p:spPr>
        <p:txBody>
          <a:bodyPr>
            <a:noAutofit/>
          </a:bodyPr>
          <a:lstStyle/>
          <a:p>
            <a:pPr marL="0" indent="0">
              <a:lnSpc>
                <a:spcPct val="150000"/>
              </a:lnSpc>
              <a:buNone/>
            </a:pPr>
            <a:r>
              <a:rPr lang="en-US" sz="1800" b="0" i="0" dirty="0">
                <a:solidFill>
                  <a:srgbClr val="273239"/>
                </a:solidFill>
                <a:effectLst/>
              </a:rPr>
              <a:t>1. </a:t>
            </a:r>
            <a:r>
              <a:rPr lang="en-US" sz="1800" b="1" i="0" dirty="0">
                <a:solidFill>
                  <a:schemeClr val="tx1"/>
                </a:solidFill>
                <a:effectLst/>
              </a:rPr>
              <a:t>Caesar cipher</a:t>
            </a:r>
          </a:p>
          <a:p>
            <a:pPr lvl="1">
              <a:lnSpc>
                <a:spcPct val="150000"/>
              </a:lnSpc>
            </a:pPr>
            <a:r>
              <a:rPr lang="en-US" sz="1800" b="0" i="0" dirty="0">
                <a:solidFill>
                  <a:schemeClr val="tx1"/>
                </a:solidFill>
                <a:effectLst/>
              </a:rPr>
              <a:t>The set of plain text characters is replaced by other characters, symbols, or numbers.</a:t>
            </a:r>
          </a:p>
          <a:p>
            <a:pPr lvl="1">
              <a:lnSpc>
                <a:spcPct val="150000"/>
              </a:lnSpc>
            </a:pPr>
            <a:r>
              <a:rPr lang="en-US" sz="1800" b="0" i="0" dirty="0">
                <a:solidFill>
                  <a:schemeClr val="tx1"/>
                </a:solidFill>
                <a:effectLst/>
              </a:rPr>
              <a:t>Each alphabet in the message is replaced by three places down (shift by 3). </a:t>
            </a:r>
          </a:p>
          <a:p>
            <a:pPr lvl="1">
              <a:lnSpc>
                <a:spcPct val="150000"/>
              </a:lnSpc>
            </a:pPr>
            <a:endParaRPr lang="en-US" sz="1800" dirty="0">
              <a:solidFill>
                <a:schemeClr val="tx1"/>
              </a:solidFill>
            </a:endParaRPr>
          </a:p>
          <a:p>
            <a:pPr lvl="1">
              <a:lnSpc>
                <a:spcPct val="150000"/>
              </a:lnSpc>
            </a:pPr>
            <a:endParaRPr lang="en-US" sz="1800" b="0" i="0" dirty="0">
              <a:solidFill>
                <a:schemeClr val="tx1"/>
              </a:solidFill>
              <a:effectLst/>
            </a:endParaRPr>
          </a:p>
          <a:p>
            <a:pPr lvl="1">
              <a:lnSpc>
                <a:spcPct val="150000"/>
              </a:lnSpc>
            </a:pPr>
            <a:endParaRPr lang="en-US" sz="1800" dirty="0">
              <a:solidFill>
                <a:schemeClr val="tx1"/>
              </a:solidFill>
            </a:endParaRPr>
          </a:p>
          <a:p>
            <a:pPr lvl="1">
              <a:lnSpc>
                <a:spcPct val="150000"/>
              </a:lnSpc>
            </a:pPr>
            <a:r>
              <a:rPr lang="en-US" sz="1800" dirty="0">
                <a:solidFill>
                  <a:schemeClr val="tx1"/>
                </a:solidFill>
              </a:rPr>
              <a:t>For instance, if a</a:t>
            </a:r>
            <a:r>
              <a:rPr lang="en-US" sz="1800" b="0" i="0" dirty="0">
                <a:solidFill>
                  <a:schemeClr val="tx1"/>
                </a:solidFill>
                <a:effectLst/>
              </a:rPr>
              <a:t> plain text is EDUCBA</a:t>
            </a:r>
            <a:r>
              <a:rPr lang="en-US" sz="1800" b="0" i="0" dirty="0">
                <a:solidFill>
                  <a:srgbClr val="273239"/>
                </a:solidFill>
                <a:effectLst/>
              </a:rPr>
              <a:t>. </a:t>
            </a:r>
            <a:r>
              <a:rPr lang="en-US" sz="1800" b="0" i="0" dirty="0">
                <a:solidFill>
                  <a:srgbClr val="FF0000"/>
                </a:solidFill>
                <a:effectLst/>
              </a:rPr>
              <a:t>What is the Ciphertext?</a:t>
            </a:r>
          </a:p>
          <a:p>
            <a:pPr lvl="2">
              <a:lnSpc>
                <a:spcPct val="150000"/>
              </a:lnSpc>
            </a:pPr>
            <a:r>
              <a:rPr lang="en-US" sz="1800" dirty="0">
                <a:solidFill>
                  <a:schemeClr val="tx1"/>
                </a:solidFill>
              </a:rPr>
              <a:t>T</a:t>
            </a:r>
            <a:r>
              <a:rPr lang="en-US" sz="1800" b="0" i="0" dirty="0">
                <a:solidFill>
                  <a:schemeClr val="tx1"/>
                </a:solidFill>
                <a:effectLst/>
              </a:rPr>
              <a:t>he ciphertext is HGXFED.</a:t>
            </a:r>
          </a:p>
          <a:p>
            <a:pPr marL="284163" lvl="3" indent="-284163">
              <a:lnSpc>
                <a:spcPct val="150000"/>
              </a:lnSpc>
            </a:pPr>
            <a:r>
              <a:rPr lang="en-US" sz="1800" b="0" i="0" dirty="0">
                <a:solidFill>
                  <a:schemeClr val="tx1"/>
                </a:solidFill>
                <a:effectLst/>
              </a:rPr>
              <a:t>It is a very weak technique for encryption.</a:t>
            </a:r>
          </a:p>
          <a:p>
            <a:pPr marL="741226" lvl="4" indent="-284163">
              <a:lnSpc>
                <a:spcPct val="150000"/>
              </a:lnSpc>
            </a:pPr>
            <a:r>
              <a:rPr lang="en-US" sz="1800" dirty="0">
                <a:solidFill>
                  <a:schemeClr val="tx1"/>
                </a:solidFill>
              </a:rPr>
              <a:t>This is very easy to break!</a:t>
            </a:r>
            <a:endParaRPr lang="en-US" sz="1800" b="0" i="0" dirty="0">
              <a:solidFill>
                <a:schemeClr val="tx1"/>
              </a:solidFill>
              <a:effectLst/>
            </a:endParaRPr>
          </a:p>
          <a:p>
            <a:pPr marL="284163" lvl="3" indent="-284163">
              <a:lnSpc>
                <a:spcPct val="150000"/>
              </a:lnSpc>
            </a:pPr>
            <a:r>
              <a:rPr lang="en-US" sz="1800" b="0" i="0" dirty="0">
                <a:solidFill>
                  <a:srgbClr val="273239"/>
                </a:solidFill>
                <a:effectLst/>
              </a:rPr>
              <a:t> </a:t>
            </a:r>
          </a:p>
          <a:p>
            <a:pPr lvl="3">
              <a:lnSpc>
                <a:spcPct val="150000"/>
              </a:lnSpc>
            </a:pPr>
            <a:endParaRPr lang="en-US" sz="1800" dirty="0"/>
          </a:p>
        </p:txBody>
      </p:sp>
      <p:pic>
        <p:nvPicPr>
          <p:cNvPr id="5" name="Picture 4">
            <a:extLst>
              <a:ext uri="{FF2B5EF4-FFF2-40B4-BE49-F238E27FC236}">
                <a16:creationId xmlns:a16="http://schemas.microsoft.com/office/drawing/2014/main" id="{ED4D595A-78A6-78E2-E0CA-3C2A77668D0D}"/>
              </a:ext>
            </a:extLst>
          </p:cNvPr>
          <p:cNvPicPr>
            <a:picLocks noChangeAspect="1"/>
          </p:cNvPicPr>
          <p:nvPr/>
        </p:nvPicPr>
        <p:blipFill>
          <a:blip r:embed="rId2"/>
          <a:stretch>
            <a:fillRect/>
          </a:stretch>
        </p:blipFill>
        <p:spPr>
          <a:xfrm>
            <a:off x="1903412" y="2363456"/>
            <a:ext cx="5514975" cy="1152525"/>
          </a:xfrm>
          <a:prstGeom prst="rect">
            <a:avLst/>
          </a:prstGeom>
        </p:spPr>
      </p:pic>
    </p:spTree>
    <p:extLst>
      <p:ext uri="{BB962C8B-B14F-4D97-AF65-F5344CB8AC3E}">
        <p14:creationId xmlns:p14="http://schemas.microsoft.com/office/powerpoint/2010/main" val="254506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DA0FB-0D10-2075-81A5-A0CBA2E4CC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67F57-08F0-30B9-37A0-FFAF1CCF6309}"/>
              </a:ext>
            </a:extLst>
          </p:cNvPr>
          <p:cNvSpPr>
            <a:spLocks noGrp="1"/>
          </p:cNvSpPr>
          <p:nvPr>
            <p:ph idx="1"/>
          </p:nvPr>
        </p:nvSpPr>
        <p:spPr>
          <a:xfrm>
            <a:off x="0" y="533400"/>
            <a:ext cx="12039600" cy="5050763"/>
          </a:xfrm>
        </p:spPr>
        <p:txBody>
          <a:bodyPr>
            <a:normAutofit lnSpcReduction="10000"/>
          </a:bodyPr>
          <a:lstStyle/>
          <a:p>
            <a:pPr marL="0" indent="0">
              <a:lnSpc>
                <a:spcPct val="150000"/>
              </a:lnSpc>
              <a:buNone/>
            </a:pPr>
            <a:r>
              <a:rPr lang="en-US" sz="1800" b="0" i="0" dirty="0">
                <a:solidFill>
                  <a:srgbClr val="273239"/>
                </a:solidFill>
                <a:effectLst/>
              </a:rPr>
              <a:t>2</a:t>
            </a:r>
            <a:r>
              <a:rPr lang="en-US" sz="1800" b="0" i="0" dirty="0">
                <a:solidFill>
                  <a:schemeClr val="tx1"/>
                </a:solidFill>
                <a:effectLst/>
              </a:rPr>
              <a:t>.</a:t>
            </a:r>
            <a:r>
              <a:rPr lang="en-US" sz="1800" b="1" i="0" dirty="0">
                <a:solidFill>
                  <a:schemeClr val="tx1"/>
                </a:solidFill>
                <a:effectLst/>
              </a:rPr>
              <a:t> Monoalphabetic cipher </a:t>
            </a:r>
          </a:p>
          <a:p>
            <a:pPr lvl="1">
              <a:lnSpc>
                <a:spcPct val="150000"/>
              </a:lnSpc>
            </a:pPr>
            <a:r>
              <a:rPr lang="en-US" sz="1800" b="0" i="0" dirty="0">
                <a:solidFill>
                  <a:schemeClr val="tx1"/>
                </a:solidFill>
                <a:effectLst/>
              </a:rPr>
              <a:t>Any letter can be substituted for any other letter.</a:t>
            </a:r>
          </a:p>
          <a:p>
            <a:pPr lvl="1">
              <a:lnSpc>
                <a:spcPct val="150000"/>
              </a:lnSpc>
            </a:pPr>
            <a:r>
              <a:rPr lang="en-US" sz="1800" dirty="0">
                <a:solidFill>
                  <a:schemeClr val="tx1"/>
                </a:solidFill>
              </a:rPr>
              <a:t>You have to determine a substitute for each letter. For example:</a:t>
            </a:r>
            <a:endParaRPr lang="en-US" sz="1800" b="0" i="0" dirty="0">
              <a:solidFill>
                <a:schemeClr val="tx1"/>
              </a:solidFill>
              <a:effectLst/>
            </a:endParaRPr>
          </a:p>
          <a:p>
            <a:pPr lvl="1">
              <a:lnSpc>
                <a:spcPct val="150000"/>
              </a:lnSpc>
            </a:pPr>
            <a:endParaRPr lang="en-US" sz="1800" dirty="0">
              <a:solidFill>
                <a:schemeClr val="tx1"/>
              </a:solidFill>
            </a:endParaRPr>
          </a:p>
          <a:p>
            <a:pPr lvl="1">
              <a:lnSpc>
                <a:spcPct val="150000"/>
              </a:lnSpc>
            </a:pPr>
            <a:endParaRPr lang="en-US" sz="1800" b="0" i="0" dirty="0">
              <a:solidFill>
                <a:schemeClr val="tx1"/>
              </a:solidFill>
              <a:effectLst/>
            </a:endParaRPr>
          </a:p>
          <a:p>
            <a:pPr lvl="1">
              <a:lnSpc>
                <a:spcPct val="150000"/>
              </a:lnSpc>
            </a:pPr>
            <a:endParaRPr lang="en-US" sz="1800" dirty="0">
              <a:solidFill>
                <a:schemeClr val="tx1"/>
              </a:solidFill>
            </a:endParaRPr>
          </a:p>
          <a:p>
            <a:pPr lvl="1">
              <a:lnSpc>
                <a:spcPct val="150000"/>
              </a:lnSpc>
            </a:pPr>
            <a:endParaRPr lang="en-US" sz="1800" b="0" i="0" dirty="0">
              <a:solidFill>
                <a:schemeClr val="tx1"/>
              </a:solidFill>
              <a:effectLst/>
            </a:endParaRPr>
          </a:p>
          <a:p>
            <a:pPr lvl="1">
              <a:lnSpc>
                <a:spcPct val="150000"/>
              </a:lnSpc>
            </a:pPr>
            <a:r>
              <a:rPr lang="en-US" sz="1800" dirty="0">
                <a:solidFill>
                  <a:schemeClr val="tx1"/>
                </a:solidFill>
              </a:rPr>
              <a:t>There are 26! Pairs of letters that can be done</a:t>
            </a:r>
          </a:p>
          <a:p>
            <a:pPr lvl="1">
              <a:lnSpc>
                <a:spcPct val="150000"/>
              </a:lnSpc>
            </a:pPr>
            <a:r>
              <a:rPr lang="en-US" sz="1800" b="0" i="0" dirty="0">
                <a:solidFill>
                  <a:srgbClr val="FF0000"/>
                </a:solidFill>
                <a:effectLst/>
              </a:rPr>
              <a:t>Using the Brute Force approach to fix the substitutes would be too time-consuming</a:t>
            </a:r>
          </a:p>
          <a:p>
            <a:pPr marL="284163" lvl="3" indent="-284163">
              <a:lnSpc>
                <a:spcPct val="150000"/>
              </a:lnSpc>
            </a:pPr>
            <a:r>
              <a:rPr lang="en-US" sz="1800" b="0" i="0" dirty="0">
                <a:solidFill>
                  <a:srgbClr val="273239"/>
                </a:solidFill>
                <a:effectLst/>
              </a:rPr>
              <a:t>Example: encrypt- I LOVE YOU</a:t>
            </a:r>
            <a:endParaRPr lang="en-US" sz="1800" dirty="0"/>
          </a:p>
        </p:txBody>
      </p:sp>
      <p:pic>
        <p:nvPicPr>
          <p:cNvPr id="6" name="Picture 5">
            <a:extLst>
              <a:ext uri="{FF2B5EF4-FFF2-40B4-BE49-F238E27FC236}">
                <a16:creationId xmlns:a16="http://schemas.microsoft.com/office/drawing/2014/main" id="{6C922022-F179-0DD7-B69F-EA44ACD69270}"/>
              </a:ext>
            </a:extLst>
          </p:cNvPr>
          <p:cNvPicPr>
            <a:picLocks noChangeAspect="1"/>
          </p:cNvPicPr>
          <p:nvPr/>
        </p:nvPicPr>
        <p:blipFill>
          <a:blip r:embed="rId2"/>
          <a:stretch>
            <a:fillRect/>
          </a:stretch>
        </p:blipFill>
        <p:spPr>
          <a:xfrm>
            <a:off x="1217612" y="2328862"/>
            <a:ext cx="6620558" cy="1252538"/>
          </a:xfrm>
          <a:prstGeom prst="rect">
            <a:avLst/>
          </a:prstGeom>
        </p:spPr>
      </p:pic>
    </p:spTree>
    <p:extLst>
      <p:ext uri="{BB962C8B-B14F-4D97-AF65-F5344CB8AC3E}">
        <p14:creationId xmlns:p14="http://schemas.microsoft.com/office/powerpoint/2010/main" val="90277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62C4C-6406-0645-4151-E7CF170A3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02C69-DE1D-39BB-0591-AD65F4FA5051}"/>
              </a:ext>
            </a:extLst>
          </p:cNvPr>
          <p:cNvSpPr>
            <a:spLocks noGrp="1"/>
          </p:cNvSpPr>
          <p:nvPr>
            <p:ph type="title"/>
          </p:nvPr>
        </p:nvSpPr>
        <p:spPr>
          <a:xfrm>
            <a:off x="2894012" y="27432"/>
            <a:ext cx="4108202" cy="816637"/>
          </a:xfrm>
        </p:spPr>
        <p:txBody>
          <a:bodyPr>
            <a:normAutofit/>
          </a:bodyPr>
          <a:lstStyle/>
          <a:p>
            <a:r>
              <a:rPr lang="en-US" b="1" dirty="0"/>
              <a:t>Types of Ciphers</a:t>
            </a:r>
          </a:p>
        </p:txBody>
      </p:sp>
      <p:sp>
        <p:nvSpPr>
          <p:cNvPr id="3" name="Content Placeholder 2">
            <a:extLst>
              <a:ext uri="{FF2B5EF4-FFF2-40B4-BE49-F238E27FC236}">
                <a16:creationId xmlns:a16="http://schemas.microsoft.com/office/drawing/2014/main" id="{0EECA1EE-F086-806F-2325-3648F2E9AEEE}"/>
              </a:ext>
            </a:extLst>
          </p:cNvPr>
          <p:cNvSpPr>
            <a:spLocks noGrp="1"/>
          </p:cNvSpPr>
          <p:nvPr>
            <p:ph idx="1"/>
          </p:nvPr>
        </p:nvSpPr>
        <p:spPr>
          <a:xfrm>
            <a:off x="74612" y="990600"/>
            <a:ext cx="12039600" cy="5050763"/>
          </a:xfrm>
        </p:spPr>
        <p:txBody>
          <a:bodyPr>
            <a:normAutofit/>
          </a:bodyPr>
          <a:lstStyle/>
          <a:p>
            <a:pPr marL="0" indent="0">
              <a:buNone/>
            </a:pPr>
            <a:r>
              <a:rPr lang="en-US" sz="1800" b="0" i="0" dirty="0">
                <a:solidFill>
                  <a:srgbClr val="273239"/>
                </a:solidFill>
                <a:effectLst/>
              </a:rPr>
              <a:t>3. </a:t>
            </a:r>
            <a:r>
              <a:rPr lang="en-US" sz="1800" b="1" i="0" dirty="0">
                <a:solidFill>
                  <a:schemeClr val="tx1"/>
                </a:solidFill>
                <a:effectLst/>
              </a:rPr>
              <a:t>Polyalphabetic cipher</a:t>
            </a:r>
          </a:p>
          <a:p>
            <a:pPr lvl="1"/>
            <a:r>
              <a:rPr lang="en-US" sz="1800" dirty="0">
                <a:solidFill>
                  <a:schemeClr val="tx1"/>
                </a:solidFill>
              </a:rPr>
              <a:t>Follows</a:t>
            </a:r>
            <a:r>
              <a:rPr lang="en-US" sz="1800" b="0" i="0" dirty="0">
                <a:solidFill>
                  <a:schemeClr val="tx1"/>
                </a:solidFill>
                <a:effectLst/>
              </a:rPr>
              <a:t> a sequence with respect to the size of k.</a:t>
            </a:r>
          </a:p>
          <a:p>
            <a:pPr lvl="1"/>
            <a:r>
              <a:rPr lang="en-US" sz="1800" dirty="0">
                <a:solidFill>
                  <a:schemeClr val="tx1"/>
                </a:solidFill>
              </a:rPr>
              <a:t>Developed by </a:t>
            </a:r>
            <a:r>
              <a:rPr lang="en-US" sz="1800" dirty="0" err="1">
                <a:solidFill>
                  <a:schemeClr val="tx1"/>
                </a:solidFill>
              </a:rPr>
              <a:t>Vigenere</a:t>
            </a:r>
            <a:endParaRPr lang="en-US" sz="1800" b="0" i="0" dirty="0">
              <a:solidFill>
                <a:schemeClr val="tx1"/>
              </a:solidFill>
              <a:effectLst/>
            </a:endParaRPr>
          </a:p>
          <a:p>
            <a:pPr lvl="1"/>
            <a:endParaRPr lang="en-US" sz="1800" dirty="0">
              <a:solidFill>
                <a:schemeClr val="tx1"/>
              </a:solidFill>
            </a:endParaRPr>
          </a:p>
          <a:p>
            <a:pPr lvl="1"/>
            <a:endParaRPr lang="en-US" sz="1800" b="0" i="0" dirty="0">
              <a:solidFill>
                <a:schemeClr val="tx1"/>
              </a:solidFill>
              <a:effectLst/>
            </a:endParaRPr>
          </a:p>
          <a:p>
            <a:pPr lvl="1"/>
            <a:endParaRPr lang="en-US" sz="1800" dirty="0">
              <a:solidFill>
                <a:schemeClr val="tx1"/>
              </a:solidFill>
            </a:endParaRPr>
          </a:p>
          <a:p>
            <a:pPr lvl="1"/>
            <a:endParaRPr lang="en-US" sz="1800" b="0" i="0" dirty="0">
              <a:solidFill>
                <a:schemeClr val="tx1"/>
              </a:solidFill>
              <a:effectLst/>
            </a:endParaRPr>
          </a:p>
          <a:p>
            <a:pPr marL="284163" lvl="3" indent="-284163"/>
            <a:r>
              <a:rPr lang="en-US" sz="1800" b="0" i="0" dirty="0">
                <a:solidFill>
                  <a:schemeClr val="tx1"/>
                </a:solidFill>
                <a:effectLst/>
              </a:rPr>
              <a:t>Example: encrypt- I LOVE YOU</a:t>
            </a:r>
            <a:endParaRPr lang="en-US" sz="1800" dirty="0">
              <a:solidFill>
                <a:schemeClr val="tx1"/>
              </a:solidFill>
            </a:endParaRPr>
          </a:p>
        </p:txBody>
      </p:sp>
      <p:pic>
        <p:nvPicPr>
          <p:cNvPr id="5" name="Picture 4">
            <a:extLst>
              <a:ext uri="{FF2B5EF4-FFF2-40B4-BE49-F238E27FC236}">
                <a16:creationId xmlns:a16="http://schemas.microsoft.com/office/drawing/2014/main" id="{A6859667-AD9E-1A58-56F0-9430DD9DE5A8}"/>
              </a:ext>
            </a:extLst>
          </p:cNvPr>
          <p:cNvPicPr>
            <a:picLocks noChangeAspect="1"/>
          </p:cNvPicPr>
          <p:nvPr/>
        </p:nvPicPr>
        <p:blipFill>
          <a:blip r:embed="rId2"/>
          <a:stretch>
            <a:fillRect/>
          </a:stretch>
        </p:blipFill>
        <p:spPr>
          <a:xfrm>
            <a:off x="1827212" y="2209800"/>
            <a:ext cx="7029450" cy="1495425"/>
          </a:xfrm>
          <a:prstGeom prst="rect">
            <a:avLst/>
          </a:prstGeom>
        </p:spPr>
      </p:pic>
    </p:spTree>
    <p:extLst>
      <p:ext uri="{BB962C8B-B14F-4D97-AF65-F5344CB8AC3E}">
        <p14:creationId xmlns:p14="http://schemas.microsoft.com/office/powerpoint/2010/main" val="113024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9D7EF-7754-7BD7-2633-8181AFCC85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93229-468A-A69F-DBEF-0829A953B43A}"/>
              </a:ext>
            </a:extLst>
          </p:cNvPr>
          <p:cNvSpPr>
            <a:spLocks noGrp="1"/>
          </p:cNvSpPr>
          <p:nvPr>
            <p:ph type="title"/>
          </p:nvPr>
        </p:nvSpPr>
        <p:spPr>
          <a:xfrm>
            <a:off x="2894012" y="27432"/>
            <a:ext cx="4108202" cy="816637"/>
          </a:xfrm>
        </p:spPr>
        <p:txBody>
          <a:bodyPr>
            <a:normAutofit/>
          </a:bodyPr>
          <a:lstStyle/>
          <a:p>
            <a:r>
              <a:rPr lang="en-US" b="1" dirty="0"/>
              <a:t>Types of Ciphers</a:t>
            </a:r>
          </a:p>
        </p:txBody>
      </p:sp>
      <p:sp>
        <p:nvSpPr>
          <p:cNvPr id="3" name="Content Placeholder 2">
            <a:extLst>
              <a:ext uri="{FF2B5EF4-FFF2-40B4-BE49-F238E27FC236}">
                <a16:creationId xmlns:a16="http://schemas.microsoft.com/office/drawing/2014/main" id="{37A58E6F-AC0D-4B85-6F57-59A19844CF76}"/>
              </a:ext>
            </a:extLst>
          </p:cNvPr>
          <p:cNvSpPr>
            <a:spLocks noGrp="1"/>
          </p:cNvSpPr>
          <p:nvPr>
            <p:ph idx="1"/>
          </p:nvPr>
        </p:nvSpPr>
        <p:spPr>
          <a:xfrm>
            <a:off x="74612" y="990600"/>
            <a:ext cx="12039600" cy="5050763"/>
          </a:xfrm>
        </p:spPr>
        <p:txBody>
          <a:bodyPr>
            <a:noAutofit/>
          </a:bodyPr>
          <a:lstStyle/>
          <a:p>
            <a:pPr marL="0" indent="0">
              <a:lnSpc>
                <a:spcPct val="150000"/>
              </a:lnSpc>
              <a:buNone/>
            </a:pPr>
            <a:r>
              <a:rPr lang="en-US" sz="1800" dirty="0">
                <a:solidFill>
                  <a:schemeClr val="tx1"/>
                </a:solidFill>
              </a:rPr>
              <a:t>4</a:t>
            </a:r>
            <a:r>
              <a:rPr lang="en-US" sz="1800" b="1" dirty="0">
                <a:solidFill>
                  <a:schemeClr val="tx1"/>
                </a:solidFill>
              </a:rPr>
              <a:t>. Keyword Cipher</a:t>
            </a:r>
            <a:endParaRPr lang="en-US" sz="1800" b="1" i="0" dirty="0">
              <a:solidFill>
                <a:schemeClr val="tx1"/>
              </a:solidFill>
              <a:effectLst/>
            </a:endParaRPr>
          </a:p>
          <a:p>
            <a:pPr lvl="1">
              <a:lnSpc>
                <a:spcPct val="150000"/>
              </a:lnSpc>
            </a:pPr>
            <a:r>
              <a:rPr lang="en-US" sz="1800" dirty="0">
                <a:solidFill>
                  <a:schemeClr val="tx1"/>
                </a:solidFill>
              </a:rPr>
              <a:t>Select a keyword and then shift the alphabet</a:t>
            </a:r>
          </a:p>
          <a:p>
            <a:pPr marL="1100138" lvl="1" indent="-533400">
              <a:lnSpc>
                <a:spcPct val="150000"/>
              </a:lnSpc>
            </a:pPr>
            <a:r>
              <a:rPr lang="en-US" altLang="en-US" sz="1800" dirty="0">
                <a:solidFill>
                  <a:schemeClr val="tx1"/>
                </a:solidFill>
                <a:cs typeface="Times New Roman" panose="02020603050405020304" pitchFamily="18" charset="0"/>
              </a:rPr>
              <a:t>For instance, if the key is” word” we will shift all the letters by four and remove the letters w, o, r, &amp; d from the encryption</a:t>
            </a:r>
          </a:p>
          <a:p>
            <a:pPr marL="609600" indent="-609600">
              <a:lnSpc>
                <a:spcPct val="150000"/>
              </a:lnSpc>
            </a:pPr>
            <a:r>
              <a:rPr lang="en-US" altLang="en-US" sz="1800" dirty="0">
                <a:solidFill>
                  <a:schemeClr val="tx1"/>
                </a:solidFill>
                <a:cs typeface="Times New Roman" panose="02020603050405020304" pitchFamily="18" charset="0"/>
              </a:rPr>
              <a:t>We have to ensure that the mapping is one-to-one </a:t>
            </a:r>
          </a:p>
          <a:p>
            <a:pPr marL="1100138" lvl="1" indent="-533400">
              <a:lnSpc>
                <a:spcPct val="150000"/>
              </a:lnSpc>
            </a:pPr>
            <a:r>
              <a:rPr lang="en-US" altLang="en-US" sz="1800" dirty="0">
                <a:solidFill>
                  <a:schemeClr val="tx1"/>
                </a:solidFill>
                <a:cs typeface="Times New Roman" panose="02020603050405020304" pitchFamily="18" charset="0"/>
              </a:rPr>
              <a:t>no single letter in plain text can map to two different letters in cipher text</a:t>
            </a:r>
          </a:p>
          <a:p>
            <a:pPr marL="1100138" lvl="1" indent="-533400">
              <a:lnSpc>
                <a:spcPct val="150000"/>
              </a:lnSpc>
            </a:pPr>
            <a:r>
              <a:rPr lang="en-US" altLang="en-US" sz="1800" dirty="0">
                <a:solidFill>
                  <a:schemeClr val="tx1"/>
                </a:solidFill>
                <a:cs typeface="Times New Roman" panose="02020603050405020304" pitchFamily="18" charset="0"/>
              </a:rPr>
              <a:t>no single letter in cipher text can map to two different letters in plain text</a:t>
            </a:r>
          </a:p>
          <a:p>
            <a:pPr lvl="1">
              <a:lnSpc>
                <a:spcPct val="150000"/>
              </a:lnSpc>
            </a:pPr>
            <a:endParaRPr lang="en-US" sz="1800" b="0" i="0" dirty="0">
              <a:solidFill>
                <a:schemeClr val="tx1"/>
              </a:solidFill>
              <a:effectLst/>
            </a:endParaRPr>
          </a:p>
          <a:p>
            <a:pPr lvl="1">
              <a:lnSpc>
                <a:spcPct val="150000"/>
              </a:lnSpc>
            </a:pPr>
            <a:endParaRPr lang="en-US" sz="1800" dirty="0">
              <a:solidFill>
                <a:schemeClr val="tx1"/>
              </a:solidFill>
            </a:endParaRPr>
          </a:p>
          <a:p>
            <a:pPr lvl="1">
              <a:lnSpc>
                <a:spcPct val="150000"/>
              </a:lnSpc>
            </a:pPr>
            <a:endParaRPr lang="en-US" sz="1800" b="0" i="0" dirty="0">
              <a:solidFill>
                <a:schemeClr val="tx1"/>
              </a:solidFill>
              <a:effectLst/>
            </a:endParaRPr>
          </a:p>
          <a:p>
            <a:pPr lvl="1">
              <a:lnSpc>
                <a:spcPct val="150000"/>
              </a:lnSpc>
            </a:pPr>
            <a:endParaRPr lang="en-US" sz="1800" dirty="0">
              <a:solidFill>
                <a:schemeClr val="tx1"/>
              </a:solidFill>
            </a:endParaRPr>
          </a:p>
          <a:p>
            <a:pPr lvl="1">
              <a:lnSpc>
                <a:spcPct val="150000"/>
              </a:lnSpc>
            </a:pPr>
            <a:endParaRPr lang="en-US" sz="1800" b="0" i="0" dirty="0">
              <a:solidFill>
                <a:schemeClr val="tx1"/>
              </a:solidFill>
              <a:effectLst/>
            </a:endParaRPr>
          </a:p>
          <a:p>
            <a:pPr marL="284163" lvl="3" indent="-284163">
              <a:lnSpc>
                <a:spcPct val="150000"/>
              </a:lnSpc>
            </a:pPr>
            <a:r>
              <a:rPr lang="en-US" sz="1800" b="0" i="0" dirty="0">
                <a:solidFill>
                  <a:schemeClr val="tx1"/>
                </a:solidFill>
                <a:effectLst/>
              </a:rPr>
              <a:t>Example: encrypt- I LOVE YOU</a:t>
            </a:r>
            <a:endParaRPr lang="en-US" sz="1800" dirty="0">
              <a:solidFill>
                <a:schemeClr val="tx1"/>
              </a:solidFill>
            </a:endParaRPr>
          </a:p>
        </p:txBody>
      </p:sp>
      <p:pic>
        <p:nvPicPr>
          <p:cNvPr id="8" name="Picture 7">
            <a:extLst>
              <a:ext uri="{FF2B5EF4-FFF2-40B4-BE49-F238E27FC236}">
                <a16:creationId xmlns:a16="http://schemas.microsoft.com/office/drawing/2014/main" id="{8D75BF3F-30A4-2D03-D6DD-1A2B76C49CA0}"/>
              </a:ext>
            </a:extLst>
          </p:cNvPr>
          <p:cNvPicPr>
            <a:picLocks noChangeAspect="1"/>
          </p:cNvPicPr>
          <p:nvPr/>
        </p:nvPicPr>
        <p:blipFill>
          <a:blip r:embed="rId2"/>
          <a:stretch>
            <a:fillRect/>
          </a:stretch>
        </p:blipFill>
        <p:spPr>
          <a:xfrm>
            <a:off x="2202312" y="4856607"/>
            <a:ext cx="4819650" cy="1038225"/>
          </a:xfrm>
          <a:prstGeom prst="rect">
            <a:avLst/>
          </a:prstGeom>
        </p:spPr>
      </p:pic>
    </p:spTree>
    <p:extLst>
      <p:ext uri="{BB962C8B-B14F-4D97-AF65-F5344CB8AC3E}">
        <p14:creationId xmlns:p14="http://schemas.microsoft.com/office/powerpoint/2010/main" val="377144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purl.org/dc/dcmitype/"/>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Facet</Template>
  <TotalTime>13825</TotalTime>
  <Words>3402</Words>
  <Application>Microsoft Office PowerPoint</Application>
  <PresentationFormat>Custom</PresentationFormat>
  <Paragraphs>315</Paragraphs>
  <Slides>32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Corbel</vt:lpstr>
      <vt:lpstr>Times New Roman</vt:lpstr>
      <vt:lpstr>Trebuchet MS</vt:lpstr>
      <vt:lpstr>Wingdings</vt:lpstr>
      <vt:lpstr>Wingdings 3</vt:lpstr>
      <vt:lpstr>Facet</vt:lpstr>
      <vt:lpstr>COPADS</vt:lpstr>
      <vt:lpstr>OUTLINE</vt:lpstr>
      <vt:lpstr>Network Security Goals</vt:lpstr>
      <vt:lpstr>ENCRYPTION-DECRYPTION</vt:lpstr>
      <vt:lpstr>Encryption-decryption</vt:lpstr>
      <vt:lpstr>Substitution Ciphers-Types</vt:lpstr>
      <vt:lpstr>PowerPoint Presentation</vt:lpstr>
      <vt:lpstr>Types of Ciphers</vt:lpstr>
      <vt:lpstr>Types of Ciphers</vt:lpstr>
      <vt:lpstr>CRYPTANALYSIS </vt:lpstr>
      <vt:lpstr>Generic known plaintext attack on a cipher  </vt:lpstr>
      <vt:lpstr>Generic known ciphertext attack on a cipher </vt:lpstr>
      <vt:lpstr>Categories of Encryption</vt:lpstr>
      <vt:lpstr>Symmetric Encryption</vt:lpstr>
      <vt:lpstr>Symmetric Encryption Methods</vt:lpstr>
      <vt:lpstr>Stream Algorithm</vt:lpstr>
      <vt:lpstr>Back to Our Example</vt:lpstr>
      <vt:lpstr>Keystream Generator algorithms </vt:lpstr>
      <vt:lpstr>  2. Block Cipher</vt:lpstr>
      <vt:lpstr>Block Cipher</vt:lpstr>
      <vt:lpstr>Key Schedule</vt:lpstr>
      <vt:lpstr>Block Cipher: Substitution-Permutation Network (SPN)</vt:lpstr>
      <vt:lpstr>Block Cipher: Feistel </vt:lpstr>
      <vt:lpstr>Advanced Encryption Standard (AES)</vt:lpstr>
      <vt:lpstr>PowerPoint Presentation</vt:lpstr>
      <vt:lpstr>HASHING</vt:lpstr>
      <vt:lpstr>PowerPoint Presentation</vt:lpstr>
      <vt:lpstr>U.S. Government Standard Hash Algorithms</vt:lpstr>
      <vt:lpstr>SHAs</vt:lpstr>
      <vt:lpstr>Symmetric Encryption: MAC </vt:lpstr>
      <vt:lpstr>MAC</vt:lpstr>
      <vt:lpstr>Secure Channel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Ifeoluwatayo Ige</dc:creator>
  <cp:lastModifiedBy>Ifeoluwatayo Ige</cp:lastModifiedBy>
  <cp:revision>448</cp:revision>
  <cp:lastPrinted>2018-11-12T13:08:27Z</cp:lastPrinted>
  <dcterms:created xsi:type="dcterms:W3CDTF">2017-03-19T13:54:42Z</dcterms:created>
  <dcterms:modified xsi:type="dcterms:W3CDTF">2024-03-07T14:19:36Z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