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6" r:id="rId6"/>
    <p:sldId id="260" r:id="rId7"/>
    <p:sldId id="288" r:id="rId8"/>
    <p:sldId id="289" r:id="rId9"/>
    <p:sldId id="295" r:id="rId10"/>
    <p:sldId id="296" r:id="rId11"/>
    <p:sldId id="291" r:id="rId12"/>
    <p:sldId id="293" r:id="rId13"/>
    <p:sldId id="297" r:id="rId14"/>
    <p:sldId id="303" r:id="rId15"/>
    <p:sldId id="304" r:id="rId16"/>
    <p:sldId id="306" r:id="rId17"/>
  </p:sldIdLst>
  <p:sldSz cx="12188825" cy="6858000"/>
  <p:notesSz cx="7023100" cy="93091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09DEB6-8956-4CFD-9B29-4261FF8C7649}">
          <p14:sldIdLst>
            <p14:sldId id="256"/>
            <p14:sldId id="286"/>
            <p14:sldId id="260"/>
            <p14:sldId id="288"/>
            <p14:sldId id="289"/>
            <p14:sldId id="295"/>
            <p14:sldId id="296"/>
            <p14:sldId id="291"/>
            <p14:sldId id="293"/>
            <p14:sldId id="297"/>
            <p14:sldId id="303"/>
            <p14:sldId id="304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4657" autoAdjust="0"/>
  </p:normalViewPr>
  <p:slideViewPr>
    <p:cSldViewPr showGuides="1">
      <p:cViewPr varScale="1">
        <p:scale>
          <a:sx n="66" d="100"/>
          <a:sy n="66" d="100"/>
        </p:scale>
        <p:origin x="488" y="4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-1388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3/19/2024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3/19/2024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687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98C01-A618-3EB1-EE38-E8B93AA64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F9A250-55D5-AD99-E48A-0FD5789815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754A66-F995-393C-BD88-AA1718340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56C6F-BD8F-96CB-53D8-50448112C0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76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66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primes p, </a:t>
            </a:r>
            <a:r>
              <a:rPr lang="el-G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φ(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p)=p-1.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21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93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6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16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81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1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3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799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6072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74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1255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82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7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2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7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4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4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1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0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2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choose/zero/" TargetMode="External"/><Relationship Id="rId4" Type="http://schemas.openxmlformats.org/officeDocument/2006/relationships/hyperlink" Target="https://commons.wikimedia.org/wiki/File:Digital_Signature_diagram.sv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isc2.org/t5/Tech-Talk/Has-RSA-2048-bit-encryption-been-broken-by-Quantum-Computing/td-p/6406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uantumzeitgeist.com/has-rsa-2048-been-cracked-with-a-quantum-computer/#:~:text=Researcher%20Ed%20Gerck%20has%20announced,%E2%80%9D%2C%20is%20a%20dear%20frien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rimes.utm.edu/glossary/xpage/EulersPhi.html#:~:text=Euler's%20phi%20(or%20totient,usually%20denoted%20%CF%86(n).&amp;text=Clearly%20for%20primes%20p%2C%20%CF%86(p)%3Dp%2D1.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armichael%27s_totient_function_conjecture#:~:text=In%20mathematics%2C%20Carmichael's%20totient%20function,)%20%3D%20%CF%86(n).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lanetcalc.com/3311/" TargetMode="External"/><Relationship Id="rId2" Type="http://schemas.openxmlformats.org/officeDocument/2006/relationships/hyperlink" Target="https://en.wikipedia.org/wiki/Extended_Euclidean_algorith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lanetcalc.com/3311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q8gNbvfa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COPADS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06675" y="4050836"/>
            <a:ext cx="7764913" cy="1096899"/>
          </a:xfrm>
        </p:spPr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#09 – Public Key Encryption</a:t>
            </a:r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3FEAA265-8E70-4C90-95AF-43656B1AD624}"/>
              </a:ext>
            </a:extLst>
          </p:cNvPr>
          <p:cNvSpPr txBox="1">
            <a:spLocks/>
          </p:cNvSpPr>
          <p:nvPr/>
        </p:nvSpPr>
        <p:spPr>
          <a:xfrm>
            <a:off x="4423912" y="5726953"/>
            <a:ext cx="7764913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799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>
                <a:solidFill>
                  <a:schemeClr val="tx1"/>
                </a:solidFill>
              </a:rPr>
              <a:t>IFEOLUWATAYO IGE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A953-FABB-4101-B391-4C93C421A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13" y="609600"/>
            <a:ext cx="10505992" cy="541020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Can you try to generate public and private keys from the following: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pPr marL="799963" lvl="1" indent="-342900">
              <a:buClr>
                <a:schemeClr val="accent5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P = 53 and q = 59.</a:t>
            </a:r>
          </a:p>
          <a:p>
            <a:pPr marL="799963" lvl="1" indent="-342900">
              <a:buClr>
                <a:schemeClr val="accent5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P= 11 and q=13</a:t>
            </a:r>
          </a:p>
          <a:p>
            <a:pPr marL="799963" lvl="1" indent="-342900">
              <a:buClr>
                <a:schemeClr val="accent5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P = 7 and q= 19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3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D4A21-3527-4DA4-AA46-AFB70942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8861"/>
            <a:ext cx="9144001" cy="838198"/>
          </a:xfrm>
        </p:spPr>
        <p:txBody>
          <a:bodyPr/>
          <a:lstStyle/>
          <a:p>
            <a:pPr algn="ctr"/>
            <a:r>
              <a:rPr lang="en-US" b="1" dirty="0"/>
              <a:t>Digital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1470-F1DA-40D8-A096-798C784F5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0600"/>
            <a:ext cx="12188825" cy="58509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1800" dirty="0">
                <a:solidFill>
                  <a:schemeClr val="tx1"/>
                </a:solidFill>
              </a:rPr>
              <a:t>This is a security scheme for verifying the authenticity of digital messages or documents. 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 It </a:t>
            </a:r>
            <a:r>
              <a:rPr lang="en-US" sz="1800" b="1" i="0" dirty="0">
                <a:solidFill>
                  <a:srgbClr val="FF0000"/>
                </a:solidFill>
                <a:effectLst/>
              </a:rPr>
              <a:t>authenticates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by verifying </a:t>
            </a:r>
            <a:r>
              <a:rPr lang="en-US" sz="1800" i="0" dirty="0">
                <a:solidFill>
                  <a:schemeClr val="tx1"/>
                </a:solidFill>
                <a:effectLst/>
              </a:rPr>
              <a:t>the identity of 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the individual who sends a message. It confirms the sender is not an impostor.</a:t>
            </a: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sz="1800" b="1" dirty="0">
                <a:solidFill>
                  <a:schemeClr val="tx1"/>
                </a:solidFill>
              </a:rPr>
              <a:t>C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hecks the </a:t>
            </a:r>
            <a:r>
              <a:rPr lang="en-US" sz="1800" b="1" i="0" dirty="0">
                <a:solidFill>
                  <a:srgbClr val="FF0000"/>
                </a:solidFill>
                <a:effectLst/>
              </a:rPr>
              <a:t>integrity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of data- if </a:t>
            </a:r>
            <a:r>
              <a:rPr lang="en-US" sz="1800" dirty="0">
                <a:solidFill>
                  <a:schemeClr val="tx1"/>
                </a:solidFill>
              </a:rPr>
              <a:t>the data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 arrived in the same state as when it was sent.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sz="1800" b="1" dirty="0">
                <a:solidFill>
                  <a:schemeClr val="tx1"/>
                </a:solidFill>
              </a:rPr>
              <a:t>P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rovides </a:t>
            </a:r>
            <a:r>
              <a:rPr lang="en-US" sz="1800" b="1" i="0" dirty="0">
                <a:solidFill>
                  <a:srgbClr val="FF0000"/>
                </a:solidFill>
                <a:effectLst/>
              </a:rPr>
              <a:t>non-repudiation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- </a:t>
            </a:r>
            <a:r>
              <a:rPr lang="en-US" sz="1800" i="0" dirty="0">
                <a:solidFill>
                  <a:schemeClr val="tx1"/>
                </a:solidFill>
                <a:effectLst/>
              </a:rPr>
              <a:t>prevents the 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signatory from being able to repudiate (deny) their involvement.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1800" dirty="0">
                <a:solidFill>
                  <a:schemeClr val="tx1"/>
                </a:solidFill>
              </a:rPr>
              <a:t>RSA and 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Elliptic Curve Digital Signature Algorithm</a:t>
            </a:r>
            <a:r>
              <a:rPr lang="en-US" sz="1800" dirty="0">
                <a:solidFill>
                  <a:schemeClr val="tx1"/>
                </a:solidFill>
              </a:rPr>
              <a:t> (</a:t>
            </a:r>
            <a:r>
              <a:rPr lang="en-US" sz="1800" b="0" i="0" dirty="0" err="1">
                <a:solidFill>
                  <a:schemeClr val="tx1"/>
                </a:solidFill>
                <a:effectLst/>
              </a:rPr>
              <a:t>EcDSA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) could be implemented for digital signatures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Digital signatures are often used by themselves or in conjunction with encryption in a range of different security protocols such as </a:t>
            </a:r>
            <a:r>
              <a:rPr lang="en-US" sz="1800" dirty="0" err="1">
                <a:solidFill>
                  <a:schemeClr val="tx1"/>
                </a:solidFill>
              </a:rPr>
              <a:t>SecureSHell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TransportLayerSecurity</a:t>
            </a:r>
            <a:r>
              <a:rPr lang="en-US" sz="1800" dirty="0">
                <a:solidFill>
                  <a:schemeClr val="tx1"/>
                </a:solidFill>
              </a:rPr>
              <a:t>, etc.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84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D4A21-3527-4DA4-AA46-AFB70942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2" y="0"/>
            <a:ext cx="9144001" cy="52453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Asymmetric Encryption: Digital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1470-F1DA-40D8-A096-798C784F5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57200"/>
            <a:ext cx="12188825" cy="639193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800" b="1" dirty="0">
                <a:solidFill>
                  <a:schemeClr val="tx1"/>
                </a:solidFill>
              </a:rPr>
              <a:t>A digital signature scheme</a:t>
            </a:r>
            <a:r>
              <a:rPr lang="en-US" sz="1800" dirty="0">
                <a:solidFill>
                  <a:schemeClr val="tx1"/>
                </a:solidFill>
              </a:rPr>
              <a:t> typically consists of three algorithms: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A </a:t>
            </a:r>
            <a:r>
              <a:rPr lang="en-US" sz="1800" i="1" dirty="0">
                <a:solidFill>
                  <a:schemeClr val="tx1"/>
                </a:solidFill>
              </a:rPr>
              <a:t>key generation</a:t>
            </a:r>
            <a:r>
              <a:rPr lang="en-US" sz="1800" dirty="0">
                <a:solidFill>
                  <a:schemeClr val="tx1"/>
                </a:solidFill>
              </a:rPr>
              <a:t> algorithm that selects a </a:t>
            </a:r>
            <a:r>
              <a:rPr lang="en-US" sz="1800" i="1" dirty="0">
                <a:solidFill>
                  <a:schemeClr val="tx1"/>
                </a:solidFill>
              </a:rPr>
              <a:t>private key</a:t>
            </a:r>
            <a:r>
              <a:rPr lang="en-US" sz="1800" dirty="0">
                <a:solidFill>
                  <a:schemeClr val="tx1"/>
                </a:solidFill>
              </a:rPr>
              <a:t> uniformly at random from a set of possible private keys. The algorithm outputs the private key and a corresponding </a:t>
            </a:r>
            <a:r>
              <a:rPr lang="en-US" sz="1800" i="1" dirty="0">
                <a:solidFill>
                  <a:schemeClr val="tx1"/>
                </a:solidFill>
              </a:rPr>
              <a:t>public key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A </a:t>
            </a:r>
            <a:r>
              <a:rPr lang="en-US" sz="1800" i="1" dirty="0">
                <a:solidFill>
                  <a:schemeClr val="tx1"/>
                </a:solidFill>
              </a:rPr>
              <a:t>signing</a:t>
            </a:r>
            <a:r>
              <a:rPr lang="en-US" sz="1800" dirty="0">
                <a:solidFill>
                  <a:schemeClr val="tx1"/>
                </a:solidFill>
              </a:rPr>
              <a:t> algorithm that, given a message and a private key, produces a signature.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A </a:t>
            </a:r>
            <a:r>
              <a:rPr lang="en-US" sz="1800" i="1" dirty="0">
                <a:solidFill>
                  <a:schemeClr val="tx1"/>
                </a:solidFill>
              </a:rPr>
              <a:t>signature verifying</a:t>
            </a:r>
            <a:r>
              <a:rPr lang="en-US" sz="1800" dirty="0">
                <a:solidFill>
                  <a:schemeClr val="tx1"/>
                </a:solidFill>
              </a:rPr>
              <a:t> algorithm that, given the message, public key, and signature, either accepts or rejects the message's claim to authenticity.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Two main properties are required: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The authenticity of a signature generated from a fixed message and fixed private key can be verified by using the corresponding public key.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Secondly, it should be computationally infeasible to generate a valid signature for a party without knowing that party's private key. Even though Harry has access to the public key, he can not fake a valid signature because he does not have the private key.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Drawback: Impersonation. If your private key is known. </a:t>
            </a:r>
          </a:p>
        </p:txBody>
      </p:sp>
    </p:spTree>
    <p:extLst>
      <p:ext uri="{BB962C8B-B14F-4D97-AF65-F5344CB8AC3E}">
        <p14:creationId xmlns:p14="http://schemas.microsoft.com/office/powerpoint/2010/main" val="197623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D876E-4F1B-A223-5737-D9C985FF9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96A22816-13F6-7937-F1F6-72E7A2973A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62"/>
          <a:stretch/>
        </p:blipFill>
        <p:spPr>
          <a:xfrm>
            <a:off x="1753819" y="462840"/>
            <a:ext cx="10418266" cy="54076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90700A-83C1-5120-C90B-258F51A86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661" y="-40484"/>
            <a:ext cx="9144001" cy="5225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Digital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1A9EB-A1A6-8F08-80DB-3B6C7E595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3399"/>
            <a:ext cx="12188825" cy="63081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84D84-BEF3-A612-36BF-0C82CCEFBDEB}"/>
              </a:ext>
            </a:extLst>
          </p:cNvPr>
          <p:cNvSpPr txBox="1"/>
          <p:nvPr/>
        </p:nvSpPr>
        <p:spPr>
          <a:xfrm>
            <a:off x="9048961" y="6637195"/>
            <a:ext cx="313986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1" u="none" strike="noStrike" dirty="0"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Digital Signature Diagram</a:t>
            </a:r>
            <a:r>
              <a:rPr lang="en-US" sz="900" b="0" i="1" dirty="0">
                <a:effectLst/>
                <a:latin typeface="Arial" panose="020B0604020202020204" pitchFamily="34" charset="0"/>
              </a:rPr>
              <a:t> by </a:t>
            </a:r>
            <a:r>
              <a:rPr lang="en-US" sz="900" b="0" i="1" dirty="0" err="1">
                <a:effectLst/>
                <a:latin typeface="Arial" panose="020B0604020202020204" pitchFamily="34" charset="0"/>
              </a:rPr>
              <a:t>Acdx</a:t>
            </a:r>
            <a:r>
              <a:rPr lang="en-US" sz="900" b="0" i="1" dirty="0">
                <a:effectLst/>
                <a:latin typeface="Arial" panose="020B0604020202020204" pitchFamily="34" charset="0"/>
              </a:rPr>
              <a:t> licensed under </a:t>
            </a:r>
            <a:r>
              <a:rPr lang="en-US" sz="900" b="0" i="1" u="none" strike="noStrike" dirty="0"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CC0</a:t>
            </a:r>
            <a:endParaRPr lang="en-US" sz="9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F6E24E-0C41-A7FF-F19A-89E7D16226C4}"/>
              </a:ext>
            </a:extLst>
          </p:cNvPr>
          <p:cNvSpPr txBox="1">
            <a:spLocks/>
          </p:cNvSpPr>
          <p:nvPr/>
        </p:nvSpPr>
        <p:spPr>
          <a:xfrm>
            <a:off x="-36881" y="2150256"/>
            <a:ext cx="3581400" cy="4486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M(c) = c</a:t>
            </a:r>
            <a:r>
              <a:rPr lang="en-US" sz="1800" b="1" baseline="30000" dirty="0">
                <a:solidFill>
                  <a:schemeClr val="tx1"/>
                </a:solidFill>
              </a:rPr>
              <a:t>d</a:t>
            </a:r>
            <a:r>
              <a:rPr lang="en-US" sz="1800" dirty="0">
                <a:solidFill>
                  <a:schemeClr val="tx1"/>
                </a:solidFill>
              </a:rPr>
              <a:t> mod n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value of </a:t>
            </a:r>
            <a:r>
              <a:rPr lang="en-US" b="0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is the hash of the message.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value of </a:t>
            </a:r>
            <a:r>
              <a:rPr lang="en-US" b="0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(one 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 of the sender’s private key)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value of </a:t>
            </a:r>
            <a:r>
              <a:rPr lang="en-US" b="0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is the other part of the sender’s private key,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value of </a:t>
            </a: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</a:rPr>
              <a:t>M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0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is the 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signature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ADCC71-0964-3D39-C3CC-4AC5CE06377B}"/>
              </a:ext>
            </a:extLst>
          </p:cNvPr>
          <p:cNvSpPr txBox="1"/>
          <p:nvPr/>
        </p:nvSpPr>
        <p:spPr>
          <a:xfrm>
            <a:off x="121983" y="5829656"/>
            <a:ext cx="12114212" cy="872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effectLst/>
              </a:rPr>
              <a:t>RSA decryption is</a:t>
            </a:r>
            <a:r>
              <a:rPr lang="en-US" dirty="0"/>
              <a:t> mostly </a:t>
            </a:r>
            <a:r>
              <a:rPr lang="en-US" b="0" i="0" dirty="0">
                <a:effectLst/>
              </a:rPr>
              <a:t>used for digitally signing documents while the formula for RSA encryption is used for verification (</a:t>
            </a:r>
            <a:r>
              <a:rPr lang="pt-BR" b="0" i="1" dirty="0">
                <a:effectLst/>
              </a:rPr>
              <a:t>m</a:t>
            </a:r>
            <a:r>
              <a:rPr lang="pt-BR" b="0" i="1" baseline="30000" dirty="0">
                <a:effectLst/>
              </a:rPr>
              <a:t>e</a:t>
            </a:r>
            <a:r>
              <a:rPr lang="pt-BR" b="0" i="0" dirty="0">
                <a:effectLst/>
              </a:rPr>
              <a:t> mod </a:t>
            </a:r>
            <a:r>
              <a:rPr lang="pt-BR" b="0" i="1" dirty="0">
                <a:effectLst/>
              </a:rPr>
              <a:t>n) </a:t>
            </a:r>
            <a:r>
              <a:rPr lang="en-US" b="0" i="0" dirty="0">
                <a:effectLst/>
              </a:rPr>
              <a:t>with</a:t>
            </a:r>
            <a:r>
              <a:rPr lang="en-US" b="1" i="0" dirty="0">
                <a:effectLst/>
              </a:rPr>
              <a:t> m </a:t>
            </a:r>
            <a:r>
              <a:rPr lang="en-US" b="0" i="0" dirty="0">
                <a:effectLst/>
              </a:rPr>
              <a:t>as the digital signature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3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A932-72F0-4023-B2DC-91B87D20E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638" y="152400"/>
            <a:ext cx="9144001" cy="685800"/>
          </a:xfrm>
        </p:spPr>
        <p:txBody>
          <a:bodyPr/>
          <a:lstStyle/>
          <a:p>
            <a:pPr algn="ctr"/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1FC1A-C823-41E0-90A0-DEA768E32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2" y="1447800"/>
            <a:ext cx="9134391" cy="51054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Asymmetric Encryption- Public Key Encryption</a:t>
            </a:r>
          </a:p>
          <a:p>
            <a:r>
              <a:rPr lang="en-US" b="1" dirty="0">
                <a:solidFill>
                  <a:schemeClr val="tx1"/>
                </a:solidFill>
              </a:rPr>
              <a:t>Digital Signature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74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-146199"/>
            <a:ext cx="9144001" cy="762001"/>
          </a:xfrm>
        </p:spPr>
        <p:txBody>
          <a:bodyPr/>
          <a:lstStyle/>
          <a:p>
            <a:pPr algn="ctr"/>
            <a:r>
              <a:rPr lang="en-US" b="1" dirty="0"/>
              <a:t>Public Key Encryption (Asymmetric)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288" y="901995"/>
            <a:ext cx="4859338" cy="4689475"/>
          </a:xfrm>
        </p:spPr>
        <p:txBody>
          <a:bodyPr>
            <a:normAutofit/>
          </a:bodyPr>
          <a:lstStyle/>
          <a:p>
            <a:pPr marL="231775" lvl="1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SCENARIO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Alfred chooses a </a:t>
            </a:r>
            <a:r>
              <a:rPr lang="en-US" sz="1800" b="1" dirty="0">
                <a:solidFill>
                  <a:schemeClr val="tx1"/>
                </a:solidFill>
              </a:rPr>
              <a:t>public encryption key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i="1" dirty="0">
                <a:solidFill>
                  <a:schemeClr val="tx1"/>
                </a:solidFill>
              </a:rPr>
              <a:t>E</a:t>
            </a:r>
            <a:r>
              <a:rPr lang="en-US" sz="1800" b="1" i="1" baseline="-25000" dirty="0">
                <a:solidFill>
                  <a:schemeClr val="tx1"/>
                </a:solidFill>
              </a:rPr>
              <a:t>K</a:t>
            </a:r>
            <a:r>
              <a:rPr lang="en-US" sz="1800" b="1" baseline="-250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and a corresponding </a:t>
            </a:r>
            <a:r>
              <a:rPr lang="en-US" sz="1800" b="1" dirty="0">
                <a:solidFill>
                  <a:schemeClr val="tx1"/>
                </a:solidFill>
              </a:rPr>
              <a:t>private decryption key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i="1" dirty="0">
                <a:solidFill>
                  <a:schemeClr val="tx1"/>
                </a:solidFill>
              </a:rPr>
              <a:t>D</a:t>
            </a:r>
            <a:r>
              <a:rPr lang="en-US" sz="1800" b="1" i="1" baseline="-25000" dirty="0">
                <a:solidFill>
                  <a:schemeClr val="tx1"/>
                </a:solidFill>
              </a:rPr>
              <a:t>K</a:t>
            </a:r>
            <a:r>
              <a:rPr lang="en-US" sz="1800" b="1" baseline="-25000" dirty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Alfred publishes his public key 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Anyone can now encrypt a message and send it to Alfred using the public keys 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Only Alfred can decrypt these messages using the private key</a:t>
            </a:r>
          </a:p>
          <a:p>
            <a:endParaRPr lang="en-US" dirty="0"/>
          </a:p>
        </p:txBody>
      </p:sp>
      <p:pic>
        <p:nvPicPr>
          <p:cNvPr id="1026" name="Picture 2" descr="Public Key Cryptography">
            <a:extLst>
              <a:ext uri="{FF2B5EF4-FFF2-40B4-BE49-F238E27FC236}">
                <a16:creationId xmlns:a16="http://schemas.microsoft.com/office/drawing/2014/main" id="{B5D9D733-1B57-4ADE-AAE5-0077995C7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50" y="711200"/>
            <a:ext cx="7343775" cy="468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91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2" y="-9144"/>
            <a:ext cx="9144001" cy="685800"/>
          </a:xfrm>
        </p:spPr>
        <p:txBody>
          <a:bodyPr/>
          <a:lstStyle/>
          <a:p>
            <a:pPr algn="ctr"/>
            <a:r>
              <a:rPr lang="en-US" b="1" dirty="0"/>
              <a:t>Public Encryption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12188825" cy="640080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Different keys are used for encryption and decryption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The receiver needs to publish an encryption key, referred to as his </a:t>
            </a:r>
            <a:r>
              <a:rPr lang="en-US" dirty="0">
                <a:solidFill>
                  <a:srgbClr val="FF0000"/>
                </a:solidFill>
              </a:rPr>
              <a:t>public key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He also possesses a unique decryption key, generally referred to as his </a:t>
            </a:r>
            <a:r>
              <a:rPr lang="en-US" dirty="0">
                <a:solidFill>
                  <a:srgbClr val="FF0000"/>
                </a:solidFill>
              </a:rPr>
              <a:t>private key.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Though private and public keys are related mathematically, it is not feasible to calculate the private key from the public key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A popular and widely used public key encryption algorithm is </a:t>
            </a:r>
            <a:r>
              <a:rPr lang="en-US" b="1" dirty="0">
                <a:solidFill>
                  <a:schemeClr val="tx1"/>
                </a:solidFill>
              </a:rPr>
              <a:t>RSA.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Invented by Ronald </a:t>
            </a:r>
            <a:r>
              <a:rPr lang="en-US" sz="1800" b="1" dirty="0" err="1">
                <a:solidFill>
                  <a:schemeClr val="accent2"/>
                </a:solidFill>
              </a:rPr>
              <a:t>R</a:t>
            </a:r>
            <a:r>
              <a:rPr lang="en-US" sz="1800" dirty="0" err="1"/>
              <a:t>ivest</a:t>
            </a:r>
            <a:r>
              <a:rPr lang="en-US" sz="1800" dirty="0"/>
              <a:t>, Adi </a:t>
            </a:r>
            <a:r>
              <a:rPr lang="en-US" sz="1800" b="1" dirty="0">
                <a:solidFill>
                  <a:schemeClr val="accent2"/>
                </a:solidFill>
              </a:rPr>
              <a:t>S</a:t>
            </a:r>
            <a:r>
              <a:rPr lang="en-US" sz="1800" dirty="0"/>
              <a:t>hamir, and Leonard </a:t>
            </a:r>
            <a:r>
              <a:rPr lang="en-US" sz="1800" b="1" dirty="0" err="1">
                <a:solidFill>
                  <a:schemeClr val="accent2"/>
                </a:solidFill>
              </a:rPr>
              <a:t>A</a:t>
            </a:r>
            <a:r>
              <a:rPr lang="en-US" sz="1800" dirty="0" err="1"/>
              <a:t>dleman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in 1978 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generates a pair of </a:t>
            </a:r>
            <a:r>
              <a:rPr lang="en-US" sz="1800" b="1" dirty="0">
                <a:solidFill>
                  <a:schemeClr val="accent2"/>
                </a:solidFill>
              </a:rPr>
              <a:t>commutative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keys (encrypt with one, decrypt with the other). A private key can be used to encrypt, and its corresponding public key is used for decryption and vice-versa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Has RSA been broken? S</a:t>
            </a:r>
            <a:r>
              <a:rPr lang="en-US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</a:t>
            </a:r>
            <a:r>
              <a:rPr lang="en-US" sz="1800" dirty="0">
                <a:solidFill>
                  <a:schemeClr val="tx1"/>
                </a:solidFill>
              </a:rPr>
              <a:t>me researchers argue that quantum computing could be used to crack RSA-2048 (bit-size)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The RSA involves three phases; Key Generation (public and private key), encryption, and decryption. </a:t>
            </a:r>
            <a:endParaRPr lang="en-US" sz="1800" dirty="0">
              <a:solidFill>
                <a:schemeClr val="tx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rgbClr val="B9D181"/>
                </a:solidFill>
                <a:hlinkClick r:id="rId4"/>
              </a:rPr>
              <a:t>https://quantumzeitgeist.com/has-rsa-2048-been-cracked-with-a-quantum-computer/#:~:text=Researcher%20Ed%20Gerck%20has%20announced,%E2%80%9D%2C%20is%20a%20dear%20friend</a:t>
            </a:r>
            <a:r>
              <a:rPr lang="en-US" sz="1800" dirty="0">
                <a:solidFill>
                  <a:srgbClr val="B9D181"/>
                </a:solidFill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08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B7B99-01FB-BC44-8818-C09C6FD07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0"/>
            <a:ext cx="9144001" cy="9144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RSA Key Generation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20B18-EB9F-7349-90FF-6D12619A1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9600"/>
            <a:ext cx="12114213" cy="5638800"/>
          </a:xfrm>
        </p:spPr>
        <p:txBody>
          <a:bodyPr>
            <a:no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1. </a:t>
            </a:r>
            <a:r>
              <a:rPr lang="en-US" sz="1800" dirty="0">
                <a:solidFill>
                  <a:schemeClr val="tx1"/>
                </a:solidFill>
              </a:rPr>
              <a:t>Find 2 large prime numbers p and q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2. </a:t>
            </a:r>
            <a:r>
              <a:rPr lang="en-US" sz="1800" dirty="0">
                <a:solidFill>
                  <a:schemeClr val="tx1"/>
                </a:solidFill>
              </a:rPr>
              <a:t>Generate the RSA modulus (n)</a:t>
            </a:r>
          </a:p>
          <a:p>
            <a:pPr marL="857250" lvl="2" indent="-347663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n=p*q. For strong unbreakable encryption, let n be a large number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3. </a:t>
            </a:r>
            <a:r>
              <a:rPr lang="en-US" sz="1800" dirty="0">
                <a:solidFill>
                  <a:schemeClr val="tx1"/>
                </a:solidFill>
              </a:rPr>
              <a:t>Find a Totient function.</a:t>
            </a:r>
          </a:p>
          <a:p>
            <a:pPr marL="857130" lvl="1">
              <a:lnSpc>
                <a:spcPct val="150000"/>
              </a:lnSpc>
            </a:pPr>
            <a:r>
              <a:rPr lang="en-US" sz="1800" dirty="0">
                <a:hlinkClick r:id="rId3"/>
              </a:rPr>
              <a:t>Euler totient function</a:t>
            </a:r>
            <a:r>
              <a:rPr lang="en-US" sz="1800" dirty="0"/>
              <a:t>. </a:t>
            </a:r>
            <a:r>
              <a:rPr lang="en-US" sz="1800" dirty="0">
                <a:solidFill>
                  <a:schemeClr val="tx1"/>
                </a:solidFill>
              </a:rPr>
              <a:t>The Totient is represented as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l-GR" sz="1800" b="1" i="0" dirty="0">
                <a:solidFill>
                  <a:schemeClr val="tx1"/>
                </a:solidFill>
                <a:effectLst/>
              </a:rPr>
              <a:t>ϕ(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n) =</a:t>
            </a:r>
            <a:r>
              <a:rPr lang="en-US" sz="1800" b="1" dirty="0">
                <a:solidFill>
                  <a:schemeClr val="tx1"/>
                </a:solidFill>
              </a:rPr>
              <a:t>(p - 1) x (q -1)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</a:rPr>
              <a:t>.</a:t>
            </a:r>
            <a:endParaRPr lang="en-US" sz="1800" b="1" u="none" strike="noStrike" dirty="0">
              <a:solidFill>
                <a:schemeClr val="tx1"/>
              </a:solidFill>
            </a:endParaRPr>
          </a:p>
          <a:p>
            <a:pPr marL="857130" lvl="1">
              <a:lnSpc>
                <a:spcPct val="150000"/>
              </a:lnSpc>
            </a:pPr>
            <a:r>
              <a:rPr lang="en-US" sz="1800" dirty="0">
                <a:solidFill>
                  <a:srgbClr val="B9D18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Carmichael's totient </a:t>
            </a:r>
            <a:r>
              <a:rPr lang="en-US" sz="1800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</a:t>
            </a:r>
            <a:r>
              <a:rPr lang="en-US" sz="1800" dirty="0">
                <a:solidFill>
                  <a:srgbClr val="0C0D0E"/>
                </a:solidFill>
              </a:rPr>
              <a:t>. </a:t>
            </a: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pt-BR" sz="1800" b="0" i="0" dirty="0">
                <a:solidFill>
                  <a:schemeClr val="tx1"/>
                </a:solidFill>
                <a:effectLst/>
              </a:rPr>
              <a:t>Totient is represented as </a:t>
            </a:r>
            <a:r>
              <a:rPr lang="pt-BR" sz="1800" b="1" dirty="0">
                <a:solidFill>
                  <a:schemeClr val="tx1"/>
                </a:solidFill>
              </a:rPr>
              <a:t>λ(n)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pt-BR" sz="1800" b="1" i="0" dirty="0">
                <a:solidFill>
                  <a:schemeClr val="tx1"/>
                </a:solidFill>
                <a:effectLst/>
              </a:rPr>
              <a:t> = lcm(p − 1, q − 1).</a:t>
            </a:r>
            <a:endParaRPr lang="en-US" sz="1800" b="1" dirty="0">
              <a:solidFill>
                <a:schemeClr val="tx1"/>
              </a:solidFill>
            </a:endParaRPr>
          </a:p>
          <a:p>
            <a:pPr marL="457200" lvl="2" indent="-223838"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7698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89BA9-E82D-4765-9292-4AD289419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8600"/>
            <a:ext cx="12188825" cy="6629400"/>
          </a:xfrm>
        </p:spPr>
        <p:txBody>
          <a:bodyPr>
            <a:no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FF0000"/>
                </a:solidFill>
              </a:rPr>
              <a:t>4. </a:t>
            </a:r>
            <a:r>
              <a:rPr lang="en-US" sz="1800" b="1" u="sng" dirty="0">
                <a:solidFill>
                  <a:schemeClr val="tx1"/>
                </a:solidFill>
              </a:rPr>
              <a:t>THE PUBLIC KEY (e, n)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     Select a number </a:t>
            </a:r>
            <a:r>
              <a:rPr lang="en-US" sz="1800" b="1" dirty="0">
                <a:solidFill>
                  <a:schemeClr val="tx1"/>
                </a:solidFill>
              </a:rPr>
              <a:t>e</a:t>
            </a:r>
            <a:r>
              <a:rPr lang="en-US" sz="1800" dirty="0">
                <a:solidFill>
                  <a:schemeClr val="tx1"/>
                </a:solidFill>
              </a:rPr>
              <a:t> that satisfies  </a:t>
            </a:r>
            <a:r>
              <a:rPr lang="en-US" sz="1800" b="1" dirty="0">
                <a:solidFill>
                  <a:schemeClr val="tx1"/>
                </a:solidFill>
              </a:rPr>
              <a:t>ALL</a:t>
            </a:r>
            <a:r>
              <a:rPr lang="en-US" sz="1800" dirty="0">
                <a:solidFill>
                  <a:schemeClr val="tx1"/>
                </a:solidFill>
              </a:rPr>
              <a:t> the following rules: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Must be prime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Must be less than totient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It must </a:t>
            </a:r>
            <a:r>
              <a:rPr lang="en-US" sz="1800" b="1" dirty="0">
                <a:solidFill>
                  <a:schemeClr val="tx1"/>
                </a:solidFill>
              </a:rPr>
              <a:t>not</a:t>
            </a:r>
            <a:r>
              <a:rPr lang="en-US" sz="1800" dirty="0">
                <a:solidFill>
                  <a:schemeClr val="tx1"/>
                </a:solidFill>
              </a:rPr>
              <a:t> be a factor of the totient (you can use the modulo division to find this. There should be a remainder. If the result is zero, that number can NEVER be used).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FF0000"/>
                </a:solidFill>
              </a:rPr>
              <a:t>5. </a:t>
            </a:r>
            <a:r>
              <a:rPr lang="en-US" sz="1800" b="1" u="sng" dirty="0">
                <a:solidFill>
                  <a:schemeClr val="tx1"/>
                </a:solidFill>
              </a:rPr>
              <a:t>THE PRIVATE KEY (d, n)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To get d, find a number that obeys the following rule:</a:t>
            </a:r>
          </a:p>
          <a:p>
            <a:pPr lvl="1">
              <a:lnSpc>
                <a:spcPct val="150000"/>
              </a:lnSpc>
            </a:pPr>
            <a:r>
              <a:rPr lang="pt-BR" sz="1800" b="0" i="1" dirty="0">
                <a:solidFill>
                  <a:schemeClr val="tx1"/>
                </a:solidFill>
                <a:effectLst/>
              </a:rPr>
              <a:t>d</a:t>
            </a:r>
            <a:r>
              <a:rPr lang="pt-BR" sz="1800" b="0" i="0" dirty="0">
                <a:solidFill>
                  <a:schemeClr val="tx1"/>
                </a:solidFill>
                <a:effectLst/>
              </a:rPr>
              <a:t> =1/</a:t>
            </a:r>
            <a:r>
              <a:rPr lang="pt-BR" sz="1800" b="0" i="1" dirty="0">
                <a:solidFill>
                  <a:schemeClr val="tx1"/>
                </a:solidFill>
                <a:effectLst/>
              </a:rPr>
              <a:t>e </a:t>
            </a:r>
            <a:r>
              <a:rPr lang="pt-BR" sz="1800" b="0" i="0" dirty="0">
                <a:solidFill>
                  <a:schemeClr val="tx1"/>
                </a:solidFill>
                <a:effectLst/>
              </a:rPr>
              <a:t>mod</a:t>
            </a:r>
            <a:r>
              <a:rPr lang="pt-BR" sz="1800" b="0" i="1" dirty="0">
                <a:solidFill>
                  <a:schemeClr val="tx1"/>
                </a:solidFill>
                <a:effectLst/>
              </a:rPr>
              <a:t> T;  </a:t>
            </a:r>
          </a:p>
          <a:p>
            <a:pPr lvl="1">
              <a:lnSpc>
                <a:spcPct val="150000"/>
              </a:lnSpc>
            </a:pPr>
            <a:r>
              <a:rPr lang="pt-BR" sz="1800" b="0" dirty="0">
                <a:solidFill>
                  <a:schemeClr val="tx1"/>
                </a:solidFill>
                <a:effectLst/>
              </a:rPr>
              <a:t>This </a:t>
            </a:r>
            <a:r>
              <a:rPr lang="en-US" sz="1800" b="0" dirty="0">
                <a:solidFill>
                  <a:schemeClr val="tx1"/>
                </a:solidFill>
                <a:effectLst/>
              </a:rPr>
              <a:t>c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alculates the modular inverse of </a:t>
            </a:r>
            <a:r>
              <a:rPr lang="en-US" sz="1800" b="0" i="1" dirty="0">
                <a:solidFill>
                  <a:schemeClr val="tx1"/>
                </a:solidFill>
                <a:effectLst/>
              </a:rPr>
              <a:t>e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 and </a:t>
            </a:r>
            <a:r>
              <a:rPr lang="en-US" sz="1800" i="1" dirty="0">
                <a:solidFill>
                  <a:schemeClr val="tx1"/>
                </a:solidFill>
              </a:rPr>
              <a:t>T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. </a:t>
            </a:r>
            <a:r>
              <a:rPr lang="en-US" sz="1800" dirty="0">
                <a:solidFill>
                  <a:schemeClr val="tx1"/>
                </a:solidFill>
              </a:rPr>
              <a:t>Modular inverse can be derived using the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extended Euclidean algorithm</a:t>
            </a:r>
            <a:endParaRPr lang="en-US" sz="1800" b="0" i="0" dirty="0">
              <a:solidFill>
                <a:schemeClr val="tx1"/>
              </a:solidFill>
              <a:effectLst/>
            </a:endParaRPr>
          </a:p>
          <a:p>
            <a:pPr lvl="1">
              <a:lnSpc>
                <a:spcPct val="150000"/>
              </a:lnSpc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This can also be done using an online Modular multiplicative inverse calculator such as </a:t>
            </a:r>
            <a:r>
              <a:rPr lang="en-US" sz="1800" b="0" i="0" dirty="0">
                <a:solidFill>
                  <a:schemeClr val="tx1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https://planetcalc.com/3311/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 </a:t>
            </a:r>
          </a:p>
          <a:p>
            <a:pPr lvl="1"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08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9B83-2D30-4785-A5D3-E24464FD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76200"/>
            <a:ext cx="9144001" cy="838200"/>
          </a:xfrm>
        </p:spPr>
        <p:txBody>
          <a:bodyPr/>
          <a:lstStyle/>
          <a:p>
            <a:pPr algn="ctr"/>
            <a:r>
              <a:rPr lang="en-US" b="1" dirty="0"/>
              <a:t>RSA Encryption and Decryption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92093-FA70-4E64-9924-0D632A9E0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12" y="1028700"/>
            <a:ext cx="10048792" cy="4800600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Encryption: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	</a:t>
            </a:r>
            <a:r>
              <a:rPr lang="en-US" sz="1800" b="1" dirty="0" err="1">
                <a:solidFill>
                  <a:schemeClr val="tx1"/>
                </a:solidFill>
              </a:rPr>
              <a:t>PlainText</a:t>
            </a:r>
            <a:r>
              <a:rPr lang="en-US" sz="1800" b="1" dirty="0">
                <a:solidFill>
                  <a:schemeClr val="tx1"/>
                </a:solidFill>
              </a:rPr>
              <a:t>  ^ e  MOD  n = cipher Text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Decryption:</a:t>
            </a:r>
          </a:p>
          <a:p>
            <a:pPr marL="231775" lvl="1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	</a:t>
            </a:r>
            <a:r>
              <a:rPr lang="en-US" sz="1800" b="1" dirty="0" err="1">
                <a:solidFill>
                  <a:schemeClr val="tx1"/>
                </a:solidFill>
              </a:rPr>
              <a:t>CipherText</a:t>
            </a:r>
            <a:r>
              <a:rPr lang="en-US" sz="1800" b="1" dirty="0">
                <a:solidFill>
                  <a:schemeClr val="tx1"/>
                </a:solidFill>
              </a:rPr>
              <a:t> ^ d MOD n = </a:t>
            </a:r>
            <a:r>
              <a:rPr lang="en-US" sz="1800" b="1" dirty="0" err="1">
                <a:solidFill>
                  <a:schemeClr val="tx1"/>
                </a:solidFill>
              </a:rPr>
              <a:t>PlainText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94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7219"/>
            <a:ext cx="8609012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6819"/>
            <a:ext cx="12179215" cy="6241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		Generate private and public keys for prime numbers 7 and 11.</a:t>
            </a:r>
            <a:endParaRPr lang="en-US" b="1" i="1" dirty="0">
              <a:solidFill>
                <a:schemeClr val="accent2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 = 7, q=11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tx1"/>
                </a:solidFill>
              </a:rPr>
              <a:t>	n</a:t>
            </a:r>
            <a:r>
              <a:rPr lang="en-US" dirty="0">
                <a:solidFill>
                  <a:schemeClr val="tx1"/>
                </a:solidFill>
              </a:rPr>
              <a:t>  = p * q = 77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T = (</a:t>
            </a:r>
            <a:r>
              <a:rPr lang="en-US" i="1" dirty="0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 − 1)(</a:t>
            </a:r>
            <a:r>
              <a:rPr lang="en-US" i="1" dirty="0">
                <a:solidFill>
                  <a:schemeClr val="tx1"/>
                </a:solidFill>
              </a:rPr>
              <a:t>q</a:t>
            </a:r>
            <a:r>
              <a:rPr lang="en-US" dirty="0">
                <a:solidFill>
                  <a:schemeClr val="tx1"/>
                </a:solidFill>
              </a:rPr>
              <a:t> − 1) = 6*10=60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7 can be picked ( you can decide to pick any number that obeys the rules)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The public key is (7,77)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pt-BR" sz="1800" b="0" i="1" dirty="0">
                <a:solidFill>
                  <a:schemeClr val="tx1"/>
                </a:solidFill>
                <a:effectLst/>
              </a:rPr>
              <a:t>d</a:t>
            </a:r>
            <a:r>
              <a:rPr lang="pt-BR" sz="1800" b="0" i="0" dirty="0">
                <a:solidFill>
                  <a:schemeClr val="tx1"/>
                </a:solidFill>
                <a:effectLst/>
              </a:rPr>
              <a:t> =1/</a:t>
            </a:r>
            <a:r>
              <a:rPr lang="pt-BR" sz="1800" b="0" i="1" dirty="0">
                <a:solidFill>
                  <a:schemeClr val="tx1"/>
                </a:solidFill>
                <a:effectLst/>
              </a:rPr>
              <a:t>e </a:t>
            </a:r>
            <a:r>
              <a:rPr lang="pt-BR" sz="1800" b="0" i="0" dirty="0">
                <a:solidFill>
                  <a:schemeClr val="tx1"/>
                </a:solidFill>
                <a:effectLst/>
              </a:rPr>
              <a:t>mod</a:t>
            </a:r>
            <a:r>
              <a:rPr lang="pt-BR" sz="1800" b="0" i="1" dirty="0">
                <a:solidFill>
                  <a:schemeClr val="tx1"/>
                </a:solidFill>
                <a:effectLst/>
              </a:rPr>
              <a:t> T; </a:t>
            </a:r>
          </a:p>
          <a:p>
            <a:pPr marL="0" indent="0">
              <a:buNone/>
            </a:pPr>
            <a:r>
              <a:rPr lang="pt-BR" sz="1800" b="0" dirty="0">
                <a:solidFill>
                  <a:schemeClr val="tx1"/>
                </a:solidFill>
                <a:effectLst/>
              </a:rPr>
              <a:t>	Using the online calculator </a:t>
            </a:r>
            <a:r>
              <a:rPr lang="en-US" sz="1800" b="0" i="0" dirty="0">
                <a:solidFill>
                  <a:schemeClr val="tx1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https://planetcalc.com/3311/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pt-BR" sz="1800" b="0" dirty="0">
                <a:solidFill>
                  <a:schemeClr val="tx1"/>
                </a:solidFill>
                <a:effectLst/>
              </a:rPr>
              <a:t>we have 43.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The private key is  (43,77)</a:t>
            </a:r>
          </a:p>
          <a:p>
            <a:endParaRPr lang="en-US" dirty="0"/>
          </a:p>
          <a:p>
            <a:endParaRPr lang="en-US" dirty="0"/>
          </a:p>
          <a:p>
            <a:pPr marL="231775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62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11961812" cy="624840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From our example, let our plain text  m = 9;</a:t>
            </a:r>
          </a:p>
          <a:p>
            <a:r>
              <a:rPr lang="en-US" sz="1800" dirty="0">
                <a:solidFill>
                  <a:schemeClr val="tx1"/>
                </a:solidFill>
              </a:rPr>
              <a:t>To encrypt: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 m</a:t>
            </a:r>
            <a:r>
              <a:rPr lang="en-US" sz="1800" baseline="30000" dirty="0">
                <a:solidFill>
                  <a:schemeClr val="tx1"/>
                </a:solidFill>
              </a:rPr>
              <a:t>e</a:t>
            </a:r>
            <a:r>
              <a:rPr lang="en-US" sz="1800" dirty="0">
                <a:solidFill>
                  <a:schemeClr val="tx1"/>
                </a:solidFill>
              </a:rPr>
              <a:t> mod n = 9</a:t>
            </a:r>
            <a:r>
              <a:rPr lang="en-US" sz="1800" baseline="30000" dirty="0">
                <a:solidFill>
                  <a:schemeClr val="tx1"/>
                </a:solidFill>
              </a:rPr>
              <a:t>7</a:t>
            </a:r>
            <a:r>
              <a:rPr lang="en-US" sz="1800" dirty="0">
                <a:solidFill>
                  <a:schemeClr val="tx1"/>
                </a:solidFill>
              </a:rPr>
              <a:t> mod 77= 37 </a:t>
            </a:r>
          </a:p>
          <a:p>
            <a:r>
              <a:rPr lang="en-US" sz="1800" dirty="0">
                <a:solidFill>
                  <a:schemeClr val="tx1"/>
                </a:solidFill>
              </a:rPr>
              <a:t>To Decrypt: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 c</a:t>
            </a:r>
            <a:r>
              <a:rPr lang="en-US" sz="1800" baseline="30000" dirty="0">
                <a:solidFill>
                  <a:schemeClr val="tx1"/>
                </a:solidFill>
              </a:rPr>
              <a:t>d</a:t>
            </a:r>
            <a:r>
              <a:rPr lang="en-US" sz="1800" dirty="0">
                <a:solidFill>
                  <a:schemeClr val="tx1"/>
                </a:solidFill>
              </a:rPr>
              <a:t> mod n = 37</a:t>
            </a:r>
            <a:r>
              <a:rPr lang="en-US" sz="1800" baseline="30000" dirty="0">
                <a:solidFill>
                  <a:schemeClr val="tx1"/>
                </a:solidFill>
              </a:rPr>
              <a:t>43</a:t>
            </a:r>
            <a:r>
              <a:rPr lang="en-US" sz="1800" dirty="0">
                <a:solidFill>
                  <a:schemeClr val="tx1"/>
                </a:solidFill>
              </a:rPr>
              <a:t> mod 77 = 9 </a:t>
            </a:r>
          </a:p>
          <a:p>
            <a:endParaRPr lang="en-US" sz="1800" dirty="0"/>
          </a:p>
          <a:p>
            <a:r>
              <a:rPr lang="en-US" sz="1800" b="1" dirty="0">
                <a:solidFill>
                  <a:schemeClr val="accent2"/>
                </a:solidFill>
              </a:rPr>
              <a:t>To show the Commutative Property of the RSA,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We switch d with e: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Encrypt: 9</a:t>
            </a:r>
            <a:r>
              <a:rPr lang="en-US" sz="1800" baseline="30000" dirty="0">
                <a:solidFill>
                  <a:schemeClr val="tx1"/>
                </a:solidFill>
              </a:rPr>
              <a:t>^ </a:t>
            </a:r>
            <a:r>
              <a:rPr lang="en-US" sz="1800" dirty="0">
                <a:solidFill>
                  <a:schemeClr val="tx1"/>
                </a:solidFill>
              </a:rPr>
              <a:t>43 mod 77= 58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Decrypt: 58^7 mod 77= 9</a:t>
            </a:r>
          </a:p>
          <a:p>
            <a:pPr marL="0" lvl="2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lvl="2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A brief video on RSA: </a:t>
            </a:r>
          </a:p>
          <a:p>
            <a:pPr marL="457063" lvl="1" indent="0">
              <a:buNone/>
            </a:pPr>
            <a:r>
              <a:rPr lang="en-US" sz="1800" dirty="0">
                <a:hlinkClick r:id="rId3"/>
              </a:rPr>
              <a:t>https://www.youtube.com/watch?v=Pq8gNbvfaoM</a:t>
            </a:r>
            <a:r>
              <a:rPr lang="en-US" sz="1800" dirty="0"/>
              <a:t> </a:t>
            </a:r>
          </a:p>
          <a:p>
            <a:pPr lvl="1"/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4195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purl.org/dc/dcmitype/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14107</TotalTime>
  <Words>1170</Words>
  <Application>Microsoft Office PowerPoint</Application>
  <PresentationFormat>Custom</PresentationFormat>
  <Paragraphs>116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Corbel</vt:lpstr>
      <vt:lpstr>Trebuchet MS</vt:lpstr>
      <vt:lpstr>Wingdings 3</vt:lpstr>
      <vt:lpstr>Facet</vt:lpstr>
      <vt:lpstr>COPADS</vt:lpstr>
      <vt:lpstr>OUTLINE</vt:lpstr>
      <vt:lpstr>Public Key Encryption (Asymmetric)</vt:lpstr>
      <vt:lpstr>Public Encryption Properties</vt:lpstr>
      <vt:lpstr>RSA Key Generation Algorithm</vt:lpstr>
      <vt:lpstr>PowerPoint Presentation</vt:lpstr>
      <vt:lpstr>RSA Encryption and Decryption </vt:lpstr>
      <vt:lpstr>Example</vt:lpstr>
      <vt:lpstr>PowerPoint Presentation</vt:lpstr>
      <vt:lpstr>PowerPoint Presentation</vt:lpstr>
      <vt:lpstr>Digital Signatures</vt:lpstr>
      <vt:lpstr>Asymmetric Encryption: Digital Signatures</vt:lpstr>
      <vt:lpstr>Digital Signatures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Copads</dc:title>
  <dc:creator>Ifeoluwatayo Ige</dc:creator>
  <cp:lastModifiedBy>Ifeoluwatayo Ige</cp:lastModifiedBy>
  <cp:revision>486</cp:revision>
  <cp:lastPrinted>2018-11-12T13:08:27Z</cp:lastPrinted>
  <dcterms:created xsi:type="dcterms:W3CDTF">2017-03-19T13:54:42Z</dcterms:created>
  <dcterms:modified xsi:type="dcterms:W3CDTF">2024-03-19T15:43:42Z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