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8" r:id="rId6"/>
    <p:sldId id="257" r:id="rId7"/>
    <p:sldId id="258" r:id="rId8"/>
    <p:sldId id="259" r:id="rId9"/>
    <p:sldId id="289" r:id="rId10"/>
    <p:sldId id="293" r:id="rId11"/>
    <p:sldId id="291" r:id="rId12"/>
    <p:sldId id="261" r:id="rId13"/>
    <p:sldId id="268" r:id="rId14"/>
    <p:sldId id="264" r:id="rId15"/>
    <p:sldId id="267" r:id="rId16"/>
    <p:sldId id="287" r:id="rId17"/>
    <p:sldId id="273" r:id="rId18"/>
    <p:sldId id="274" r:id="rId19"/>
    <p:sldId id="275" r:id="rId20"/>
    <p:sldId id="276" r:id="rId21"/>
    <p:sldId id="278" r:id="rId22"/>
    <p:sldId id="279" r:id="rId23"/>
    <p:sldId id="281" r:id="rId24"/>
  </p:sldIdLst>
  <p:sldSz cx="12188825" cy="6858000"/>
  <p:notesSz cx="7023100" cy="93091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1356" autoAdjust="0"/>
  </p:normalViewPr>
  <p:slideViewPr>
    <p:cSldViewPr showGuides="1">
      <p:cViewPr varScale="1">
        <p:scale>
          <a:sx n="68" d="100"/>
          <a:sy n="68" d="100"/>
        </p:scale>
        <p:origin x="432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3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procedure takes place between two TCP/IP nodes to establish a connection. Known as the "SYN, SYN-ACK, ACK handshake," computer A transmits a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packet to computer B, which sends back a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SYNchronize-ACKnowledge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packet to 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99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72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t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yerstack.com/resources/tutorials/Installing-Telnet-Client-on-macO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COPADS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1012" y="4050836"/>
            <a:ext cx="7764913" cy="1096899"/>
          </a:xfrm>
        </p:spPr>
        <p:txBody>
          <a:bodyPr>
            <a:normAutofit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#6 – Networking Basics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58C0945-5E9C-49A8-A31C-AE0B406F3A31}"/>
              </a:ext>
            </a:extLst>
          </p:cNvPr>
          <p:cNvSpPr txBox="1">
            <a:spLocks/>
          </p:cNvSpPr>
          <p:nvPr/>
        </p:nvSpPr>
        <p:spPr>
          <a:xfrm>
            <a:off x="4390426" y="6404344"/>
            <a:ext cx="7764913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/>
                </a:solidFill>
              </a:rPr>
              <a:t>IFEOLUWATAYO IGE</a:t>
            </a:r>
          </a:p>
          <a:p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1" y="-76199"/>
            <a:ext cx="9144001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Transport Layer of TCP/IP Model - TCP/UDP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89CFF3-5551-4A94-915A-FA04A5949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744878"/>
              </p:ext>
            </p:extLst>
          </p:nvPr>
        </p:nvGraphicFramePr>
        <p:xfrm>
          <a:off x="18289" y="457201"/>
          <a:ext cx="12170535" cy="6199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3323">
                  <a:extLst>
                    <a:ext uri="{9D8B030D-6E8A-4147-A177-3AD203B41FA5}">
                      <a16:colId xmlns:a16="http://schemas.microsoft.com/office/drawing/2014/main" val="215696465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509540736"/>
                    </a:ext>
                  </a:extLst>
                </a:gridCol>
                <a:gridCol w="4875212">
                  <a:extLst>
                    <a:ext uri="{9D8B030D-6E8A-4147-A177-3AD203B41FA5}">
                      <a16:colId xmlns:a16="http://schemas.microsoft.com/office/drawing/2014/main" val="1887373845"/>
                    </a:ext>
                  </a:extLst>
                </a:gridCol>
              </a:tblGrid>
              <a:tr h="7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Characteristics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TCP (Transmission Control Protocol)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UDP (User Datagram Protocol)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387037"/>
                  </a:ext>
                </a:extLst>
              </a:tr>
              <a:tr h="834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Protocol Connection Setup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Connection oriented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Connectionless. Data is sent without setup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591989"/>
                  </a:ext>
                </a:extLst>
              </a:tr>
              <a:tr h="859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Reliability and Acknowledgements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Reliable delivery of message. All data is acknowledged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Unreliable delivery without acknowledgment 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911684"/>
                  </a:ext>
                </a:extLst>
              </a:tr>
              <a:tr h="1085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Retransmission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Delivery of data is managed, and lost data is retransmitted automatically 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retransmission if data is lost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442298"/>
                  </a:ext>
                </a:extLst>
              </a:tr>
              <a:tr h="390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Overhead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Higher overhead than UDP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Very Low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169000"/>
                  </a:ext>
                </a:extLst>
              </a:tr>
              <a:tr h="390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Transmission speed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slower than UDP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Very High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9391607"/>
                  </a:ext>
                </a:extLst>
              </a:tr>
              <a:tr h="390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Data Interface 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Stream based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Datagram based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040409"/>
                  </a:ext>
                </a:extLst>
              </a:tr>
              <a:tr h="1531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 of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is heavy. It requires a three-way handshake.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 is lightweight. There is no tracking of connections, ordering of messages </a:t>
                      </a:r>
                      <a:r>
                        <a:rPr lang="en-US" sz="22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video streaming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it lowers the load on servers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80158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092430-629E-431C-8D22-61316FAC3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8" b="24007"/>
          <a:stretch/>
        </p:blipFill>
        <p:spPr>
          <a:xfrm>
            <a:off x="2741612" y="5867400"/>
            <a:ext cx="4572000" cy="7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38011" cy="67055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3. </a:t>
            </a:r>
            <a:r>
              <a:rPr lang="en-US" sz="1800" b="1" dirty="0">
                <a:solidFill>
                  <a:schemeClr val="accent2"/>
                </a:solidFill>
              </a:rPr>
              <a:t>Network Layer</a:t>
            </a:r>
          </a:p>
          <a:p>
            <a:pPr marL="461963" indent="-29210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Responsible for point-to-point communication  and logical transmission of data over the 	entire network via data routing</a:t>
            </a:r>
          </a:p>
          <a:p>
            <a:pPr marL="461963" indent="-29210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Three protocols in this layer :</a:t>
            </a:r>
          </a:p>
          <a:p>
            <a:pPr marL="461963" indent="-29210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IP (Internet Protocol) which delivers packets from the source host to the destination host by looking at the IP addresses in the packet headers. 2 versions: IPv4 and IPv6.</a:t>
            </a:r>
          </a:p>
          <a:p>
            <a:pPr marL="461963" indent="-29210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 ICMP (Internet Control Message Protocol) which is responsible for providing hosts with information about network problems.</a:t>
            </a:r>
          </a:p>
          <a:p>
            <a:pPr marL="461963" indent="-29210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ARP(Address Resolution Protocol) which finds the hardware (MAC) address of a host from a known IP address. 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/>
              <a:t>4. </a:t>
            </a:r>
            <a:r>
              <a:rPr lang="en-US" sz="1800" b="1" dirty="0">
                <a:solidFill>
                  <a:schemeClr val="accent2"/>
                </a:solidFill>
              </a:rPr>
              <a:t>Link Layer</a:t>
            </a:r>
          </a:p>
          <a:p>
            <a:pPr marL="631825" indent="-341313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How the data is encoded: Encapsulation of IP datagrams e.g. packets, in format understandable by the network. </a:t>
            </a:r>
          </a:p>
          <a:p>
            <a:pPr marL="631825" indent="-341313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 More details about this layer will be discussed in CSCI 351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160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10633"/>
            <a:ext cx="9144001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787" y="838200"/>
            <a:ext cx="12192000" cy="6019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Every machine must have a unique address for unique identification of machines connected  over a network- IP address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IP address is assigned by IANA (Internet Assigned Numbers Authority) to an organization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Domain Name System (DNS) is a naming database that maps Internet domain names into Internet Protocol (IP) addresses</a:t>
            </a:r>
          </a:p>
          <a:p>
            <a:pPr marL="231775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	- converts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www.rit.edu</a:t>
            </a:r>
            <a:r>
              <a:rPr lang="en-US" sz="1800" dirty="0">
                <a:solidFill>
                  <a:schemeClr val="tx1"/>
                </a:solidFill>
              </a:rPr>
              <a:t> to an IP address</a:t>
            </a:r>
          </a:p>
          <a:p>
            <a:pPr marL="231775" lvl="1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IPv4 addresses are 32 bit numbers; IPv6 addresses are 128 bit numbers</a:t>
            </a:r>
          </a:p>
          <a:p>
            <a:pPr marL="231775" lvl="1" indent="0">
              <a:buNone/>
            </a:pPr>
            <a:endParaRPr lang="en-US" sz="1800" dirty="0"/>
          </a:p>
          <a:p>
            <a:pPr marL="231775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30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3276-291E-4CB9-BC39-7F02D6D9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Special Addresses (loopback)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47F0-5C33-46B9-8FD3-F34868E1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76399"/>
            <a:ext cx="12188826" cy="5181601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000" dirty="0">
                <a:solidFill>
                  <a:schemeClr val="tx1"/>
                </a:solidFill>
              </a:rPr>
              <a:t>The loopback address has been built into the IP domain system to allow for a device to send and receive its data packets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E.g. A data packet can be sent through a network and routed back to the same device where it originated.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most used IP address on the loopback network is 127.0.0.1 for IPv4 and ::1 for IPv6.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standard domain name for the address is localhost.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Allows for testing and thus no network traffic during testing</a:t>
            </a:r>
          </a:p>
        </p:txBody>
      </p:sp>
    </p:spTree>
    <p:extLst>
      <p:ext uri="{BB962C8B-B14F-4D97-AF65-F5344CB8AC3E}">
        <p14:creationId xmlns:p14="http://schemas.microsoft.com/office/powerpoint/2010/main" val="6558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0"/>
            <a:ext cx="4495800" cy="619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C# and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787" y="619290"/>
            <a:ext cx="12115800" cy="623871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We have the following </a:t>
            </a:r>
            <a:r>
              <a:rPr lang="en-US" sz="1800" b="1" dirty="0" err="1">
                <a:solidFill>
                  <a:schemeClr val="tx1"/>
                </a:solidFill>
              </a:rPr>
              <a:t>.Net</a:t>
            </a:r>
            <a:r>
              <a:rPr lang="en-US" sz="1800" b="1" dirty="0">
                <a:solidFill>
                  <a:schemeClr val="tx1"/>
                </a:solidFill>
              </a:rPr>
              <a:t> Core Namespaces among others:</a:t>
            </a:r>
          </a:p>
          <a:p>
            <a:pPr marL="687388" indent="-341313"/>
            <a:r>
              <a:rPr lang="en-US" sz="1800" dirty="0" err="1"/>
              <a:t>System.Net</a:t>
            </a:r>
            <a:endParaRPr lang="en-US" sz="1800" dirty="0"/>
          </a:p>
          <a:p>
            <a:pPr marL="687388" indent="-341313"/>
            <a:r>
              <a:rPr lang="en-US" sz="1800" dirty="0" err="1"/>
              <a:t>System.Net.Http</a:t>
            </a:r>
            <a:endParaRPr lang="en-US" sz="1800" dirty="0"/>
          </a:p>
          <a:p>
            <a:pPr marL="687388" indent="-341313"/>
            <a:r>
              <a:rPr lang="en-US" sz="1800" dirty="0" err="1"/>
              <a:t>System.Net.Sockets</a:t>
            </a:r>
            <a:endParaRPr lang="en-US" sz="1800" dirty="0"/>
          </a:p>
          <a:p>
            <a:pPr marL="687388" indent="-341313"/>
            <a:r>
              <a:rPr lang="en-US" sz="1800" dirty="0" err="1"/>
              <a:t>System.Net.NetworkInformation</a:t>
            </a:r>
            <a:endParaRPr lang="en-US" sz="18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</a:rPr>
              <a:t>Client</a:t>
            </a:r>
            <a:r>
              <a:rPr lang="en-US" sz="1800" dirty="0">
                <a:solidFill>
                  <a:schemeClr val="tx1"/>
                </a:solidFill>
              </a:rPr>
              <a:t> - A client is the computer running a program that requests the service from a server.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</a:rPr>
              <a:t>Server</a:t>
            </a:r>
            <a:r>
              <a:rPr lang="en-US" sz="1800" dirty="0">
                <a:solidFill>
                  <a:schemeClr val="tx1"/>
                </a:solidFill>
              </a:rPr>
              <a:t> – A server is simply a computer that provides solutions to clients’ requests.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</a:rPr>
              <a:t>Host (or node) </a:t>
            </a:r>
            <a:r>
              <a:rPr lang="en-US" sz="1800" dirty="0">
                <a:solidFill>
                  <a:schemeClr val="tx1"/>
                </a:solidFill>
              </a:rPr>
              <a:t>– any machine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</a:rPr>
              <a:t>Transport Ports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b="0" i="0" dirty="0">
                <a:solidFill>
                  <a:srgbClr val="040C28"/>
                </a:solidFill>
                <a:effectLst/>
              </a:rPr>
              <a:t>Ports have assigned numbers that uniquely identify a connection endpoint and direct data to a specific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Open </a:t>
            </a:r>
            <a:r>
              <a:rPr lang="en-US" sz="1800" dirty="0" err="1">
                <a:solidFill>
                  <a:schemeClr val="tx1"/>
                </a:solidFill>
              </a:rPr>
              <a:t>cmd</a:t>
            </a:r>
            <a:r>
              <a:rPr lang="en-US" sz="1800" dirty="0">
                <a:solidFill>
                  <a:schemeClr val="tx1"/>
                </a:solidFill>
              </a:rPr>
              <a:t> and type “netstat -a” to know the list of port connections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Reserved ports: </a:t>
            </a:r>
            <a:r>
              <a:rPr lang="en-US" sz="1800" dirty="0">
                <a:hlinkClick r:id="rId2"/>
              </a:rPr>
              <a:t>Service Name and Transport Protocol Port Number Registry (iana.org)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6670"/>
            <a:ext cx="4953000" cy="5829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Our first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720090"/>
            <a:ext cx="11353800" cy="4572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See sample 06-01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Using native sockets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need to specify how we are connecting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Connect to a host and a port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Read the information into a buffer and output it to the screen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Run it by connecting to “time.nist.gov” to get the </a:t>
            </a:r>
            <a:r>
              <a:rPr lang="en-US" sz="2000">
                <a:solidFill>
                  <a:schemeClr val="tx1"/>
                </a:solidFill>
              </a:rPr>
              <a:t>current time</a:t>
            </a:r>
          </a:p>
          <a:p>
            <a:r>
              <a:rPr lang="en-US" sz="2000">
                <a:solidFill>
                  <a:schemeClr val="tx1"/>
                </a:solidFill>
              </a:rPr>
              <a:t>With </a:t>
            </a:r>
            <a:r>
              <a:rPr lang="en-US" sz="2000" dirty="0">
                <a:solidFill>
                  <a:schemeClr val="tx1"/>
                </a:solidFill>
              </a:rPr>
              <a:t>few exceptions, you will never want to use Sockets like this, the program terminates after the output.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142"/>
            <a:ext cx="9144001" cy="685800"/>
          </a:xfrm>
        </p:spPr>
        <p:txBody>
          <a:bodyPr/>
          <a:lstStyle/>
          <a:p>
            <a:pPr algn="ctr"/>
            <a:r>
              <a:rPr lang="en-US" b="1" dirty="0" err="1"/>
              <a:t>TCPClient</a:t>
            </a:r>
            <a:r>
              <a:rPr lang="en-US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14211" cy="579119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900" dirty="0">
                <a:solidFill>
                  <a:schemeClr val="tx1"/>
                </a:solidFill>
              </a:rPr>
              <a:t>We could use </a:t>
            </a:r>
            <a:r>
              <a:rPr lang="en-US" sz="1900" dirty="0" err="1">
                <a:solidFill>
                  <a:schemeClr val="tx1"/>
                </a:solidFill>
              </a:rPr>
              <a:t>TCPClient</a:t>
            </a:r>
            <a:r>
              <a:rPr lang="en-US" sz="1900" dirty="0">
                <a:solidFill>
                  <a:schemeClr val="tx1"/>
                </a:solidFill>
              </a:rPr>
              <a:t> (a class in </a:t>
            </a:r>
            <a:r>
              <a:rPr lang="en-US" sz="1900" dirty="0" err="1">
                <a:solidFill>
                  <a:schemeClr val="tx1"/>
                </a:solidFill>
              </a:rPr>
              <a:t>System.Net.Sockets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sz="1900" dirty="0">
                <a:solidFill>
                  <a:schemeClr val="tx1"/>
                </a:solidFill>
              </a:rPr>
              <a:t>It provides simple methods for connecting stream data over a networks </a:t>
            </a:r>
          </a:p>
          <a:p>
            <a:pPr>
              <a:lnSpc>
                <a:spcPct val="170000"/>
              </a:lnSpc>
            </a:pPr>
            <a:r>
              <a:rPr lang="en-US" sz="1900" dirty="0">
                <a:solidFill>
                  <a:schemeClr val="tx1"/>
                </a:solidFill>
              </a:rPr>
              <a:t>See Sample 06-02</a:t>
            </a:r>
          </a:p>
          <a:p>
            <a:pPr>
              <a:lnSpc>
                <a:spcPct val="170000"/>
              </a:lnSpc>
            </a:pPr>
            <a:r>
              <a:rPr lang="en-US" sz="1900" dirty="0">
                <a:solidFill>
                  <a:schemeClr val="tx1"/>
                </a:solidFill>
              </a:rPr>
              <a:t>C# has a </a:t>
            </a:r>
            <a:r>
              <a:rPr lang="en-US" sz="1900" dirty="0" err="1">
                <a:solidFill>
                  <a:schemeClr val="tx1"/>
                </a:solidFill>
              </a:rPr>
              <a:t>TCPClient</a:t>
            </a:r>
            <a:r>
              <a:rPr lang="en-US" sz="1900" dirty="0">
                <a:solidFill>
                  <a:schemeClr val="tx1"/>
                </a:solidFill>
              </a:rPr>
              <a:t> class</a:t>
            </a:r>
          </a:p>
          <a:p>
            <a:pPr>
              <a:lnSpc>
                <a:spcPct val="170000"/>
              </a:lnSpc>
            </a:pPr>
            <a:r>
              <a:rPr lang="en-US" sz="1900" dirty="0">
                <a:solidFill>
                  <a:schemeClr val="tx1"/>
                </a:solidFill>
              </a:rPr>
              <a:t> The client program does not need to end after receiving data from the server. </a:t>
            </a:r>
          </a:p>
          <a:p>
            <a:pPr lvl="1">
              <a:lnSpc>
                <a:spcPct val="170000"/>
              </a:lnSpc>
            </a:pPr>
            <a:r>
              <a:rPr lang="en-US" sz="1900" dirty="0">
                <a:solidFill>
                  <a:schemeClr val="tx1"/>
                </a:solidFill>
              </a:rPr>
              <a:t>With the use of async methods, we can create a new instance of the </a:t>
            </a:r>
            <a:r>
              <a:rPr lang="en-US" sz="1900" dirty="0" err="1">
                <a:solidFill>
                  <a:schemeClr val="tx1"/>
                </a:solidFill>
              </a:rPr>
              <a:t>TCPClient</a:t>
            </a:r>
            <a:r>
              <a:rPr lang="en-US" sz="1900" dirty="0">
                <a:solidFill>
                  <a:schemeClr val="tx1"/>
                </a:solidFill>
              </a:rPr>
              <a:t> which can wait asynchronously while executing some other lines of code such as sleeping, reading data from the keyboard, etc.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886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TCPListener</a:t>
            </a:r>
            <a:r>
              <a:rPr lang="en-US" sz="3200" b="1" dirty="0"/>
              <a:t>()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3" y="533400"/>
            <a:ext cx="12188825" cy="6019800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is a class in </a:t>
            </a:r>
            <a:r>
              <a:rPr lang="en-US" sz="2000" dirty="0" err="1">
                <a:solidFill>
                  <a:schemeClr val="tx1"/>
                </a:solidFill>
              </a:rPr>
              <a:t>System.Net.Sockets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creates a socket that listens asynchronously for connections from TCP network clients while executing other statements.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See sample 06-03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Start the server (prints out the time), then </a:t>
            </a:r>
            <a:r>
              <a:rPr lang="en-US" sz="2000" b="1" dirty="0">
                <a:solidFill>
                  <a:schemeClr val="tx1"/>
                </a:solidFill>
              </a:rPr>
              <a:t>telnet</a:t>
            </a:r>
            <a:r>
              <a:rPr lang="en-US" sz="2000" dirty="0">
                <a:solidFill>
                  <a:schemeClr val="tx1"/>
                </a:solidFill>
              </a:rPr>
              <a:t> to localhost port 1313 to handle the connection (open </a:t>
            </a:r>
            <a:r>
              <a:rPr lang="en-US" sz="2000" dirty="0" err="1">
                <a:solidFill>
                  <a:schemeClr val="tx1"/>
                </a:solidFill>
              </a:rPr>
              <a:t>cmd</a:t>
            </a:r>
            <a:r>
              <a:rPr lang="en-US" sz="2000" dirty="0">
                <a:solidFill>
                  <a:schemeClr val="tx1"/>
                </a:solidFill>
              </a:rPr>
              <a:t>, type ‘telnet 127.0.0.1 1313’)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Tel</a:t>
            </a:r>
            <a:r>
              <a:rPr lang="en-US" sz="2000" dirty="0">
                <a:solidFill>
                  <a:schemeClr val="tx1"/>
                </a:solidFill>
              </a:rPr>
              <a:t>etype </a:t>
            </a:r>
            <a:r>
              <a:rPr lang="en-US" sz="2000" b="1" dirty="0">
                <a:solidFill>
                  <a:schemeClr val="tx1"/>
                </a:solidFill>
              </a:rPr>
              <a:t>Net</a:t>
            </a:r>
            <a:r>
              <a:rPr lang="en-US" sz="2000" dirty="0">
                <a:solidFill>
                  <a:schemeClr val="tx1"/>
                </a:solidFill>
              </a:rPr>
              <a:t>work-(telnet) – A TCP/IP Protocol that allows you to log into a remote host.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How to Telnet (windows)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Control Panel\Programs\Programs and Features.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Click on Turn Windows features on or off on the left side panel and check the Telnet Client button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MAC machines</a:t>
            </a:r>
            <a:r>
              <a:rPr lang="en-US" sz="2000" dirty="0">
                <a:solidFill>
                  <a:schemeClr val="tx1"/>
                </a:solidFill>
              </a:rPr>
              <a:t>:  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https://www.layerstack.com/resources/tutorials/Installing-Telnet-Client-on-macOS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 marL="0" indent="0"/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The </a:t>
            </a:r>
            <a:r>
              <a:rPr lang="en-US" sz="2000" b="1" dirty="0" err="1">
                <a:solidFill>
                  <a:schemeClr val="tx1"/>
                </a:solidFill>
              </a:rPr>
              <a:t>TcpListener</a:t>
            </a:r>
            <a:r>
              <a:rPr lang="en-US" sz="2000" b="1" dirty="0">
                <a:solidFill>
                  <a:schemeClr val="tx1"/>
                </a:solidFill>
              </a:rPr>
              <a:t> class </a:t>
            </a:r>
            <a:r>
              <a:rPr lang="en-US" sz="2000" b="1" dirty="0">
                <a:solidFill>
                  <a:srgbClr val="FF0000"/>
                </a:solidFill>
              </a:rPr>
              <a:t>provides simple methods for creating a listening socket to accept incoming TCP connections and the </a:t>
            </a:r>
            <a:r>
              <a:rPr lang="en-US" sz="2000" b="1" dirty="0" err="1">
                <a:solidFill>
                  <a:schemeClr val="tx1"/>
                </a:solidFill>
              </a:rPr>
              <a:t>TcpClient</a:t>
            </a:r>
            <a:r>
              <a:rPr lang="en-US" sz="2000" b="1" dirty="0">
                <a:solidFill>
                  <a:srgbClr val="FF0000"/>
                </a:solidFill>
              </a:rPr>
              <a:t> provides methods for connecting and communicating on a TCP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2419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571"/>
            <a:ext cx="8594429" cy="1320800"/>
          </a:xfrm>
        </p:spPr>
        <p:txBody>
          <a:bodyPr/>
          <a:lstStyle/>
          <a:p>
            <a:pPr algn="ctr"/>
            <a:r>
              <a:rPr lang="en-US" b="1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653" y="680825"/>
            <a:ext cx="12188824" cy="61756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We should handle exceptions in both the client and server (try…catch)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 connections are unpredictable. Circumstances such as unplugging the cable  or Turning off the </a:t>
            </a:r>
            <a:r>
              <a:rPr lang="en-US" sz="2000" dirty="0" err="1">
                <a:solidFill>
                  <a:schemeClr val="tx1"/>
                </a:solidFill>
              </a:rPr>
              <a:t>wifi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Errors should be handled gracefully.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Also see that some conversions must be made before it can be written to the console (read and write byte arrays)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Lines 41, 41 (server)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Lines 29,30 (client)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Run 06-06 and see how it handles exceptions(06-05 (server),  06-06 (client))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33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49531"/>
            <a:ext cx="9982199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Byte Arrays? </a:t>
            </a:r>
            <a:r>
              <a:rPr lang="en-US" b="1" dirty="0" err="1"/>
              <a:t>StreamWriter</a:t>
            </a:r>
            <a:r>
              <a:rPr lang="en-US" b="1" dirty="0"/>
              <a:t>/Reader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219200"/>
            <a:ext cx="10896599" cy="52577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would be nice if we didn’t need to read and write byte arrays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want to deal with strings!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StreamWriter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StreamReader</a:t>
            </a:r>
            <a:r>
              <a:rPr lang="en-US" sz="2000" dirty="0">
                <a:solidFill>
                  <a:schemeClr val="tx1"/>
                </a:solidFill>
              </a:rPr>
              <a:t> method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See Sample 06-07 (Server)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See Sample 06-08 (Client)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96EB-379A-4452-915E-580CF518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09800"/>
            <a:ext cx="9144001" cy="728869"/>
          </a:xfrm>
        </p:spPr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F805-A4A3-4F01-85CE-3EA4B89D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3200400"/>
            <a:ext cx="9134391" cy="340365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Computer Networks</a:t>
            </a:r>
          </a:p>
          <a:p>
            <a:r>
              <a:rPr lang="en-US" b="1" dirty="0">
                <a:solidFill>
                  <a:schemeClr val="tx1"/>
                </a:solidFill>
              </a:rPr>
              <a:t>Protocol layers</a:t>
            </a:r>
          </a:p>
          <a:p>
            <a:r>
              <a:rPr lang="en-US" b="1" dirty="0">
                <a:solidFill>
                  <a:schemeClr val="tx1"/>
                </a:solidFill>
              </a:rPr>
              <a:t>Addressing</a:t>
            </a:r>
          </a:p>
          <a:p>
            <a:r>
              <a:rPr lang="en-US" b="1" dirty="0">
                <a:solidFill>
                  <a:schemeClr val="tx1"/>
                </a:solidFill>
              </a:rPr>
              <a:t>TCP versus UDP</a:t>
            </a:r>
          </a:p>
          <a:p>
            <a:r>
              <a:rPr lang="en-US" b="1" dirty="0">
                <a:solidFill>
                  <a:schemeClr val="tx1"/>
                </a:solidFill>
              </a:rPr>
              <a:t>C# and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BC808-31F0-43A9-B00D-2493D5A221FC}"/>
              </a:ext>
            </a:extLst>
          </p:cNvPr>
          <p:cNvSpPr txBox="1">
            <a:spLocks/>
          </p:cNvSpPr>
          <p:nvPr/>
        </p:nvSpPr>
        <p:spPr>
          <a:xfrm>
            <a:off x="303212" y="152400"/>
            <a:ext cx="9144001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Deadline for Project 1-Friday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In-class Activity this week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Mid Exam- Two weeks’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33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14301"/>
            <a:ext cx="9144001" cy="735495"/>
          </a:xfrm>
        </p:spPr>
        <p:txBody>
          <a:bodyPr/>
          <a:lstStyle/>
          <a:p>
            <a:pPr algn="ctr"/>
            <a:r>
              <a:rPr lang="en-US" b="1" dirty="0" err="1"/>
              <a:t>UDPClient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1885611" cy="57149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Used to represent a datagram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See sample 06-09 (server)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See sample 06-10 (client)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Notice that both sides create a UDP client.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One side binds to a known port.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other side sends data to that known port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UDP server is always listening. A UDP client only listens after sending a message, for a response.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client does not form a connection with the server like in TCP but instead sends a datagram.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6657A3-F811-466D-8336-6E421BE0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98" y="76200"/>
            <a:ext cx="9144001" cy="91440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Computer Networks and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1"/>
            <a:ext cx="12188825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 computer network consists of two or more computing devices connected in a transmission medium to exchange data.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Protocols are the standards used to communicate over the network. It defines the rules that govern the communications between two devices connected to the network.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5E9CE-F7CA-48D2-B424-785D9CA9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25" y="2819400"/>
            <a:ext cx="6324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0"/>
            <a:ext cx="9144001" cy="914401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Networks: Types based 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62000"/>
            <a:ext cx="12188824" cy="609600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LAN (Local Area Network)</a:t>
            </a:r>
            <a:r>
              <a:rPr lang="en-US" sz="2000" dirty="0">
                <a:solidFill>
                  <a:schemeClr val="tx1"/>
                </a:solidFill>
              </a:rPr>
              <a:t> – a group of electronic devices connected in </a:t>
            </a:r>
            <a:r>
              <a:rPr lang="en-US" sz="2000" b="1" dirty="0">
                <a:solidFill>
                  <a:schemeClr val="tx1"/>
                </a:solidFill>
              </a:rPr>
              <a:t>a small area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High speed due to their small size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Small area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Secure and reliable because it is private. Data shared is relatively safe.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 longer limited to a wired connection, could be wireless connections called wireless LAN.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Multiple devices are connected to a wireless router, which links them to the internet.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WAN (Wide Area Network)-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 covers a very large area, country, continent, etc.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High capacity in terms of bandwidth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expensive in terms of installation cost, issue resolution takes time.</a:t>
            </a:r>
          </a:p>
        </p:txBody>
      </p:sp>
    </p:spTree>
    <p:extLst>
      <p:ext uri="{BB962C8B-B14F-4D97-AF65-F5344CB8AC3E}">
        <p14:creationId xmlns:p14="http://schemas.microsoft.com/office/powerpoint/2010/main" val="9837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76200"/>
            <a:ext cx="9144001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Network Protocols and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88825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 networking system is divided into layers based on standard architectures/models.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For each layer, network protocols are designed to achieve each layer’s functionality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TCP/IP Model (</a:t>
            </a:r>
            <a:r>
              <a:rPr lang="en-US" sz="2000" b="1" dirty="0">
                <a:solidFill>
                  <a:schemeClr val="tx1"/>
                </a:solidFill>
              </a:rPr>
              <a:t>Transmission Control Protocol/Internet Protocol (TCP/IP) 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Developed by the Department of Defense (DOD) in the 1960s.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ISO OSI Model – (International Organization for Standardization  -(Open Systems Interconnection 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 conceptual/Theoretical model developed by Hubert Zimmermann in 1978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7 Layers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3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34A7B-6567-4E9C-A3BD-5187EFD5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891" y="5334000"/>
            <a:ext cx="6040935" cy="106680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 Protocols available at each layer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The OSI model is discussed extensively in CSCI 351</a:t>
            </a: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7E67D-EF2F-E3B8-829A-2AD2B51D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49" y="514546"/>
            <a:ext cx="6040935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CEF61-C35E-A3FF-353F-B727BD3B7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t="2420" r="2591" b="861"/>
          <a:stretch/>
        </p:blipFill>
        <p:spPr>
          <a:xfrm>
            <a:off x="31464" y="291191"/>
            <a:ext cx="6215347" cy="6393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90ED93-3B22-5918-524D-ADDFA9B47675}"/>
              </a:ext>
            </a:extLst>
          </p:cNvPr>
          <p:cNvSpPr txBox="1"/>
          <p:nvPr/>
        </p:nvSpPr>
        <p:spPr>
          <a:xfrm>
            <a:off x="4189412" y="-88002"/>
            <a:ext cx="281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ISO/OSI MODEL</a:t>
            </a:r>
          </a:p>
        </p:txBody>
      </p:sp>
    </p:spTree>
    <p:extLst>
      <p:ext uri="{BB962C8B-B14F-4D97-AF65-F5344CB8AC3E}">
        <p14:creationId xmlns:p14="http://schemas.microsoft.com/office/powerpoint/2010/main" val="210958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C66F6-367E-964A-5200-D7AF1742B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ilarities and Differences between OSI and TCP/IP model">
            <a:extLst>
              <a:ext uri="{FF2B5EF4-FFF2-40B4-BE49-F238E27FC236}">
                <a16:creationId xmlns:a16="http://schemas.microsoft.com/office/drawing/2014/main" id="{603D5922-91CA-0CA9-8ECC-0D14E436C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33"/>
          <a:stretch/>
        </p:blipFill>
        <p:spPr bwMode="auto">
          <a:xfrm>
            <a:off x="1827212" y="228600"/>
            <a:ext cx="69342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0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1F277-B1B7-DB0A-8728-C3F0B5562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979A-6CEA-0818-5C36-FED52237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75158"/>
            <a:ext cx="9144001" cy="766355"/>
          </a:xfrm>
        </p:spPr>
        <p:txBody>
          <a:bodyPr/>
          <a:lstStyle/>
          <a:p>
            <a:pPr algn="ctr"/>
            <a:r>
              <a:rPr lang="en-US" b="1" dirty="0"/>
              <a:t>TCP/IP MODEL-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4592-6437-8436-2892-B630D9ED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82062" cy="5715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1. </a:t>
            </a:r>
            <a:r>
              <a:rPr lang="en-US" sz="1800" b="1" dirty="0">
                <a:solidFill>
                  <a:schemeClr val="accent2"/>
                </a:solidFill>
              </a:rPr>
              <a:t>Application Layer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Interfaces applications running on the network</a:t>
            </a:r>
          </a:p>
          <a:p>
            <a:pPr marL="461963" lvl="1" indent="-179388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Protocols involved in this layer: HTTP, FTP, SMTP, etc.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>
                <a:solidFill>
                  <a:schemeClr val="accent2"/>
                </a:solidFill>
              </a:rPr>
              <a:t>Transport Layer</a:t>
            </a:r>
          </a:p>
          <a:p>
            <a:pPr marL="574675" lvl="1" indent="-2349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UDP (User Datagram Protocol):</a:t>
            </a:r>
          </a:p>
          <a:p>
            <a:pPr marL="1027113" lvl="2" indent="-282575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The destination IP address and port number information is required when sending a UDP packet</a:t>
            </a:r>
          </a:p>
          <a:p>
            <a:pPr marL="1027113" lvl="2" indent="-282575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Unreliable packet delivery- packets may not arrive at all due to unstable internet connection, cut cables, etc.</a:t>
            </a:r>
          </a:p>
          <a:p>
            <a:pPr marL="1027113" lvl="2" indent="-282575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Not sure of a successful transmission as there is no way for a client to acknowledge a receipt of a UDP packet</a:t>
            </a:r>
          </a:p>
          <a:p>
            <a:pPr marL="1027113" lvl="2" indent="-282575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No provisions for flow control: Packets may not be received in the order to which they were sent</a:t>
            </a:r>
          </a:p>
          <a:p>
            <a:pPr marL="1027113" lvl="2" indent="-282575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 better protocol for speed and low overhead but still unreliable</a:t>
            </a:r>
          </a:p>
          <a:p>
            <a:pPr marL="687388" lvl="2" indent="-225425">
              <a:lnSpc>
                <a:spcPct val="150000"/>
              </a:lnSpc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marL="633413" indent="-285750">
              <a:lnSpc>
                <a:spcPct val="150000"/>
              </a:lnSpc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E1D9B9-7A43-5D2D-3AED-05457C13B6EB}"/>
              </a:ext>
            </a:extLst>
          </p:cNvPr>
          <p:cNvGrpSpPr/>
          <p:nvPr/>
        </p:nvGrpSpPr>
        <p:grpSpPr>
          <a:xfrm>
            <a:off x="8752475" y="0"/>
            <a:ext cx="3451225" cy="2987675"/>
            <a:chOff x="0" y="0"/>
            <a:chExt cx="2025650" cy="17081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DA94DE-393E-F1A1-DC83-0AD8232E76AB}"/>
                </a:ext>
              </a:extLst>
            </p:cNvPr>
            <p:cNvSpPr/>
            <p:nvPr/>
          </p:nvSpPr>
          <p:spPr>
            <a:xfrm>
              <a:off x="12700" y="0"/>
              <a:ext cx="2012950" cy="438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 Layer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7D4BB-8B92-61FA-7227-9BF43DA9F06E}"/>
                </a:ext>
              </a:extLst>
            </p:cNvPr>
            <p:cNvSpPr/>
            <p:nvPr/>
          </p:nvSpPr>
          <p:spPr>
            <a:xfrm>
              <a:off x="6350" y="444500"/>
              <a:ext cx="2012950" cy="43815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Transport Layer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3012E4-7E13-F9FD-2CC8-208052E03C44}"/>
                </a:ext>
              </a:extLst>
            </p:cNvPr>
            <p:cNvSpPr/>
            <p:nvPr/>
          </p:nvSpPr>
          <p:spPr>
            <a:xfrm>
              <a:off x="0" y="1270000"/>
              <a:ext cx="2012950" cy="43815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Link Layer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504C7-8E5F-CDCB-2B44-1098FB8EC423}"/>
                </a:ext>
              </a:extLst>
            </p:cNvPr>
            <p:cNvSpPr/>
            <p:nvPr/>
          </p:nvSpPr>
          <p:spPr>
            <a:xfrm>
              <a:off x="6350" y="838200"/>
              <a:ext cx="2012950" cy="4381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Network/Internet Layer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E5001-C718-28AE-9F2E-5CE692D8B565}"/>
              </a:ext>
            </a:extLst>
          </p:cNvPr>
          <p:cNvSpPr txBox="1">
            <a:spLocks/>
          </p:cNvSpPr>
          <p:nvPr/>
        </p:nvSpPr>
        <p:spPr>
          <a:xfrm>
            <a:off x="74612" y="3612233"/>
            <a:ext cx="12129088" cy="370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2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12182062" cy="6248400"/>
          </a:xfrm>
        </p:spPr>
        <p:txBody>
          <a:bodyPr>
            <a:no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TCP (Transmission Control Protocol):</a:t>
            </a:r>
          </a:p>
          <a:p>
            <a:pPr marL="631825" lvl="2" indent="-2349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 It establishes a connection between the two endpoints via a socket which is always opened throughout the duration of the communication</a:t>
            </a:r>
          </a:p>
          <a:p>
            <a:pPr marL="631825" lvl="2" indent="-2349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 Although the client socket is assigned a unique port number, the server port number is always the same.</a:t>
            </a:r>
          </a:p>
          <a:p>
            <a:pPr marL="1088888" lvl="3" indent="-2349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 server can thus listen on one port, and communicate with multiple clients at the same time</a:t>
            </a:r>
          </a:p>
          <a:p>
            <a:pPr marL="631825" lvl="2" indent="-2349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Tracks packets via sequence numbers to be sure that they are delivered in the correct order with the use of streams</a:t>
            </a:r>
          </a:p>
          <a:p>
            <a:pPr marL="631825" lvl="2" indent="-2349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 Acknowledgement bit packets are sent by recipients</a:t>
            </a:r>
          </a:p>
          <a:p>
            <a:pPr marL="631825" lvl="2" indent="-2349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Packet retransmissions are performed if packets are missed or arrive out of order</a:t>
            </a:r>
          </a:p>
          <a:p>
            <a:pPr marL="631825" lvl="2" indent="-234950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The IP address of the server, the IP address of the client, the Port number of the server, and the Port number of the client are all required when a TCP packet is sent. These are useful for acknowledgment and retransmission.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D91C77E-78BB-4944-933D-A5E277782C67}"/>
              </a:ext>
            </a:extLst>
          </p:cNvPr>
          <p:cNvSpPr txBox="1">
            <a:spLocks/>
          </p:cNvSpPr>
          <p:nvPr/>
        </p:nvSpPr>
        <p:spPr>
          <a:xfrm>
            <a:off x="74612" y="3612233"/>
            <a:ext cx="12129088" cy="370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4873beb7-5857-4685-be1f-d57550cc96cc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14981</TotalTime>
  <Words>1767</Words>
  <Application>Microsoft Office PowerPoint</Application>
  <PresentationFormat>Custom</PresentationFormat>
  <Paragraphs>177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Trebuchet MS</vt:lpstr>
      <vt:lpstr>Wingdings 3</vt:lpstr>
      <vt:lpstr>Facet</vt:lpstr>
      <vt:lpstr>COPADS</vt:lpstr>
      <vt:lpstr>OUTLINE</vt:lpstr>
      <vt:lpstr>Computer Networks and Protocols</vt:lpstr>
      <vt:lpstr>Networks: Types based on size</vt:lpstr>
      <vt:lpstr>Network Protocols and Layering</vt:lpstr>
      <vt:lpstr>PowerPoint Presentation</vt:lpstr>
      <vt:lpstr>PowerPoint Presentation</vt:lpstr>
      <vt:lpstr>TCP/IP MODEL- Layers</vt:lpstr>
      <vt:lpstr>PowerPoint Presentation</vt:lpstr>
      <vt:lpstr>Transport Layer of TCP/IP Model - TCP/UDP</vt:lpstr>
      <vt:lpstr>PowerPoint Presentation</vt:lpstr>
      <vt:lpstr>ADDRESSING</vt:lpstr>
      <vt:lpstr>Special Addresses (loopback)</vt:lpstr>
      <vt:lpstr>C# and Networking</vt:lpstr>
      <vt:lpstr>Our first program</vt:lpstr>
      <vt:lpstr>TCPClient Class</vt:lpstr>
      <vt:lpstr>TCPListener() Class</vt:lpstr>
      <vt:lpstr>Exceptions</vt:lpstr>
      <vt:lpstr>Why Byte Arrays? StreamWriter/Reader Method</vt:lpstr>
      <vt:lpstr>UDPClient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Ifeoluwatayo Ige</dc:creator>
  <cp:lastModifiedBy>Ifeoluwatayo Ige</cp:lastModifiedBy>
  <cp:revision>302</cp:revision>
  <cp:lastPrinted>2019-09-30T11:16:53Z</cp:lastPrinted>
  <dcterms:created xsi:type="dcterms:W3CDTF">2017-01-22T03:29:45Z</dcterms:created>
  <dcterms:modified xsi:type="dcterms:W3CDTF">2024-02-20T14:25:13Z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