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6" r:id="rId5"/>
    <p:sldId id="298" r:id="rId6"/>
    <p:sldId id="257" r:id="rId7"/>
    <p:sldId id="260" r:id="rId8"/>
    <p:sldId id="291" r:id="rId9"/>
    <p:sldId id="262" r:id="rId10"/>
    <p:sldId id="261" r:id="rId11"/>
    <p:sldId id="290" r:id="rId12"/>
    <p:sldId id="297" r:id="rId13"/>
    <p:sldId id="264" r:id="rId14"/>
    <p:sldId id="265" r:id="rId15"/>
    <p:sldId id="267" r:id="rId16"/>
    <p:sldId id="299" r:id="rId17"/>
    <p:sldId id="300" r:id="rId18"/>
    <p:sldId id="302" r:id="rId19"/>
    <p:sldId id="269" r:id="rId20"/>
    <p:sldId id="271" r:id="rId21"/>
    <p:sldId id="295" r:id="rId22"/>
  </p:sldIdLst>
  <p:sldSz cx="12188825" cy="6858000"/>
  <p:notesSz cx="6858000" cy="91440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09DEB6-8956-4CFD-9B29-4261FF8C7649}">
          <p14:sldIdLst>
            <p14:sldId id="256"/>
            <p14:sldId id="298"/>
            <p14:sldId id="257"/>
            <p14:sldId id="260"/>
            <p14:sldId id="291"/>
            <p14:sldId id="262"/>
            <p14:sldId id="261"/>
            <p14:sldId id="290"/>
            <p14:sldId id="297"/>
            <p14:sldId id="264"/>
            <p14:sldId id="265"/>
            <p14:sldId id="267"/>
            <p14:sldId id="299"/>
            <p14:sldId id="300"/>
            <p14:sldId id="302"/>
            <p14:sldId id="269"/>
            <p14:sldId id="271"/>
            <p14:sldId id="295"/>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3883" autoAdjust="0"/>
  </p:normalViewPr>
  <p:slideViewPr>
    <p:cSldViewPr showGuides="1">
      <p:cViewPr varScale="1">
        <p:scale>
          <a:sx n="70" d="100"/>
          <a:sy n="70" d="100"/>
        </p:scale>
        <p:origin x="352" y="36"/>
      </p:cViewPr>
      <p:guideLst>
        <p:guide pos="3839"/>
        <p:guide orient="horz" pos="2160"/>
      </p:guideLst>
    </p:cSldViewPr>
  </p:slideViewPr>
  <p:outlineViewPr>
    <p:cViewPr>
      <p:scale>
        <a:sx n="33" d="100"/>
        <a:sy n="33" d="100"/>
      </p:scale>
      <p:origin x="0" y="-7024"/>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5" rIns="91430" bIns="45715" rtlCol="0"/>
          <a:lstStyle>
            <a:lvl1pPr algn="l">
              <a:defRPr sz="1200"/>
            </a:lvl1pPr>
          </a:lstStyle>
          <a:p>
            <a:endParaRPr/>
          </a:p>
        </p:txBody>
      </p:sp>
      <p:sp>
        <p:nvSpPr>
          <p:cNvPr id="3" name="Date Placeholder 2"/>
          <p:cNvSpPr>
            <a:spLocks noGrp="1"/>
          </p:cNvSpPr>
          <p:nvPr>
            <p:ph type="dt" sz="quarter" idx="1"/>
          </p:nvPr>
        </p:nvSpPr>
        <p:spPr>
          <a:xfrm>
            <a:off x="3884614" y="0"/>
            <a:ext cx="2971800" cy="458788"/>
          </a:xfrm>
          <a:prstGeom prst="rect">
            <a:avLst/>
          </a:prstGeom>
        </p:spPr>
        <p:txBody>
          <a:bodyPr vert="horz" lIns="91430" tIns="45715" rIns="91430" bIns="45715" rtlCol="0"/>
          <a:lstStyle>
            <a:lvl1pPr algn="r">
              <a:defRPr sz="1200"/>
            </a:lvl1pPr>
          </a:lstStyle>
          <a:p>
            <a:fld id="{59088EAF-6ECA-4616-85EF-35AA19C641F3}" type="datetimeFigureOut">
              <a:rPr lang="en-US"/>
              <a:t>2/27/2024</a:t>
            </a:fld>
            <a:endParaRPr/>
          </a:p>
        </p:txBody>
      </p:sp>
      <p:sp>
        <p:nvSpPr>
          <p:cNvPr id="4" name="Footer Placeholder 3"/>
          <p:cNvSpPr>
            <a:spLocks noGrp="1"/>
          </p:cNvSpPr>
          <p:nvPr>
            <p:ph type="ftr" sz="quarter" idx="2"/>
          </p:nvPr>
        </p:nvSpPr>
        <p:spPr>
          <a:xfrm>
            <a:off x="0" y="8685214"/>
            <a:ext cx="2971800" cy="458787"/>
          </a:xfrm>
          <a:prstGeom prst="rect">
            <a:avLst/>
          </a:prstGeom>
        </p:spPr>
        <p:txBody>
          <a:bodyPr vert="horz" lIns="91430" tIns="45715" rIns="91430" bIns="45715" rtlCol="0" anchor="b"/>
          <a:lstStyle>
            <a:lvl1pPr algn="l">
              <a:defRPr sz="1200"/>
            </a:lvl1pPr>
          </a:lstStyle>
          <a:p>
            <a:endParaRPr/>
          </a:p>
        </p:txBody>
      </p:sp>
      <p:sp>
        <p:nvSpPr>
          <p:cNvPr id="5" name="Slide Number Placeholder 4"/>
          <p:cNvSpPr>
            <a:spLocks noGrp="1"/>
          </p:cNvSpPr>
          <p:nvPr>
            <p:ph type="sldNum" sz="quarter" idx="3"/>
          </p:nvPr>
        </p:nvSpPr>
        <p:spPr>
          <a:xfrm>
            <a:off x="3884614" y="8685214"/>
            <a:ext cx="2971800" cy="458787"/>
          </a:xfrm>
          <a:prstGeom prst="rect">
            <a:avLst/>
          </a:prstGeom>
        </p:spPr>
        <p:txBody>
          <a:bodyPr vert="horz" lIns="91430" tIns="45715" rIns="91430" bIns="45715"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0" tIns="45715" rIns="91430" bIns="45715" rtlCol="0"/>
          <a:lstStyle>
            <a:lvl1pPr algn="l">
              <a:defRPr sz="1200"/>
            </a:lvl1pPr>
          </a:lstStyle>
          <a:p>
            <a:endParaRPr/>
          </a:p>
        </p:txBody>
      </p:sp>
      <p:sp>
        <p:nvSpPr>
          <p:cNvPr id="3" name="Date Placeholder 2"/>
          <p:cNvSpPr>
            <a:spLocks noGrp="1"/>
          </p:cNvSpPr>
          <p:nvPr>
            <p:ph type="dt" idx="1"/>
          </p:nvPr>
        </p:nvSpPr>
        <p:spPr>
          <a:xfrm>
            <a:off x="3884614" y="0"/>
            <a:ext cx="2971800" cy="457200"/>
          </a:xfrm>
          <a:prstGeom prst="rect">
            <a:avLst/>
          </a:prstGeom>
        </p:spPr>
        <p:txBody>
          <a:bodyPr vert="horz" lIns="91430" tIns="45715" rIns="91430" bIns="45715" rtlCol="0"/>
          <a:lstStyle>
            <a:lvl1pPr algn="r">
              <a:defRPr sz="1200"/>
            </a:lvl1pPr>
          </a:lstStyle>
          <a:p>
            <a:fld id="{3ABD2D7A-D230-4F91-BD59-0A39C2703BA8}" type="datetimeFigureOut">
              <a:rPr lang="en-US"/>
              <a:t>2/27/2024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30" tIns="45715" rIns="91430" bIns="45715" rtlCol="0" anchor="ctr"/>
          <a:lstStyle/>
          <a:p>
            <a:endParaRPr/>
          </a:p>
        </p:txBody>
      </p:sp>
      <p:sp>
        <p:nvSpPr>
          <p:cNvPr id="5" name="Notes Placeholder 4"/>
          <p:cNvSpPr>
            <a:spLocks noGrp="1"/>
          </p:cNvSpPr>
          <p:nvPr>
            <p:ph type="body" sz="quarter" idx="3"/>
          </p:nvPr>
        </p:nvSpPr>
        <p:spPr>
          <a:xfrm>
            <a:off x="685800" y="4343401"/>
            <a:ext cx="5486400" cy="4114800"/>
          </a:xfrm>
          <a:prstGeom prst="rect">
            <a:avLst/>
          </a:prstGeom>
        </p:spPr>
        <p:txBody>
          <a:bodyPr vert="horz" lIns="91430" tIns="45715" rIns="91430" bIns="45715"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0" tIns="45715" rIns="91430" bIns="45715" rtlCol="0" anchor="b"/>
          <a:lstStyle>
            <a:lvl1pPr algn="l">
              <a:defRPr sz="1200"/>
            </a:lvl1pPr>
          </a:lstStyle>
          <a:p>
            <a:endParaRPr/>
          </a:p>
        </p:txBody>
      </p:sp>
      <p:sp>
        <p:nvSpPr>
          <p:cNvPr id="7" name="Slide Number Placeholder 6"/>
          <p:cNvSpPr>
            <a:spLocks noGrp="1"/>
          </p:cNvSpPr>
          <p:nvPr>
            <p:ph type="sldNum" sz="quarter" idx="5"/>
          </p:nvPr>
        </p:nvSpPr>
        <p:spPr>
          <a:xfrm>
            <a:off x="3884614" y="8685213"/>
            <a:ext cx="2971800" cy="457200"/>
          </a:xfrm>
          <a:prstGeom prst="rect">
            <a:avLst/>
          </a:prstGeom>
        </p:spPr>
        <p:txBody>
          <a:bodyPr vert="horz" lIns="91430" tIns="45715" rIns="91430" bIns="45715"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3459430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950296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371396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3199CD-3E1B-4AE6-990F-76F925F5EA9F}" type="slidenum">
              <a:rPr lang="en-US" smtClean="0"/>
              <a:t>12</a:t>
            </a:fld>
            <a:endParaRPr lang="en-US"/>
          </a:p>
        </p:txBody>
      </p:sp>
    </p:spTree>
    <p:extLst>
      <p:ext uri="{BB962C8B-B14F-4D97-AF65-F5344CB8AC3E}">
        <p14:creationId xmlns:p14="http://schemas.microsoft.com/office/powerpoint/2010/main" val="3493076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D275E-CF02-A62C-B5F7-0B67BE54C7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3FCFB2-8528-20CC-1B11-D312EDB611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B8C9FD-EC38-1D2C-A1A2-6B8179E36E2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FC4C01B-16CD-08D2-A3EF-B5FEDC70696B}"/>
              </a:ext>
            </a:extLst>
          </p:cNvPr>
          <p:cNvSpPr>
            <a:spLocks noGrp="1"/>
          </p:cNvSpPr>
          <p:nvPr>
            <p:ph type="sldNum" sz="quarter" idx="5"/>
          </p:nvPr>
        </p:nvSpPr>
        <p:spPr/>
        <p:txBody>
          <a:bodyPr/>
          <a:lstStyle/>
          <a:p>
            <a:fld id="{F93199CD-3E1B-4AE6-990F-76F925F5EA9F}" type="slidenum">
              <a:rPr lang="en-US" smtClean="0"/>
              <a:t>13</a:t>
            </a:fld>
            <a:endParaRPr lang="en-US"/>
          </a:p>
        </p:txBody>
      </p:sp>
    </p:spTree>
    <p:extLst>
      <p:ext uri="{BB962C8B-B14F-4D97-AF65-F5344CB8AC3E}">
        <p14:creationId xmlns:p14="http://schemas.microsoft.com/office/powerpoint/2010/main" val="3691348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3199CD-3E1B-4AE6-990F-76F925F5EA9F}" type="slidenum">
              <a:rPr lang="en-US" smtClean="0"/>
              <a:t>17</a:t>
            </a:fld>
            <a:endParaRPr lang="en-US"/>
          </a:p>
        </p:txBody>
      </p:sp>
    </p:spTree>
    <p:extLst>
      <p:ext uri="{BB962C8B-B14F-4D97-AF65-F5344CB8AC3E}">
        <p14:creationId xmlns:p14="http://schemas.microsoft.com/office/powerpoint/2010/main" val="3066851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3199CD-3E1B-4AE6-990F-76F925F5EA9F}" type="slidenum">
              <a:rPr lang="en-US" smtClean="0"/>
              <a:t>18</a:t>
            </a:fld>
            <a:endParaRPr lang="en-US"/>
          </a:p>
        </p:txBody>
      </p:sp>
    </p:spTree>
    <p:extLst>
      <p:ext uri="{BB962C8B-B14F-4D97-AF65-F5344CB8AC3E}">
        <p14:creationId xmlns:p14="http://schemas.microsoft.com/office/powerpoint/2010/main" val="1849993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184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89089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261616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501692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1017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802585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38188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38932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58685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700530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37383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2/27/2024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28046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53688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23168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98423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2685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F41C87-7AD9-4845-A077-840E4A0F3F06}" type="datetimeFigureOut">
              <a:rPr lang="en-US" smtClean="0"/>
              <a:pPr/>
              <a:t>2/27/2024</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052991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dotnetodyssey.com/2015/04/24/pass-data-from-view-to-controller-in-asp-net-mvc/"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learn.microsoft.com/en-us/aspnet/core/mvc/controllers/routing?view=aspnetcore-8.0"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okta.com/blog/2019/11/21/csharp-websockets-tutoria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03412" y="2404534"/>
            <a:ext cx="7764913" cy="1646302"/>
          </a:xfrm>
        </p:spPr>
        <p:txBody>
          <a:bodyPr/>
          <a:lstStyle/>
          <a:p>
            <a:r>
              <a:rPr lang="en-US" dirty="0"/>
              <a:t>COPADS</a:t>
            </a:r>
          </a:p>
        </p:txBody>
      </p:sp>
      <p:sp>
        <p:nvSpPr>
          <p:cNvPr id="4" name="Subtitle 3"/>
          <p:cNvSpPr>
            <a:spLocks noGrp="1"/>
          </p:cNvSpPr>
          <p:nvPr>
            <p:ph type="subTitle" idx="1"/>
          </p:nvPr>
        </p:nvSpPr>
        <p:spPr>
          <a:xfrm>
            <a:off x="1827212" y="4050836"/>
            <a:ext cx="8169137" cy="1096899"/>
          </a:xfrm>
        </p:spPr>
        <p:txBody>
          <a:bodyPr/>
          <a:lstStyle/>
          <a:p>
            <a:r>
              <a:rPr lang="it-IT" b="1" dirty="0">
                <a:solidFill>
                  <a:schemeClr val="tx1"/>
                </a:solidFill>
              </a:rPr>
              <a:t>#7 – Client-server Networking</a:t>
            </a:r>
          </a:p>
        </p:txBody>
      </p:sp>
      <p:sp>
        <p:nvSpPr>
          <p:cNvPr id="5" name="Subtitle 3">
            <a:extLst>
              <a:ext uri="{FF2B5EF4-FFF2-40B4-BE49-F238E27FC236}">
                <a16:creationId xmlns:a16="http://schemas.microsoft.com/office/drawing/2014/main" id="{2583AD9D-1F8B-4021-8E8A-F73A5F4A6602}"/>
              </a:ext>
            </a:extLst>
          </p:cNvPr>
          <p:cNvSpPr txBox="1">
            <a:spLocks/>
          </p:cNvSpPr>
          <p:nvPr/>
        </p:nvSpPr>
        <p:spPr>
          <a:xfrm>
            <a:off x="4423912" y="5943600"/>
            <a:ext cx="7764913" cy="1096899"/>
          </a:xfrm>
          <a:prstGeom prst="rect">
            <a:avLst/>
          </a:prstGeom>
        </p:spPr>
        <p:txBody>
          <a:bodyPr vert="horz" lIns="91440" tIns="45720" rIns="91440" bIns="45720" rtlCol="0" anchor="t">
            <a:normAutofit/>
          </a:bodyPr>
          <a:lstStyle>
            <a:lvl1pPr marL="0" indent="0" algn="r" defTabSz="457063" rtl="0" eaLnBrk="1" latinLnBrk="0" hangingPunct="1">
              <a:spcBef>
                <a:spcPts val="1000"/>
              </a:spcBef>
              <a:spcAft>
                <a:spcPts val="0"/>
              </a:spcAft>
              <a:buClr>
                <a:schemeClr val="accent1"/>
              </a:buClr>
              <a:buSzPct val="80000"/>
              <a:buFont typeface="Wingdings 3" charset="2"/>
              <a:buNone/>
              <a:defRPr sz="1799" kern="1200">
                <a:solidFill>
                  <a:schemeClr val="tx1">
                    <a:lumMod val="50000"/>
                    <a:lumOff val="50000"/>
                  </a:schemeClr>
                </a:solidFill>
                <a:latin typeface="+mn-lt"/>
                <a:ea typeface="+mn-ea"/>
                <a:cs typeface="+mn-cs"/>
              </a:defRPr>
            </a:lvl1pPr>
            <a:lvl2pPr marL="457063" indent="0" algn="ctr" defTabSz="457063"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126" indent="0" algn="ctr" defTabSz="457063"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189"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251"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314"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2377"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199440"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6503"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it-IT" b="1">
                <a:solidFill>
                  <a:schemeClr val="tx1"/>
                </a:solidFill>
              </a:rPr>
              <a:t>IFEOLUWATAYO </a:t>
            </a:r>
            <a:r>
              <a:rPr lang="it-IT" b="1" dirty="0">
                <a:solidFill>
                  <a:schemeClr val="tx1"/>
                </a:solidFill>
              </a:rPr>
              <a:t>IGE </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0D774-D4F0-40BE-8A49-48D36B793273}"/>
              </a:ext>
            </a:extLst>
          </p:cNvPr>
          <p:cNvSpPr>
            <a:spLocks noGrp="1"/>
          </p:cNvSpPr>
          <p:nvPr>
            <p:ph type="title"/>
          </p:nvPr>
        </p:nvSpPr>
        <p:spPr>
          <a:xfrm>
            <a:off x="2513012" y="0"/>
            <a:ext cx="4800600" cy="457199"/>
          </a:xfrm>
        </p:spPr>
        <p:txBody>
          <a:bodyPr>
            <a:normAutofit fontScale="90000"/>
          </a:bodyPr>
          <a:lstStyle/>
          <a:p>
            <a:pPr algn="ctr"/>
            <a:r>
              <a:rPr lang="en-US" b="1" dirty="0"/>
              <a:t>JSON: Data Conversions</a:t>
            </a:r>
            <a:endParaRPr lang="en-US" dirty="0"/>
          </a:p>
        </p:txBody>
      </p:sp>
      <p:sp>
        <p:nvSpPr>
          <p:cNvPr id="3" name="Content Placeholder 2">
            <a:extLst>
              <a:ext uri="{FF2B5EF4-FFF2-40B4-BE49-F238E27FC236}">
                <a16:creationId xmlns:a16="http://schemas.microsoft.com/office/drawing/2014/main" id="{9B727DDA-0DB5-4A77-946E-7CFB6E2C03EA}"/>
              </a:ext>
            </a:extLst>
          </p:cNvPr>
          <p:cNvSpPr>
            <a:spLocks noGrp="1"/>
          </p:cNvSpPr>
          <p:nvPr>
            <p:ph idx="1"/>
          </p:nvPr>
        </p:nvSpPr>
        <p:spPr>
          <a:xfrm>
            <a:off x="0" y="762000"/>
            <a:ext cx="11961811" cy="6095999"/>
          </a:xfrm>
        </p:spPr>
        <p:txBody>
          <a:bodyPr>
            <a:normAutofit/>
          </a:bodyPr>
          <a:lstStyle/>
          <a:p>
            <a:r>
              <a:rPr lang="en-US" sz="1800" b="1" dirty="0">
                <a:solidFill>
                  <a:schemeClr val="accent2"/>
                </a:solidFill>
              </a:rPr>
              <a:t>Serialization</a:t>
            </a:r>
            <a:r>
              <a:rPr lang="en-US" sz="1800" b="1" dirty="0"/>
              <a:t> </a:t>
            </a:r>
            <a:r>
              <a:rPr lang="en-US" sz="1800" dirty="0">
                <a:solidFill>
                  <a:schemeClr val="tx1"/>
                </a:solidFill>
              </a:rPr>
              <a:t>is a process of converting objects into a stream of bytes. </a:t>
            </a:r>
          </a:p>
          <a:p>
            <a:r>
              <a:rPr lang="en-US" sz="1800" dirty="0">
                <a:solidFill>
                  <a:schemeClr val="tx1"/>
                </a:solidFill>
              </a:rPr>
              <a:t>Why do we need to serialize:</a:t>
            </a:r>
          </a:p>
          <a:p>
            <a:pPr lvl="1"/>
            <a:r>
              <a:rPr lang="en-US" sz="1800" b="0" i="0" dirty="0">
                <a:solidFill>
                  <a:srgbClr val="050E17"/>
                </a:solidFill>
                <a:effectLst/>
              </a:rPr>
              <a:t>Objects should be converted into a format that can be easily stored or transmitted over a network</a:t>
            </a:r>
            <a:endParaRPr lang="en-US" sz="1800" b="0" i="0" dirty="0">
              <a:solidFill>
                <a:schemeClr val="tx1"/>
              </a:solidFill>
              <a:effectLst/>
            </a:endParaRPr>
          </a:p>
          <a:p>
            <a:pPr lvl="1"/>
            <a:r>
              <a:rPr lang="en-US" sz="1800" b="0" i="0" dirty="0">
                <a:solidFill>
                  <a:srgbClr val="050E17"/>
                </a:solidFill>
                <a:effectLst/>
              </a:rPr>
              <a:t>Different systems </a:t>
            </a:r>
            <a:r>
              <a:rPr lang="en-US" sz="1800" dirty="0">
                <a:solidFill>
                  <a:srgbClr val="050E17"/>
                </a:solidFill>
              </a:rPr>
              <a:t>can</a:t>
            </a:r>
            <a:r>
              <a:rPr lang="en-US" sz="1800" b="0" i="0" dirty="0">
                <a:solidFill>
                  <a:srgbClr val="050E17"/>
                </a:solidFill>
                <a:effectLst/>
              </a:rPr>
              <a:t> communicate by serializing objects into a common format that can be understood by different platforms and programming languages. </a:t>
            </a:r>
            <a:endParaRPr lang="en-US" sz="1800" dirty="0">
              <a:solidFill>
                <a:schemeClr val="tx1"/>
              </a:solidFill>
            </a:endParaRPr>
          </a:p>
          <a:p>
            <a:pPr lvl="1"/>
            <a:endParaRPr lang="en-US" sz="1800" dirty="0">
              <a:solidFill>
                <a:schemeClr val="tx1"/>
              </a:solidFill>
            </a:endParaRPr>
          </a:p>
          <a:p>
            <a:r>
              <a:rPr lang="en-US" sz="1800" b="1" dirty="0">
                <a:solidFill>
                  <a:schemeClr val="tx1"/>
                </a:solidFill>
              </a:rPr>
              <a:t>Deserialization is the complement of serialization </a:t>
            </a:r>
            <a:r>
              <a:rPr lang="en-US" sz="1800" dirty="0">
                <a:solidFill>
                  <a:schemeClr val="tx1"/>
                </a:solidFill>
              </a:rPr>
              <a:t>which is performed to</a:t>
            </a:r>
            <a:r>
              <a:rPr lang="en-US" sz="1800" b="1" dirty="0">
                <a:solidFill>
                  <a:schemeClr val="tx1"/>
                </a:solidFill>
              </a:rPr>
              <a:t> </a:t>
            </a:r>
            <a:r>
              <a:rPr lang="en-US" sz="1800" dirty="0">
                <a:solidFill>
                  <a:schemeClr val="tx1"/>
                </a:solidFill>
              </a:rPr>
              <a:t>recover the original object from the byte stream.</a:t>
            </a:r>
          </a:p>
          <a:p>
            <a:r>
              <a:rPr lang="en-US" sz="1800" dirty="0">
                <a:solidFill>
                  <a:schemeClr val="tx1"/>
                </a:solidFill>
              </a:rPr>
              <a:t>Syntax:</a:t>
            </a:r>
          </a:p>
          <a:p>
            <a:pPr marL="800100" indent="-342900"/>
            <a:r>
              <a:rPr lang="en-US" sz="1800" dirty="0">
                <a:solidFill>
                  <a:schemeClr val="tx1"/>
                </a:solidFill>
              </a:rPr>
              <a:t>Serialization: </a:t>
            </a:r>
            <a:r>
              <a:rPr lang="en-US" sz="1800" dirty="0" err="1">
                <a:solidFill>
                  <a:schemeClr val="tx1"/>
                </a:solidFill>
              </a:rPr>
              <a:t>JsonConvert.SerializeObject</a:t>
            </a:r>
            <a:r>
              <a:rPr lang="en-US" sz="1800" dirty="0">
                <a:solidFill>
                  <a:schemeClr val="tx1"/>
                </a:solidFill>
              </a:rPr>
              <a:t>(&lt;object&gt;) </a:t>
            </a:r>
          </a:p>
          <a:p>
            <a:pPr marL="800100" indent="-342900"/>
            <a:r>
              <a:rPr lang="en-US" sz="1800" dirty="0">
                <a:solidFill>
                  <a:schemeClr val="tx1"/>
                </a:solidFill>
              </a:rPr>
              <a:t>Deserialization: </a:t>
            </a:r>
            <a:r>
              <a:rPr lang="en-US" sz="1800" dirty="0" err="1">
                <a:solidFill>
                  <a:schemeClr val="tx1"/>
                </a:solidFill>
              </a:rPr>
              <a:t>JsonConvert.DeserializeObject</a:t>
            </a:r>
            <a:r>
              <a:rPr lang="en-US" sz="1800" dirty="0">
                <a:solidFill>
                  <a:schemeClr val="tx1"/>
                </a:solidFill>
              </a:rPr>
              <a:t>&lt;type&gt;(&lt;string&gt;)</a:t>
            </a:r>
          </a:p>
          <a:p>
            <a:pPr marL="800100" indent="-342900"/>
            <a:r>
              <a:rPr lang="en-US" sz="1800" i="1" dirty="0">
                <a:solidFill>
                  <a:schemeClr val="tx1"/>
                </a:solidFill>
              </a:rPr>
              <a:t>(As seen in 07-02)</a:t>
            </a:r>
          </a:p>
          <a:p>
            <a:pPr marL="457200" indent="0">
              <a:buNone/>
            </a:pPr>
            <a:endParaRPr lang="en-US" sz="1800" dirty="0"/>
          </a:p>
          <a:p>
            <a:pPr marL="800100" indent="-342900"/>
            <a:endParaRPr lang="en-US" sz="1800" dirty="0"/>
          </a:p>
          <a:p>
            <a:endParaRPr lang="en-US" sz="1800" dirty="0"/>
          </a:p>
        </p:txBody>
      </p:sp>
    </p:spTree>
    <p:extLst>
      <p:ext uri="{BB962C8B-B14F-4D97-AF65-F5344CB8AC3E}">
        <p14:creationId xmlns:p14="http://schemas.microsoft.com/office/powerpoint/2010/main" val="228558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1D0B-6FA8-4319-9822-3D7789D64DE9}"/>
              </a:ext>
            </a:extLst>
          </p:cNvPr>
          <p:cNvSpPr>
            <a:spLocks noGrp="1"/>
          </p:cNvSpPr>
          <p:nvPr>
            <p:ph type="title"/>
          </p:nvPr>
        </p:nvSpPr>
        <p:spPr>
          <a:xfrm>
            <a:off x="379412" y="304800"/>
            <a:ext cx="9144001" cy="762000"/>
          </a:xfrm>
        </p:spPr>
        <p:txBody>
          <a:bodyPr/>
          <a:lstStyle/>
          <a:p>
            <a:r>
              <a:rPr lang="en-US" b="1" dirty="0"/>
              <a:t>Sending and Getting Data over a Network</a:t>
            </a:r>
          </a:p>
        </p:txBody>
      </p:sp>
      <p:sp>
        <p:nvSpPr>
          <p:cNvPr id="3" name="Content Placeholder 2">
            <a:extLst>
              <a:ext uri="{FF2B5EF4-FFF2-40B4-BE49-F238E27FC236}">
                <a16:creationId xmlns:a16="http://schemas.microsoft.com/office/drawing/2014/main" id="{4222E960-0866-4EE3-B64B-D21E7D7025EF}"/>
              </a:ext>
            </a:extLst>
          </p:cNvPr>
          <p:cNvSpPr>
            <a:spLocks noGrp="1"/>
          </p:cNvSpPr>
          <p:nvPr>
            <p:ph idx="1"/>
          </p:nvPr>
        </p:nvSpPr>
        <p:spPr>
          <a:xfrm>
            <a:off x="150811" y="1219201"/>
            <a:ext cx="11811001" cy="5638800"/>
          </a:xfrm>
        </p:spPr>
        <p:txBody>
          <a:bodyPr>
            <a:normAutofit/>
          </a:bodyPr>
          <a:lstStyle/>
          <a:p>
            <a:r>
              <a:rPr lang="en-US" dirty="0">
                <a:solidFill>
                  <a:schemeClr val="tx1"/>
                </a:solidFill>
              </a:rPr>
              <a:t>To Send:</a:t>
            </a:r>
          </a:p>
          <a:p>
            <a:pPr marL="457200"/>
            <a:r>
              <a:rPr lang="en-US" dirty="0">
                <a:solidFill>
                  <a:schemeClr val="tx1"/>
                </a:solidFill>
              </a:rPr>
              <a:t>Start a server, Wait for the client to connect, Serialize the data, Write it to the TCP client, and use the dispose method to end the stream.</a:t>
            </a:r>
          </a:p>
          <a:p>
            <a:pPr marL="457200"/>
            <a:r>
              <a:rPr lang="en-US" dirty="0">
                <a:solidFill>
                  <a:schemeClr val="tx1"/>
                </a:solidFill>
              </a:rPr>
              <a:t>See 07-03</a:t>
            </a:r>
          </a:p>
          <a:p>
            <a:pPr marL="0" indent="0"/>
            <a:r>
              <a:rPr lang="en-US" dirty="0">
                <a:solidFill>
                  <a:schemeClr val="tx1"/>
                </a:solidFill>
              </a:rPr>
              <a:t>To Receive:</a:t>
            </a:r>
          </a:p>
          <a:p>
            <a:pPr marL="631825" indent="-342900"/>
            <a:r>
              <a:rPr lang="en-US" dirty="0">
                <a:solidFill>
                  <a:schemeClr val="tx1"/>
                </a:solidFill>
              </a:rPr>
              <a:t>Read all the data from </a:t>
            </a:r>
            <a:r>
              <a:rPr lang="en-US" dirty="0" err="1">
                <a:solidFill>
                  <a:schemeClr val="tx1"/>
                </a:solidFill>
              </a:rPr>
              <a:t>TCPClient</a:t>
            </a:r>
            <a:r>
              <a:rPr lang="en-US" dirty="0">
                <a:solidFill>
                  <a:schemeClr val="tx1"/>
                </a:solidFill>
              </a:rPr>
              <a:t> (use </a:t>
            </a:r>
            <a:r>
              <a:rPr lang="en-US" dirty="0" err="1">
                <a:solidFill>
                  <a:schemeClr val="tx1"/>
                </a:solidFill>
              </a:rPr>
              <a:t>ReadToEnd</a:t>
            </a:r>
            <a:r>
              <a:rPr lang="en-US" dirty="0">
                <a:solidFill>
                  <a:schemeClr val="tx1"/>
                </a:solidFill>
              </a:rPr>
              <a:t>()) then Deserialize and you will have the object!</a:t>
            </a:r>
          </a:p>
          <a:p>
            <a:pPr marL="631825" indent="-342900"/>
            <a:r>
              <a:rPr lang="en-US" dirty="0">
                <a:solidFill>
                  <a:schemeClr val="tx1"/>
                </a:solidFill>
              </a:rPr>
              <a:t>See 07-04</a:t>
            </a:r>
          </a:p>
          <a:p>
            <a:pPr marL="457200" indent="-168275"/>
            <a:endParaRPr lang="en-US" dirty="0"/>
          </a:p>
        </p:txBody>
      </p:sp>
    </p:spTree>
    <p:extLst>
      <p:ext uri="{BB962C8B-B14F-4D97-AF65-F5344CB8AC3E}">
        <p14:creationId xmlns:p14="http://schemas.microsoft.com/office/powerpoint/2010/main" val="364558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1" y="44314"/>
            <a:ext cx="9144001" cy="412886"/>
          </a:xfrm>
        </p:spPr>
        <p:txBody>
          <a:bodyPr>
            <a:normAutofit fontScale="90000"/>
          </a:bodyPr>
          <a:lstStyle/>
          <a:p>
            <a:pPr algn="ctr"/>
            <a:r>
              <a:rPr lang="en-US" sz="3200" b="1" dirty="0"/>
              <a:t>ASP.NET </a:t>
            </a:r>
          </a:p>
        </p:txBody>
      </p:sp>
      <p:sp>
        <p:nvSpPr>
          <p:cNvPr id="3" name="Content Placeholder 2"/>
          <p:cNvSpPr>
            <a:spLocks noGrp="1"/>
          </p:cNvSpPr>
          <p:nvPr>
            <p:ph idx="1"/>
          </p:nvPr>
        </p:nvSpPr>
        <p:spPr>
          <a:xfrm>
            <a:off x="74612" y="457200"/>
            <a:ext cx="12114213" cy="2362200"/>
          </a:xfrm>
        </p:spPr>
        <p:txBody>
          <a:bodyPr>
            <a:noAutofit/>
          </a:bodyPr>
          <a:lstStyle/>
          <a:p>
            <a:r>
              <a:rPr lang="en-US" sz="1800" dirty="0">
                <a:solidFill>
                  <a:schemeClr val="tx1"/>
                </a:solidFill>
              </a:rPr>
              <a:t>ASP.NET(Active Server Pages) is an open-source web framework for building modern web apps and services with . NET. </a:t>
            </a:r>
            <a:r>
              <a:rPr lang="en-US" sz="1800" b="0" i="0" dirty="0">
                <a:solidFill>
                  <a:srgbClr val="202124"/>
                </a:solidFill>
                <a:effectLst/>
              </a:rPr>
              <a:t>It is designed to work with the </a:t>
            </a:r>
            <a:r>
              <a:rPr lang="en-US" sz="1800" b="0" i="0" dirty="0">
                <a:solidFill>
                  <a:srgbClr val="040C28"/>
                </a:solidFill>
                <a:effectLst/>
              </a:rPr>
              <a:t>HTTP protocol</a:t>
            </a:r>
            <a:endParaRPr lang="en-US" sz="1800" dirty="0">
              <a:solidFill>
                <a:schemeClr val="tx1"/>
              </a:solidFill>
            </a:endParaRPr>
          </a:p>
          <a:p>
            <a:r>
              <a:rPr lang="en-US" sz="1800" dirty="0">
                <a:solidFill>
                  <a:schemeClr val="tx1"/>
                </a:solidFill>
              </a:rPr>
              <a:t>It is based on the </a:t>
            </a:r>
            <a:r>
              <a:rPr lang="en-US" sz="1800" b="1" dirty="0">
                <a:solidFill>
                  <a:schemeClr val="accent2"/>
                </a:solidFill>
              </a:rPr>
              <a:t>Model-View-Controller (MVC) architecture </a:t>
            </a:r>
            <a:r>
              <a:rPr lang="en-US" sz="1800" dirty="0">
                <a:solidFill>
                  <a:schemeClr val="tx1"/>
                </a:solidFill>
              </a:rPr>
              <a:t>which breaks up a complex user web application into smaller manageable components. </a:t>
            </a:r>
          </a:p>
          <a:p>
            <a:pPr lvl="1"/>
            <a:r>
              <a:rPr lang="en-US" sz="1800" dirty="0">
                <a:solidFill>
                  <a:schemeClr val="tx1"/>
                </a:solidFill>
              </a:rPr>
              <a:t>Using the MVC helps to create scalable and extensible web projects. </a:t>
            </a:r>
          </a:p>
          <a:p>
            <a:pPr marL="457063" lvl="1" indent="0">
              <a:buNone/>
            </a:pPr>
            <a:endParaRPr lang="en-US" sz="1800" dirty="0">
              <a:solidFill>
                <a:schemeClr val="tx1"/>
              </a:solidFill>
            </a:endParaRPr>
          </a:p>
          <a:p>
            <a:pPr marL="0" indent="0">
              <a:buNone/>
            </a:pPr>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p:txBody>
      </p:sp>
      <p:pic>
        <p:nvPicPr>
          <p:cNvPr id="5" name="Picture 4">
            <a:extLst>
              <a:ext uri="{FF2B5EF4-FFF2-40B4-BE49-F238E27FC236}">
                <a16:creationId xmlns:a16="http://schemas.microsoft.com/office/drawing/2014/main" id="{0B4A5EF9-BC9D-3F5D-C177-3D713F5B9CDA}"/>
              </a:ext>
            </a:extLst>
          </p:cNvPr>
          <p:cNvPicPr>
            <a:picLocks noChangeAspect="1"/>
          </p:cNvPicPr>
          <p:nvPr/>
        </p:nvPicPr>
        <p:blipFill>
          <a:blip r:embed="rId3"/>
          <a:stretch>
            <a:fillRect/>
          </a:stretch>
        </p:blipFill>
        <p:spPr>
          <a:xfrm>
            <a:off x="2589212" y="2362200"/>
            <a:ext cx="8766808" cy="4222886"/>
          </a:xfrm>
          <a:prstGeom prst="rect">
            <a:avLst/>
          </a:prstGeom>
        </p:spPr>
      </p:pic>
      <p:sp>
        <p:nvSpPr>
          <p:cNvPr id="6" name="TextBox 5">
            <a:extLst>
              <a:ext uri="{FF2B5EF4-FFF2-40B4-BE49-F238E27FC236}">
                <a16:creationId xmlns:a16="http://schemas.microsoft.com/office/drawing/2014/main" id="{54DC7BA3-422E-4470-6681-0F78EBBA2988}"/>
              </a:ext>
            </a:extLst>
          </p:cNvPr>
          <p:cNvSpPr txBox="1"/>
          <p:nvPr/>
        </p:nvSpPr>
        <p:spPr>
          <a:xfrm>
            <a:off x="3923092" y="6488668"/>
            <a:ext cx="6099048" cy="400110"/>
          </a:xfrm>
          <a:prstGeom prst="rect">
            <a:avLst/>
          </a:prstGeom>
          <a:noFill/>
        </p:spPr>
        <p:txBody>
          <a:bodyPr wrap="square">
            <a:spAutoFit/>
          </a:bodyPr>
          <a:lstStyle/>
          <a:p>
            <a:pPr algn="ctr"/>
            <a:r>
              <a:rPr lang="en-US" sz="2000" b="1" dirty="0">
                <a:solidFill>
                  <a:schemeClr val="accent2"/>
                </a:solidFill>
              </a:rPr>
              <a:t>The MVC Architecture</a:t>
            </a:r>
          </a:p>
        </p:txBody>
      </p:sp>
    </p:spTree>
    <p:extLst>
      <p:ext uri="{BB962C8B-B14F-4D97-AF65-F5344CB8AC3E}">
        <p14:creationId xmlns:p14="http://schemas.microsoft.com/office/powerpoint/2010/main" val="359284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A5D0B-B1D6-C86D-2754-62FE5B9EE60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5BAB73A-5628-CBE0-EF8A-1D6C1DB22836}"/>
              </a:ext>
            </a:extLst>
          </p:cNvPr>
          <p:cNvPicPr>
            <a:picLocks noChangeAspect="1"/>
          </p:cNvPicPr>
          <p:nvPr/>
        </p:nvPicPr>
        <p:blipFill>
          <a:blip r:embed="rId3"/>
          <a:stretch>
            <a:fillRect/>
          </a:stretch>
        </p:blipFill>
        <p:spPr>
          <a:xfrm>
            <a:off x="379412" y="491130"/>
            <a:ext cx="11735817" cy="5182049"/>
          </a:xfrm>
          <a:prstGeom prst="rect">
            <a:avLst/>
          </a:prstGeom>
        </p:spPr>
      </p:pic>
      <p:sp>
        <p:nvSpPr>
          <p:cNvPr id="6" name="TextBox 5">
            <a:extLst>
              <a:ext uri="{FF2B5EF4-FFF2-40B4-BE49-F238E27FC236}">
                <a16:creationId xmlns:a16="http://schemas.microsoft.com/office/drawing/2014/main" id="{317460EF-3577-9191-25A1-8CBF569BC404}"/>
              </a:ext>
            </a:extLst>
          </p:cNvPr>
          <p:cNvSpPr txBox="1"/>
          <p:nvPr/>
        </p:nvSpPr>
        <p:spPr>
          <a:xfrm>
            <a:off x="150812" y="5770602"/>
            <a:ext cx="11887200" cy="646331"/>
          </a:xfrm>
          <a:prstGeom prst="rect">
            <a:avLst/>
          </a:prstGeom>
          <a:noFill/>
        </p:spPr>
        <p:txBody>
          <a:bodyPr wrap="square">
            <a:spAutoFit/>
          </a:bodyPr>
          <a:lstStyle/>
          <a:p>
            <a:r>
              <a:rPr lang="en-US" b="0" i="0" dirty="0">
                <a:solidFill>
                  <a:srgbClr val="000000"/>
                </a:solidFill>
                <a:effectLst/>
                <a:latin typeface="Trebuchet MS" panose="020B0603020202020204" pitchFamily="34" charset="0"/>
              </a:rPr>
              <a:t>Routing directs an HTTP request to the appropriate controller. This is implemented by importing the </a:t>
            </a:r>
            <a:r>
              <a:rPr lang="en-US" b="0" i="0" dirty="0" err="1">
                <a:solidFill>
                  <a:srgbClr val="000000"/>
                </a:solidFill>
                <a:effectLst/>
                <a:latin typeface="Trebuchet MS" panose="020B0603020202020204" pitchFamily="34" charset="0"/>
              </a:rPr>
              <a:t>System.Web.Routing</a:t>
            </a:r>
            <a:r>
              <a:rPr lang="en-US" b="0" i="0" dirty="0">
                <a:solidFill>
                  <a:srgbClr val="000000"/>
                </a:solidFill>
                <a:effectLst/>
                <a:latin typeface="Trebuchet MS" panose="020B0603020202020204" pitchFamily="34" charset="0"/>
              </a:rPr>
              <a:t> namespace</a:t>
            </a:r>
            <a:endParaRPr lang="en-US" dirty="0">
              <a:latin typeface="Trebuchet MS" panose="020B0603020202020204" pitchFamily="34" charset="0"/>
            </a:endParaRPr>
          </a:p>
        </p:txBody>
      </p:sp>
      <p:sp>
        <p:nvSpPr>
          <p:cNvPr id="10" name="TextBox 9">
            <a:extLst>
              <a:ext uri="{FF2B5EF4-FFF2-40B4-BE49-F238E27FC236}">
                <a16:creationId xmlns:a16="http://schemas.microsoft.com/office/drawing/2014/main" id="{E937FE72-1BD8-6D6E-101F-6BDDA96FB6E4}"/>
              </a:ext>
            </a:extLst>
          </p:cNvPr>
          <p:cNvSpPr txBox="1"/>
          <p:nvPr/>
        </p:nvSpPr>
        <p:spPr>
          <a:xfrm>
            <a:off x="6323012" y="6611779"/>
            <a:ext cx="6099048" cy="246221"/>
          </a:xfrm>
          <a:prstGeom prst="rect">
            <a:avLst/>
          </a:prstGeom>
          <a:noFill/>
        </p:spPr>
        <p:txBody>
          <a:bodyPr wrap="square">
            <a:spAutoFit/>
          </a:bodyPr>
          <a:lstStyle/>
          <a:p>
            <a:r>
              <a:rPr lang="en-US" sz="1000" dirty="0">
                <a:hlinkClick r:id="rId4">
                  <a:extLst>
                    <a:ext uri="{A12FA001-AC4F-418D-AE19-62706E023703}">
                      <ahyp:hlinkClr xmlns:ahyp="http://schemas.microsoft.com/office/drawing/2018/hyperlinkcolor" val="tx"/>
                    </a:ext>
                  </a:extLst>
                </a:hlinkClick>
              </a:rPr>
              <a:t>https://www.dotnetodyssey.com/2015/04/24/pass-data-from-view-to-controller-in-asp-net-mvc/</a:t>
            </a:r>
            <a:r>
              <a:rPr lang="en-US" sz="1000" dirty="0"/>
              <a:t> </a:t>
            </a:r>
          </a:p>
        </p:txBody>
      </p:sp>
      <p:sp>
        <p:nvSpPr>
          <p:cNvPr id="11" name="TextBox 10">
            <a:extLst>
              <a:ext uri="{FF2B5EF4-FFF2-40B4-BE49-F238E27FC236}">
                <a16:creationId xmlns:a16="http://schemas.microsoft.com/office/drawing/2014/main" id="{41DBCD94-8606-65E2-100E-71C189F76080}"/>
              </a:ext>
            </a:extLst>
          </p:cNvPr>
          <p:cNvSpPr txBox="1"/>
          <p:nvPr/>
        </p:nvSpPr>
        <p:spPr>
          <a:xfrm>
            <a:off x="2665412" y="-6096"/>
            <a:ext cx="7467600" cy="369332"/>
          </a:xfrm>
          <a:prstGeom prst="rect">
            <a:avLst/>
          </a:prstGeom>
          <a:noFill/>
        </p:spPr>
        <p:txBody>
          <a:bodyPr wrap="square">
            <a:spAutoFit/>
          </a:bodyPr>
          <a:lstStyle/>
          <a:p>
            <a:pPr algn="l"/>
            <a:r>
              <a:rPr lang="en-US" b="0" i="0" dirty="0">
                <a:solidFill>
                  <a:srgbClr val="000000"/>
                </a:solidFill>
                <a:effectLst/>
                <a:latin typeface="-apple-system"/>
              </a:rPr>
              <a:t>An Example showing data passed from View to Controller in </a:t>
            </a:r>
            <a:r>
              <a:rPr lang="en-US" b="0" i="0" dirty="0" err="1">
                <a:solidFill>
                  <a:srgbClr val="000000"/>
                </a:solidFill>
                <a:effectLst/>
                <a:latin typeface="-apple-system"/>
              </a:rPr>
              <a:t>ASP.Net</a:t>
            </a:r>
            <a:r>
              <a:rPr lang="en-US" b="0" i="0" dirty="0">
                <a:solidFill>
                  <a:srgbClr val="000000"/>
                </a:solidFill>
                <a:effectLst/>
                <a:latin typeface="-apple-system"/>
              </a:rPr>
              <a:t> MVC</a:t>
            </a:r>
          </a:p>
        </p:txBody>
      </p:sp>
    </p:spTree>
    <p:extLst>
      <p:ext uri="{BB962C8B-B14F-4D97-AF65-F5344CB8AC3E}">
        <p14:creationId xmlns:p14="http://schemas.microsoft.com/office/powerpoint/2010/main" val="172846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7274-4AB2-3C9C-013E-7D7704F65AC2}"/>
              </a:ext>
            </a:extLst>
          </p:cNvPr>
          <p:cNvSpPr>
            <a:spLocks noGrp="1"/>
          </p:cNvSpPr>
          <p:nvPr>
            <p:ph type="title"/>
          </p:nvPr>
        </p:nvSpPr>
        <p:spPr>
          <a:xfrm>
            <a:off x="836612" y="-6096"/>
            <a:ext cx="7772400" cy="536448"/>
          </a:xfrm>
        </p:spPr>
        <p:txBody>
          <a:bodyPr>
            <a:noAutofit/>
          </a:bodyPr>
          <a:lstStyle/>
          <a:p>
            <a:r>
              <a:rPr lang="en-US" sz="3200" b="1" dirty="0"/>
              <a:t>REST- </a:t>
            </a:r>
            <a:r>
              <a:rPr lang="en-US" sz="3200" b="1" i="0" dirty="0" err="1">
                <a:effectLst/>
              </a:rPr>
              <a:t>REpresentational</a:t>
            </a:r>
            <a:r>
              <a:rPr lang="en-US" sz="3200" b="1" i="0" dirty="0">
                <a:effectLst/>
              </a:rPr>
              <a:t> State Transfer</a:t>
            </a:r>
            <a:r>
              <a:rPr lang="en-US" sz="3200" b="1" dirty="0"/>
              <a:t> </a:t>
            </a:r>
          </a:p>
        </p:txBody>
      </p:sp>
      <p:sp>
        <p:nvSpPr>
          <p:cNvPr id="3" name="Content Placeholder 2">
            <a:extLst>
              <a:ext uri="{FF2B5EF4-FFF2-40B4-BE49-F238E27FC236}">
                <a16:creationId xmlns:a16="http://schemas.microsoft.com/office/drawing/2014/main" id="{FE470425-53CC-7DB5-A7C6-843060EB2EE2}"/>
              </a:ext>
            </a:extLst>
          </p:cNvPr>
          <p:cNvSpPr>
            <a:spLocks noGrp="1"/>
          </p:cNvSpPr>
          <p:nvPr>
            <p:ph idx="1"/>
          </p:nvPr>
        </p:nvSpPr>
        <p:spPr>
          <a:xfrm>
            <a:off x="74611" y="381000"/>
            <a:ext cx="12114214" cy="6477000"/>
          </a:xfrm>
        </p:spPr>
        <p:txBody>
          <a:bodyPr>
            <a:noAutofit/>
          </a:bodyPr>
          <a:lstStyle/>
          <a:p>
            <a:pPr marL="228600" indent="-228600">
              <a:lnSpc>
                <a:spcPct val="150000"/>
              </a:lnSpc>
              <a:spcBef>
                <a:spcPts val="0"/>
              </a:spcBef>
            </a:pPr>
            <a:r>
              <a:rPr lang="en-US" sz="1800" b="0" i="0" dirty="0">
                <a:solidFill>
                  <a:schemeClr val="tx1"/>
                </a:solidFill>
                <a:effectLst/>
              </a:rPr>
              <a:t>REST is an architectural pattern for designing and interacting with web resources, such as data, images, or documents.</a:t>
            </a:r>
          </a:p>
          <a:p>
            <a:pPr marL="228600" indent="-228600">
              <a:lnSpc>
                <a:spcPct val="150000"/>
              </a:lnSpc>
              <a:spcBef>
                <a:spcPts val="0"/>
              </a:spcBef>
            </a:pPr>
            <a:r>
              <a:rPr lang="en-US" sz="1800" b="0" i="0" dirty="0">
                <a:solidFill>
                  <a:schemeClr val="tx1"/>
                </a:solidFill>
                <a:effectLst/>
              </a:rPr>
              <a:t> RESTful APIs use HTTP methods (GET, POST, PUT, DELETE) to perform CRUD (Create, Read, Update, Delete) operations on web resources. RESTful APIs also use standard formats, such as JSON or XML, to exchange data between the client and the server.</a:t>
            </a:r>
            <a:endParaRPr lang="en-US" sz="1800" dirty="0">
              <a:solidFill>
                <a:schemeClr val="tx1"/>
              </a:solidFill>
            </a:endParaRPr>
          </a:p>
          <a:p>
            <a:pPr>
              <a:lnSpc>
                <a:spcPct val="150000"/>
              </a:lnSpc>
              <a:spcBef>
                <a:spcPts val="0"/>
              </a:spcBef>
            </a:pPr>
            <a:endParaRPr lang="en-US" sz="1800" dirty="0">
              <a:solidFill>
                <a:schemeClr val="tx1"/>
              </a:solidFill>
            </a:endParaRPr>
          </a:p>
          <a:p>
            <a:pPr>
              <a:lnSpc>
                <a:spcPct val="150000"/>
              </a:lnSpc>
              <a:spcBef>
                <a:spcPts val="0"/>
              </a:spcBef>
            </a:pPr>
            <a:endParaRPr lang="en-US" sz="1800" dirty="0">
              <a:solidFill>
                <a:schemeClr val="tx1"/>
              </a:solidFill>
            </a:endParaRPr>
          </a:p>
          <a:p>
            <a:pPr>
              <a:lnSpc>
                <a:spcPct val="150000"/>
              </a:lnSpc>
              <a:spcBef>
                <a:spcPts val="0"/>
              </a:spcBef>
            </a:pPr>
            <a:endParaRPr lang="en-US" sz="1800" dirty="0">
              <a:solidFill>
                <a:schemeClr val="tx1"/>
              </a:solidFill>
            </a:endParaRPr>
          </a:p>
          <a:p>
            <a:pPr>
              <a:lnSpc>
                <a:spcPct val="150000"/>
              </a:lnSpc>
              <a:spcBef>
                <a:spcPts val="0"/>
              </a:spcBef>
            </a:pPr>
            <a:endParaRPr lang="en-US" sz="1800" dirty="0">
              <a:solidFill>
                <a:schemeClr val="tx1"/>
              </a:solidFill>
            </a:endParaRPr>
          </a:p>
          <a:p>
            <a:pPr>
              <a:lnSpc>
                <a:spcPct val="150000"/>
              </a:lnSpc>
              <a:spcBef>
                <a:spcPts val="0"/>
              </a:spcBef>
            </a:pPr>
            <a:endParaRPr lang="en-US" sz="1800" dirty="0">
              <a:solidFill>
                <a:schemeClr val="tx1"/>
              </a:solidFill>
            </a:endParaRPr>
          </a:p>
          <a:p>
            <a:pPr>
              <a:lnSpc>
                <a:spcPct val="150000"/>
              </a:lnSpc>
              <a:spcBef>
                <a:spcPts val="0"/>
              </a:spcBef>
            </a:pPr>
            <a:r>
              <a:rPr lang="en-US" sz="1800" b="1" dirty="0">
                <a:solidFill>
                  <a:schemeClr val="accent1"/>
                </a:solidFill>
              </a:rPr>
              <a:t>Some web development frameworks support MVC and REST APIs</a:t>
            </a:r>
            <a:r>
              <a:rPr lang="en-US" sz="1800" b="1" i="0" dirty="0">
                <a:solidFill>
                  <a:schemeClr val="accent1"/>
                </a:solidFill>
                <a:effectLst/>
              </a:rPr>
              <a:t> </a:t>
            </a:r>
          </a:p>
          <a:p>
            <a:pPr marL="576263" lvl="1" indent="-292100">
              <a:lnSpc>
                <a:spcPct val="150000"/>
              </a:lnSpc>
              <a:spcBef>
                <a:spcPts val="0"/>
              </a:spcBef>
            </a:pPr>
            <a:r>
              <a:rPr lang="en-US" sz="1800" b="0" i="0" dirty="0">
                <a:solidFill>
                  <a:schemeClr val="tx1"/>
                </a:solidFill>
                <a:effectLst/>
              </a:rPr>
              <a:t>REST APIs provide modules and libraries to create web services and for communication between nodes.</a:t>
            </a:r>
          </a:p>
          <a:p>
            <a:pPr marL="576263" lvl="1" indent="-292100">
              <a:lnSpc>
                <a:spcPct val="150000"/>
              </a:lnSpc>
              <a:spcBef>
                <a:spcPts val="0"/>
              </a:spcBef>
            </a:pPr>
            <a:r>
              <a:rPr lang="en-US" sz="1800" dirty="0">
                <a:solidFill>
                  <a:schemeClr val="tx1"/>
                </a:solidFill>
              </a:rPr>
              <a:t>MVC provides </a:t>
            </a:r>
            <a:r>
              <a:rPr lang="en-US" sz="1800" b="0" i="0" dirty="0">
                <a:solidFill>
                  <a:schemeClr val="tx1"/>
                </a:solidFill>
                <a:effectLst/>
              </a:rPr>
              <a:t>structure and manages the web application logic. </a:t>
            </a:r>
          </a:p>
          <a:p>
            <a:pPr marL="576263" lvl="1" indent="-292100">
              <a:lnSpc>
                <a:spcPct val="150000"/>
              </a:lnSpc>
              <a:spcBef>
                <a:spcPts val="0"/>
              </a:spcBef>
            </a:pPr>
            <a:r>
              <a:rPr lang="en-US" sz="1800" b="0" i="0" dirty="0">
                <a:solidFill>
                  <a:schemeClr val="tx1"/>
                </a:solidFill>
                <a:effectLst/>
              </a:rPr>
              <a:t>For instance, in a web application, a route may map to a controller method that returns user data in JSON format while the REST framework can validate input, serialize output, authenticate users, and handle errors.</a:t>
            </a:r>
            <a:endParaRPr lang="en-US" sz="1800" dirty="0">
              <a:solidFill>
                <a:schemeClr val="tx1"/>
              </a:solidFill>
            </a:endParaRPr>
          </a:p>
        </p:txBody>
      </p:sp>
      <p:pic>
        <p:nvPicPr>
          <p:cNvPr id="1026" name="Picture 2">
            <a:extLst>
              <a:ext uri="{FF2B5EF4-FFF2-40B4-BE49-F238E27FC236}">
                <a16:creationId xmlns:a16="http://schemas.microsoft.com/office/drawing/2014/main" id="{5E97828C-2BF5-1CFB-9588-A0EB123043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273"/>
          <a:stretch/>
        </p:blipFill>
        <p:spPr bwMode="auto">
          <a:xfrm>
            <a:off x="8383461" y="1981200"/>
            <a:ext cx="3732213" cy="3061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75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B1F6B-7A70-350B-C99B-35083CCD79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763DFD-C8EF-8C2A-6B37-7F62CC0D62AD}"/>
              </a:ext>
            </a:extLst>
          </p:cNvPr>
          <p:cNvSpPr>
            <a:spLocks noGrp="1"/>
          </p:cNvSpPr>
          <p:nvPr>
            <p:ph type="title"/>
          </p:nvPr>
        </p:nvSpPr>
        <p:spPr>
          <a:xfrm>
            <a:off x="1522412" y="-19049"/>
            <a:ext cx="5486399" cy="533399"/>
          </a:xfrm>
        </p:spPr>
        <p:txBody>
          <a:bodyPr>
            <a:normAutofit fontScale="90000"/>
          </a:bodyPr>
          <a:lstStyle/>
          <a:p>
            <a:pPr algn="ctr"/>
            <a:r>
              <a:rPr lang="en-US" b="1" dirty="0"/>
              <a:t>Routing</a:t>
            </a:r>
          </a:p>
        </p:txBody>
      </p:sp>
      <p:sp>
        <p:nvSpPr>
          <p:cNvPr id="3" name="Content Placeholder 2">
            <a:extLst>
              <a:ext uri="{FF2B5EF4-FFF2-40B4-BE49-F238E27FC236}">
                <a16:creationId xmlns:a16="http://schemas.microsoft.com/office/drawing/2014/main" id="{4E6FC946-B44B-44AC-6E5C-FB8302B1F3B1}"/>
              </a:ext>
            </a:extLst>
          </p:cNvPr>
          <p:cNvSpPr>
            <a:spLocks noGrp="1"/>
          </p:cNvSpPr>
          <p:nvPr>
            <p:ph idx="1"/>
          </p:nvPr>
        </p:nvSpPr>
        <p:spPr>
          <a:xfrm>
            <a:off x="0" y="401574"/>
            <a:ext cx="6399212" cy="6477000"/>
          </a:xfrm>
        </p:spPr>
        <p:txBody>
          <a:bodyPr>
            <a:noAutofit/>
          </a:bodyPr>
          <a:lstStyle/>
          <a:p>
            <a:pPr>
              <a:lnSpc>
                <a:spcPct val="150000"/>
              </a:lnSpc>
              <a:spcBef>
                <a:spcPts val="0"/>
              </a:spcBef>
            </a:pPr>
            <a:r>
              <a:rPr lang="en-US" sz="1800" dirty="0">
                <a:solidFill>
                  <a:schemeClr val="tx1"/>
                </a:solidFill>
              </a:rPr>
              <a:t>Controllers use the routing </a:t>
            </a:r>
            <a:r>
              <a:rPr lang="en-US" sz="1800" b="0" i="0" u="none" strike="noStrike" dirty="0">
                <a:solidFill>
                  <a:schemeClr val="tx1"/>
                </a:solidFill>
                <a:effectLst/>
              </a:rPr>
              <a:t>middleware</a:t>
            </a:r>
            <a:r>
              <a:rPr lang="en-US" sz="1800" b="0" i="0" dirty="0">
                <a:solidFill>
                  <a:schemeClr val="tx1"/>
                </a:solidFill>
                <a:effectLst/>
              </a:rPr>
              <a:t> to match the URLs of incoming requests and map them to </a:t>
            </a:r>
            <a:r>
              <a:rPr lang="en-US" sz="1800" b="0" i="0" u="none" strike="noStrike" dirty="0">
                <a:solidFill>
                  <a:schemeClr val="tx1"/>
                </a:solidFill>
                <a:effectLst/>
              </a:rPr>
              <a:t>actions</a:t>
            </a:r>
            <a:r>
              <a:rPr lang="en-US" sz="1800" dirty="0">
                <a:solidFill>
                  <a:schemeClr val="tx1"/>
                </a:solidFill>
              </a:rPr>
              <a:t> in the </a:t>
            </a:r>
            <a:r>
              <a:rPr lang="en-US" sz="1800" b="0" i="0" u="none" strike="noStrike" dirty="0" err="1">
                <a:solidFill>
                  <a:schemeClr val="tx1"/>
                </a:solidFill>
                <a:effectLst/>
              </a:rPr>
              <a:t>program.cs</a:t>
            </a:r>
            <a:endParaRPr lang="en-US" sz="1800" b="0" i="0" u="none" strike="noStrike" dirty="0">
              <a:solidFill>
                <a:schemeClr val="tx1"/>
              </a:solidFill>
              <a:effectLst/>
            </a:endParaRPr>
          </a:p>
          <a:p>
            <a:pPr>
              <a:lnSpc>
                <a:spcPct val="150000"/>
              </a:lnSpc>
              <a:spcBef>
                <a:spcPts val="0"/>
              </a:spcBef>
            </a:pPr>
            <a:r>
              <a:rPr lang="en-US" sz="1800" b="0" i="0" dirty="0">
                <a:solidFill>
                  <a:schemeClr val="tx1"/>
                </a:solidFill>
                <a:effectLst/>
              </a:rPr>
              <a:t>Actions are either </a:t>
            </a:r>
            <a:r>
              <a:rPr lang="en-US" sz="1800" b="1" i="0" u="none" strike="noStrike" dirty="0">
                <a:solidFill>
                  <a:schemeClr val="accent2"/>
                </a:solidFill>
                <a:effectLst/>
              </a:rPr>
              <a:t>conventionally-routed</a:t>
            </a:r>
            <a:r>
              <a:rPr lang="en-US" sz="1800" b="0" i="0" dirty="0">
                <a:solidFill>
                  <a:schemeClr val="tx1"/>
                </a:solidFill>
                <a:effectLst/>
              </a:rPr>
              <a:t> or </a:t>
            </a:r>
            <a:r>
              <a:rPr lang="en-US" sz="1800" b="1" i="0" u="none" strike="noStrike" dirty="0">
                <a:solidFill>
                  <a:schemeClr val="accent2"/>
                </a:solidFill>
                <a:effectLst/>
              </a:rPr>
              <a:t>attribute-routed</a:t>
            </a:r>
            <a:r>
              <a:rPr lang="en-US" sz="1800" b="1" i="0" dirty="0">
                <a:solidFill>
                  <a:schemeClr val="accent2"/>
                </a:solidFill>
                <a:effectLst/>
              </a:rPr>
              <a:t>.</a:t>
            </a:r>
            <a:endParaRPr lang="en-US" sz="1800" b="1" dirty="0">
              <a:solidFill>
                <a:schemeClr val="accent2"/>
              </a:solidFill>
            </a:endParaRPr>
          </a:p>
          <a:p>
            <a:pPr>
              <a:lnSpc>
                <a:spcPct val="150000"/>
              </a:lnSpc>
              <a:spcBef>
                <a:spcPts val="0"/>
              </a:spcBef>
            </a:pPr>
            <a:r>
              <a:rPr lang="en-US" sz="1800" dirty="0">
                <a:solidFill>
                  <a:schemeClr val="tx1"/>
                </a:solidFill>
              </a:rPr>
              <a:t>The above code is called </a:t>
            </a:r>
            <a:r>
              <a:rPr lang="en-US" sz="1800" b="1" dirty="0">
                <a:solidFill>
                  <a:schemeClr val="accent2"/>
                </a:solidFill>
              </a:rPr>
              <a:t>Convention-based Routing </a:t>
            </a:r>
            <a:r>
              <a:rPr lang="en-US" sz="1800" dirty="0">
                <a:solidFill>
                  <a:schemeClr val="tx1"/>
                </a:solidFill>
              </a:rPr>
              <a:t>because </a:t>
            </a:r>
            <a:r>
              <a:rPr lang="en-US" sz="1800" b="0" i="0" dirty="0">
                <a:solidFill>
                  <a:srgbClr val="161616"/>
                </a:solidFill>
                <a:effectLst/>
              </a:rPr>
              <a:t>it establishes a </a:t>
            </a:r>
            <a:r>
              <a:rPr lang="en-US" sz="1800" b="0" dirty="0">
                <a:solidFill>
                  <a:srgbClr val="161616"/>
                </a:solidFill>
                <a:effectLst/>
              </a:rPr>
              <a:t>convention </a:t>
            </a:r>
            <a:r>
              <a:rPr lang="en-US" sz="1800" b="0" i="0" dirty="0">
                <a:solidFill>
                  <a:srgbClr val="161616"/>
                </a:solidFill>
                <a:effectLst/>
              </a:rPr>
              <a:t>for all URL paths.</a:t>
            </a:r>
          </a:p>
          <a:p>
            <a:pPr>
              <a:lnSpc>
                <a:spcPct val="150000"/>
              </a:lnSpc>
              <a:spcBef>
                <a:spcPts val="0"/>
              </a:spcBef>
            </a:pPr>
            <a:r>
              <a:rPr lang="en-US" sz="1800" dirty="0" err="1">
                <a:solidFill>
                  <a:schemeClr val="tx1"/>
                </a:solidFill>
              </a:rPr>
              <a:t>MapControllerRoute</a:t>
            </a:r>
            <a:r>
              <a:rPr lang="en-US" sz="1800" dirty="0">
                <a:solidFill>
                  <a:schemeClr val="tx1"/>
                </a:solidFill>
              </a:rPr>
              <a:t> is used to create a single route. The single route is named the default route.</a:t>
            </a:r>
          </a:p>
          <a:p>
            <a:pPr lvl="1">
              <a:lnSpc>
                <a:spcPct val="150000"/>
              </a:lnSpc>
              <a:spcBef>
                <a:spcPts val="0"/>
              </a:spcBef>
            </a:pPr>
            <a:r>
              <a:rPr lang="en-US" sz="1800" b="0" i="0" dirty="0">
                <a:solidFill>
                  <a:srgbClr val="161616"/>
                </a:solidFill>
                <a:effectLst/>
              </a:rPr>
              <a:t>Matches a URL path like /Products/Details/5.</a:t>
            </a:r>
          </a:p>
          <a:p>
            <a:pPr lvl="1">
              <a:lnSpc>
                <a:spcPct val="150000"/>
              </a:lnSpc>
              <a:spcBef>
                <a:spcPts val="0"/>
              </a:spcBef>
            </a:pPr>
            <a:r>
              <a:rPr lang="en-US" sz="1800" b="0" i="0" dirty="0">
                <a:solidFill>
                  <a:srgbClr val="161616"/>
                </a:solidFill>
                <a:effectLst/>
              </a:rPr>
              <a:t>Extracts the route values { controller = Products, action = Details, id = 5 } by tokenizing the path.</a:t>
            </a:r>
          </a:p>
          <a:p>
            <a:pPr lvl="1">
              <a:lnSpc>
                <a:spcPct val="150000"/>
              </a:lnSpc>
              <a:spcBef>
                <a:spcPts val="0"/>
              </a:spcBef>
            </a:pPr>
            <a:r>
              <a:rPr lang="en-US" sz="1800" dirty="0">
                <a:solidFill>
                  <a:schemeClr val="tx1"/>
                </a:solidFill>
              </a:rPr>
              <a:t>The extraction of route values results in a match if the app has a controller named </a:t>
            </a:r>
            <a:r>
              <a:rPr lang="en-US" sz="1800" dirty="0" err="1">
                <a:solidFill>
                  <a:schemeClr val="tx1"/>
                </a:solidFill>
              </a:rPr>
              <a:t>ProductsController</a:t>
            </a:r>
            <a:r>
              <a:rPr lang="en-US" sz="1800" dirty="0">
                <a:solidFill>
                  <a:schemeClr val="tx1"/>
                </a:solidFill>
              </a:rPr>
              <a:t> and a Details action</a:t>
            </a:r>
          </a:p>
          <a:p>
            <a:pPr>
              <a:lnSpc>
                <a:spcPct val="150000"/>
              </a:lnSpc>
              <a:spcBef>
                <a:spcPts val="0"/>
              </a:spcBef>
            </a:pPr>
            <a:r>
              <a:rPr lang="en-US" sz="1100" dirty="0">
                <a:solidFill>
                  <a:schemeClr val="tx1"/>
                </a:solidFill>
                <a:hlinkClick r:id="rId2"/>
              </a:rPr>
              <a:t>https://learn.microsoft.com/en-us/aspnet/core/mvc/controllers/routing?view=aspnetcore-8.0</a:t>
            </a:r>
            <a:r>
              <a:rPr lang="en-US" sz="1100" dirty="0">
                <a:solidFill>
                  <a:schemeClr val="tx1"/>
                </a:solidFill>
              </a:rPr>
              <a:t> </a:t>
            </a:r>
          </a:p>
          <a:p>
            <a:pPr>
              <a:lnSpc>
                <a:spcPct val="150000"/>
              </a:lnSpc>
              <a:spcBef>
                <a:spcPts val="0"/>
              </a:spcBef>
            </a:pPr>
            <a:endParaRPr lang="en-US" sz="1800" dirty="0">
              <a:solidFill>
                <a:schemeClr val="tx1"/>
              </a:solidFill>
            </a:endParaRPr>
          </a:p>
          <a:p>
            <a:pPr marL="347663" indent="-347663">
              <a:lnSpc>
                <a:spcPct val="150000"/>
              </a:lnSpc>
              <a:spcBef>
                <a:spcPts val="0"/>
              </a:spcBef>
            </a:pPr>
            <a:endParaRPr lang="en-US" sz="1800" dirty="0"/>
          </a:p>
          <a:p>
            <a:pPr marL="685800" indent="-228600">
              <a:lnSpc>
                <a:spcPct val="150000"/>
              </a:lnSpc>
              <a:spcBef>
                <a:spcPts val="0"/>
              </a:spcBef>
            </a:pPr>
            <a:endParaRPr lang="en-US" sz="1800" dirty="0"/>
          </a:p>
        </p:txBody>
      </p:sp>
      <p:pic>
        <p:nvPicPr>
          <p:cNvPr id="21" name="Picture 20">
            <a:extLst>
              <a:ext uri="{FF2B5EF4-FFF2-40B4-BE49-F238E27FC236}">
                <a16:creationId xmlns:a16="http://schemas.microsoft.com/office/drawing/2014/main" id="{58D8D6B0-8F01-8F9A-FC75-A14389623CFA}"/>
              </a:ext>
            </a:extLst>
          </p:cNvPr>
          <p:cNvPicPr>
            <a:picLocks noChangeAspect="1"/>
          </p:cNvPicPr>
          <p:nvPr/>
        </p:nvPicPr>
        <p:blipFill>
          <a:blip r:embed="rId3"/>
          <a:stretch>
            <a:fillRect/>
          </a:stretch>
        </p:blipFill>
        <p:spPr>
          <a:xfrm>
            <a:off x="6399212" y="36576"/>
            <a:ext cx="5785605" cy="5336286"/>
          </a:xfrm>
          <a:prstGeom prst="rect">
            <a:avLst/>
          </a:prstGeom>
        </p:spPr>
      </p:pic>
      <p:pic>
        <p:nvPicPr>
          <p:cNvPr id="23" name="Picture 22">
            <a:extLst>
              <a:ext uri="{FF2B5EF4-FFF2-40B4-BE49-F238E27FC236}">
                <a16:creationId xmlns:a16="http://schemas.microsoft.com/office/drawing/2014/main" id="{4E94AEDA-CD4F-5068-7D39-8676FF40A261}"/>
              </a:ext>
            </a:extLst>
          </p:cNvPr>
          <p:cNvPicPr>
            <a:picLocks noChangeAspect="1"/>
          </p:cNvPicPr>
          <p:nvPr/>
        </p:nvPicPr>
        <p:blipFill rotWithShape="1">
          <a:blip r:embed="rId4"/>
          <a:srcRect r="3139"/>
          <a:stretch/>
        </p:blipFill>
        <p:spPr>
          <a:xfrm>
            <a:off x="6399212" y="5410200"/>
            <a:ext cx="5785605" cy="1447800"/>
          </a:xfrm>
          <a:prstGeom prst="rect">
            <a:avLst/>
          </a:prstGeom>
        </p:spPr>
      </p:pic>
    </p:spTree>
    <p:extLst>
      <p:ext uri="{BB962C8B-B14F-4D97-AF65-F5344CB8AC3E}">
        <p14:creationId xmlns:p14="http://schemas.microsoft.com/office/powerpoint/2010/main" val="18395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65F054-8892-4BFE-A131-A2812CB58F2D}"/>
              </a:ext>
            </a:extLst>
          </p:cNvPr>
          <p:cNvSpPr>
            <a:spLocks noGrp="1"/>
          </p:cNvSpPr>
          <p:nvPr>
            <p:ph idx="1"/>
          </p:nvPr>
        </p:nvSpPr>
        <p:spPr>
          <a:xfrm>
            <a:off x="1" y="514350"/>
            <a:ext cx="5408612" cy="6316218"/>
          </a:xfrm>
        </p:spPr>
        <p:txBody>
          <a:bodyPr>
            <a:noAutofit/>
          </a:bodyPr>
          <a:lstStyle/>
          <a:p>
            <a:pPr marL="401638" indent="-401638">
              <a:lnSpc>
                <a:spcPct val="150000"/>
              </a:lnSpc>
              <a:spcBef>
                <a:spcPts val="0"/>
              </a:spcBef>
            </a:pPr>
            <a:r>
              <a:rPr lang="en-US" sz="1800" b="1" dirty="0">
                <a:solidFill>
                  <a:schemeClr val="accent1"/>
                </a:solidFill>
              </a:rPr>
              <a:t>Attribute Routing</a:t>
            </a:r>
            <a:r>
              <a:rPr lang="en-US" sz="1800" dirty="0">
                <a:solidFill>
                  <a:schemeClr val="accent1"/>
                </a:solidFill>
              </a:rPr>
              <a:t> </a:t>
            </a:r>
            <a:r>
              <a:rPr lang="en-US" sz="1800" b="0" i="0" dirty="0">
                <a:solidFill>
                  <a:srgbClr val="161616"/>
                </a:solidFill>
                <a:effectLst/>
              </a:rPr>
              <a:t>uses a set of attributes to map actions directly to route templates. This </a:t>
            </a:r>
            <a:r>
              <a:rPr lang="en-US" sz="1800" dirty="0">
                <a:solidFill>
                  <a:schemeClr val="tx1"/>
                </a:solidFill>
              </a:rPr>
              <a:t>makes your code more explicit and reduces routing errors if used.</a:t>
            </a:r>
          </a:p>
          <a:p>
            <a:pPr marL="401638" indent="-401638">
              <a:lnSpc>
                <a:spcPct val="150000"/>
              </a:lnSpc>
              <a:spcBef>
                <a:spcPts val="0"/>
              </a:spcBef>
            </a:pPr>
            <a:r>
              <a:rPr lang="en-US" sz="1800" dirty="0">
                <a:solidFill>
                  <a:schemeClr val="tx1"/>
                </a:solidFill>
              </a:rPr>
              <a:t>In </a:t>
            </a:r>
            <a:r>
              <a:rPr lang="en-US" sz="1800" dirty="0" err="1">
                <a:solidFill>
                  <a:schemeClr val="tx1"/>
                </a:solidFill>
              </a:rPr>
              <a:t>program.cs</a:t>
            </a:r>
            <a:r>
              <a:rPr lang="en-US" sz="1800" dirty="0">
                <a:solidFill>
                  <a:schemeClr val="tx1"/>
                </a:solidFill>
              </a:rPr>
              <a:t>, </a:t>
            </a:r>
            <a:r>
              <a:rPr lang="en-US" b="0" i="0" dirty="0">
                <a:solidFill>
                  <a:srgbClr val="161616"/>
                </a:solidFill>
                <a:effectLst/>
                <a:latin typeface="Segoe UI" panose="020B0502040204020203" pitchFamily="34" charset="0"/>
              </a:rPr>
              <a:t> </a:t>
            </a:r>
            <a:r>
              <a:rPr lang="en-US" b="1" i="0" u="none" strike="noStrike" dirty="0">
                <a:effectLst/>
                <a:latin typeface="Segoe UI" panose="020B0502040204020203" pitchFamily="34" charset="0"/>
              </a:rPr>
              <a:t>MapControllers</a:t>
            </a:r>
            <a:r>
              <a:rPr lang="en-US" b="0" i="0" dirty="0">
                <a:solidFill>
                  <a:srgbClr val="161616"/>
                </a:solidFill>
                <a:effectLst/>
                <a:latin typeface="Segoe UI" panose="020B0502040204020203" pitchFamily="34" charset="0"/>
              </a:rPr>
              <a:t> is usually called to map attribute routed controllers.</a:t>
            </a:r>
            <a:endParaRPr lang="en-US" sz="1800" dirty="0">
              <a:solidFill>
                <a:schemeClr val="tx1"/>
              </a:solidFill>
            </a:endParaRPr>
          </a:p>
          <a:p>
            <a:pPr>
              <a:lnSpc>
                <a:spcPct val="150000"/>
              </a:lnSpc>
              <a:spcBef>
                <a:spcPts val="0"/>
              </a:spcBef>
            </a:pPr>
            <a:r>
              <a:rPr lang="en-US" sz="1800" dirty="0">
                <a:solidFill>
                  <a:schemeClr val="tx1"/>
                </a:solidFill>
              </a:rPr>
              <a:t>The </a:t>
            </a:r>
            <a:r>
              <a:rPr lang="en-US" sz="1800" dirty="0" err="1">
                <a:solidFill>
                  <a:schemeClr val="tx1"/>
                </a:solidFill>
              </a:rPr>
              <a:t>HomeController.Index</a:t>
            </a:r>
            <a:r>
              <a:rPr lang="en-US" sz="1800" dirty="0">
                <a:solidFill>
                  <a:schemeClr val="tx1"/>
                </a:solidFill>
              </a:rPr>
              <a:t> action is run for any of the URL paths /, /Home, /Home/Index, or /Home/Index/3.</a:t>
            </a:r>
          </a:p>
          <a:p>
            <a:pPr>
              <a:lnSpc>
                <a:spcPct val="150000"/>
              </a:lnSpc>
              <a:spcBef>
                <a:spcPts val="0"/>
              </a:spcBef>
            </a:pPr>
            <a:endParaRPr lang="en-US" sz="1800" dirty="0">
              <a:solidFill>
                <a:schemeClr val="tx1"/>
              </a:solidFill>
            </a:endParaRPr>
          </a:p>
          <a:p>
            <a:pPr>
              <a:lnSpc>
                <a:spcPct val="150000"/>
              </a:lnSpc>
              <a:spcBef>
                <a:spcPts val="0"/>
              </a:spcBef>
            </a:pPr>
            <a:r>
              <a:rPr lang="en-US" sz="1800" dirty="0">
                <a:solidFill>
                  <a:schemeClr val="tx1"/>
                </a:solidFill>
              </a:rPr>
              <a:t>You can create a new asp.net </a:t>
            </a:r>
            <a:r>
              <a:rPr lang="en-US" sz="1800" dirty="0" err="1">
                <a:solidFill>
                  <a:schemeClr val="tx1"/>
                </a:solidFill>
              </a:rPr>
              <a:t>mvc</a:t>
            </a:r>
            <a:r>
              <a:rPr lang="en-US" sz="1800" dirty="0">
                <a:solidFill>
                  <a:schemeClr val="tx1"/>
                </a:solidFill>
              </a:rPr>
              <a:t>, or asp.net web </a:t>
            </a:r>
            <a:r>
              <a:rPr lang="en-US" sz="1800" dirty="0" err="1">
                <a:solidFill>
                  <a:schemeClr val="tx1"/>
                </a:solidFill>
              </a:rPr>
              <a:t>api</a:t>
            </a:r>
            <a:r>
              <a:rPr lang="en-US" sz="1800" dirty="0">
                <a:solidFill>
                  <a:schemeClr val="tx1"/>
                </a:solidFill>
              </a:rPr>
              <a:t> on Visual Studio</a:t>
            </a:r>
            <a:r>
              <a:rPr lang="en-US" sz="1800" dirty="0"/>
              <a:t>.</a:t>
            </a:r>
          </a:p>
          <a:p>
            <a:pPr marL="347663" indent="-347663">
              <a:lnSpc>
                <a:spcPct val="150000"/>
              </a:lnSpc>
              <a:spcBef>
                <a:spcPts val="0"/>
              </a:spcBef>
            </a:pPr>
            <a:endParaRPr lang="en-US" sz="1800" dirty="0"/>
          </a:p>
          <a:p>
            <a:pPr marL="685800" indent="-228600">
              <a:lnSpc>
                <a:spcPct val="150000"/>
              </a:lnSpc>
              <a:spcBef>
                <a:spcPts val="0"/>
              </a:spcBef>
            </a:pPr>
            <a:endParaRPr lang="en-US" sz="1800" dirty="0"/>
          </a:p>
        </p:txBody>
      </p:sp>
      <p:pic>
        <p:nvPicPr>
          <p:cNvPr id="8" name="Picture 7">
            <a:extLst>
              <a:ext uri="{FF2B5EF4-FFF2-40B4-BE49-F238E27FC236}">
                <a16:creationId xmlns:a16="http://schemas.microsoft.com/office/drawing/2014/main" id="{3154D859-90D2-8F88-BA5F-9741C8E0384F}"/>
              </a:ext>
            </a:extLst>
          </p:cNvPr>
          <p:cNvPicPr>
            <a:picLocks noChangeAspect="1"/>
          </p:cNvPicPr>
          <p:nvPr/>
        </p:nvPicPr>
        <p:blipFill>
          <a:blip r:embed="rId2"/>
          <a:stretch>
            <a:fillRect/>
          </a:stretch>
        </p:blipFill>
        <p:spPr>
          <a:xfrm>
            <a:off x="5713412" y="4343400"/>
            <a:ext cx="6334125" cy="2287142"/>
          </a:xfrm>
          <a:prstGeom prst="rect">
            <a:avLst/>
          </a:prstGeom>
        </p:spPr>
      </p:pic>
      <p:pic>
        <p:nvPicPr>
          <p:cNvPr id="6" name="Picture 5">
            <a:extLst>
              <a:ext uri="{FF2B5EF4-FFF2-40B4-BE49-F238E27FC236}">
                <a16:creationId xmlns:a16="http://schemas.microsoft.com/office/drawing/2014/main" id="{1DF0CED5-3CC1-F38B-A634-FC24610158CD}"/>
              </a:ext>
            </a:extLst>
          </p:cNvPr>
          <p:cNvPicPr>
            <a:picLocks noChangeAspect="1"/>
          </p:cNvPicPr>
          <p:nvPr/>
        </p:nvPicPr>
        <p:blipFill>
          <a:blip r:embed="rId3"/>
          <a:stretch>
            <a:fillRect/>
          </a:stretch>
        </p:blipFill>
        <p:spPr>
          <a:xfrm>
            <a:off x="6323012" y="221362"/>
            <a:ext cx="5600700" cy="3543300"/>
          </a:xfrm>
          <a:prstGeom prst="rect">
            <a:avLst/>
          </a:prstGeom>
        </p:spPr>
      </p:pic>
    </p:spTree>
    <p:extLst>
      <p:ext uri="{BB962C8B-B14F-4D97-AF65-F5344CB8AC3E}">
        <p14:creationId xmlns:p14="http://schemas.microsoft.com/office/powerpoint/2010/main" val="390250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nderstanding-websockets-with-aspnetcore-1.jpg">
            <a:extLst>
              <a:ext uri="{FF2B5EF4-FFF2-40B4-BE49-F238E27FC236}">
                <a16:creationId xmlns:a16="http://schemas.microsoft.com/office/drawing/2014/main" id="{2F0A6EAA-D539-47F4-9E69-B75CD65F9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3169" y="1612392"/>
            <a:ext cx="4825365" cy="5181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427412" y="30483"/>
            <a:ext cx="2667000" cy="579117"/>
          </a:xfrm>
        </p:spPr>
        <p:txBody>
          <a:bodyPr>
            <a:normAutofit fontScale="90000"/>
          </a:bodyPr>
          <a:lstStyle/>
          <a:p>
            <a:pPr algn="ctr"/>
            <a:r>
              <a:rPr lang="en-US" b="1" dirty="0"/>
              <a:t>Web Sockets</a:t>
            </a:r>
          </a:p>
        </p:txBody>
      </p:sp>
      <p:sp>
        <p:nvSpPr>
          <p:cNvPr id="3" name="Content Placeholder 2"/>
          <p:cNvSpPr>
            <a:spLocks noGrp="1"/>
          </p:cNvSpPr>
          <p:nvPr>
            <p:ph idx="1"/>
          </p:nvPr>
        </p:nvSpPr>
        <p:spPr>
          <a:xfrm>
            <a:off x="1" y="2133600"/>
            <a:ext cx="7694612" cy="4648197"/>
          </a:xfrm>
        </p:spPr>
        <p:txBody>
          <a:bodyPr>
            <a:noAutofit/>
          </a:bodyPr>
          <a:lstStyle/>
          <a:p>
            <a:pPr>
              <a:lnSpc>
                <a:spcPct val="150000"/>
              </a:lnSpc>
            </a:pPr>
            <a:r>
              <a:rPr lang="en-US" sz="1800" dirty="0">
                <a:solidFill>
                  <a:schemeClr val="tx1"/>
                </a:solidFill>
              </a:rPr>
              <a:t>The protocol has two parts: </a:t>
            </a:r>
            <a:r>
              <a:rPr lang="en-US" sz="1800" b="1" dirty="0">
                <a:solidFill>
                  <a:schemeClr val="tx1"/>
                </a:solidFill>
              </a:rPr>
              <a:t>Handshake</a:t>
            </a:r>
            <a:r>
              <a:rPr lang="en-US" sz="1800" dirty="0">
                <a:solidFill>
                  <a:schemeClr val="tx1"/>
                </a:solidFill>
              </a:rPr>
              <a:t> and </a:t>
            </a:r>
            <a:r>
              <a:rPr lang="en-US" sz="1800" b="1" dirty="0">
                <a:solidFill>
                  <a:schemeClr val="tx1"/>
                </a:solidFill>
              </a:rPr>
              <a:t>Data Transfer</a:t>
            </a:r>
            <a:r>
              <a:rPr lang="en-US" sz="1800" dirty="0">
                <a:solidFill>
                  <a:schemeClr val="tx1"/>
                </a:solidFill>
              </a:rPr>
              <a:t>. </a:t>
            </a:r>
          </a:p>
          <a:p>
            <a:pPr marL="0" indent="0">
              <a:lnSpc>
                <a:spcPct val="150000"/>
              </a:lnSpc>
              <a:buNone/>
            </a:pPr>
            <a:r>
              <a:rPr lang="en-US" sz="1800" b="1" dirty="0">
                <a:solidFill>
                  <a:schemeClr val="tx1"/>
                </a:solidFill>
              </a:rPr>
              <a:t>Handshake Procedure: </a:t>
            </a:r>
          </a:p>
          <a:p>
            <a:pPr>
              <a:lnSpc>
                <a:spcPct val="150000"/>
              </a:lnSpc>
            </a:pPr>
            <a:r>
              <a:rPr lang="en-US" sz="1800" dirty="0">
                <a:solidFill>
                  <a:schemeClr val="tx1"/>
                </a:solidFill>
              </a:rPr>
              <a:t>server listens for incoming TCP socket connections</a:t>
            </a:r>
          </a:p>
          <a:p>
            <a:pPr>
              <a:lnSpc>
                <a:spcPct val="150000"/>
              </a:lnSpc>
            </a:pPr>
            <a:r>
              <a:rPr lang="en-US" sz="1800" dirty="0">
                <a:solidFill>
                  <a:schemeClr val="tx1"/>
                </a:solidFill>
              </a:rPr>
              <a:t> The client initiates the opening handshake with an upgrade request to a web socket.</a:t>
            </a:r>
          </a:p>
          <a:p>
            <a:pPr>
              <a:lnSpc>
                <a:spcPct val="150000"/>
              </a:lnSpc>
            </a:pPr>
            <a:r>
              <a:rPr lang="en-US" sz="1800" dirty="0">
                <a:solidFill>
                  <a:schemeClr val="tx1"/>
                </a:solidFill>
              </a:rPr>
              <a:t> The server sends a handshake response to the client stating a change in the protocol from HTTP to WebSocket.</a:t>
            </a:r>
          </a:p>
          <a:p>
            <a:pPr>
              <a:lnSpc>
                <a:spcPct val="150000"/>
              </a:lnSpc>
            </a:pPr>
            <a:r>
              <a:rPr lang="en-US" sz="1800" dirty="0">
                <a:solidFill>
                  <a:schemeClr val="tx1"/>
                </a:solidFill>
              </a:rPr>
              <a:t>Both client and server negotiate the connection details. </a:t>
            </a:r>
          </a:p>
          <a:p>
            <a:pPr>
              <a:lnSpc>
                <a:spcPct val="150000"/>
              </a:lnSpc>
            </a:pPr>
            <a:r>
              <a:rPr lang="en-US" sz="1800" dirty="0">
                <a:solidFill>
                  <a:schemeClr val="tx1"/>
                </a:solidFill>
              </a:rPr>
              <a:t>Either of the parties can close the connection</a:t>
            </a:r>
          </a:p>
          <a:p>
            <a:pPr marL="0" indent="0">
              <a:lnSpc>
                <a:spcPct val="150000"/>
              </a:lnSpc>
              <a:buNone/>
            </a:pPr>
            <a:endParaRPr lang="en-US" sz="1800" dirty="0"/>
          </a:p>
        </p:txBody>
      </p:sp>
      <p:sp>
        <p:nvSpPr>
          <p:cNvPr id="5" name="Rectangle 6">
            <a:extLst>
              <a:ext uri="{FF2B5EF4-FFF2-40B4-BE49-F238E27FC236}">
                <a16:creationId xmlns:a16="http://schemas.microsoft.com/office/drawing/2014/main" id="{18F78ACF-076B-440E-8EC0-0C2015F71F6F}"/>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Content Placeholder 2"/>
          <p:cNvSpPr txBox="1">
            <a:spLocks/>
          </p:cNvSpPr>
          <p:nvPr/>
        </p:nvSpPr>
        <p:spPr>
          <a:xfrm>
            <a:off x="74611" y="762000"/>
            <a:ext cx="11658599" cy="1676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rPr>
              <a:t>A WebSocket is a communication protocol that provides a full-duplex communication channel.</a:t>
            </a:r>
          </a:p>
          <a:p>
            <a:r>
              <a:rPr lang="en-US" dirty="0">
                <a:solidFill>
                  <a:schemeClr val="tx1"/>
                </a:solidFill>
              </a:rPr>
              <a:t>Useful for </a:t>
            </a:r>
            <a:r>
              <a:rPr lang="en-US" dirty="0">
                <a:solidFill>
                  <a:schemeClr val="accent2"/>
                </a:solidFill>
              </a:rPr>
              <a:t>real-time</a:t>
            </a:r>
            <a:r>
              <a:rPr lang="en-US" dirty="0"/>
              <a:t> </a:t>
            </a:r>
            <a:r>
              <a:rPr lang="en-US" dirty="0">
                <a:solidFill>
                  <a:schemeClr val="tx1"/>
                </a:solidFill>
              </a:rPr>
              <a:t>web applications where </a:t>
            </a:r>
            <a:r>
              <a:rPr lang="en-US" dirty="0">
                <a:solidFill>
                  <a:schemeClr val="accent2"/>
                </a:solidFill>
              </a:rPr>
              <a:t>uninterrupted</a:t>
            </a:r>
            <a:r>
              <a:rPr lang="en-US" dirty="0"/>
              <a:t> </a:t>
            </a:r>
            <a:r>
              <a:rPr lang="en-US" dirty="0">
                <a:solidFill>
                  <a:schemeClr val="tx1"/>
                </a:solidFill>
              </a:rPr>
              <a:t>transmission of data is required.</a:t>
            </a:r>
          </a:p>
          <a:p>
            <a:r>
              <a:rPr lang="en-US" dirty="0">
                <a:solidFill>
                  <a:schemeClr val="tx1"/>
                </a:solidFill>
              </a:rPr>
              <a:t>Examples: bitcoin trading websites</a:t>
            </a:r>
            <a:r>
              <a:rPr lang="en-US" dirty="0"/>
              <a:t>. </a:t>
            </a:r>
            <a:r>
              <a:rPr lang="en-US" dirty="0">
                <a:solidFill>
                  <a:schemeClr val="accent2"/>
                </a:solidFill>
              </a:rPr>
              <a:t>Other examples? </a:t>
            </a:r>
          </a:p>
        </p:txBody>
      </p:sp>
    </p:spTree>
    <p:extLst>
      <p:ext uri="{BB962C8B-B14F-4D97-AF65-F5344CB8AC3E}">
        <p14:creationId xmlns:p14="http://schemas.microsoft.com/office/powerpoint/2010/main" val="367316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0"/>
            <a:ext cx="9144001" cy="838199"/>
          </a:xfrm>
        </p:spPr>
        <p:txBody>
          <a:bodyPr>
            <a:normAutofit/>
          </a:bodyPr>
          <a:lstStyle/>
          <a:p>
            <a:pPr algn="ctr"/>
            <a:r>
              <a:rPr lang="en-US" b="1" dirty="0"/>
              <a:t>Web</a:t>
            </a:r>
            <a:r>
              <a:rPr lang="en-US" dirty="0"/>
              <a:t> </a:t>
            </a:r>
            <a:r>
              <a:rPr lang="en-US" b="1" dirty="0"/>
              <a:t>sockets Example</a:t>
            </a:r>
          </a:p>
        </p:txBody>
      </p:sp>
      <p:sp>
        <p:nvSpPr>
          <p:cNvPr id="3" name="Content Placeholder 2"/>
          <p:cNvSpPr>
            <a:spLocks noGrp="1"/>
          </p:cNvSpPr>
          <p:nvPr>
            <p:ph idx="1"/>
          </p:nvPr>
        </p:nvSpPr>
        <p:spPr>
          <a:xfrm>
            <a:off x="74612" y="838199"/>
            <a:ext cx="11658599" cy="5181602"/>
          </a:xfrm>
        </p:spPr>
        <p:txBody>
          <a:bodyPr>
            <a:normAutofit/>
          </a:bodyPr>
          <a:lstStyle/>
          <a:p>
            <a:r>
              <a:rPr lang="en-US" dirty="0">
                <a:solidFill>
                  <a:schemeClr val="tx1"/>
                </a:solidFill>
              </a:rPr>
              <a:t>Time Display</a:t>
            </a:r>
          </a:p>
          <a:p>
            <a:pPr lvl="1"/>
            <a:r>
              <a:rPr lang="en-US" dirty="0">
                <a:solidFill>
                  <a:schemeClr val="tx1"/>
                </a:solidFill>
              </a:rPr>
              <a:t>Web1 (server)</a:t>
            </a:r>
          </a:p>
          <a:p>
            <a:pPr lvl="1"/>
            <a:r>
              <a:rPr lang="en-US" dirty="0">
                <a:solidFill>
                  <a:schemeClr val="tx1"/>
                </a:solidFill>
              </a:rPr>
              <a:t>Web 2 (client)</a:t>
            </a:r>
          </a:p>
          <a:p>
            <a:r>
              <a:rPr lang="en-US" dirty="0">
                <a:solidFill>
                  <a:schemeClr val="tx1"/>
                </a:solidFill>
              </a:rPr>
              <a:t>C# </a:t>
            </a:r>
            <a:r>
              <a:rPr lang="en-US" dirty="0" err="1">
                <a:solidFill>
                  <a:schemeClr val="tx1"/>
                </a:solidFill>
              </a:rPr>
              <a:t>WebSockets</a:t>
            </a:r>
            <a:r>
              <a:rPr lang="en-US" dirty="0">
                <a:solidFill>
                  <a:schemeClr val="tx1"/>
                </a:solidFill>
              </a:rPr>
              <a:t> Tutorial: Build a Multiplayer Game  </a:t>
            </a:r>
            <a:r>
              <a:rPr lang="en-US" dirty="0">
                <a:hlinkClick r:id="rId3"/>
              </a:rPr>
              <a:t>https://developer.okta.com/blog/2019/11/21/csharp-websockets-tutorial</a:t>
            </a:r>
            <a:r>
              <a:rPr lang="en-US" dirty="0"/>
              <a:t> </a:t>
            </a:r>
            <a:endParaRPr lang="en-US" b="1" dirty="0">
              <a:solidFill>
                <a:schemeClr val="accent2"/>
              </a:solidFill>
            </a:endParaRPr>
          </a:p>
          <a:p>
            <a:pPr marL="0" indent="0">
              <a:buNone/>
            </a:pPr>
            <a:r>
              <a:rPr lang="en-US" b="1" dirty="0">
                <a:solidFill>
                  <a:schemeClr val="accent2"/>
                </a:solidFill>
              </a:rPr>
              <a:t>Discussion: Any difference between HTTP and web sockets?</a:t>
            </a:r>
          </a:p>
          <a:p>
            <a:pPr marL="0" indent="0">
              <a:buNone/>
            </a:pPr>
            <a:endParaRPr lang="en-US" b="1" dirty="0">
              <a:solidFill>
                <a:schemeClr val="accent2"/>
              </a:solidFill>
            </a:endParaRPr>
          </a:p>
        </p:txBody>
      </p:sp>
      <p:pic>
        <p:nvPicPr>
          <p:cNvPr id="4" name="Picture 3">
            <a:extLst>
              <a:ext uri="{FF2B5EF4-FFF2-40B4-BE49-F238E27FC236}">
                <a16:creationId xmlns:a16="http://schemas.microsoft.com/office/drawing/2014/main" id="{D9BAF585-9375-4869-ADC2-77C58557132A}"/>
              </a:ext>
            </a:extLst>
          </p:cNvPr>
          <p:cNvPicPr>
            <a:picLocks noChangeAspect="1"/>
          </p:cNvPicPr>
          <p:nvPr/>
        </p:nvPicPr>
        <p:blipFill>
          <a:blip r:embed="rId4"/>
          <a:stretch>
            <a:fillRect/>
          </a:stretch>
        </p:blipFill>
        <p:spPr>
          <a:xfrm>
            <a:off x="2741612" y="3810000"/>
            <a:ext cx="4546600" cy="2727960"/>
          </a:xfrm>
          <a:prstGeom prst="rect">
            <a:avLst/>
          </a:prstGeom>
        </p:spPr>
      </p:pic>
    </p:spTree>
    <p:extLst>
      <p:ext uri="{BB962C8B-B14F-4D97-AF65-F5344CB8AC3E}">
        <p14:creationId xmlns:p14="http://schemas.microsoft.com/office/powerpoint/2010/main" val="254494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C233-D567-5AD9-2112-1D1FC5D265CA}"/>
              </a:ext>
            </a:extLst>
          </p:cNvPr>
          <p:cNvSpPr>
            <a:spLocks noGrp="1"/>
          </p:cNvSpPr>
          <p:nvPr>
            <p:ph type="title"/>
          </p:nvPr>
        </p:nvSpPr>
        <p:spPr>
          <a:xfrm>
            <a:off x="531812" y="381000"/>
            <a:ext cx="8594429" cy="1320800"/>
          </a:xfrm>
        </p:spPr>
        <p:txBody>
          <a:bodyPr/>
          <a:lstStyle/>
          <a:p>
            <a:pPr algn="ctr"/>
            <a:r>
              <a:rPr lang="en-US" b="1" dirty="0"/>
              <a:t>Outline</a:t>
            </a:r>
          </a:p>
        </p:txBody>
      </p:sp>
      <p:sp>
        <p:nvSpPr>
          <p:cNvPr id="3" name="Content Placeholder 2">
            <a:extLst>
              <a:ext uri="{FF2B5EF4-FFF2-40B4-BE49-F238E27FC236}">
                <a16:creationId xmlns:a16="http://schemas.microsoft.com/office/drawing/2014/main" id="{3C604C57-A5BE-75F6-66D0-708075BF1B72}"/>
              </a:ext>
            </a:extLst>
          </p:cNvPr>
          <p:cNvSpPr>
            <a:spLocks noGrp="1"/>
          </p:cNvSpPr>
          <p:nvPr>
            <p:ph idx="1"/>
          </p:nvPr>
        </p:nvSpPr>
        <p:spPr>
          <a:xfrm>
            <a:off x="303212" y="1295400"/>
            <a:ext cx="8594429" cy="3880773"/>
          </a:xfrm>
        </p:spPr>
        <p:txBody>
          <a:bodyPr>
            <a:normAutofit/>
          </a:bodyPr>
          <a:lstStyle/>
          <a:p>
            <a:r>
              <a:rPr lang="en-US" sz="1800" dirty="0">
                <a:solidFill>
                  <a:schemeClr val="tx1"/>
                </a:solidFill>
              </a:rPr>
              <a:t>Client-Server Architectures</a:t>
            </a:r>
          </a:p>
          <a:p>
            <a:r>
              <a:rPr lang="en-US" sz="1800" dirty="0">
                <a:solidFill>
                  <a:schemeClr val="tx1"/>
                </a:solidFill>
              </a:rPr>
              <a:t>Data Encoding Methods</a:t>
            </a:r>
          </a:p>
          <a:p>
            <a:pPr lvl="1"/>
            <a:r>
              <a:rPr lang="en-US" sz="1800" dirty="0">
                <a:solidFill>
                  <a:schemeClr val="tx1"/>
                </a:solidFill>
              </a:rPr>
              <a:t>JSON</a:t>
            </a:r>
          </a:p>
          <a:p>
            <a:r>
              <a:rPr lang="en-US" sz="1800" dirty="0">
                <a:solidFill>
                  <a:schemeClr val="tx1"/>
                </a:solidFill>
              </a:rPr>
              <a:t>MVC/REST Architecture</a:t>
            </a:r>
          </a:p>
          <a:p>
            <a:pPr lvl="1"/>
            <a:r>
              <a:rPr lang="en-US" sz="1800" dirty="0">
                <a:solidFill>
                  <a:schemeClr val="tx1"/>
                </a:solidFill>
              </a:rPr>
              <a:t>ASP.NET Basics</a:t>
            </a:r>
          </a:p>
          <a:p>
            <a:pPr lvl="1"/>
            <a:r>
              <a:rPr lang="en-US" sz="1800" dirty="0">
                <a:solidFill>
                  <a:schemeClr val="tx1"/>
                </a:solidFill>
              </a:rPr>
              <a:t>Routing </a:t>
            </a:r>
          </a:p>
          <a:p>
            <a:r>
              <a:rPr lang="en-US" sz="1800" dirty="0">
                <a:solidFill>
                  <a:schemeClr val="tx1"/>
                </a:solidFill>
              </a:rPr>
              <a:t>Web Sockets</a:t>
            </a:r>
          </a:p>
          <a:p>
            <a:endParaRPr lang="en-US" sz="1800" dirty="0">
              <a:solidFill>
                <a:schemeClr val="tx1"/>
              </a:solidFill>
            </a:endParaRPr>
          </a:p>
        </p:txBody>
      </p:sp>
    </p:spTree>
    <p:extLst>
      <p:ext uri="{BB962C8B-B14F-4D97-AF65-F5344CB8AC3E}">
        <p14:creationId xmlns:p14="http://schemas.microsoft.com/office/powerpoint/2010/main" val="45700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0"/>
            <a:ext cx="9144001" cy="838200"/>
          </a:xfrm>
        </p:spPr>
        <p:txBody>
          <a:bodyPr/>
          <a:lstStyle/>
          <a:p>
            <a:r>
              <a:rPr lang="en-US" b="1" dirty="0"/>
              <a:t>Social Media Platforms and Connections</a:t>
            </a:r>
          </a:p>
        </p:txBody>
      </p:sp>
      <p:sp>
        <p:nvSpPr>
          <p:cNvPr id="3" name="Content Placeholder 2"/>
          <p:cNvSpPr>
            <a:spLocks noGrp="1"/>
          </p:cNvSpPr>
          <p:nvPr>
            <p:ph idx="1"/>
          </p:nvPr>
        </p:nvSpPr>
        <p:spPr>
          <a:xfrm>
            <a:off x="74613" y="762000"/>
            <a:ext cx="12114212" cy="6095999"/>
          </a:xfrm>
        </p:spPr>
        <p:txBody>
          <a:bodyPr>
            <a:normAutofit/>
          </a:bodyPr>
          <a:lstStyle/>
          <a:p>
            <a:pPr marL="339725" lvl="1" indent="-339725">
              <a:lnSpc>
                <a:spcPct val="100000"/>
              </a:lnSpc>
            </a:pPr>
            <a:r>
              <a:rPr lang="en-US" sz="1800" dirty="0">
                <a:solidFill>
                  <a:schemeClr val="tx1"/>
                </a:solidFill>
              </a:rPr>
              <a:t>Twitter, Facebook, Google, Online Banking Portal etc.</a:t>
            </a:r>
          </a:p>
          <a:p>
            <a:r>
              <a:rPr lang="en-US" sz="1800" dirty="0">
                <a:solidFill>
                  <a:schemeClr val="tx1"/>
                </a:solidFill>
              </a:rPr>
              <a:t>Many of us connect to one or more of the above services but how does the data get from them to you?</a:t>
            </a:r>
          </a:p>
          <a:p>
            <a:r>
              <a:rPr lang="en-US" sz="1800" dirty="0">
                <a:solidFill>
                  <a:schemeClr val="tx1"/>
                </a:solidFill>
              </a:rPr>
              <a:t>They can be accessed from multiple places and the information is always the same</a:t>
            </a:r>
          </a:p>
          <a:p>
            <a:r>
              <a:rPr lang="en-US" sz="1800" dirty="0">
                <a:solidFill>
                  <a:schemeClr val="tx1"/>
                </a:solidFill>
              </a:rPr>
              <a:t>They all make use of the </a:t>
            </a:r>
            <a:r>
              <a:rPr lang="en-US" sz="1800" b="1" dirty="0">
                <a:solidFill>
                  <a:schemeClr val="tx1"/>
                </a:solidFill>
              </a:rPr>
              <a:t>Client-Server Architecture</a:t>
            </a:r>
          </a:p>
          <a:p>
            <a:endParaRPr lang="en-US" sz="1800" b="1" dirty="0"/>
          </a:p>
          <a:p>
            <a:endParaRPr lang="en-US" sz="1800" dirty="0"/>
          </a:p>
        </p:txBody>
      </p:sp>
      <p:pic>
        <p:nvPicPr>
          <p:cNvPr id="5" name="Picture 4">
            <a:extLst>
              <a:ext uri="{FF2B5EF4-FFF2-40B4-BE49-F238E27FC236}">
                <a16:creationId xmlns:a16="http://schemas.microsoft.com/office/drawing/2014/main" id="{246CA3AC-C955-4502-A83F-1BC16B9E2D35}"/>
              </a:ext>
            </a:extLst>
          </p:cNvPr>
          <p:cNvPicPr>
            <a:picLocks noChangeAspect="1"/>
          </p:cNvPicPr>
          <p:nvPr/>
        </p:nvPicPr>
        <p:blipFill rotWithShape="1">
          <a:blip r:embed="rId3"/>
          <a:srcRect l="1460" t="4255" r="2844" b="4788"/>
          <a:stretch/>
        </p:blipFill>
        <p:spPr>
          <a:xfrm>
            <a:off x="1081254" y="2438400"/>
            <a:ext cx="10100930" cy="4190999"/>
          </a:xfrm>
          <a:prstGeom prst="rect">
            <a:avLst/>
          </a:prstGeom>
        </p:spPr>
      </p:pic>
    </p:spTree>
    <p:extLst>
      <p:ext uri="{BB962C8B-B14F-4D97-AF65-F5344CB8AC3E}">
        <p14:creationId xmlns:p14="http://schemas.microsoft.com/office/powerpoint/2010/main" val="33332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A6BB0-312F-46F4-8BF5-C7F24E54C4CE}"/>
              </a:ext>
            </a:extLst>
          </p:cNvPr>
          <p:cNvSpPr>
            <a:spLocks noGrp="1"/>
          </p:cNvSpPr>
          <p:nvPr>
            <p:ph idx="1"/>
          </p:nvPr>
        </p:nvSpPr>
        <p:spPr>
          <a:xfrm>
            <a:off x="74612" y="26581"/>
            <a:ext cx="12192000" cy="5791200"/>
          </a:xfrm>
        </p:spPr>
        <p:txBody>
          <a:bodyPr/>
          <a:lstStyle/>
          <a:p>
            <a:pPr marL="0" indent="0">
              <a:buNone/>
            </a:pPr>
            <a:r>
              <a:rPr lang="en-US" sz="2400" b="1" dirty="0">
                <a:solidFill>
                  <a:schemeClr val="accent2"/>
                </a:solidFill>
              </a:rPr>
              <a:t>Example:  </a:t>
            </a:r>
            <a:r>
              <a:rPr lang="en-US" sz="2400" b="1" dirty="0">
                <a:solidFill>
                  <a:schemeClr val="tx1"/>
                </a:solidFill>
              </a:rPr>
              <a:t>You are going to shop for groceries from your home to a grocery store 				across the road with a bicycle.</a:t>
            </a:r>
          </a:p>
          <a:p>
            <a:r>
              <a:rPr lang="en-US" dirty="0">
                <a:solidFill>
                  <a:schemeClr val="tx1"/>
                </a:solidFill>
              </a:rPr>
              <a:t>Who is the server? And who is the client?</a:t>
            </a:r>
          </a:p>
          <a:p>
            <a:r>
              <a:rPr lang="en-US" dirty="0">
                <a:solidFill>
                  <a:schemeClr val="tx1"/>
                </a:solidFill>
              </a:rPr>
              <a:t>The street/road between your home and the shop?</a:t>
            </a:r>
          </a:p>
          <a:p>
            <a:r>
              <a:rPr lang="en-US" dirty="0">
                <a:solidFill>
                  <a:schemeClr val="tx1"/>
                </a:solidFill>
              </a:rPr>
              <a:t>Bicycle?</a:t>
            </a:r>
          </a:p>
          <a:p>
            <a:r>
              <a:rPr lang="en-US" dirty="0">
                <a:solidFill>
                  <a:schemeClr val="tx1"/>
                </a:solidFill>
              </a:rPr>
              <a:t>The shop  Address?</a:t>
            </a:r>
          </a:p>
          <a:p>
            <a:r>
              <a:rPr lang="en-US" dirty="0">
                <a:solidFill>
                  <a:schemeClr val="tx1"/>
                </a:solidFill>
              </a:rPr>
              <a:t>The communication language between you and the salesman?</a:t>
            </a:r>
          </a:p>
          <a:p>
            <a:r>
              <a:rPr lang="en-US" dirty="0">
                <a:solidFill>
                  <a:schemeClr val="tx1"/>
                </a:solidFill>
              </a:rPr>
              <a:t>Your order?</a:t>
            </a:r>
          </a:p>
          <a:p>
            <a:endParaRPr lang="en-US" dirty="0"/>
          </a:p>
          <a:p>
            <a:endParaRPr lang="en-US" dirty="0"/>
          </a:p>
        </p:txBody>
      </p:sp>
      <p:pic>
        <p:nvPicPr>
          <p:cNvPr id="4" name="Picture 3">
            <a:extLst>
              <a:ext uri="{FF2B5EF4-FFF2-40B4-BE49-F238E27FC236}">
                <a16:creationId xmlns:a16="http://schemas.microsoft.com/office/drawing/2014/main" id="{72CDF413-AFA0-424A-92B5-3C8F8D3137D4}"/>
              </a:ext>
            </a:extLst>
          </p:cNvPr>
          <p:cNvPicPr>
            <a:picLocks noChangeAspect="1"/>
          </p:cNvPicPr>
          <p:nvPr/>
        </p:nvPicPr>
        <p:blipFill>
          <a:blip r:embed="rId3"/>
          <a:stretch>
            <a:fillRect/>
          </a:stretch>
        </p:blipFill>
        <p:spPr>
          <a:xfrm>
            <a:off x="6530684" y="3268317"/>
            <a:ext cx="5658141" cy="3048000"/>
          </a:xfrm>
          <a:prstGeom prst="rect">
            <a:avLst/>
          </a:prstGeom>
        </p:spPr>
      </p:pic>
      <p:sp>
        <p:nvSpPr>
          <p:cNvPr id="5" name="Content Placeholder 2">
            <a:extLst>
              <a:ext uri="{FF2B5EF4-FFF2-40B4-BE49-F238E27FC236}">
                <a16:creationId xmlns:a16="http://schemas.microsoft.com/office/drawing/2014/main" id="{56F65992-AC76-4FA2-BBEF-6F0CA1EB6150}"/>
              </a:ext>
            </a:extLst>
          </p:cNvPr>
          <p:cNvSpPr txBox="1">
            <a:spLocks/>
          </p:cNvSpPr>
          <p:nvPr/>
        </p:nvSpPr>
        <p:spPr>
          <a:xfrm>
            <a:off x="-29016" y="3581400"/>
            <a:ext cx="6555599" cy="3250019"/>
          </a:xfrm>
          <a:prstGeom prst="rect">
            <a:avLst/>
          </a:prstGeom>
        </p:spPr>
        <p:txBody>
          <a:bodyPr vert="horz" lIns="91440" tIns="45720" rIns="91440" bIns="45720" rtlCol="0">
            <a:normAutofit fontScale="92500"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2000" dirty="0"/>
              <a:t>The </a:t>
            </a:r>
            <a:r>
              <a:rPr lang="en-US" sz="2000" b="1" dirty="0"/>
              <a:t>HTTP communication protocol </a:t>
            </a:r>
            <a:r>
              <a:rPr lang="en-US" sz="2000" dirty="0"/>
              <a:t>helps establish the connection between the client and the server.</a:t>
            </a:r>
          </a:p>
          <a:p>
            <a:r>
              <a:rPr lang="en-US" sz="2000" dirty="0"/>
              <a:t>The client sends an </a:t>
            </a:r>
            <a:r>
              <a:rPr lang="en-US" sz="2000" b="1" i="1" dirty="0"/>
              <a:t>HTTP request</a:t>
            </a:r>
            <a:r>
              <a:rPr lang="en-US" sz="2000" dirty="0"/>
              <a:t>, for which the server sends an </a:t>
            </a:r>
            <a:r>
              <a:rPr lang="en-US" sz="2000" b="1" i="1" dirty="0"/>
              <a:t>HTTP response</a:t>
            </a:r>
            <a:r>
              <a:rPr lang="en-US" sz="2000" dirty="0"/>
              <a:t>.</a:t>
            </a:r>
          </a:p>
          <a:p>
            <a:r>
              <a:rPr lang="en-US" sz="2000" b="1" dirty="0">
                <a:solidFill>
                  <a:srgbClr val="FF0000"/>
                </a:solidFill>
              </a:rPr>
              <a:t>Difference between TCP and HTTP?</a:t>
            </a:r>
          </a:p>
          <a:p>
            <a:r>
              <a:rPr lang="en-US" sz="2000" dirty="0"/>
              <a:t>TCP: is a transport-layer protocol which manages the data stream </a:t>
            </a:r>
          </a:p>
          <a:p>
            <a:r>
              <a:rPr lang="en-US" sz="2000" dirty="0"/>
              <a:t> HTTP is an application-layer protocol that runs over TCP. It describes what the data in the stream contains</a:t>
            </a:r>
          </a:p>
        </p:txBody>
      </p:sp>
    </p:spTree>
    <p:extLst>
      <p:ext uri="{BB962C8B-B14F-4D97-AF65-F5344CB8AC3E}">
        <p14:creationId xmlns:p14="http://schemas.microsoft.com/office/powerpoint/2010/main" val="325163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E05C-2D14-437D-B846-655D8737EE1D}"/>
              </a:ext>
            </a:extLst>
          </p:cNvPr>
          <p:cNvSpPr>
            <a:spLocks noGrp="1"/>
          </p:cNvSpPr>
          <p:nvPr>
            <p:ph type="title"/>
          </p:nvPr>
        </p:nvSpPr>
        <p:spPr>
          <a:xfrm>
            <a:off x="1522411" y="1772"/>
            <a:ext cx="9144001" cy="609600"/>
          </a:xfrm>
        </p:spPr>
        <p:txBody>
          <a:bodyPr>
            <a:normAutofit fontScale="90000"/>
          </a:bodyPr>
          <a:lstStyle/>
          <a:p>
            <a:r>
              <a:rPr lang="en-US" b="1" dirty="0"/>
              <a:t>Client-Server Architecture-Types</a:t>
            </a:r>
          </a:p>
        </p:txBody>
      </p:sp>
      <p:sp>
        <p:nvSpPr>
          <p:cNvPr id="3" name="Content Placeholder 2">
            <a:extLst>
              <a:ext uri="{FF2B5EF4-FFF2-40B4-BE49-F238E27FC236}">
                <a16:creationId xmlns:a16="http://schemas.microsoft.com/office/drawing/2014/main" id="{D3A98991-FF85-4463-8C9A-5B3E61016292}"/>
              </a:ext>
            </a:extLst>
          </p:cNvPr>
          <p:cNvSpPr>
            <a:spLocks noGrp="1"/>
          </p:cNvSpPr>
          <p:nvPr>
            <p:ph idx="1"/>
          </p:nvPr>
        </p:nvSpPr>
        <p:spPr>
          <a:xfrm>
            <a:off x="-15765" y="533400"/>
            <a:ext cx="12204590" cy="6322828"/>
          </a:xfrm>
        </p:spPr>
        <p:txBody>
          <a:bodyPr>
            <a:normAutofit/>
          </a:bodyPr>
          <a:lstStyle/>
          <a:p>
            <a:r>
              <a:rPr lang="en-US" b="1" i="1" dirty="0">
                <a:solidFill>
                  <a:schemeClr val="accent2"/>
                </a:solidFill>
              </a:rPr>
              <a:t>1-Tier Architecture</a:t>
            </a:r>
            <a:r>
              <a:rPr lang="en-US" b="1" i="1" dirty="0"/>
              <a:t>: </a:t>
            </a:r>
            <a:r>
              <a:rPr lang="en-US" dirty="0">
                <a:solidFill>
                  <a:schemeClr val="tx1"/>
                </a:solidFill>
              </a:rPr>
              <a:t>The</a:t>
            </a:r>
            <a:r>
              <a:rPr lang="en-US" b="1" i="1" dirty="0">
                <a:solidFill>
                  <a:schemeClr val="tx1"/>
                </a:solidFill>
              </a:rPr>
              <a:t> </a:t>
            </a:r>
            <a:r>
              <a:rPr lang="en-US" dirty="0">
                <a:solidFill>
                  <a:schemeClr val="tx1"/>
                </a:solidFill>
              </a:rPr>
              <a:t>client and server applications are on the same system. All settings are on a single device. Data is stored on a local file or a shared driver</a:t>
            </a:r>
            <a:endParaRPr lang="en-US" i="1" dirty="0">
              <a:solidFill>
                <a:schemeClr val="tx1"/>
              </a:solidFill>
            </a:endParaRPr>
          </a:p>
          <a:p>
            <a:pPr marL="0" indent="0">
              <a:buNone/>
            </a:pPr>
            <a:r>
              <a:rPr lang="en-US" b="1" i="1" dirty="0">
                <a:solidFill>
                  <a:schemeClr val="tx1"/>
                </a:solidFill>
              </a:rPr>
              <a:t>	</a:t>
            </a:r>
          </a:p>
          <a:p>
            <a:pPr>
              <a:lnSpc>
                <a:spcPct val="150000"/>
              </a:lnSpc>
            </a:pPr>
            <a:r>
              <a:rPr lang="en-US" b="1" i="1" dirty="0">
                <a:solidFill>
                  <a:schemeClr val="accent2"/>
                </a:solidFill>
              </a:rPr>
              <a:t>2-Tier Architecture</a:t>
            </a:r>
            <a:r>
              <a:rPr lang="en-US" b="1" i="1" dirty="0"/>
              <a:t>: </a:t>
            </a:r>
            <a:r>
              <a:rPr lang="en-US" dirty="0">
                <a:solidFill>
                  <a:schemeClr val="tx1"/>
                </a:solidFill>
              </a:rPr>
              <a:t>The user interface resides on the client side while the database is on the server side. The database and business logic can be stored at the client or the server end, but they must remain unchanged.</a:t>
            </a:r>
          </a:p>
          <a:p>
            <a:pPr marL="1201738" indent="-169863">
              <a:lnSpc>
                <a:spcPct val="150000"/>
              </a:lnSpc>
              <a:tabLst>
                <a:tab pos="1423988" algn="l"/>
              </a:tabLst>
            </a:pPr>
            <a:r>
              <a:rPr lang="en-US" b="1" dirty="0">
                <a:solidFill>
                  <a:schemeClr val="tx1"/>
                </a:solidFill>
              </a:rPr>
              <a:t>	The performance of the application degrades with increasing users (clients)</a:t>
            </a:r>
            <a:r>
              <a:rPr lang="en-US" dirty="0">
                <a:solidFill>
                  <a:schemeClr val="tx1"/>
                </a:solidFill>
              </a:rPr>
              <a:t>. </a:t>
            </a:r>
          </a:p>
          <a:p>
            <a:pPr marL="1604963" indent="-233363" defTabSz="830263">
              <a:lnSpc>
                <a:spcPct val="150000"/>
              </a:lnSpc>
            </a:pPr>
            <a:r>
              <a:rPr lang="en-US" dirty="0">
                <a:solidFill>
                  <a:schemeClr val="tx1"/>
                </a:solidFill>
              </a:rPr>
              <a:t>	When simultaneous client requests are made, application performance degrades rapidly because each client requires a separate connection which means increased CPU memory.</a:t>
            </a:r>
          </a:p>
          <a:p>
            <a:pPr marL="1254125" indent="-222250">
              <a:lnSpc>
                <a:spcPct val="150000"/>
              </a:lnSpc>
              <a:tabLst>
                <a:tab pos="1371600" algn="l"/>
              </a:tabLst>
            </a:pPr>
            <a:r>
              <a:rPr lang="en-US" dirty="0">
                <a:solidFill>
                  <a:schemeClr val="tx1"/>
                </a:solidFill>
              </a:rPr>
              <a:t>	 Less security. </a:t>
            </a:r>
          </a:p>
          <a:p>
            <a:pPr marL="0" indent="0">
              <a:buNone/>
            </a:pPr>
            <a:endParaRPr lang="en-US" dirty="0"/>
          </a:p>
          <a:p>
            <a:endParaRPr lang="en-US" dirty="0"/>
          </a:p>
        </p:txBody>
      </p:sp>
      <p:pic>
        <p:nvPicPr>
          <p:cNvPr id="4" name="Picture 2" descr="2 and 3 Tier Architecture. A tier (not to be confused with layer)… | by  Paul Ndemo | Medium">
            <a:extLst>
              <a:ext uri="{FF2B5EF4-FFF2-40B4-BE49-F238E27FC236}">
                <a16:creationId xmlns:a16="http://schemas.microsoft.com/office/drawing/2014/main" id="{3EF90B8C-53F3-4D98-65CA-4AD8A2D9B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9775" y="4114800"/>
            <a:ext cx="3829050" cy="274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8D8FA5-ED67-4867-89A3-8DF11682E81E}"/>
              </a:ext>
            </a:extLst>
          </p:cNvPr>
          <p:cNvSpPr>
            <a:spLocks noGrp="1"/>
          </p:cNvSpPr>
          <p:nvPr>
            <p:ph idx="1"/>
          </p:nvPr>
        </p:nvSpPr>
        <p:spPr>
          <a:xfrm>
            <a:off x="-1" y="76200"/>
            <a:ext cx="12188825" cy="6705600"/>
          </a:xfrm>
        </p:spPr>
        <p:txBody>
          <a:bodyPr>
            <a:normAutofit/>
          </a:bodyPr>
          <a:lstStyle/>
          <a:p>
            <a:pPr>
              <a:lnSpc>
                <a:spcPct val="100000"/>
              </a:lnSpc>
            </a:pPr>
            <a:r>
              <a:rPr lang="en-US" sz="2200" b="1" dirty="0">
                <a:solidFill>
                  <a:schemeClr val="tx1"/>
                </a:solidFill>
              </a:rPr>
              <a:t>Pros:</a:t>
            </a:r>
          </a:p>
          <a:p>
            <a:pPr lvl="1">
              <a:lnSpc>
                <a:spcPct val="100000"/>
              </a:lnSpc>
            </a:pPr>
            <a:r>
              <a:rPr lang="en-US" sz="1800" dirty="0">
                <a:solidFill>
                  <a:schemeClr val="tx1"/>
                </a:solidFill>
              </a:rPr>
              <a:t>It maintains data at one central location.</a:t>
            </a:r>
          </a:p>
          <a:p>
            <a:pPr lvl="1">
              <a:lnSpc>
                <a:spcPct val="100000"/>
              </a:lnSpc>
            </a:pPr>
            <a:r>
              <a:rPr lang="en-US" sz="1800" dirty="0">
                <a:solidFill>
                  <a:schemeClr val="tx1"/>
                </a:solidFill>
              </a:rPr>
              <a:t>It provides backup and data recovery options.</a:t>
            </a:r>
          </a:p>
          <a:p>
            <a:r>
              <a:rPr lang="en-US" sz="2200" b="1" i="1" dirty="0">
                <a:solidFill>
                  <a:schemeClr val="tx1"/>
                </a:solidFill>
              </a:rPr>
              <a:t>Cons:</a:t>
            </a:r>
          </a:p>
          <a:p>
            <a:pPr lvl="1">
              <a:lnSpc>
                <a:spcPct val="100000"/>
              </a:lnSpc>
            </a:pPr>
            <a:r>
              <a:rPr lang="en-US" sz="2200" dirty="0">
                <a:solidFill>
                  <a:schemeClr val="tx1"/>
                </a:solidFill>
              </a:rPr>
              <a:t> </a:t>
            </a:r>
            <a:r>
              <a:rPr lang="en-US" sz="1800" dirty="0">
                <a:solidFill>
                  <a:schemeClr val="tx1"/>
                </a:solidFill>
              </a:rPr>
              <a:t>The client is open to attack from viruses on the server.</a:t>
            </a:r>
          </a:p>
          <a:p>
            <a:pPr lvl="1">
              <a:lnSpc>
                <a:spcPct val="100000"/>
              </a:lnSpc>
            </a:pPr>
            <a:r>
              <a:rPr lang="en-US" sz="1800" dirty="0">
                <a:solidFill>
                  <a:schemeClr val="tx1"/>
                </a:solidFill>
              </a:rPr>
              <a:t>Internet outage.</a:t>
            </a:r>
          </a:p>
          <a:p>
            <a:pPr lvl="1">
              <a:lnSpc>
                <a:spcPct val="100000"/>
              </a:lnSpc>
            </a:pPr>
            <a:r>
              <a:rPr lang="en-US" sz="1800" dirty="0">
                <a:solidFill>
                  <a:schemeClr val="tx1"/>
                </a:solidFill>
              </a:rPr>
              <a:t>Possibility of loss of data packets either completely or modification because of some intrusion during the transmission, hardware issues</a:t>
            </a:r>
          </a:p>
          <a:p>
            <a:pPr lvl="1">
              <a:lnSpc>
                <a:spcPct val="100000"/>
              </a:lnSpc>
            </a:pPr>
            <a:r>
              <a:rPr lang="en-US" sz="1800" dirty="0">
                <a:solidFill>
                  <a:schemeClr val="tx1"/>
                </a:solidFill>
              </a:rPr>
              <a:t>Numerous requests simultaneously can cause “traffic congestion problems”.</a:t>
            </a:r>
          </a:p>
          <a:p>
            <a:pPr lvl="1">
              <a:lnSpc>
                <a:spcPct val="100000"/>
              </a:lnSpc>
            </a:pPr>
            <a:endParaRPr lang="en-US" sz="2200" dirty="0"/>
          </a:p>
          <a:p>
            <a:pPr marL="0" indent="0">
              <a:buNone/>
            </a:pPr>
            <a:endParaRPr lang="en-US" sz="2200" dirty="0"/>
          </a:p>
        </p:txBody>
      </p:sp>
    </p:spTree>
    <p:extLst>
      <p:ext uri="{BB962C8B-B14F-4D97-AF65-F5344CB8AC3E}">
        <p14:creationId xmlns:p14="http://schemas.microsoft.com/office/powerpoint/2010/main" val="184705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98991-FF85-4463-8C9A-5B3E61016292}"/>
              </a:ext>
            </a:extLst>
          </p:cNvPr>
          <p:cNvSpPr>
            <a:spLocks noGrp="1"/>
          </p:cNvSpPr>
          <p:nvPr>
            <p:ph idx="1"/>
          </p:nvPr>
        </p:nvSpPr>
        <p:spPr>
          <a:xfrm>
            <a:off x="74613" y="0"/>
            <a:ext cx="12114212" cy="6858000"/>
          </a:xfrm>
        </p:spPr>
        <p:txBody>
          <a:bodyPr>
            <a:normAutofit/>
          </a:bodyPr>
          <a:lstStyle/>
          <a:p>
            <a:pPr>
              <a:lnSpc>
                <a:spcPct val="150000"/>
              </a:lnSpc>
              <a:spcBef>
                <a:spcPts val="0"/>
              </a:spcBef>
            </a:pPr>
            <a:r>
              <a:rPr lang="en-US" sz="1800" b="1" i="1" dirty="0">
                <a:solidFill>
                  <a:schemeClr val="accent2"/>
                </a:solidFill>
              </a:rPr>
              <a:t>3-Tier Architecture</a:t>
            </a:r>
            <a:r>
              <a:rPr lang="en-US" sz="1800" b="1" i="1" dirty="0">
                <a:solidFill>
                  <a:schemeClr val="tx1"/>
                </a:solidFill>
              </a:rPr>
              <a:t>: </a:t>
            </a:r>
            <a:r>
              <a:rPr lang="en-US" sz="1800" dirty="0">
                <a:solidFill>
                  <a:schemeClr val="tx1"/>
                </a:solidFill>
              </a:rPr>
              <a:t>This consists of </a:t>
            </a:r>
            <a:r>
              <a:rPr lang="en-US" sz="1800" b="0" i="0" dirty="0">
                <a:solidFill>
                  <a:srgbClr val="161616"/>
                </a:solidFill>
                <a:effectLst/>
              </a:rPr>
              <a:t>the presentation tier or user interface; the application tier, where data is processed; and the data tier, where the data associated with the application is stored and managed.</a:t>
            </a:r>
          </a:p>
          <a:p>
            <a:pPr marL="0" indent="0" algn="l" fontAlgn="base">
              <a:lnSpc>
                <a:spcPct val="150000"/>
              </a:lnSpc>
              <a:spcBef>
                <a:spcPts val="0"/>
              </a:spcBef>
              <a:buNone/>
            </a:pPr>
            <a:r>
              <a:rPr lang="en-US" sz="1800" dirty="0">
                <a:solidFill>
                  <a:schemeClr val="tx1"/>
                </a:solidFill>
              </a:rPr>
              <a:t>Pros:</a:t>
            </a:r>
          </a:p>
          <a:p>
            <a:pPr lvl="1" fontAlgn="base">
              <a:lnSpc>
                <a:spcPct val="150000"/>
              </a:lnSpc>
              <a:spcBef>
                <a:spcPts val="0"/>
              </a:spcBef>
            </a:pPr>
            <a:r>
              <a:rPr lang="en-US" sz="1800" dirty="0">
                <a:solidFill>
                  <a:schemeClr val="tx1"/>
                </a:solidFill>
              </a:rPr>
              <a:t> </a:t>
            </a:r>
            <a:r>
              <a:rPr lang="en-US" sz="1800" b="1" i="0" dirty="0">
                <a:solidFill>
                  <a:srgbClr val="161616"/>
                </a:solidFill>
                <a:effectLst/>
              </a:rPr>
              <a:t>Faster development</a:t>
            </a:r>
            <a:r>
              <a:rPr lang="en-US" sz="1800" b="0" i="0" dirty="0">
                <a:solidFill>
                  <a:srgbClr val="161616"/>
                </a:solidFill>
                <a:effectLst/>
              </a:rPr>
              <a:t>: Each tier can be developed simultaneously by different teams, </a:t>
            </a:r>
            <a:endParaRPr lang="en-US" sz="1800" dirty="0">
              <a:solidFill>
                <a:srgbClr val="161616"/>
              </a:solidFill>
            </a:endParaRPr>
          </a:p>
          <a:p>
            <a:pPr lvl="1" fontAlgn="base">
              <a:lnSpc>
                <a:spcPct val="150000"/>
              </a:lnSpc>
              <a:spcBef>
                <a:spcPts val="0"/>
              </a:spcBef>
            </a:pPr>
            <a:r>
              <a:rPr lang="en-US" sz="1800" b="1" i="0" dirty="0">
                <a:solidFill>
                  <a:srgbClr val="161616"/>
                </a:solidFill>
                <a:effectLst/>
              </a:rPr>
              <a:t>Improved scalability</a:t>
            </a:r>
            <a:r>
              <a:rPr lang="en-US" sz="1800" b="0" i="0" dirty="0">
                <a:solidFill>
                  <a:srgbClr val="161616"/>
                </a:solidFill>
                <a:effectLst/>
              </a:rPr>
              <a:t>: Any tier can be scaled independently of the others as needed.</a:t>
            </a:r>
            <a:endParaRPr lang="en-US" sz="1800" dirty="0">
              <a:solidFill>
                <a:srgbClr val="161616"/>
              </a:solidFill>
            </a:endParaRPr>
          </a:p>
          <a:p>
            <a:pPr lvl="1" fontAlgn="base">
              <a:lnSpc>
                <a:spcPct val="150000"/>
              </a:lnSpc>
              <a:spcBef>
                <a:spcPts val="0"/>
              </a:spcBef>
            </a:pPr>
            <a:r>
              <a:rPr lang="en-US" sz="1800" b="1" i="0" dirty="0">
                <a:solidFill>
                  <a:srgbClr val="161616"/>
                </a:solidFill>
                <a:effectLst/>
              </a:rPr>
              <a:t>Improved reliability</a:t>
            </a:r>
            <a:r>
              <a:rPr lang="en-US" sz="1800" b="0" i="0" dirty="0">
                <a:solidFill>
                  <a:srgbClr val="161616"/>
                </a:solidFill>
                <a:effectLst/>
              </a:rPr>
              <a:t>: An outage in one tier is less likely to impact the availability or performance of the other tiers.</a:t>
            </a:r>
            <a:endParaRPr lang="en-US" sz="1800" dirty="0">
              <a:solidFill>
                <a:srgbClr val="161616"/>
              </a:solidFill>
            </a:endParaRPr>
          </a:p>
          <a:p>
            <a:pPr lvl="1" fontAlgn="base">
              <a:lnSpc>
                <a:spcPct val="150000"/>
              </a:lnSpc>
              <a:spcBef>
                <a:spcPts val="0"/>
              </a:spcBef>
            </a:pPr>
            <a:r>
              <a:rPr lang="en-US" sz="1800" b="1" i="0" dirty="0">
                <a:solidFill>
                  <a:srgbClr val="161616"/>
                </a:solidFill>
                <a:effectLst/>
              </a:rPr>
              <a:t>Improved security</a:t>
            </a:r>
            <a:r>
              <a:rPr lang="en-US" sz="1800" b="0" i="0" dirty="0">
                <a:solidFill>
                  <a:srgbClr val="161616"/>
                </a:solidFill>
                <a:effectLst/>
              </a:rPr>
              <a:t>: Because the presentation tier and data tier can't communicate directly, a well-designed application tier can function as a sort of internal firewall, preventing malicious connections.</a:t>
            </a:r>
          </a:p>
          <a:p>
            <a:pPr marL="0" indent="0">
              <a:lnSpc>
                <a:spcPct val="150000"/>
              </a:lnSpc>
              <a:spcBef>
                <a:spcPts val="0"/>
              </a:spcBef>
              <a:buNone/>
            </a:pPr>
            <a:r>
              <a:rPr lang="en-US" sz="1800" dirty="0">
                <a:solidFill>
                  <a:schemeClr val="tx1"/>
                </a:solidFill>
              </a:rPr>
              <a:t>Con: It is expensive</a:t>
            </a:r>
          </a:p>
          <a:p>
            <a:pPr marL="0" indent="0">
              <a:lnSpc>
                <a:spcPct val="150000"/>
              </a:lnSpc>
              <a:spcBef>
                <a:spcPts val="0"/>
              </a:spcBef>
              <a:buNone/>
            </a:pPr>
            <a:r>
              <a:rPr lang="en-US" sz="1800" dirty="0">
                <a:solidFill>
                  <a:schemeClr val="tx1"/>
                </a:solidFill>
              </a:rPr>
              <a:t>	</a:t>
            </a:r>
            <a:endParaRPr lang="en-US" sz="1800" b="1" dirty="0">
              <a:solidFill>
                <a:schemeClr val="tx1"/>
              </a:solidFill>
            </a:endParaRPr>
          </a:p>
          <a:p>
            <a:pPr marL="0" indent="0">
              <a:lnSpc>
                <a:spcPct val="150000"/>
              </a:lnSpc>
              <a:spcBef>
                <a:spcPts val="0"/>
              </a:spcBef>
              <a:buNone/>
            </a:pPr>
            <a:endParaRPr lang="en-US" sz="1800" dirty="0"/>
          </a:p>
        </p:txBody>
      </p:sp>
      <p:pic>
        <p:nvPicPr>
          <p:cNvPr id="2050" name="Picture 2" descr="https://miro.medium.com/max/1034/1*xpexbOflTYayU1o9YQ1lYg.png">
            <a:extLst>
              <a:ext uri="{FF2B5EF4-FFF2-40B4-BE49-F238E27FC236}">
                <a16:creationId xmlns:a16="http://schemas.microsoft.com/office/drawing/2014/main" id="{3168A319-12E9-43A9-A2B4-13975A9ADE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562"/>
          <a:stretch/>
        </p:blipFill>
        <p:spPr bwMode="auto">
          <a:xfrm>
            <a:off x="4494212" y="3810000"/>
            <a:ext cx="7694613"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7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BBDF3-1AB7-268E-6089-5D54EB228F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B6D5C7-4E31-FC30-5717-AA6B97E39F10}"/>
              </a:ext>
            </a:extLst>
          </p:cNvPr>
          <p:cNvSpPr>
            <a:spLocks noGrp="1"/>
          </p:cNvSpPr>
          <p:nvPr>
            <p:ph type="title"/>
          </p:nvPr>
        </p:nvSpPr>
        <p:spPr>
          <a:xfrm>
            <a:off x="1370012" y="0"/>
            <a:ext cx="9144001" cy="609600"/>
          </a:xfrm>
        </p:spPr>
        <p:txBody>
          <a:bodyPr>
            <a:normAutofit fontScale="90000"/>
          </a:bodyPr>
          <a:lstStyle/>
          <a:p>
            <a:pPr algn="ctr"/>
            <a:r>
              <a:rPr lang="en-US" b="1" dirty="0"/>
              <a:t>Data Encoding Methods</a:t>
            </a:r>
          </a:p>
        </p:txBody>
      </p:sp>
      <p:sp>
        <p:nvSpPr>
          <p:cNvPr id="3" name="Content Placeholder 2">
            <a:extLst>
              <a:ext uri="{FF2B5EF4-FFF2-40B4-BE49-F238E27FC236}">
                <a16:creationId xmlns:a16="http://schemas.microsoft.com/office/drawing/2014/main" id="{AB82CD8A-34B2-E94E-5F5D-22A6E7C78F8D}"/>
              </a:ext>
            </a:extLst>
          </p:cNvPr>
          <p:cNvSpPr>
            <a:spLocks noGrp="1"/>
          </p:cNvSpPr>
          <p:nvPr>
            <p:ph idx="1"/>
          </p:nvPr>
        </p:nvSpPr>
        <p:spPr>
          <a:xfrm>
            <a:off x="0" y="762000"/>
            <a:ext cx="11809412" cy="5989320"/>
          </a:xfrm>
        </p:spPr>
        <p:txBody>
          <a:bodyPr>
            <a:normAutofit/>
          </a:bodyPr>
          <a:lstStyle/>
          <a:p>
            <a:pPr marL="457200" indent="-457200">
              <a:buFont typeface="+mj-lt"/>
              <a:buAutoNum type="arabicPeriod"/>
            </a:pPr>
            <a:r>
              <a:rPr lang="en-US" dirty="0">
                <a:solidFill>
                  <a:schemeClr val="tx1"/>
                </a:solidFill>
              </a:rPr>
              <a:t>Object encoding:</a:t>
            </a:r>
          </a:p>
          <a:p>
            <a:pPr marL="1311275" indent="0"/>
            <a:r>
              <a:rPr lang="en-US" dirty="0">
                <a:solidFill>
                  <a:schemeClr val="tx1"/>
                </a:solidFill>
              </a:rPr>
              <a:t>	Data represented as objects with/without attributes</a:t>
            </a:r>
          </a:p>
          <a:p>
            <a:pPr marL="1311275" lvl="1" indent="238125"/>
            <a:r>
              <a:rPr lang="en-US" dirty="0">
                <a:solidFill>
                  <a:schemeClr val="tx1"/>
                </a:solidFill>
              </a:rPr>
              <a:t>	</a:t>
            </a:r>
            <a:r>
              <a:rPr lang="en-US" sz="1800" dirty="0">
                <a:solidFill>
                  <a:schemeClr val="tx1"/>
                </a:solidFill>
              </a:rPr>
              <a:t>JSON and XML use object encoding</a:t>
            </a:r>
          </a:p>
          <a:p>
            <a:pPr marL="457200" indent="-457200">
              <a:buFont typeface="+mj-lt"/>
              <a:buAutoNum type="arabicPeriod" startAt="2"/>
            </a:pPr>
            <a:r>
              <a:rPr lang="en-US" dirty="0">
                <a:solidFill>
                  <a:schemeClr val="tx1"/>
                </a:solidFill>
              </a:rPr>
              <a:t>Binary Encoding:</a:t>
            </a:r>
          </a:p>
          <a:p>
            <a:pPr marL="1719262" indent="-457200"/>
            <a:r>
              <a:rPr lang="en-US" dirty="0">
                <a:solidFill>
                  <a:schemeClr val="tx1"/>
                </a:solidFill>
              </a:rPr>
              <a:t>Data sent as raw bytes sent over the network</a:t>
            </a:r>
          </a:p>
          <a:p>
            <a:pPr marL="1719262" indent="-457200"/>
            <a:r>
              <a:rPr lang="en-US" dirty="0">
                <a:solidFill>
                  <a:schemeClr val="tx1"/>
                </a:solidFill>
              </a:rPr>
              <a:t>Minimizes message sizes</a:t>
            </a:r>
          </a:p>
          <a:p>
            <a:pPr marL="1719262" indent="-457200"/>
            <a:r>
              <a:rPr lang="en-US" dirty="0">
                <a:solidFill>
                  <a:schemeClr val="tx1"/>
                </a:solidFill>
              </a:rPr>
              <a:t>Not human-readable</a:t>
            </a:r>
          </a:p>
          <a:p>
            <a:pPr marL="1719262" indent="-457200"/>
            <a:r>
              <a:rPr lang="en-US" dirty="0">
                <a:solidFill>
                  <a:schemeClr val="tx1"/>
                </a:solidFill>
              </a:rPr>
              <a:t>Used by DNS</a:t>
            </a:r>
          </a:p>
          <a:p>
            <a:pPr marL="457200" indent="-457200">
              <a:buFont typeface="+mj-lt"/>
              <a:buAutoNum type="arabicPeriod" startAt="3"/>
            </a:pPr>
            <a:r>
              <a:rPr lang="en-US" dirty="0">
                <a:solidFill>
                  <a:schemeClr val="tx1"/>
                </a:solidFill>
              </a:rPr>
              <a:t>Text Encoding: </a:t>
            </a:r>
          </a:p>
          <a:p>
            <a:pPr marL="1539875" indent="-336550"/>
            <a:r>
              <a:rPr lang="en-US" dirty="0">
                <a:solidFill>
                  <a:schemeClr val="tx1"/>
                </a:solidFill>
              </a:rPr>
              <a:t>Text strings are sent over the network</a:t>
            </a:r>
          </a:p>
          <a:p>
            <a:pPr marL="1490663" indent="-287338"/>
            <a:r>
              <a:rPr lang="en-US" dirty="0">
                <a:solidFill>
                  <a:schemeClr val="tx1"/>
                </a:solidFill>
              </a:rPr>
              <a:t>Human readable</a:t>
            </a:r>
          </a:p>
          <a:p>
            <a:pPr marL="1490663" indent="-287338"/>
            <a:r>
              <a:rPr lang="en-US" dirty="0">
                <a:solidFill>
                  <a:schemeClr val="tx1"/>
                </a:solidFill>
              </a:rPr>
              <a:t>Larger than binary encoding</a:t>
            </a:r>
          </a:p>
          <a:p>
            <a:pPr marL="1490663" indent="-287338"/>
            <a:r>
              <a:rPr lang="en-US" dirty="0">
                <a:solidFill>
                  <a:schemeClr val="tx1"/>
                </a:solidFill>
              </a:rPr>
              <a:t>Used by SMTP</a:t>
            </a:r>
          </a:p>
          <a:p>
            <a:pPr marL="0" indent="0">
              <a:buNone/>
            </a:pPr>
            <a:endParaRPr lang="en-US" dirty="0"/>
          </a:p>
          <a:p>
            <a:endParaRPr lang="en-US" dirty="0"/>
          </a:p>
        </p:txBody>
      </p:sp>
    </p:spTree>
    <p:extLst>
      <p:ext uri="{BB962C8B-B14F-4D97-AF65-F5344CB8AC3E}">
        <p14:creationId xmlns:p14="http://schemas.microsoft.com/office/powerpoint/2010/main" val="194730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F5DD-F237-4E9F-973E-7D198EC1C55A}"/>
              </a:ext>
            </a:extLst>
          </p:cNvPr>
          <p:cNvSpPr>
            <a:spLocks noGrp="1"/>
          </p:cNvSpPr>
          <p:nvPr>
            <p:ph type="title"/>
          </p:nvPr>
        </p:nvSpPr>
        <p:spPr>
          <a:xfrm>
            <a:off x="531812" y="30126"/>
            <a:ext cx="9144001" cy="762000"/>
          </a:xfrm>
        </p:spPr>
        <p:txBody>
          <a:bodyPr/>
          <a:lstStyle/>
          <a:p>
            <a:pPr algn="ctr"/>
            <a:r>
              <a:rPr lang="en-US" b="1" dirty="0"/>
              <a:t>JSON: Data Format for Communication</a:t>
            </a:r>
          </a:p>
        </p:txBody>
      </p:sp>
      <p:sp>
        <p:nvSpPr>
          <p:cNvPr id="3" name="Content Placeholder 2">
            <a:extLst>
              <a:ext uri="{FF2B5EF4-FFF2-40B4-BE49-F238E27FC236}">
                <a16:creationId xmlns:a16="http://schemas.microsoft.com/office/drawing/2014/main" id="{B4DE64DD-D234-4221-B69F-850A0E361DA7}"/>
              </a:ext>
            </a:extLst>
          </p:cNvPr>
          <p:cNvSpPr>
            <a:spLocks noGrp="1"/>
          </p:cNvSpPr>
          <p:nvPr>
            <p:ph idx="1"/>
          </p:nvPr>
        </p:nvSpPr>
        <p:spPr>
          <a:xfrm>
            <a:off x="150813" y="609600"/>
            <a:ext cx="12038012" cy="6218274"/>
          </a:xfrm>
        </p:spPr>
        <p:txBody>
          <a:bodyPr>
            <a:normAutofit/>
          </a:bodyPr>
          <a:lstStyle/>
          <a:p>
            <a:pPr>
              <a:lnSpc>
                <a:spcPct val="150000"/>
              </a:lnSpc>
            </a:pPr>
            <a:r>
              <a:rPr lang="en-US" sz="1800" dirty="0">
                <a:solidFill>
                  <a:schemeClr val="tx1"/>
                </a:solidFill>
              </a:rPr>
              <a:t>JSON- JavaScript Object Notation</a:t>
            </a:r>
          </a:p>
          <a:p>
            <a:pPr>
              <a:lnSpc>
                <a:spcPct val="150000"/>
              </a:lnSpc>
            </a:pPr>
            <a:r>
              <a:rPr lang="en-US" b="0" i="0" dirty="0">
                <a:solidFill>
                  <a:schemeClr val="tx1"/>
                </a:solidFill>
                <a:effectLst/>
              </a:rPr>
              <a:t>JSON uses </a:t>
            </a:r>
            <a:r>
              <a:rPr lang="en-US" b="0" i="0" u="none" strike="noStrike" dirty="0">
                <a:solidFill>
                  <a:schemeClr val="tx1"/>
                </a:solidFill>
                <a:effectLst/>
              </a:rPr>
              <a:t>human-readable</a:t>
            </a:r>
            <a:r>
              <a:rPr lang="en-US" b="0" i="0" dirty="0">
                <a:solidFill>
                  <a:schemeClr val="tx1"/>
                </a:solidFill>
                <a:effectLst/>
              </a:rPr>
              <a:t> text to store and transmit data objects.</a:t>
            </a:r>
            <a:endParaRPr lang="en-US" dirty="0">
              <a:solidFill>
                <a:schemeClr val="tx1"/>
              </a:solidFill>
            </a:endParaRPr>
          </a:p>
          <a:p>
            <a:pPr>
              <a:lnSpc>
                <a:spcPct val="150000"/>
              </a:lnSpc>
            </a:pPr>
            <a:r>
              <a:rPr lang="en-US" sz="1900" dirty="0">
                <a:solidFill>
                  <a:schemeClr val="tx1"/>
                </a:solidFill>
              </a:rPr>
              <a:t>Used for data exchange, easy to understand, has support for </a:t>
            </a:r>
            <a:r>
              <a:rPr lang="en-US" sz="1900" b="1" dirty="0">
                <a:solidFill>
                  <a:schemeClr val="tx1"/>
                </a:solidFill>
              </a:rPr>
              <a:t>almost </a:t>
            </a:r>
            <a:r>
              <a:rPr lang="en-US" sz="1900" dirty="0">
                <a:solidFill>
                  <a:schemeClr val="tx1"/>
                </a:solidFill>
              </a:rPr>
              <a:t>all scripting languages</a:t>
            </a:r>
          </a:p>
          <a:p>
            <a:pPr>
              <a:lnSpc>
                <a:spcPct val="150000"/>
              </a:lnSpc>
            </a:pPr>
            <a:r>
              <a:rPr lang="en-US" sz="1900" b="0" i="0" dirty="0">
                <a:solidFill>
                  <a:srgbClr val="040C28"/>
                </a:solidFill>
                <a:effectLst/>
              </a:rPr>
              <a:t>JSON defines only two data structures: </a:t>
            </a:r>
            <a:r>
              <a:rPr lang="en-US" sz="1900" b="1" i="0" dirty="0">
                <a:solidFill>
                  <a:schemeClr val="tx1"/>
                </a:solidFill>
                <a:effectLst/>
              </a:rPr>
              <a:t>objects</a:t>
            </a:r>
            <a:r>
              <a:rPr lang="en-US" sz="1900" b="0" i="0" dirty="0">
                <a:solidFill>
                  <a:srgbClr val="040C28"/>
                </a:solidFill>
                <a:effectLst/>
              </a:rPr>
              <a:t> and </a:t>
            </a:r>
            <a:r>
              <a:rPr lang="en-US" sz="1900" b="1" i="0" dirty="0">
                <a:solidFill>
                  <a:srgbClr val="040C28"/>
                </a:solidFill>
                <a:effectLst/>
              </a:rPr>
              <a:t>arrays.</a:t>
            </a:r>
            <a:endParaRPr lang="en-US" sz="1900" b="0" i="0" dirty="0">
              <a:solidFill>
                <a:srgbClr val="202124"/>
              </a:solidFill>
              <a:effectLst/>
            </a:endParaRPr>
          </a:p>
          <a:p>
            <a:pPr lvl="1">
              <a:lnSpc>
                <a:spcPct val="150000"/>
              </a:lnSpc>
            </a:pPr>
            <a:r>
              <a:rPr lang="en-US" sz="1701" dirty="0">
                <a:solidFill>
                  <a:schemeClr val="tx1"/>
                </a:solidFill>
              </a:rPr>
              <a:t>Objects </a:t>
            </a:r>
            <a:r>
              <a:rPr lang="en-US" sz="1800" b="0" i="0" dirty="0">
                <a:solidFill>
                  <a:srgbClr val="202124"/>
                </a:solidFill>
                <a:effectLst/>
              </a:rPr>
              <a:t>are a set of property names and value pairs, </a:t>
            </a:r>
            <a:r>
              <a:rPr lang="en-US" sz="1701" dirty="0">
                <a:solidFill>
                  <a:schemeClr val="tx1"/>
                </a:solidFill>
              </a:rPr>
              <a:t>represented with { }</a:t>
            </a:r>
          </a:p>
          <a:p>
            <a:pPr lvl="2">
              <a:lnSpc>
                <a:spcPct val="150000"/>
              </a:lnSpc>
            </a:pPr>
            <a:r>
              <a:rPr lang="en-US" sz="1700" dirty="0">
                <a:solidFill>
                  <a:schemeClr val="tx1"/>
                </a:solidFill>
              </a:rPr>
              <a:t>They are encoded as strings</a:t>
            </a:r>
          </a:p>
          <a:p>
            <a:pPr lvl="1">
              <a:lnSpc>
                <a:spcPct val="150000"/>
              </a:lnSpc>
            </a:pPr>
            <a:r>
              <a:rPr lang="en-US" sz="1701" dirty="0">
                <a:solidFill>
                  <a:schemeClr val="tx1"/>
                </a:solidFill>
              </a:rPr>
              <a:t>Array </a:t>
            </a:r>
            <a:r>
              <a:rPr lang="en-US" sz="1800" b="0" i="0" dirty="0">
                <a:solidFill>
                  <a:srgbClr val="202124"/>
                </a:solidFill>
                <a:effectLst/>
              </a:rPr>
              <a:t>is a list of values </a:t>
            </a:r>
            <a:r>
              <a:rPr lang="en-US" sz="1701" dirty="0">
                <a:solidFill>
                  <a:schemeClr val="tx1"/>
                </a:solidFill>
              </a:rPr>
              <a:t>represented with [ ]. </a:t>
            </a:r>
          </a:p>
          <a:p>
            <a:pPr>
              <a:lnSpc>
                <a:spcPct val="150000"/>
              </a:lnSpc>
            </a:pPr>
            <a:r>
              <a:rPr lang="en-US" sz="1900" dirty="0" err="1">
                <a:solidFill>
                  <a:schemeClr val="tx1"/>
                </a:solidFill>
              </a:rPr>
              <a:t>Newtonsoft</a:t>
            </a:r>
            <a:r>
              <a:rPr lang="en-US" sz="1900" dirty="0">
                <a:solidFill>
                  <a:schemeClr val="tx1"/>
                </a:solidFill>
              </a:rPr>
              <a:t> JSON is the JSON framework for .NET</a:t>
            </a:r>
          </a:p>
          <a:p>
            <a:pPr>
              <a:lnSpc>
                <a:spcPct val="150000"/>
              </a:lnSpc>
            </a:pPr>
            <a:r>
              <a:rPr lang="en-US" sz="1900" dirty="0">
                <a:solidFill>
                  <a:schemeClr val="tx1"/>
                </a:solidFill>
              </a:rPr>
              <a:t>It can be added by clicking Project and selecting Manage NuGet Packages.</a:t>
            </a:r>
          </a:p>
          <a:p>
            <a:pPr>
              <a:lnSpc>
                <a:spcPct val="150000"/>
              </a:lnSpc>
            </a:pPr>
            <a:r>
              <a:rPr lang="en-US" sz="1900" dirty="0">
                <a:solidFill>
                  <a:schemeClr val="tx1"/>
                </a:solidFill>
              </a:rPr>
              <a:t>Add a “</a:t>
            </a:r>
            <a:r>
              <a:rPr lang="en-US" sz="1900" dirty="0" err="1">
                <a:solidFill>
                  <a:schemeClr val="tx1"/>
                </a:solidFill>
              </a:rPr>
              <a:t>Newtonsoft.Json</a:t>
            </a:r>
            <a:r>
              <a:rPr lang="en-US" sz="1900" dirty="0">
                <a:solidFill>
                  <a:schemeClr val="tx1"/>
                </a:solidFill>
              </a:rPr>
              <a:t>”: “12.0.2” (or </a:t>
            </a:r>
            <a:r>
              <a:rPr lang="en-US" sz="1900" b="1" dirty="0">
                <a:solidFill>
                  <a:schemeClr val="tx1"/>
                </a:solidFill>
              </a:rPr>
              <a:t>newer</a:t>
            </a:r>
            <a:r>
              <a:rPr lang="en-US" sz="1900" dirty="0">
                <a:solidFill>
                  <a:schemeClr val="tx1"/>
                </a:solidFill>
              </a:rPr>
              <a:t>) dependency to the project. </a:t>
            </a:r>
          </a:p>
        </p:txBody>
      </p:sp>
    </p:spTree>
    <p:extLst>
      <p:ext uri="{BB962C8B-B14F-4D97-AF65-F5344CB8AC3E}">
        <p14:creationId xmlns:p14="http://schemas.microsoft.com/office/powerpoint/2010/main" val="389194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00E41224-0370-4595-877C-23316CD80004}">
  <ds:schemaRefs>
    <ds:schemaRef ds:uri="http://purl.org/dc/terms/"/>
    <ds:schemaRef ds:uri="http://schemas.microsoft.com/office/2006/documentManagement/types"/>
    <ds:schemaRef ds:uri="http://schemas.microsoft.com/office/2006/metadata/properties"/>
    <ds:schemaRef ds:uri="http://www.w3.org/XML/1998/namespace"/>
    <ds:schemaRef ds:uri="http://purl.org/dc/dcmitype/"/>
    <ds:schemaRef ds:uri="http://purl.org/dc/elements/1.1/"/>
    <ds:schemaRef ds:uri="http://schemas.microsoft.com/office/infopath/2007/PartnerControls"/>
    <ds:schemaRef ds:uri="http://schemas.openxmlformats.org/package/2006/metadata/core-properties"/>
    <ds:schemaRef ds:uri="4873beb7-5857-4685-be1f-d57550cc96cc"/>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15057</TotalTime>
  <Words>1574</Words>
  <Application>Microsoft Office PowerPoint</Application>
  <PresentationFormat>Custom</PresentationFormat>
  <Paragraphs>158</Paragraphs>
  <Slides>18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Corbel</vt:lpstr>
      <vt:lpstr>Segoe UI</vt:lpstr>
      <vt:lpstr>Trebuchet MS</vt:lpstr>
      <vt:lpstr>Wingdings 3</vt:lpstr>
      <vt:lpstr>Facet</vt:lpstr>
      <vt:lpstr>COPADS</vt:lpstr>
      <vt:lpstr>Outline</vt:lpstr>
      <vt:lpstr>Social Media Platforms and Connections</vt:lpstr>
      <vt:lpstr>PowerPoint Presentation</vt:lpstr>
      <vt:lpstr>Client-Server Architecture-Types</vt:lpstr>
      <vt:lpstr>PowerPoint Presentation</vt:lpstr>
      <vt:lpstr>PowerPoint Presentation</vt:lpstr>
      <vt:lpstr>Data Encoding Methods</vt:lpstr>
      <vt:lpstr>JSON: Data Format for Communication</vt:lpstr>
      <vt:lpstr>JSON: Data Conversions</vt:lpstr>
      <vt:lpstr>Sending and Getting Data over a Network</vt:lpstr>
      <vt:lpstr>ASP.NET </vt:lpstr>
      <vt:lpstr>PowerPoint Presentation</vt:lpstr>
      <vt:lpstr>REST- REpresentational State Transfer </vt:lpstr>
      <vt:lpstr>Routing</vt:lpstr>
      <vt:lpstr>PowerPoint Presentation</vt:lpstr>
      <vt:lpstr>Web Sockets</vt:lpstr>
      <vt:lpstr>Web sockets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Copads</dc:title>
  <dc:creator>Ifeoluwatayo Ige</dc:creator>
  <cp:lastModifiedBy>Ifeoluwatayo Ige</cp:lastModifiedBy>
  <cp:revision>496</cp:revision>
  <cp:lastPrinted>2023-10-04T13:06:57Z</cp:lastPrinted>
  <dcterms:created xsi:type="dcterms:W3CDTF">2017-01-22T03:29:45Z</dcterms:created>
  <dcterms:modified xsi:type="dcterms:W3CDTF">2024-02-27T19:22:40Z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