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5" r:id="rId5"/>
    <p:sldId id="332" r:id="rId6"/>
    <p:sldId id="320" r:id="rId7"/>
    <p:sldId id="333" r:id="rId8"/>
    <p:sldId id="335" r:id="rId9"/>
    <p:sldId id="331" r:id="rId10"/>
    <p:sldId id="334" r:id="rId11"/>
    <p:sldId id="325" r:id="rId12"/>
    <p:sldId id="329" r:id="rId13"/>
    <p:sldId id="326" r:id="rId14"/>
    <p:sldId id="327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404" y="6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09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65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tools/dotnet-n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bjk3435@rit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download/dot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install/macos" TargetMode="External"/><Relationship Id="rId2" Type="http://schemas.openxmlformats.org/officeDocument/2006/relationships/hyperlink" Target="https://devblogs.microsoft.com/visualstudio/visual-studio-for-mac-retirement-announcement/#:~:text=While%20not%20officially%20supported%2C%20we,for%20building%20and%20debugging%20applic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ore/install/linux-ubunt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COPADS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#1 - Introduction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EB05087-4F99-4333-99F0-2318D44329C8}"/>
              </a:ext>
            </a:extLst>
          </p:cNvPr>
          <p:cNvSpPr txBox="1">
            <a:spLocks/>
          </p:cNvSpPr>
          <p:nvPr/>
        </p:nvSpPr>
        <p:spPr>
          <a:xfrm>
            <a:off x="4265612" y="6019800"/>
            <a:ext cx="776491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/>
                </a:solidFill>
              </a:rPr>
              <a:t>IFEOLUWATAYO IGE</a:t>
            </a: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23004"/>
            <a:ext cx="8594429" cy="8151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Basic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914400"/>
            <a:ext cx="11506200" cy="632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Open a command prompt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Run ‘</a:t>
            </a:r>
            <a:r>
              <a:rPr lang="en-US" sz="1800" dirty="0" err="1">
                <a:solidFill>
                  <a:schemeClr val="tx1"/>
                </a:solidFill>
              </a:rPr>
              <a:t>dotnet</a:t>
            </a:r>
            <a:r>
              <a:rPr lang="en-US" sz="1800" dirty="0">
                <a:solidFill>
                  <a:schemeClr val="tx1"/>
                </a:solidFill>
              </a:rPr>
              <a:t> new console’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This will create a </a:t>
            </a:r>
            <a:r>
              <a:rPr lang="en-US" sz="1800" dirty="0" err="1">
                <a:solidFill>
                  <a:schemeClr val="tx1"/>
                </a:solidFill>
              </a:rPr>
              <a:t>program.cs</a:t>
            </a:r>
            <a:r>
              <a:rPr lang="en-US" sz="1800" dirty="0">
                <a:solidFill>
                  <a:schemeClr val="tx1"/>
                </a:solidFill>
              </a:rPr>
              <a:t> file and a </a:t>
            </a:r>
            <a:r>
              <a:rPr lang="en-US" sz="1800" dirty="0" err="1">
                <a:solidFill>
                  <a:schemeClr val="tx1"/>
                </a:solidFill>
              </a:rPr>
              <a:t>csproj</a:t>
            </a:r>
            <a:r>
              <a:rPr lang="en-US" sz="1800" dirty="0">
                <a:solidFill>
                  <a:schemeClr val="tx1"/>
                </a:solidFill>
              </a:rPr>
              <a:t> file in the current directory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.cs file – your code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800" dirty="0" err="1">
                <a:solidFill>
                  <a:schemeClr val="tx1"/>
                </a:solidFill>
              </a:rPr>
              <a:t>Csproj</a:t>
            </a:r>
            <a:r>
              <a:rPr lang="en-US" sz="1800" dirty="0">
                <a:solidFill>
                  <a:schemeClr val="tx1"/>
                </a:solidFill>
              </a:rPr>
              <a:t> file- consist of all information required for building your code. Such as assemblies, included packages, version of the framework used when the code was written, etc.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You can create other types of projects by specifying things other than the console when you create the project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https://learn.microsoft.com/en-us/dotnet/core/tools/dotnet-new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Can also be done in Rider/Visual Studio through New Project menu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2588" y="96078"/>
            <a:ext cx="6704012" cy="6781800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Run ‘</a:t>
            </a:r>
            <a:r>
              <a:rPr lang="en-US" sz="2000" dirty="0" err="1">
                <a:solidFill>
                  <a:schemeClr val="tx1"/>
                </a:solidFill>
              </a:rPr>
              <a:t>dotnet</a:t>
            </a:r>
            <a:r>
              <a:rPr lang="en-US" sz="2000" dirty="0">
                <a:solidFill>
                  <a:schemeClr val="tx1"/>
                </a:solidFill>
              </a:rPr>
              <a:t> restore’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This will restore any packages that you need (dependency management)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Run ‘dotnet build’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Builds the app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This will be the app for your current platform only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Can build for any platform, using -r</a:t>
            </a:r>
          </a:p>
          <a:p>
            <a:pPr lvl="3"/>
            <a:r>
              <a:rPr lang="en-US" sz="2000" dirty="0" err="1">
                <a:solidFill>
                  <a:schemeClr val="tx1"/>
                </a:solidFill>
              </a:rPr>
              <a:t>dotnet</a:t>
            </a:r>
            <a:r>
              <a:rPr lang="en-US" sz="2000" dirty="0">
                <a:solidFill>
                  <a:schemeClr val="tx1"/>
                </a:solidFill>
              </a:rPr>
              <a:t> build -r osx.10.10-x64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Run the app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 ‘dotnet run’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Runs the app, but this is running with the current </a:t>
            </a:r>
            <a:r>
              <a:rPr lang="en-US" sz="2000" dirty="0" err="1">
                <a:solidFill>
                  <a:schemeClr val="tx1"/>
                </a:solidFill>
              </a:rPr>
              <a:t>.net</a:t>
            </a:r>
            <a:r>
              <a:rPr lang="en-US" sz="2000" dirty="0">
                <a:solidFill>
                  <a:schemeClr val="tx1"/>
                </a:solidFill>
              </a:rPr>
              <a:t> framework, instead of the one embedded with the app (Visual studio)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37E0A-1476-45AC-A1AF-0C082198E4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6" t="14435" r="21852" b="16658"/>
          <a:stretch/>
        </p:blipFill>
        <p:spPr>
          <a:xfrm>
            <a:off x="74612" y="-26504"/>
            <a:ext cx="12114213" cy="68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5A1D2-82A4-4BA9-B45D-839A7BC4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2362200"/>
            <a:ext cx="11430000" cy="5105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Welcome to COPADS!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I’ll go first: </a:t>
            </a:r>
          </a:p>
          <a:p>
            <a:pPr lvl="1">
              <a:lnSpc>
                <a:spcPct val="110000"/>
              </a:lnSpc>
            </a:pPr>
            <a:r>
              <a:rPr lang="en-US" sz="2201" b="1" dirty="0">
                <a:solidFill>
                  <a:schemeClr val="tx1"/>
                </a:solidFill>
              </a:rPr>
              <a:t>My Name: </a:t>
            </a:r>
            <a:r>
              <a:rPr lang="en-US" sz="2201" b="1" dirty="0" err="1">
                <a:solidFill>
                  <a:schemeClr val="tx1"/>
                </a:solidFill>
              </a:rPr>
              <a:t>IfeoluwaTAYO</a:t>
            </a:r>
            <a:r>
              <a:rPr lang="en-US" sz="2201" b="1" dirty="0">
                <a:solidFill>
                  <a:schemeClr val="tx1"/>
                </a:solidFill>
              </a:rPr>
              <a:t> Ige</a:t>
            </a:r>
          </a:p>
          <a:p>
            <a:pPr lvl="1">
              <a:lnSpc>
                <a:spcPct val="110000"/>
              </a:lnSpc>
            </a:pPr>
            <a:r>
              <a:rPr lang="en-US" sz="2201" b="1" dirty="0">
                <a:solidFill>
                  <a:schemeClr val="tx1"/>
                </a:solidFill>
              </a:rPr>
              <a:t>Ph.D.(Computer Science)</a:t>
            </a:r>
          </a:p>
          <a:p>
            <a:pPr lvl="1">
              <a:lnSpc>
                <a:spcPct val="110000"/>
              </a:lnSpc>
            </a:pPr>
            <a:r>
              <a:rPr lang="en-US" sz="2201" b="1" dirty="0">
                <a:solidFill>
                  <a:schemeClr val="tx1"/>
                </a:solidFill>
              </a:rPr>
              <a:t>Hobbies: Playing the Violin, Singing, Watching Basketball.</a:t>
            </a:r>
          </a:p>
          <a:p>
            <a:pPr lvl="1">
              <a:lnSpc>
                <a:spcPct val="110000"/>
              </a:lnSpc>
            </a:pPr>
            <a:r>
              <a:rPr lang="en-US" sz="2201" b="1" dirty="0">
                <a:solidFill>
                  <a:schemeClr val="tx1"/>
                </a:solidFill>
              </a:rPr>
              <a:t>2 daughters: Victoria and Gloria</a:t>
            </a:r>
          </a:p>
          <a:p>
            <a:pPr>
              <a:lnSpc>
                <a:spcPct val="11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You go next..,</a:t>
            </a:r>
          </a:p>
        </p:txBody>
      </p:sp>
      <p:pic>
        <p:nvPicPr>
          <p:cNvPr id="1028" name="Picture 4" descr="Welcome Vector Art, Icons, and Graphics for Free Download">
            <a:extLst>
              <a:ext uri="{FF2B5EF4-FFF2-40B4-BE49-F238E27FC236}">
                <a16:creationId xmlns:a16="http://schemas.microsoft.com/office/drawing/2014/main" id="{DA3D6926-79ED-48C8-8462-B8CC3B8D0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7"/>
          <a:stretch/>
        </p:blipFill>
        <p:spPr bwMode="auto">
          <a:xfrm>
            <a:off x="5081468" y="0"/>
            <a:ext cx="710735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297EAB-93EF-47F2-B6D5-00F7573728D1}"/>
              </a:ext>
            </a:extLst>
          </p:cNvPr>
          <p:cNvSpPr txBox="1">
            <a:spLocks/>
          </p:cNvSpPr>
          <p:nvPr/>
        </p:nvSpPr>
        <p:spPr>
          <a:xfrm>
            <a:off x="-153988" y="1018761"/>
            <a:ext cx="58674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98215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3124200"/>
            <a:ext cx="11353800" cy="3983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You and I are partners in COPADS.</a:t>
            </a:r>
          </a:p>
          <a:p>
            <a:pPr lvl="1">
              <a:lnSpc>
                <a:spcPct val="110000"/>
              </a:lnSpc>
            </a:pPr>
            <a:r>
              <a:rPr lang="en-US" sz="2201" b="1" dirty="0">
                <a:solidFill>
                  <a:schemeClr val="tx1"/>
                </a:solidFill>
              </a:rPr>
              <a:t>We will be working and learning together this semester.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Please feel free to reach out to me via: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Email (send it anytime, I promise to respond as soon as I can)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Office hours @3557: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Mondays and Wednesdays: 11.00 am -12.00 pm 									</a:t>
            </a:r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4" name="Picture 2" descr="Welcome Icon Vector Art, Icons, and Graphics for Free Download">
            <a:extLst>
              <a:ext uri="{FF2B5EF4-FFF2-40B4-BE49-F238E27FC236}">
                <a16:creationId xmlns:a16="http://schemas.microsoft.com/office/drawing/2014/main" id="{B54E8E38-9A14-4A45-A8E7-4FB063BCF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6" b="16555"/>
          <a:stretch/>
        </p:blipFill>
        <p:spPr bwMode="auto">
          <a:xfrm>
            <a:off x="0" y="-79515"/>
            <a:ext cx="12188825" cy="22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C162-AD5E-4F04-80B3-29D81036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37347"/>
            <a:ext cx="8594429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Course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4A72-C8FB-47EA-B125-5A00C22E4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4" y="1295400"/>
            <a:ext cx="12087448" cy="5562600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COPADS is an exciting course. There will be:</a:t>
            </a:r>
          </a:p>
          <a:p>
            <a:pPr marL="857130" lvl="2" indent="-457200">
              <a:lnSpc>
                <a:spcPct val="110000"/>
              </a:lnSpc>
            </a:pPr>
            <a:r>
              <a:rPr lang="en-US" sz="1800" b="1" dirty="0">
                <a:solidFill>
                  <a:schemeClr val="tx1"/>
                </a:solidFill>
              </a:rPr>
              <a:t>Lectures to listen to and a few videos related to the topic</a:t>
            </a:r>
          </a:p>
          <a:p>
            <a:pPr marL="857130" lvl="2" indent="-457200">
              <a:lnSpc>
                <a:spcPct val="110000"/>
              </a:lnSpc>
            </a:pPr>
            <a:r>
              <a:rPr lang="en-US" sz="1800" b="1" dirty="0">
                <a:solidFill>
                  <a:schemeClr val="tx1"/>
                </a:solidFill>
              </a:rPr>
              <a:t> Problem-solving sessions which will be fun.</a:t>
            </a:r>
          </a:p>
          <a:p>
            <a:pPr marL="857130" lvl="2" indent="-457200">
              <a:lnSpc>
                <a:spcPct val="110000"/>
              </a:lnSpc>
            </a:pPr>
            <a:r>
              <a:rPr lang="en-US" sz="1800" b="1" dirty="0">
                <a:solidFill>
                  <a:schemeClr val="tx1"/>
                </a:solidFill>
              </a:rPr>
              <a:t>There will be 3 exciting projects.</a:t>
            </a:r>
          </a:p>
          <a:p>
            <a:pPr marL="457200" lvl="1" indent="-457200">
              <a:lnSpc>
                <a:spcPct val="11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marL="457200" lvl="1" indent="-457200"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COPADS is a SECOND YEAR COURSE. </a:t>
            </a:r>
          </a:p>
          <a:p>
            <a:pPr marL="857130" lvl="2" indent="-457200"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This is an introductory course. Concepts and techniques will be discussed MODERATELY.</a:t>
            </a:r>
          </a:p>
          <a:p>
            <a:pPr marL="857130" lvl="2" indent="-457200"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Do not feel you are not gaining anything (especially if you are in your Third-Fifth Year) as we will likely discuss stuff you already know.</a:t>
            </a:r>
          </a:p>
          <a:p>
            <a:pPr marL="857130" lvl="2" indent="-457200">
              <a:lnSpc>
                <a:spcPct val="110000"/>
              </a:lnSpc>
            </a:pPr>
            <a:endParaRPr lang="en-US" sz="2200" b="1" dirty="0">
              <a:solidFill>
                <a:schemeClr val="tx1"/>
              </a:solidFill>
            </a:endParaRPr>
          </a:p>
          <a:p>
            <a:pPr marL="974725" lvl="1" indent="-288925"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                  COPADS is text-bulky…, </a:t>
            </a:r>
          </a:p>
          <a:p>
            <a:pPr marL="457200" lvl="1" indent="-457200">
              <a:lnSpc>
                <a:spcPct val="11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Welcome Icon Vector Art, Icons, and Graphics for Free Download">
            <a:extLst>
              <a:ext uri="{FF2B5EF4-FFF2-40B4-BE49-F238E27FC236}">
                <a16:creationId xmlns:a16="http://schemas.microsoft.com/office/drawing/2014/main" id="{0BB9C895-6507-4B2C-B175-02B84CE4E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6"/>
          <a:stretch/>
        </p:blipFill>
        <p:spPr bwMode="auto">
          <a:xfrm>
            <a:off x="9131300" y="-39757"/>
            <a:ext cx="3057525" cy="128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30B72-486C-4BEB-9B14-F0570FB31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67" t="5200" r="7462" b="9694"/>
          <a:stretch/>
        </p:blipFill>
        <p:spPr>
          <a:xfrm>
            <a:off x="989012" y="6003893"/>
            <a:ext cx="1495648" cy="8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828800"/>
            <a:ext cx="9829800" cy="48221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Let’s see the following on MyCourses: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pPr lvl="1"/>
            <a:r>
              <a:rPr lang="en-US" sz="3200" b="1" dirty="0">
                <a:solidFill>
                  <a:schemeClr val="tx1"/>
                </a:solidFill>
              </a:rPr>
              <a:t>The Syllabus</a:t>
            </a:r>
          </a:p>
          <a:p>
            <a:pPr lvl="1"/>
            <a:r>
              <a:rPr lang="en-US" sz="3200" b="1" dirty="0">
                <a:solidFill>
                  <a:schemeClr val="tx1"/>
                </a:solidFill>
              </a:rPr>
              <a:t>The Course schedule</a:t>
            </a:r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946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462-4962-EB45-B2BD-B617B992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6858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E010-D783-064A-AEDF-C3F7B87E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" y="1600200"/>
            <a:ext cx="110490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The course is divided into Modules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Modules may take varying amounts of time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MAY not correspond to the weekly directory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Topic based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91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462-4962-EB45-B2BD-B617B992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6858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Grader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E010-D783-064A-AEDF-C3F7B87E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" y="1600200"/>
            <a:ext cx="11049000" cy="3886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>
                <a:solidFill>
                  <a:schemeClr val="tx1"/>
                </a:solidFill>
              </a:rPr>
              <a:t>Brandon </a:t>
            </a:r>
            <a:r>
              <a:rPr lang="en-US" sz="3600" b="1" dirty="0" err="1">
                <a:solidFill>
                  <a:schemeClr val="tx1"/>
                </a:solidFill>
              </a:rPr>
              <a:t>Kirincich</a:t>
            </a:r>
            <a:r>
              <a:rPr lang="en-US" sz="3600" b="1" dirty="0">
                <a:solidFill>
                  <a:schemeClr val="tx1"/>
                </a:solidFill>
              </a:rPr>
              <a:t> (</a:t>
            </a:r>
            <a:r>
              <a:rPr lang="en-US" sz="36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bjk3435@rit.edu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242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199"/>
            <a:ext cx="9675814" cy="762000"/>
          </a:xfrm>
        </p:spPr>
        <p:txBody>
          <a:bodyPr>
            <a:noAutofit/>
          </a:bodyPr>
          <a:lstStyle/>
          <a:p>
            <a:r>
              <a:rPr lang="en-US" sz="3400" b="1" dirty="0"/>
              <a:t>Ok, so what tools are we using this semester?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85800"/>
            <a:ext cx="12038013" cy="6172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</a:rPr>
              <a:t>Programming language</a:t>
            </a:r>
            <a:r>
              <a:rPr lang="en-US" sz="1800" dirty="0">
                <a:solidFill>
                  <a:schemeClr val="tx1"/>
                </a:solidFill>
              </a:rPr>
              <a:t>: C#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</a:rPr>
              <a:t>Cross-platform Application Network: </a:t>
            </a:r>
            <a:r>
              <a:rPr lang="en-US" sz="1800" dirty="0">
                <a:solidFill>
                  <a:schemeClr val="tx1"/>
                </a:solidFill>
              </a:rPr>
              <a:t>.NET Framework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The .NET framework consists of the Common Language Runtime and the .NET Framework Class Library</a:t>
            </a:r>
          </a:p>
          <a:p>
            <a:pPr fontAlgn="base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The runtime provides services like thread management, garbage collection, type safety, and exception handling.</a:t>
            </a:r>
          </a:p>
          <a:p>
            <a:pPr fontAlgn="base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The Class Library includes APIs for reading and writing files; provides types for strings, dates, numbers, etc.</a:t>
            </a:r>
          </a:p>
          <a:p>
            <a:pPr fontAlgn="base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Available from </a:t>
            </a:r>
            <a:r>
              <a:rPr lang="en-US" sz="1800" b="1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https://dotnet.microsoft.com/download/dotnet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Install version 7.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1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94429" cy="685800"/>
          </a:xfrm>
        </p:spPr>
        <p:txBody>
          <a:bodyPr/>
          <a:lstStyle/>
          <a:p>
            <a:pPr algn="ctr"/>
            <a:r>
              <a:rPr lang="en-US" b="1" dirty="0"/>
              <a:t>A Note 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12114212" cy="632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</a:rPr>
              <a:t>Window Users: Install Visual Studio. It includes .NET 7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</a:rPr>
              <a:t>For MacOS,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https://devblogs.microsoft.com/visualstudio/visual-studio-for-mac-retirement-announcement/#:~:text=While%20not%20officially%20supported%2C%20we,for%20building%20and%20debugging%20applications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sz="1800" dirty="0"/>
              <a:t>Visual Studio IDE running on Windows (VM on Mac)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sz="1800" dirty="0"/>
              <a:t>Visual Studio Code with C# Dev Kit and related extensions</a:t>
            </a:r>
            <a:endParaRPr lang="en-US" sz="1800" dirty="0">
              <a:solidFill>
                <a:schemeClr val="tx1"/>
              </a:solidFill>
              <a:hlinkClick r:id="rId3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sz="1601" dirty="0">
                <a:solidFill>
                  <a:schemeClr val="tx1"/>
                </a:solidFill>
                <a:hlinkClick r:id="rId3"/>
              </a:rPr>
              <a:t>https://learn.microsoft.com/en-us/dotnet/core/install/macos</a:t>
            </a:r>
            <a:endParaRPr lang="en-US" sz="160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sz="1601" dirty="0" err="1">
                <a:solidFill>
                  <a:schemeClr val="tx1"/>
                </a:solidFill>
              </a:rPr>
              <a:t>Jetbrains</a:t>
            </a:r>
            <a:r>
              <a:rPr lang="en-US" sz="1601" dirty="0">
                <a:solidFill>
                  <a:schemeClr val="tx1"/>
                </a:solidFill>
              </a:rPr>
              <a:t> makes Rider (cross platform IDE), which is very compatible. </a:t>
            </a:r>
          </a:p>
          <a:p>
            <a:pPr marL="284163" lvl="1" indent="-284163">
              <a:lnSpc>
                <a:spcPct val="150000"/>
              </a:lnSpc>
              <a:spcBef>
                <a:spcPts val="500"/>
              </a:spcBef>
            </a:pPr>
            <a:r>
              <a:rPr lang="en-US" sz="1601" dirty="0">
                <a:solidFill>
                  <a:schemeClr val="tx1"/>
                </a:solidFill>
              </a:rPr>
              <a:t>For Unix systems, </a:t>
            </a:r>
            <a:r>
              <a:rPr lang="en-US" sz="1601" dirty="0">
                <a:solidFill>
                  <a:schemeClr val="tx1"/>
                </a:solidFill>
                <a:hlinkClick r:id="rId4"/>
              </a:rPr>
              <a:t>https://learn.microsoft.com/en-us/dotnet/core/install/linux-ubuntu</a:t>
            </a:r>
            <a:r>
              <a:rPr lang="en-US" sz="1601" dirty="0">
                <a:solidFill>
                  <a:schemeClr val="tx1"/>
                </a:solidFill>
              </a:rPr>
              <a:t> </a:t>
            </a:r>
          </a:p>
          <a:p>
            <a:pPr marL="284163" lvl="1" indent="-284163">
              <a:lnSpc>
                <a:spcPct val="150000"/>
              </a:lnSpc>
              <a:spcBef>
                <a:spcPts val="500"/>
              </a:spcBef>
            </a:pPr>
            <a:r>
              <a:rPr lang="en-US" sz="1601" dirty="0">
                <a:solidFill>
                  <a:schemeClr val="tx1"/>
                </a:solidFill>
              </a:rPr>
              <a:t>Any editor will work if you run the tools manually (installing .NET stuff)</a:t>
            </a:r>
          </a:p>
          <a:p>
            <a:pPr marL="974725" lvl="1" indent="-284163">
              <a:lnSpc>
                <a:spcPct val="150000"/>
              </a:lnSpc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</a:rPr>
              <a:t>Vim</a:t>
            </a:r>
          </a:p>
          <a:p>
            <a:pPr marL="974725" lvl="1" indent="-284163">
              <a:lnSpc>
                <a:spcPct val="150000"/>
              </a:lnSpc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</a:rPr>
              <a:t>Visual Studio Code</a:t>
            </a:r>
          </a:p>
          <a:p>
            <a:pPr marL="974725" lvl="1" indent="-284163">
              <a:lnSpc>
                <a:spcPct val="150000"/>
              </a:lnSpc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</a:rPr>
              <a:t>Sublime</a:t>
            </a:r>
          </a:p>
          <a:p>
            <a:pPr marL="690562" lvl="1" indent="0">
              <a:lnSpc>
                <a:spcPct val="150000"/>
              </a:lnSpc>
              <a:spcBef>
                <a:spcPts val="5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690562" lvl="1" indent="0">
              <a:lnSpc>
                <a:spcPct val="150000"/>
              </a:lnSpc>
              <a:spcBef>
                <a:spcPts val="5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84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3021</TotalTime>
  <Words>704</Words>
  <Application>Microsoft Office PowerPoint</Application>
  <PresentationFormat>Custom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Trebuchet MS</vt:lpstr>
      <vt:lpstr>Wingdings 3</vt:lpstr>
      <vt:lpstr>Facet</vt:lpstr>
      <vt:lpstr>COPADS </vt:lpstr>
      <vt:lpstr>PowerPoint Presentation</vt:lpstr>
      <vt:lpstr>PowerPoint Presentation</vt:lpstr>
      <vt:lpstr>Course Expectations</vt:lpstr>
      <vt:lpstr>PowerPoint Presentation</vt:lpstr>
      <vt:lpstr>Course Schedule</vt:lpstr>
      <vt:lpstr>Grader </vt:lpstr>
      <vt:lpstr>Ok, so what tools are we using this semester?</vt:lpstr>
      <vt:lpstr>A Note on Installation</vt:lpstr>
      <vt:lpstr>Basic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Jeremy Brown</dc:creator>
  <cp:lastModifiedBy>Ifeoluwatayo Ige</cp:lastModifiedBy>
  <cp:revision>176</cp:revision>
  <cp:lastPrinted>2019-05-02T14:40:26Z</cp:lastPrinted>
  <dcterms:created xsi:type="dcterms:W3CDTF">2016-12-13T01:18:20Z</dcterms:created>
  <dcterms:modified xsi:type="dcterms:W3CDTF">2024-01-18T13:57:40Z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