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5" r:id="rId5"/>
    <p:sldId id="279" r:id="rId6"/>
    <p:sldId id="266" r:id="rId7"/>
    <p:sldId id="268" r:id="rId8"/>
    <p:sldId id="267" r:id="rId9"/>
    <p:sldId id="280" r:id="rId10"/>
    <p:sldId id="274" r:id="rId11"/>
    <p:sldId id="270" r:id="rId12"/>
    <p:sldId id="275" r:id="rId13"/>
    <p:sldId id="272" r:id="rId14"/>
    <p:sldId id="277" r:id="rId15"/>
    <p:sldId id="278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657" autoAdjust="0"/>
  </p:normalViewPr>
  <p:slideViewPr>
    <p:cSldViewPr showGuides="1">
      <p:cViewPr varScale="1">
        <p:scale>
          <a:sx n="74" d="100"/>
          <a:sy n="74" d="100"/>
        </p:scale>
        <p:origin x="66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21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9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COPADS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 IFEOLUWATAYO IGE</a:t>
            </a:r>
          </a:p>
          <a:p>
            <a:r>
              <a:rPr lang="it-IT" dirty="0">
                <a:solidFill>
                  <a:schemeClr val="tx1"/>
                </a:solidFill>
              </a:rPr>
              <a:t>#1B – Programming C#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904999"/>
            <a:ext cx="11734800" cy="4114801"/>
          </a:xfrm>
        </p:spPr>
        <p:txBody>
          <a:bodyPr/>
          <a:lstStyle/>
          <a:p>
            <a:pPr>
              <a:buClrTx/>
            </a:pPr>
            <a:r>
              <a:rPr lang="en-US" dirty="0" err="1">
                <a:solidFill>
                  <a:schemeClr val="tx1"/>
                </a:solidFill>
              </a:rPr>
              <a:t>System.Net</a:t>
            </a:r>
            <a:r>
              <a:rPr lang="en-US" dirty="0">
                <a:solidFill>
                  <a:schemeClr val="tx1"/>
                </a:solidFill>
              </a:rPr>
              <a:t>  and </a:t>
            </a:r>
            <a:r>
              <a:rPr lang="en-US" dirty="0" err="1">
                <a:solidFill>
                  <a:schemeClr val="tx1"/>
                </a:solidFill>
              </a:rPr>
              <a:t>System.Net.Sockets</a:t>
            </a:r>
            <a:r>
              <a:rPr lang="en-US" dirty="0">
                <a:solidFill>
                  <a:schemeClr val="tx1"/>
                </a:solidFill>
              </a:rPr>
              <a:t> namespaces are  used for networking programming in C#</a:t>
            </a:r>
          </a:p>
          <a:p>
            <a:pPr>
              <a:buClrTx/>
            </a:pPr>
            <a:r>
              <a:rPr lang="en-US" dirty="0" err="1">
                <a:solidFill>
                  <a:schemeClr val="tx1"/>
                </a:solidFill>
              </a:rPr>
              <a:t>System.Net</a:t>
            </a:r>
            <a:r>
              <a:rPr lang="en-US" dirty="0">
                <a:solidFill>
                  <a:schemeClr val="tx1"/>
                </a:solidFill>
              </a:rPr>
              <a:t> has very robust classes such as DNS, </a:t>
            </a:r>
            <a:r>
              <a:rPr lang="en-US" dirty="0" err="1">
                <a:solidFill>
                  <a:schemeClr val="tx1"/>
                </a:solidFill>
              </a:rPr>
              <a:t>HttpListener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IPEndPoint</a:t>
            </a:r>
            <a:r>
              <a:rPr lang="en-US" dirty="0">
                <a:solidFill>
                  <a:schemeClr val="tx1"/>
                </a:solidFill>
              </a:rPr>
              <a:t>  etc.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Will learn more in week 6 and 7. </a:t>
            </a:r>
          </a:p>
        </p:txBody>
      </p:sp>
    </p:spTree>
    <p:extLst>
      <p:ext uri="{BB962C8B-B14F-4D97-AF65-F5344CB8AC3E}">
        <p14:creationId xmlns:p14="http://schemas.microsoft.com/office/powerpoint/2010/main" val="20934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 Sample 1:“</a:t>
            </a:r>
            <a:r>
              <a:rPr lang="en-US" i="1" dirty="0">
                <a:solidFill>
                  <a:schemeClr val="tx1"/>
                </a:solidFill>
              </a:rPr>
              <a:t>Example 0”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Hello world 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Created with dotnet new console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Run with “dotnet run” in directory with .</a:t>
            </a:r>
            <a:r>
              <a:rPr lang="en-US" dirty="0" err="1">
                <a:solidFill>
                  <a:schemeClr val="tx1"/>
                </a:solidFill>
              </a:rPr>
              <a:t>csproj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Program.cs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Prints hello world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291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0CBD-0C9A-7546-A664-10AEE700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 Sample 2: </a:t>
            </a:r>
            <a:r>
              <a:rPr lang="en-US" i="1" dirty="0">
                <a:solidFill>
                  <a:schemeClr val="tx1"/>
                </a:solidFill>
              </a:rPr>
              <a:t>“Example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C057-A282-134A-A937-95F39073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Gets a directory listing of the current directory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Prints out file information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Size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Last Write Time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Filename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8E42-01F4-4D64-847D-2DC87890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219200"/>
            <a:ext cx="9134391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Classes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Namespaces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Implicitly typed variables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Accessing files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Sample Demo codes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5D49EB-68D5-45E2-844F-00E6C515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533400"/>
            <a:ext cx="6095999" cy="685800"/>
          </a:xfrm>
        </p:spPr>
        <p:txBody>
          <a:bodyPr/>
          <a:lstStyle/>
          <a:p>
            <a:pPr algn="ctr"/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094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-1438"/>
            <a:ext cx="9144001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Basics of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12114212" cy="41148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can be used to develop a window-based, web-based, or console application.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COPADS, only console and web-based applications will be developed based on the course syllabus.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76C0D-FA8C-4160-8DF2-7EA0FC426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r="10616" b="9214"/>
          <a:stretch/>
        </p:blipFill>
        <p:spPr>
          <a:xfrm>
            <a:off x="3179822" y="1447800"/>
            <a:ext cx="8991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0"/>
            <a:ext cx="6095999" cy="685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 Declaring Classes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5302"/>
            <a:ext cx="11810999" cy="636269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Classes combine fields and methods into a single unit. A class could have one or all the following:</a:t>
            </a:r>
          </a:p>
          <a:p>
            <a:pPr marL="746125" indent="-288925">
              <a:buClrTx/>
            </a:pPr>
            <a:r>
              <a:rPr lang="en-US" sz="1800" dirty="0">
                <a:solidFill>
                  <a:srgbClr val="FF0000"/>
                </a:solidFill>
              </a:rPr>
              <a:t>Access Modifiers </a:t>
            </a:r>
            <a:r>
              <a:rPr lang="en-US" sz="1800" dirty="0">
                <a:solidFill>
                  <a:schemeClr val="tx1"/>
                </a:solidFill>
              </a:rPr>
              <a:t>can be either:</a:t>
            </a:r>
          </a:p>
          <a:p>
            <a:pPr marL="1201738" lvl="1" indent="-223838">
              <a:buClrTx/>
            </a:pPr>
            <a:r>
              <a:rPr lang="en-US" sz="1800" dirty="0">
                <a:solidFill>
                  <a:schemeClr val="tx1"/>
                </a:solidFill>
              </a:rPr>
              <a:t>Private – only accessible within the same class</a:t>
            </a:r>
          </a:p>
          <a:p>
            <a:pPr marL="1201738" lvl="1" indent="-223838">
              <a:buClrTx/>
            </a:pPr>
            <a:r>
              <a:rPr lang="en-US" sz="1800" dirty="0">
                <a:solidFill>
                  <a:schemeClr val="tx1"/>
                </a:solidFill>
              </a:rPr>
              <a:t>Public-accessible for all classes</a:t>
            </a:r>
          </a:p>
          <a:p>
            <a:pPr marL="1201738" lvl="1" indent="-223838">
              <a:spcBef>
                <a:spcPts val="0"/>
              </a:spcBef>
              <a:buClrTx/>
            </a:pPr>
            <a:r>
              <a:rPr lang="en-US" sz="1800" dirty="0">
                <a:solidFill>
                  <a:schemeClr val="tx1"/>
                </a:solidFill>
              </a:rPr>
              <a:t>Protected–accessible within the same class and derived classes </a:t>
            </a:r>
          </a:p>
          <a:p>
            <a:pPr marL="977900" lvl="1" indent="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chemeClr val="tx1"/>
                </a:solidFill>
              </a:rPr>
              <a:t>	(inheritance) 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</a:rPr>
              <a:t>Methods</a:t>
            </a:r>
            <a:r>
              <a:rPr lang="en-US" sz="1800" dirty="0">
                <a:solidFill>
                  <a:schemeClr val="tx1"/>
                </a:solidFill>
              </a:rPr>
              <a:t>- </a:t>
            </a:r>
          </a:p>
          <a:p>
            <a:pPr marL="1254125" lvl="2" indent="-339725">
              <a:spcBef>
                <a:spcPts val="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with void or return value </a:t>
            </a:r>
          </a:p>
          <a:p>
            <a:pPr marL="1254125" lvl="2" indent="-339725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 could have parameters</a:t>
            </a:r>
          </a:p>
          <a:p>
            <a:pPr marL="804863" indent="-347663">
              <a:buClrTx/>
            </a:pPr>
            <a:r>
              <a:rPr lang="en-US" sz="1800" dirty="0">
                <a:solidFill>
                  <a:srgbClr val="FF0000"/>
                </a:solidFill>
              </a:rPr>
              <a:t>Field (s)</a:t>
            </a:r>
            <a:r>
              <a:rPr lang="en-US" sz="1800" dirty="0">
                <a:solidFill>
                  <a:schemeClr val="tx1"/>
                </a:solidFill>
              </a:rPr>
              <a:t>- Fields could also have access modifiers.</a:t>
            </a:r>
          </a:p>
          <a:p>
            <a:pPr marL="1204793" lvl="1" indent="-347663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A field may have a </a:t>
            </a:r>
            <a:r>
              <a:rPr lang="en-US" sz="1800" dirty="0">
                <a:solidFill>
                  <a:srgbClr val="FF0000"/>
                </a:solidFill>
              </a:rPr>
              <a:t>private</a:t>
            </a:r>
            <a:r>
              <a:rPr lang="en-US" sz="1800" dirty="0">
                <a:solidFill>
                  <a:schemeClr val="tx1"/>
                </a:solidFill>
              </a:rPr>
              <a:t> access modifier used with a property. A property </a:t>
            </a:r>
            <a:r>
              <a:rPr lang="en-US" sz="1800" dirty="0">
                <a:solidFill>
                  <a:srgbClr val="FF0000"/>
                </a:solidFill>
              </a:rPr>
              <a:t>encapsulates</a:t>
            </a:r>
            <a:r>
              <a:rPr lang="en-US" sz="1800" dirty="0">
                <a:solidFill>
                  <a:schemeClr val="tx1"/>
                </a:solidFill>
              </a:rPr>
              <a:t> a private field using a setter and getter to assign and retrieve an underlying field value</a:t>
            </a:r>
          </a:p>
          <a:p>
            <a:pPr marL="2001838" lvl="1" indent="-2286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tabLst>
                <a:tab pos="11430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i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 is a private field that cannot be accessed directly. </a:t>
            </a:r>
          </a:p>
          <a:p>
            <a:pPr marL="2001838" lvl="1" indent="-2286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tabLst>
                <a:tab pos="11430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It will only be accessed using the </a:t>
            </a:r>
            <a:r>
              <a:rPr lang="en-US" sz="1800" i="1" dirty="0" err="1">
                <a:solidFill>
                  <a:schemeClr val="tx1"/>
                </a:solidFill>
              </a:rPr>
              <a:t>StudentId</a:t>
            </a:r>
            <a:r>
              <a:rPr lang="en-US" sz="1800" dirty="0">
                <a:solidFill>
                  <a:schemeClr val="tx1"/>
                </a:solidFill>
              </a:rPr>
              <a:t> property.</a:t>
            </a:r>
          </a:p>
          <a:p>
            <a:pPr marL="2001838" lvl="1" indent="-2286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tabLst>
                <a:tab pos="1431925" algn="l"/>
              </a:tabLst>
            </a:pPr>
            <a:r>
              <a:rPr lang="en-US" sz="1800" dirty="0">
                <a:solidFill>
                  <a:schemeClr val="tx1"/>
                </a:solidFill>
              </a:rPr>
              <a:t>get{ } returns the value of the underlying field</a:t>
            </a:r>
          </a:p>
          <a:p>
            <a:pPr marL="2001838" lvl="1" indent="-2286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tabLst>
                <a:tab pos="1431925" algn="l"/>
              </a:tabLst>
            </a:pPr>
            <a:r>
              <a:rPr lang="en-US" sz="1800" dirty="0">
                <a:solidFill>
                  <a:schemeClr val="tx1"/>
                </a:solidFill>
              </a:rPr>
              <a:t>set{ } assigns the value to the underlying field </a:t>
            </a:r>
            <a:r>
              <a:rPr lang="en-US" sz="1800" i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B417-2F28-4277-84A4-CA5F9A5E1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37905" r="60552" b="28884"/>
          <a:stretch/>
        </p:blipFill>
        <p:spPr>
          <a:xfrm>
            <a:off x="8692101" y="5105400"/>
            <a:ext cx="3505200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07BB4-6F7B-4CC3-8496-FF86C5852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9" t="42913" r="38286" b="43539"/>
          <a:stretch/>
        </p:blipFill>
        <p:spPr>
          <a:xfrm>
            <a:off x="8224837" y="990600"/>
            <a:ext cx="3963988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08" y="609600"/>
            <a:ext cx="11125200" cy="4114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Namespaces are used in C# for organizing related classes</a:t>
            </a:r>
          </a:p>
          <a:p>
            <a:pPr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2 major namespaces in C#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1800" dirty="0" err="1">
                <a:solidFill>
                  <a:schemeClr val="tx1"/>
                </a:solidFill>
              </a:rPr>
              <a:t>DotNet</a:t>
            </a:r>
            <a:r>
              <a:rPr lang="en-US" sz="1800" dirty="0">
                <a:solidFill>
                  <a:schemeClr val="tx1"/>
                </a:solidFill>
              </a:rPr>
              <a:t> framework namespaces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User-defined namespaces</a:t>
            </a:r>
          </a:p>
          <a:p>
            <a:pPr marL="284163" lvl="1" indent="-284163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A namespace is created for you when you create a new project (with the name of your project)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Classes under the same namespace can be referred to as </a:t>
            </a:r>
            <a:r>
              <a:rPr lang="en-US" sz="1800" i="1" dirty="0">
                <a:solidFill>
                  <a:schemeClr val="tx1"/>
                </a:solidFill>
              </a:rPr>
              <a:t>namespace. </a:t>
            </a:r>
            <a:r>
              <a:rPr lang="en-US" sz="1800" i="1" dirty="0" err="1">
                <a:solidFill>
                  <a:schemeClr val="tx1"/>
                </a:solidFill>
              </a:rPr>
              <a:t>classname</a:t>
            </a:r>
            <a:r>
              <a:rPr lang="en-US" sz="1800" dirty="0">
                <a:solidFill>
                  <a:schemeClr val="tx1"/>
                </a:solidFill>
              </a:rPr>
              <a:t> syntax. For example, the Student class can be accessed as “</a:t>
            </a:r>
            <a:r>
              <a:rPr lang="en-US" sz="1800" i="1" dirty="0" err="1">
                <a:solidFill>
                  <a:schemeClr val="tx1"/>
                </a:solidFill>
              </a:rPr>
              <a:t>School.Student</a:t>
            </a:r>
            <a:r>
              <a:rPr lang="en-US" sz="1800" i="1" dirty="0">
                <a:solidFill>
                  <a:schemeClr val="tx1"/>
                </a:solidFill>
              </a:rPr>
              <a:t>”</a:t>
            </a:r>
          </a:p>
          <a:p>
            <a:pPr lvl="1">
              <a:lnSpc>
                <a:spcPct val="150000"/>
              </a:lnSpc>
              <a:buClrTx/>
            </a:pP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67B4D-B7AD-437D-9D3B-E154EC32A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33329" r="47499" b="24439"/>
          <a:stretch/>
        </p:blipFill>
        <p:spPr>
          <a:xfrm>
            <a:off x="8037512" y="3810000"/>
            <a:ext cx="388620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utorialsteacher.com/Content/images/csharp/csharp-program.png">
            <a:extLst>
              <a:ext uri="{FF2B5EF4-FFF2-40B4-BE49-F238E27FC236}">
                <a16:creationId xmlns:a16="http://schemas.microsoft.com/office/drawing/2014/main" id="{478A14F6-F772-43A8-A76F-601B295F0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9"/>
          <a:stretch/>
        </p:blipFill>
        <p:spPr bwMode="auto">
          <a:xfrm>
            <a:off x="6323013" y="49634"/>
            <a:ext cx="5865812" cy="45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tutorialsteacher.com/Content/images/csharp/csharp-code-structure.png">
            <a:extLst>
              <a:ext uri="{FF2B5EF4-FFF2-40B4-BE49-F238E27FC236}">
                <a16:creationId xmlns:a16="http://schemas.microsoft.com/office/drawing/2014/main" id="{0DC3DE9A-1C09-4F51-ACCF-2B198C44D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23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15" y="3544"/>
            <a:ext cx="8594429" cy="8346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Implicitly Typed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990600"/>
            <a:ext cx="11734800" cy="457200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Local variables can be declared with </a:t>
            </a:r>
            <a:r>
              <a:rPr lang="en-US" sz="1800" b="1" dirty="0">
                <a:solidFill>
                  <a:schemeClr val="tx1"/>
                </a:solidFill>
              </a:rPr>
              <a:t>var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Ex. </a:t>
            </a:r>
            <a:r>
              <a:rPr lang="en-US" sz="1800" b="1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5;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It could also be used when creating new objects 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Ex. </a:t>
            </a:r>
          </a:p>
          <a:p>
            <a:pPr marL="0" indent="0">
              <a:buClrTx/>
              <a:buNone/>
            </a:pPr>
            <a:r>
              <a:rPr lang="en-US" sz="1800" dirty="0">
                <a:solidFill>
                  <a:schemeClr val="tx1"/>
                </a:solidFill>
              </a:rPr>
              <a:t>				 </a:t>
            </a:r>
            <a:r>
              <a:rPr lang="en-US" sz="1800" dirty="0" err="1">
                <a:solidFill>
                  <a:schemeClr val="tx1"/>
                </a:solidFill>
              </a:rPr>
              <a:t>DateTime</a:t>
            </a:r>
            <a:r>
              <a:rPr lang="en-US" sz="1800" dirty="0">
                <a:solidFill>
                  <a:schemeClr val="tx1"/>
                </a:solidFill>
              </a:rPr>
              <a:t> time = new </a:t>
            </a:r>
            <a:r>
              <a:rPr lang="en-US" sz="1800" dirty="0" err="1">
                <a:solidFill>
                  <a:schemeClr val="tx1"/>
                </a:solidFill>
              </a:rPr>
              <a:t>DateTime</a:t>
            </a:r>
            <a:r>
              <a:rPr lang="en-US" sz="1800" dirty="0">
                <a:solidFill>
                  <a:schemeClr val="tx1"/>
                </a:solidFill>
              </a:rPr>
              <a:t>() 		</a:t>
            </a:r>
          </a:p>
          <a:p>
            <a:pPr marL="0" indent="0">
              <a:buClrTx/>
              <a:buNone/>
            </a:pPr>
            <a:r>
              <a:rPr lang="en-US" sz="1800" b="1" dirty="0">
                <a:solidFill>
                  <a:schemeClr val="tx1"/>
                </a:solidFill>
              </a:rPr>
              <a:t>						and </a:t>
            </a:r>
            <a:r>
              <a:rPr lang="en-US" sz="1800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ClrTx/>
              <a:buNone/>
            </a:pPr>
            <a:r>
              <a:rPr lang="en-US" sz="1800" dirty="0">
                <a:solidFill>
                  <a:schemeClr val="tx1"/>
                </a:solidFill>
              </a:rPr>
              <a:t>				 var time = new </a:t>
            </a:r>
            <a:r>
              <a:rPr lang="en-US" sz="1800" dirty="0" err="1">
                <a:solidFill>
                  <a:schemeClr val="tx1"/>
                </a:solidFill>
              </a:rPr>
              <a:t>DateTime</a:t>
            </a:r>
            <a:r>
              <a:rPr lang="en-US" sz="1800" dirty="0">
                <a:solidFill>
                  <a:schemeClr val="tx1"/>
                </a:solidFill>
              </a:rPr>
              <a:t>() </a:t>
            </a:r>
          </a:p>
          <a:p>
            <a:pPr marL="0" indent="0">
              <a:buClrTx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Do we really need to have </a:t>
            </a:r>
            <a:r>
              <a:rPr lang="en-US" sz="1800" dirty="0" err="1">
                <a:solidFill>
                  <a:schemeClr val="tx1"/>
                </a:solidFill>
              </a:rPr>
              <a:t>DateTime</a:t>
            </a:r>
            <a:r>
              <a:rPr lang="en-US" sz="1800" dirty="0">
                <a:solidFill>
                  <a:schemeClr val="tx1"/>
                </a:solidFill>
              </a:rPr>
              <a:t> in 2 places?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 C# compiler will infer the type from the right part of the statement. Hence, a value must always be assigned to the variable </a:t>
            </a:r>
          </a:p>
        </p:txBody>
      </p:sp>
    </p:spTree>
    <p:extLst>
      <p:ext uri="{BB962C8B-B14F-4D97-AF65-F5344CB8AC3E}">
        <p14:creationId xmlns:p14="http://schemas.microsoft.com/office/powerpoint/2010/main" val="2682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91"/>
            <a:ext cx="9144001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b="1" dirty="0">
                <a:solidFill>
                  <a:schemeClr val="accent2"/>
                </a:solidFill>
              </a:rPr>
              <a:t>Accessing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0" y="875768"/>
            <a:ext cx="6528421" cy="537263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chemeClr val="tx1"/>
                </a:solidFill>
              </a:rPr>
              <a:t> is a static class that provides different functionalities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copy, delete, check if a file exists, append lines or text to a file's content, get last access time,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Namespace is </a:t>
            </a:r>
            <a:r>
              <a:rPr lang="en-US" b="1" dirty="0">
                <a:solidFill>
                  <a:srgbClr val="FF0000"/>
                </a:solidFill>
              </a:rPr>
              <a:t>System.IO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 classes could also do reading and writing.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Works equally well on Linux/Mac/Windows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handle any file format.</a:t>
            </a:r>
          </a:p>
          <a:p>
            <a:pPr marL="285750" lvl="1" indent="-285750">
              <a:buClrTx/>
            </a:pPr>
            <a:r>
              <a:rPr lang="en-US" dirty="0">
                <a:solidFill>
                  <a:schemeClr val="tx1"/>
                </a:solidFill>
              </a:rPr>
              <a:t>See </a:t>
            </a:r>
            <a:r>
              <a:rPr lang="en-US" dirty="0" err="1">
                <a:solidFill>
                  <a:schemeClr val="tx1"/>
                </a:solidFill>
              </a:rPr>
              <a:t>Accessing_Files</a:t>
            </a:r>
            <a:r>
              <a:rPr lang="en-US" dirty="0">
                <a:solidFill>
                  <a:schemeClr val="tx1"/>
                </a:solidFill>
              </a:rPr>
              <a:t> folder for code.</a:t>
            </a:r>
          </a:p>
          <a:p>
            <a:pPr marL="285750" lvl="1" indent="-285750">
              <a:buClrTx/>
            </a:pP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285750" lvl="1" indent="-285750">
              <a:buClrTx/>
            </a:pPr>
            <a:r>
              <a:rPr 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using statement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defines a scope at the end of which an object is disposed.</a:t>
            </a:r>
          </a:p>
          <a:p>
            <a:pPr marL="285750" lvl="1" indent="-285750">
              <a:buClrTx/>
            </a:pPr>
            <a:r>
              <a:rPr 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sz="1800" b="0" i="0" u="none" strike="noStrike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directive</a:t>
            </a:r>
            <a:r>
              <a:rPr lang="en-US" sz="1800" b="0" i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imports 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types defined in other namespaces.</a:t>
            </a:r>
          </a:p>
          <a:p>
            <a:pPr marL="285750" lvl="1" indent="-285750">
              <a:buClrTx/>
            </a:pPr>
            <a:endParaRPr lang="en-US" dirty="0">
              <a:solidFill>
                <a:schemeClr val="tx1"/>
              </a:solidFill>
            </a:endParaRPr>
          </a:p>
          <a:p>
            <a:pPr marL="517525" lvl="1" indent="-285750"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8872-3959-4E08-8D57-B71CBA8B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4" t="14435" r="33746" b="5544"/>
          <a:stretch/>
        </p:blipFill>
        <p:spPr>
          <a:xfrm>
            <a:off x="6778624" y="0"/>
            <a:ext cx="5410201" cy="68348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F564A-5309-4FFE-B35C-94B1C56469D5}"/>
              </a:ext>
            </a:extLst>
          </p:cNvPr>
          <p:cNvSpPr/>
          <p:nvPr/>
        </p:nvSpPr>
        <p:spPr>
          <a:xfrm>
            <a:off x="303212" y="6122428"/>
            <a:ext cx="7662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(path))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23191"/>
            <a:ext cx="9144001" cy="685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41" y="689113"/>
            <a:ext cx="12114213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C# provides built-in support to handle the exception using try, catch &amp; finally blocks</a:t>
            </a:r>
          </a:p>
          <a:p>
            <a:pPr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Any suspected code that may raise exceptions should be put inside a </a:t>
            </a:r>
            <a:r>
              <a:rPr lang="en-US" sz="1800" b="1" dirty="0">
                <a:solidFill>
                  <a:schemeClr val="tx1"/>
                </a:solidFill>
              </a:rPr>
              <a:t>try block</a:t>
            </a:r>
          </a:p>
          <a:p>
            <a:pPr>
              <a:lnSpc>
                <a:spcPct val="150000"/>
              </a:lnSpc>
              <a:buClrTx/>
            </a:pPr>
            <a:r>
              <a:rPr lang="en-US" sz="1800" b="1" dirty="0">
                <a:solidFill>
                  <a:schemeClr val="tx1"/>
                </a:solidFill>
              </a:rPr>
              <a:t>Catch </a:t>
            </a:r>
            <a:r>
              <a:rPr lang="en-US" sz="1800" dirty="0">
                <a:solidFill>
                  <a:schemeClr val="tx1"/>
                </a:solidFill>
              </a:rPr>
              <a:t>identifies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catches specific exceptions such as  </a:t>
            </a:r>
            <a:r>
              <a:rPr lang="en-US" sz="1800" i="1" dirty="0">
                <a:solidFill>
                  <a:schemeClr val="tx1"/>
                </a:solidFill>
              </a:rPr>
              <a:t>Array Index Out Of Range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2000" i="1" dirty="0" err="1">
                <a:solidFill>
                  <a:schemeClr val="tx1"/>
                </a:solidFill>
              </a:rPr>
              <a:t>FileNotFoundException</a:t>
            </a:r>
            <a:endParaRPr lang="en-US" sz="1800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finally block </a:t>
            </a:r>
            <a:r>
              <a:rPr lang="en-US" sz="1800" dirty="0">
                <a:solidFill>
                  <a:schemeClr val="tx1"/>
                </a:solidFill>
              </a:rPr>
              <a:t>will always be executed whether an exception is raised or not.  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Is used to release resources, e.g., to close any stream or file objects that were opened in the try block</a:t>
            </a:r>
          </a:p>
          <a:p>
            <a:pPr marL="168275" lvl="1" indent="-168275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A try block without a catch or finally block causes a compiler error.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9ECC3-FF6E-4E60-8035-686F1DE16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36663" r="38747" b="21104"/>
          <a:stretch/>
        </p:blipFill>
        <p:spPr>
          <a:xfrm>
            <a:off x="7492653" y="3962399"/>
            <a:ext cx="4724401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3430</TotalTime>
  <Words>709</Words>
  <Application>Microsoft Office PowerPoint</Application>
  <PresentationFormat>Custom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Corbel</vt:lpstr>
      <vt:lpstr>Segoe UI</vt:lpstr>
      <vt:lpstr>Trebuchet MS</vt:lpstr>
      <vt:lpstr>Wingdings</vt:lpstr>
      <vt:lpstr>Wingdings 3</vt:lpstr>
      <vt:lpstr>Facet</vt:lpstr>
      <vt:lpstr>COPADS </vt:lpstr>
      <vt:lpstr> Outline</vt:lpstr>
      <vt:lpstr>Basics of C#</vt:lpstr>
      <vt:lpstr> Declaring Classes in C#</vt:lpstr>
      <vt:lpstr>Namespaces</vt:lpstr>
      <vt:lpstr>PowerPoint Presentation</vt:lpstr>
      <vt:lpstr>Implicitly Typed Variables</vt:lpstr>
      <vt:lpstr>  Accessing Files</vt:lpstr>
      <vt:lpstr>Exception Handling</vt:lpstr>
      <vt:lpstr>Networking in C#</vt:lpstr>
      <vt:lpstr>Code Sample 1:“Example 0”</vt:lpstr>
      <vt:lpstr>Code Sample 2: “Example 1”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154</cp:revision>
  <dcterms:created xsi:type="dcterms:W3CDTF">2016-12-13T01:18:20Z</dcterms:created>
  <dcterms:modified xsi:type="dcterms:W3CDTF">2024-01-18T15:40:54Z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