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6" r:id="rId5"/>
    <p:sldId id="257" r:id="rId6"/>
    <p:sldId id="259" r:id="rId7"/>
    <p:sldId id="298" r:id="rId8"/>
    <p:sldId id="261" r:id="rId9"/>
    <p:sldId id="299" r:id="rId10"/>
    <p:sldId id="264" r:id="rId11"/>
    <p:sldId id="266" r:id="rId12"/>
    <p:sldId id="267" r:id="rId13"/>
    <p:sldId id="297" r:id="rId14"/>
    <p:sldId id="270" r:id="rId15"/>
    <p:sldId id="300" r:id="rId16"/>
    <p:sldId id="272" r:id="rId17"/>
    <p:sldId id="269" r:id="rId18"/>
  </p:sldIdLst>
  <p:sldSz cx="12188825" cy="6858000"/>
  <p:notesSz cx="7023100" cy="93091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94657" autoAdjust="0"/>
  </p:normalViewPr>
  <p:slideViewPr>
    <p:cSldViewPr showGuides="1">
      <p:cViewPr varScale="1">
        <p:scale>
          <a:sx n="70" d="100"/>
          <a:sy n="70" d="100"/>
        </p:scale>
        <p:origin x="392" y="8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59088EAF-6ECA-4616-85EF-35AA19C641F3}" type="datetimeFigureOut">
              <a:rPr lang="en-US"/>
              <a:t>1/26/2024</a:t>
            </a:fld>
            <a:endParaRPr/>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3ABD2D7A-D230-4F91-BD59-0A39C2703BA8}" type="datetimeFigureOut">
              <a:rPr lang="en-US"/>
              <a:t>1/26/2024</a:t>
            </a:fld>
            <a:endParaRPr/>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ath.stonybrook.edu/~ccc/dfc/dfc/signals.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227526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1016473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3965861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https://www.colocationamerica.com/blog/tcp-ip-vs-udp </a:t>
            </a:r>
          </a:p>
          <a:p>
            <a:r>
              <a:rPr lang="en-US" dirty="0"/>
              <a:t>https://stackoverflow.com/questions/17446491/tcp-stream-vs-udp-message#:~:text=TCP%20is%20a%20connection%2Doriented,between%20to%20ends%20during%20transfer.</a:t>
            </a:r>
          </a:p>
        </p:txBody>
      </p:sp>
      <p:sp>
        <p:nvSpPr>
          <p:cNvPr id="4" name="Slide Number Placeholder 3"/>
          <p:cNvSpPr>
            <a:spLocks noGrp="1"/>
          </p:cNvSpPr>
          <p:nvPr>
            <p:ph type="sldNum" sz="quarter" idx="10"/>
          </p:nvPr>
        </p:nvSpPr>
        <p:spPr/>
        <p:txBody>
          <a:bodyPr/>
          <a:lstStyle/>
          <a:p>
            <a:fld id="{F93199CD-3E1B-4AE6-990F-76F925F5EA9F}" type="slidenum">
              <a:rPr lang="en-US" smtClean="0"/>
              <a:t>14</a:t>
            </a:fld>
            <a:endParaRPr lang="en-US"/>
          </a:p>
        </p:txBody>
      </p:sp>
    </p:spTree>
    <p:extLst>
      <p:ext uri="{BB962C8B-B14F-4D97-AF65-F5344CB8AC3E}">
        <p14:creationId xmlns:p14="http://schemas.microsoft.com/office/powerpoint/2010/main" val="2467691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77414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167038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https://www.math.stonybrook.edu/~ccc/dfc/dfc/signals.html</a:t>
            </a:r>
            <a:r>
              <a:rPr lang="en-US" dirty="0"/>
              <a:t> </a:t>
            </a:r>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3528454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2750358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1048752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two threads are updating a bank account balance at the same time, we should put a lock on that section</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2637228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the traffic left turn issue</a:t>
            </a:r>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2819839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3696288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367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70694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3653563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128455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529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13247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87640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61210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62880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05839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61648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61411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32188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93503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72295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7873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41C87-7AD9-4845-A077-840E4A0F3F06}" type="datetimeFigureOut">
              <a:rPr lang="en-US" smtClean="0"/>
              <a:pPr/>
              <a:t>1/26/2024</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4222790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math.stonybrook.edu/~ccc/dfc/dfc/signals.html" TargetMode="Externa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COPADS</a:t>
            </a:r>
          </a:p>
        </p:txBody>
      </p:sp>
      <p:sp>
        <p:nvSpPr>
          <p:cNvPr id="4" name="Subtitle 3"/>
          <p:cNvSpPr>
            <a:spLocks noGrp="1"/>
          </p:cNvSpPr>
          <p:nvPr>
            <p:ph type="subTitle" idx="1"/>
          </p:nvPr>
        </p:nvSpPr>
        <p:spPr/>
        <p:txBody>
          <a:bodyPr/>
          <a:lstStyle/>
          <a:p>
            <a:r>
              <a:rPr lang="it-IT" b="1" dirty="0">
                <a:solidFill>
                  <a:schemeClr val="tx1"/>
                </a:solidFill>
              </a:rPr>
              <a:t>#3 – Multithreading Basics</a:t>
            </a:r>
          </a:p>
          <a:p>
            <a:endParaRPr lang="it-IT" dirty="0"/>
          </a:p>
        </p:txBody>
      </p:sp>
      <p:sp>
        <p:nvSpPr>
          <p:cNvPr id="5" name="Subtitle 3">
            <a:extLst>
              <a:ext uri="{FF2B5EF4-FFF2-40B4-BE49-F238E27FC236}">
                <a16:creationId xmlns:a16="http://schemas.microsoft.com/office/drawing/2014/main" id="{B42A89BA-B011-47C6-BCBB-38D74C3AC8C0}"/>
              </a:ext>
            </a:extLst>
          </p:cNvPr>
          <p:cNvSpPr txBox="1">
            <a:spLocks/>
          </p:cNvSpPr>
          <p:nvPr/>
        </p:nvSpPr>
        <p:spPr>
          <a:xfrm>
            <a:off x="9066212" y="6260633"/>
            <a:ext cx="2811913" cy="533400"/>
          </a:xfrm>
          <a:prstGeom prst="rect">
            <a:avLst/>
          </a:prstGeom>
        </p:spPr>
        <p:txBody>
          <a:bodyPr vert="horz" lIns="91440" tIns="45720" rIns="91440" bIns="45720" rtlCol="0" anchor="t">
            <a:normAutofit fontScale="92500"/>
          </a:bodyPr>
          <a:lstStyle>
            <a:lvl1pPr marL="0" indent="0" algn="r" defTabSz="457063" rtl="0" eaLnBrk="1" latinLnBrk="0" hangingPunct="1">
              <a:spcBef>
                <a:spcPts val="1000"/>
              </a:spcBef>
              <a:spcAft>
                <a:spcPts val="0"/>
              </a:spcAft>
              <a:buClr>
                <a:schemeClr val="accent1"/>
              </a:buClr>
              <a:buSzPct val="80000"/>
              <a:buFont typeface="Wingdings 3" charset="2"/>
              <a:buNone/>
              <a:defRPr sz="1799" kern="1200">
                <a:solidFill>
                  <a:schemeClr val="tx1">
                    <a:lumMod val="50000"/>
                    <a:lumOff val="50000"/>
                  </a:schemeClr>
                </a:solidFill>
                <a:latin typeface="+mn-lt"/>
                <a:ea typeface="+mn-ea"/>
                <a:cs typeface="+mn-cs"/>
              </a:defRPr>
            </a:lvl1pPr>
            <a:lvl2pPr marL="457063" indent="0" algn="ctr" defTabSz="457063"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126" indent="0" algn="ctr" defTabSz="457063"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189"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251"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314"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2377"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199440"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6503"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it-IT" b="1" dirty="0">
                <a:solidFill>
                  <a:schemeClr val="tx1"/>
                </a:solidFill>
              </a:rPr>
              <a:t>IFEOLUWATAYO IGE, 2023 </a:t>
            </a:r>
          </a:p>
          <a:p>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9F82-BCFA-F64D-B003-F14CED53087D}"/>
              </a:ext>
            </a:extLst>
          </p:cNvPr>
          <p:cNvSpPr>
            <a:spLocks noGrp="1"/>
          </p:cNvSpPr>
          <p:nvPr>
            <p:ph type="title"/>
          </p:nvPr>
        </p:nvSpPr>
        <p:spPr>
          <a:xfrm>
            <a:off x="684212" y="0"/>
            <a:ext cx="8594429" cy="1320800"/>
          </a:xfrm>
        </p:spPr>
        <p:txBody>
          <a:bodyPr/>
          <a:lstStyle/>
          <a:p>
            <a:pPr algn="ctr"/>
            <a:r>
              <a:rPr lang="en-US" b="1" dirty="0"/>
              <a:t>Deadlocks</a:t>
            </a:r>
          </a:p>
        </p:txBody>
      </p:sp>
      <p:pic>
        <p:nvPicPr>
          <p:cNvPr id="1026" name="Picture 2" descr="Intersection Deadlock">
            <a:extLst>
              <a:ext uri="{FF2B5EF4-FFF2-40B4-BE49-F238E27FC236}">
                <a16:creationId xmlns:a16="http://schemas.microsoft.com/office/drawing/2014/main" id="{81E198A2-101C-944A-93A8-EE8A373EC50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93046" y="262270"/>
            <a:ext cx="5181600" cy="5130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3CD29C-AB87-484F-8220-1EFBABE37281}"/>
              </a:ext>
            </a:extLst>
          </p:cNvPr>
          <p:cNvSpPr txBox="1"/>
          <p:nvPr/>
        </p:nvSpPr>
        <p:spPr>
          <a:xfrm>
            <a:off x="150812" y="617724"/>
            <a:ext cx="7162800" cy="5478423"/>
          </a:xfrm>
          <a:prstGeom prst="rect">
            <a:avLst/>
          </a:prstGeom>
          <a:noFill/>
        </p:spPr>
        <p:txBody>
          <a:bodyPr wrap="square" rtlCol="0">
            <a:spAutoFit/>
          </a:bodyPr>
          <a:lstStyle/>
          <a:p>
            <a:pPr marL="342900" indent="-342900">
              <a:lnSpc>
                <a:spcPct val="150000"/>
              </a:lnSpc>
              <a:buClr>
                <a:schemeClr val="accent2"/>
              </a:buClr>
              <a:buFont typeface="Wingdings" panose="05000000000000000000" pitchFamily="2" charset="2"/>
              <a:buChar char="Ø"/>
            </a:pPr>
            <a:r>
              <a:rPr lang="en-US" sz="2000" dirty="0"/>
              <a:t>The road is the resource – only one car can occupy a space of pavement at a time</a:t>
            </a:r>
          </a:p>
          <a:p>
            <a:pPr marL="342900" indent="-342900">
              <a:lnSpc>
                <a:spcPct val="150000"/>
              </a:lnSpc>
              <a:buClr>
                <a:schemeClr val="accent2"/>
              </a:buClr>
              <a:buFont typeface="Wingdings" panose="05000000000000000000" pitchFamily="2" charset="2"/>
              <a:buChar char="Ø"/>
            </a:pPr>
            <a:r>
              <a:rPr lang="en-US" sz="2000" dirty="0"/>
              <a:t>Red car is blocked by the car in front (and can’t move)</a:t>
            </a:r>
          </a:p>
          <a:p>
            <a:pPr marL="342900" indent="-342900">
              <a:lnSpc>
                <a:spcPct val="150000"/>
              </a:lnSpc>
              <a:buClr>
                <a:schemeClr val="accent2"/>
              </a:buClr>
              <a:buFont typeface="Wingdings" panose="05000000000000000000" pitchFamily="2" charset="2"/>
              <a:buChar char="Ø"/>
            </a:pPr>
            <a:r>
              <a:rPr lang="en-US" sz="2000" dirty="0"/>
              <a:t>Green car is blocked by Red Car</a:t>
            </a:r>
          </a:p>
          <a:p>
            <a:pPr marL="342900" indent="-342900">
              <a:lnSpc>
                <a:spcPct val="150000"/>
              </a:lnSpc>
              <a:buClr>
                <a:schemeClr val="accent2"/>
              </a:buClr>
              <a:buFont typeface="Wingdings" panose="05000000000000000000" pitchFamily="2" charset="2"/>
              <a:buChar char="Ø"/>
            </a:pPr>
            <a:r>
              <a:rPr lang="en-US" sz="2000" dirty="0"/>
              <a:t>Blue car prevents the one in front from backing up</a:t>
            </a:r>
          </a:p>
          <a:p>
            <a:pPr marL="342900" indent="-342900">
              <a:lnSpc>
                <a:spcPct val="150000"/>
              </a:lnSpc>
              <a:buClr>
                <a:schemeClr val="accent2"/>
              </a:buClr>
              <a:buFont typeface="Wingdings" panose="05000000000000000000" pitchFamily="2" charset="2"/>
              <a:buChar char="Ø"/>
            </a:pPr>
            <a:r>
              <a:rPr lang="en-US" sz="2000" dirty="0"/>
              <a:t>No cars can move</a:t>
            </a:r>
          </a:p>
          <a:p>
            <a:pPr marL="800100" lvl="1" indent="-342900">
              <a:lnSpc>
                <a:spcPct val="150000"/>
              </a:lnSpc>
              <a:buClr>
                <a:schemeClr val="accent2"/>
              </a:buClr>
              <a:buFont typeface="Wingdings" panose="05000000000000000000" pitchFamily="2" charset="2"/>
              <a:buChar char="Ø"/>
            </a:pPr>
            <a:r>
              <a:rPr lang="en-US" sz="2000" dirty="0"/>
              <a:t>Red car can turn right, but what if the top and right roads were one-way?</a:t>
            </a:r>
          </a:p>
          <a:p>
            <a:pPr marL="800100" lvl="1" indent="-342900">
              <a:lnSpc>
                <a:spcPct val="150000"/>
              </a:lnSpc>
              <a:buClr>
                <a:schemeClr val="accent2"/>
              </a:buClr>
              <a:buFont typeface="Wingdings" panose="05000000000000000000" pitchFamily="2" charset="2"/>
              <a:buChar char="Ø"/>
            </a:pPr>
            <a:endParaRPr lang="en-US" sz="2000" dirty="0"/>
          </a:p>
          <a:p>
            <a:pPr marL="342900" indent="-342900">
              <a:lnSpc>
                <a:spcPct val="150000"/>
              </a:lnSpc>
              <a:buClr>
                <a:schemeClr val="accent2"/>
              </a:buClr>
              <a:buFont typeface="Wingdings" panose="05000000000000000000" pitchFamily="2" charset="2"/>
              <a:buChar char="Ø"/>
            </a:pPr>
            <a:r>
              <a:rPr lang="en-US" sz="2000" b="1" dirty="0"/>
              <a:t>Will revisit solutions to deadlocks in the coming weeks, including more details on the causes and solutions</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98751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52400"/>
            <a:ext cx="8594429" cy="762000"/>
          </a:xfrm>
        </p:spPr>
        <p:txBody>
          <a:bodyPr/>
          <a:lstStyle/>
          <a:p>
            <a:pPr algn="ctr"/>
            <a:r>
              <a:rPr lang="en-US" b="1" dirty="0"/>
              <a:t>Inter-Process Communication</a:t>
            </a:r>
          </a:p>
        </p:txBody>
      </p:sp>
      <p:sp>
        <p:nvSpPr>
          <p:cNvPr id="3" name="Content Placeholder 2"/>
          <p:cNvSpPr>
            <a:spLocks noGrp="1"/>
          </p:cNvSpPr>
          <p:nvPr>
            <p:ph idx="1"/>
          </p:nvPr>
        </p:nvSpPr>
        <p:spPr>
          <a:xfrm>
            <a:off x="455612" y="1600200"/>
            <a:ext cx="8594429" cy="3880773"/>
          </a:xfrm>
        </p:spPr>
        <p:txBody>
          <a:bodyPr/>
          <a:lstStyle/>
          <a:p>
            <a:r>
              <a:rPr lang="en-US" sz="1800" dirty="0">
                <a:solidFill>
                  <a:schemeClr val="tx1"/>
                </a:solidFill>
              </a:rPr>
              <a:t>Shared Resources, files in Memory</a:t>
            </a:r>
          </a:p>
          <a:p>
            <a:r>
              <a:rPr lang="en-US" sz="1800" dirty="0">
                <a:solidFill>
                  <a:schemeClr val="tx1"/>
                </a:solidFill>
              </a:rPr>
              <a:t>Remote Procedure Call</a:t>
            </a:r>
          </a:p>
          <a:p>
            <a:r>
              <a:rPr lang="en-US" sz="1800" dirty="0">
                <a:solidFill>
                  <a:schemeClr val="tx1"/>
                </a:solidFill>
              </a:rPr>
              <a:t>Network Protocols</a:t>
            </a:r>
          </a:p>
          <a:p>
            <a:endParaRPr lang="en-US" i="1" dirty="0"/>
          </a:p>
        </p:txBody>
      </p:sp>
    </p:spTree>
    <p:extLst>
      <p:ext uri="{BB962C8B-B14F-4D97-AF65-F5344CB8AC3E}">
        <p14:creationId xmlns:p14="http://schemas.microsoft.com/office/powerpoint/2010/main" val="59114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6594-FD57-456B-935B-C71FA75D855C}"/>
              </a:ext>
            </a:extLst>
          </p:cNvPr>
          <p:cNvSpPr>
            <a:spLocks noGrp="1"/>
          </p:cNvSpPr>
          <p:nvPr>
            <p:ph type="title"/>
          </p:nvPr>
        </p:nvSpPr>
        <p:spPr>
          <a:xfrm>
            <a:off x="1293812" y="0"/>
            <a:ext cx="9144001" cy="762000"/>
          </a:xfrm>
        </p:spPr>
        <p:txBody>
          <a:bodyPr/>
          <a:lstStyle/>
          <a:p>
            <a:r>
              <a:rPr lang="en-US" b="1" dirty="0"/>
              <a:t>Shared Resources, Files in Memory</a:t>
            </a:r>
          </a:p>
        </p:txBody>
      </p:sp>
      <p:sp>
        <p:nvSpPr>
          <p:cNvPr id="3" name="Content Placeholder 2">
            <a:extLst>
              <a:ext uri="{FF2B5EF4-FFF2-40B4-BE49-F238E27FC236}">
                <a16:creationId xmlns:a16="http://schemas.microsoft.com/office/drawing/2014/main" id="{5D22E7E8-6EDF-4D1D-99AF-44CC09AC6CC2}"/>
              </a:ext>
            </a:extLst>
          </p:cNvPr>
          <p:cNvSpPr>
            <a:spLocks noGrp="1"/>
          </p:cNvSpPr>
          <p:nvPr>
            <p:ph idx="1"/>
          </p:nvPr>
        </p:nvSpPr>
        <p:spPr>
          <a:xfrm>
            <a:off x="150811" y="838200"/>
            <a:ext cx="12038013" cy="5880652"/>
          </a:xfrm>
        </p:spPr>
        <p:txBody>
          <a:bodyPr>
            <a:normAutofit/>
          </a:bodyPr>
          <a:lstStyle/>
          <a:p>
            <a:pPr>
              <a:lnSpc>
                <a:spcPct val="150000"/>
              </a:lnSpc>
            </a:pPr>
            <a:r>
              <a:rPr lang="en-US" sz="1800" b="1" dirty="0">
                <a:solidFill>
                  <a:schemeClr val="accent2"/>
                </a:solidFill>
              </a:rPr>
              <a:t>Mutual Exclusion/Lock</a:t>
            </a:r>
          </a:p>
          <a:p>
            <a:pPr lvl="1">
              <a:lnSpc>
                <a:spcPct val="150000"/>
              </a:lnSpc>
            </a:pPr>
            <a:r>
              <a:rPr lang="en-US" sz="1800" dirty="0"/>
              <a:t> </a:t>
            </a:r>
            <a:r>
              <a:rPr lang="en-US" sz="1800" dirty="0">
                <a:solidFill>
                  <a:schemeClr val="tx1"/>
                </a:solidFill>
              </a:rPr>
              <a:t>A Process may lock a resource while in use </a:t>
            </a:r>
          </a:p>
          <a:p>
            <a:pPr>
              <a:lnSpc>
                <a:spcPct val="150000"/>
              </a:lnSpc>
            </a:pPr>
            <a:r>
              <a:rPr lang="en-US" sz="1800" b="1" dirty="0">
                <a:solidFill>
                  <a:schemeClr val="accent2"/>
                </a:solidFill>
              </a:rPr>
              <a:t>Semaphores</a:t>
            </a:r>
            <a:r>
              <a:rPr lang="en-US" sz="1800" dirty="0"/>
              <a:t>-</a:t>
            </a:r>
            <a:r>
              <a:rPr lang="en-US" sz="1800" dirty="0">
                <a:solidFill>
                  <a:schemeClr val="tx1"/>
                </a:solidFill>
              </a:rPr>
              <a:t>signal mechanism.  A variable that indicates the availability of a resource or not depending on its value (count).</a:t>
            </a:r>
          </a:p>
          <a:p>
            <a:pPr lvl="1">
              <a:lnSpc>
                <a:spcPct val="150000"/>
              </a:lnSpc>
            </a:pPr>
            <a:r>
              <a:rPr lang="en-US" sz="2000" b="0" i="0" dirty="0">
                <a:solidFill>
                  <a:srgbClr val="202124"/>
                </a:solidFill>
                <a:effectLst/>
                <a:latin typeface="Google Sans"/>
              </a:rPr>
              <a:t> </a:t>
            </a:r>
            <a:r>
              <a:rPr lang="en-US" sz="2000" b="0" i="0" dirty="0">
                <a:solidFill>
                  <a:schemeClr val="tx1"/>
                </a:solidFill>
                <a:effectLst/>
                <a:latin typeface="Google Sans"/>
              </a:rPr>
              <a:t>The resources could be printers, multiple memory buffers, etc.</a:t>
            </a:r>
            <a:endParaRPr lang="en-US" sz="1800" dirty="0">
              <a:solidFill>
                <a:schemeClr val="tx1"/>
              </a:solidFill>
            </a:endParaRPr>
          </a:p>
          <a:p>
            <a:pPr lvl="1">
              <a:lnSpc>
                <a:spcPct val="150000"/>
              </a:lnSpc>
            </a:pPr>
            <a:r>
              <a:rPr lang="en-US" sz="1800" dirty="0">
                <a:solidFill>
                  <a:schemeClr val="tx1"/>
                </a:solidFill>
              </a:rPr>
              <a:t>This mechanism restricts the number of simultaneous users of these resources up to a maximum number. </a:t>
            </a:r>
          </a:p>
          <a:p>
            <a:pPr lvl="1">
              <a:lnSpc>
                <a:spcPct val="150000"/>
              </a:lnSpc>
            </a:pPr>
            <a:r>
              <a:rPr lang="en-US" sz="1800" dirty="0">
                <a:solidFill>
                  <a:schemeClr val="tx1"/>
                </a:solidFill>
              </a:rPr>
              <a:t>A process may request access to the resource and be assigned (decrementing the semaphore). When the process releases the resource, it gives a signal which increments the semaphore.</a:t>
            </a:r>
          </a:p>
          <a:p>
            <a:pPr lvl="1">
              <a:lnSpc>
                <a:spcPct val="150000"/>
              </a:lnSpc>
            </a:pPr>
            <a:endParaRPr lang="en-US" sz="1800" dirty="0">
              <a:solidFill>
                <a:schemeClr val="tx1"/>
              </a:solidFill>
            </a:endParaRPr>
          </a:p>
          <a:p>
            <a:pPr marL="0" lvl="1" indent="0">
              <a:lnSpc>
                <a:spcPct val="150000"/>
              </a:lnSpc>
              <a:buNone/>
            </a:pPr>
            <a:r>
              <a:rPr lang="en-US" sz="1800" dirty="0">
                <a:solidFill>
                  <a:schemeClr val="tx1"/>
                </a:solidFill>
              </a:rPr>
              <a:t>Scenario: Many bathrooms with identical Keys, incremented or decremented semaphore when users take or return keys. </a:t>
            </a:r>
          </a:p>
        </p:txBody>
      </p:sp>
    </p:spTree>
    <p:extLst>
      <p:ext uri="{BB962C8B-B14F-4D97-AF65-F5344CB8AC3E}">
        <p14:creationId xmlns:p14="http://schemas.microsoft.com/office/powerpoint/2010/main" val="194726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IPC – Remote Procedure Call</a:t>
            </a:r>
          </a:p>
        </p:txBody>
      </p:sp>
      <p:sp>
        <p:nvSpPr>
          <p:cNvPr id="3" name="Content Placeholder 2"/>
          <p:cNvSpPr>
            <a:spLocks noGrp="1"/>
          </p:cNvSpPr>
          <p:nvPr>
            <p:ph idx="1"/>
          </p:nvPr>
        </p:nvSpPr>
        <p:spPr>
          <a:xfrm>
            <a:off x="150812" y="1600200"/>
            <a:ext cx="11506199" cy="4419601"/>
          </a:xfrm>
        </p:spPr>
        <p:txBody>
          <a:bodyPr/>
          <a:lstStyle/>
          <a:p>
            <a:pPr>
              <a:lnSpc>
                <a:spcPct val="150000"/>
              </a:lnSpc>
            </a:pPr>
            <a:r>
              <a:rPr lang="en-US" sz="2000" dirty="0">
                <a:solidFill>
                  <a:schemeClr val="tx1"/>
                </a:solidFill>
              </a:rPr>
              <a:t>Ability to run a function on another (or local) computer as if it were local</a:t>
            </a:r>
          </a:p>
          <a:p>
            <a:pPr>
              <a:lnSpc>
                <a:spcPct val="150000"/>
              </a:lnSpc>
            </a:pPr>
            <a:r>
              <a:rPr lang="en-US" sz="2000" dirty="0">
                <a:solidFill>
                  <a:schemeClr val="tx1"/>
                </a:solidFill>
              </a:rPr>
              <a:t>Also called Remote Method Invocation (RMI)when used in an object-oriented application </a:t>
            </a:r>
          </a:p>
          <a:p>
            <a:pPr marL="914400" indent="-228600">
              <a:lnSpc>
                <a:spcPct val="150000"/>
              </a:lnSpc>
              <a:tabLst>
                <a:tab pos="914400" algn="l"/>
              </a:tabLst>
            </a:pPr>
            <a:r>
              <a:rPr lang="en-US" sz="2000" dirty="0">
                <a:solidFill>
                  <a:schemeClr val="tx1"/>
                </a:solidFill>
              </a:rPr>
              <a:t>This involves writing object-oriented programming in which objects on different computers can interact in a distributed network.</a:t>
            </a:r>
          </a:p>
          <a:p>
            <a:pPr marL="914400" indent="-228600">
              <a:lnSpc>
                <a:spcPct val="150000"/>
              </a:lnSpc>
              <a:tabLst>
                <a:tab pos="914400" algn="l"/>
              </a:tabLst>
            </a:pPr>
            <a:r>
              <a:rPr lang="en-US" sz="2000" dirty="0">
                <a:solidFill>
                  <a:schemeClr val="tx1"/>
                </a:solidFill>
              </a:rPr>
              <a:t>Allows calling of methods on remote objects</a:t>
            </a:r>
          </a:p>
          <a:p>
            <a:pPr marL="914400" indent="-228600">
              <a:lnSpc>
                <a:spcPct val="150000"/>
              </a:lnSpc>
              <a:tabLst>
                <a:tab pos="914400" algn="l"/>
              </a:tabLst>
            </a:pPr>
            <a:r>
              <a:rPr lang="en-US" sz="2000" dirty="0">
                <a:solidFill>
                  <a:schemeClr val="tx1"/>
                </a:solidFill>
              </a:rPr>
              <a:t>Example is online e-commerce applications</a:t>
            </a:r>
          </a:p>
          <a:p>
            <a:endParaRPr lang="en-US" dirty="0">
              <a:solidFill>
                <a:schemeClr val="tx1"/>
              </a:solidFill>
            </a:endParaRPr>
          </a:p>
        </p:txBody>
      </p:sp>
    </p:spTree>
    <p:extLst>
      <p:ext uri="{BB962C8B-B14F-4D97-AF65-F5344CB8AC3E}">
        <p14:creationId xmlns:p14="http://schemas.microsoft.com/office/powerpoint/2010/main" val="33278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1" cy="685800"/>
          </a:xfrm>
        </p:spPr>
        <p:txBody>
          <a:bodyPr/>
          <a:lstStyle/>
          <a:p>
            <a:pPr algn="ctr"/>
            <a:r>
              <a:rPr lang="en-US" b="1" dirty="0"/>
              <a:t>IPC - </a:t>
            </a:r>
            <a:r>
              <a:rPr lang="en-US" sz="3600" b="1" dirty="0"/>
              <a:t>Networking Protocols</a:t>
            </a:r>
            <a:endParaRPr lang="en-US" b="1" dirty="0"/>
          </a:p>
        </p:txBody>
      </p:sp>
      <p:sp>
        <p:nvSpPr>
          <p:cNvPr id="3" name="Content Placeholder 2"/>
          <p:cNvSpPr>
            <a:spLocks noGrp="1"/>
          </p:cNvSpPr>
          <p:nvPr>
            <p:ph idx="1"/>
          </p:nvPr>
        </p:nvSpPr>
        <p:spPr>
          <a:xfrm>
            <a:off x="0" y="685800"/>
            <a:ext cx="11582400" cy="5562601"/>
          </a:xfrm>
        </p:spPr>
        <p:txBody>
          <a:bodyPr>
            <a:normAutofit/>
          </a:bodyPr>
          <a:lstStyle/>
          <a:p>
            <a:pPr>
              <a:lnSpc>
                <a:spcPct val="150000"/>
              </a:lnSpc>
            </a:pPr>
            <a:r>
              <a:rPr lang="en-US" sz="2000" dirty="0">
                <a:solidFill>
                  <a:schemeClr val="tx1"/>
                </a:solidFill>
              </a:rPr>
              <a:t>Processes send distributed messages to multiple receivers via Networking protocols</a:t>
            </a:r>
          </a:p>
          <a:p>
            <a:pPr>
              <a:lnSpc>
                <a:spcPct val="150000"/>
              </a:lnSpc>
            </a:pPr>
            <a:r>
              <a:rPr lang="en-US" sz="2000" dirty="0">
                <a:solidFill>
                  <a:schemeClr val="tx1"/>
                </a:solidFill>
              </a:rPr>
              <a:t>Two key networking protocols (WEEK 6)</a:t>
            </a:r>
          </a:p>
          <a:p>
            <a:pPr lvl="1">
              <a:lnSpc>
                <a:spcPct val="150000"/>
              </a:lnSpc>
            </a:pPr>
            <a:r>
              <a:rPr lang="en-US" sz="2000" dirty="0">
                <a:solidFill>
                  <a:schemeClr val="tx1"/>
                </a:solidFill>
              </a:rPr>
              <a:t>TCP (Transmission Control Protocol) – using streams, reliable (error detection via checksum), slower</a:t>
            </a:r>
          </a:p>
          <a:p>
            <a:pPr lvl="1">
              <a:lnSpc>
                <a:spcPct val="150000"/>
              </a:lnSpc>
            </a:pPr>
            <a:r>
              <a:rPr lang="en-US" sz="2000" dirty="0">
                <a:solidFill>
                  <a:schemeClr val="tx1"/>
                </a:solidFill>
              </a:rPr>
              <a:t>UDP (User Datagram Protocol) – using Datagrams, unreliable, faster</a:t>
            </a:r>
          </a:p>
          <a:p>
            <a:pPr lvl="1"/>
            <a:endParaRPr lang="en-US" dirty="0">
              <a:solidFill>
                <a:schemeClr val="tx1"/>
              </a:solidFill>
            </a:endParaRPr>
          </a:p>
        </p:txBody>
      </p:sp>
      <p:pic>
        <p:nvPicPr>
          <p:cNvPr id="5" name="Picture 4">
            <a:extLst>
              <a:ext uri="{FF2B5EF4-FFF2-40B4-BE49-F238E27FC236}">
                <a16:creationId xmlns:a16="http://schemas.microsoft.com/office/drawing/2014/main" id="{50A6EF7E-C1DB-61C2-B1A8-A5806FA010B7}"/>
              </a:ext>
            </a:extLst>
          </p:cNvPr>
          <p:cNvPicPr>
            <a:picLocks noChangeAspect="1"/>
          </p:cNvPicPr>
          <p:nvPr/>
        </p:nvPicPr>
        <p:blipFill>
          <a:blip r:embed="rId3"/>
          <a:stretch>
            <a:fillRect/>
          </a:stretch>
        </p:blipFill>
        <p:spPr>
          <a:xfrm>
            <a:off x="5711825" y="3485388"/>
            <a:ext cx="6477000" cy="3352800"/>
          </a:xfrm>
          <a:prstGeom prst="rect">
            <a:avLst/>
          </a:prstGeom>
        </p:spPr>
      </p:pic>
    </p:spTree>
    <p:extLst>
      <p:ext uri="{BB962C8B-B14F-4D97-AF65-F5344CB8AC3E}">
        <p14:creationId xmlns:p14="http://schemas.microsoft.com/office/powerpoint/2010/main" val="355632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B59B-DB46-417C-9BFF-48624832B138}"/>
              </a:ext>
            </a:extLst>
          </p:cNvPr>
          <p:cNvSpPr>
            <a:spLocks noGrp="1"/>
          </p:cNvSpPr>
          <p:nvPr>
            <p:ph type="title"/>
          </p:nvPr>
        </p:nvSpPr>
        <p:spPr>
          <a:xfrm>
            <a:off x="379412" y="228600"/>
            <a:ext cx="8594429" cy="827251"/>
          </a:xfrm>
        </p:spPr>
        <p:txBody>
          <a:bodyPr/>
          <a:lstStyle/>
          <a:p>
            <a:pPr algn="ctr"/>
            <a:r>
              <a:rPr lang="en-US" b="1" dirty="0"/>
              <a:t>OUTLINE</a:t>
            </a:r>
          </a:p>
        </p:txBody>
      </p:sp>
      <p:sp>
        <p:nvSpPr>
          <p:cNvPr id="4" name="Content Placeholder 2">
            <a:extLst>
              <a:ext uri="{FF2B5EF4-FFF2-40B4-BE49-F238E27FC236}">
                <a16:creationId xmlns:a16="http://schemas.microsoft.com/office/drawing/2014/main" id="{D3599A40-FE61-4057-A898-E150F974AB3E}"/>
              </a:ext>
            </a:extLst>
          </p:cNvPr>
          <p:cNvSpPr txBox="1">
            <a:spLocks/>
          </p:cNvSpPr>
          <p:nvPr/>
        </p:nvSpPr>
        <p:spPr>
          <a:xfrm>
            <a:off x="303212" y="1295400"/>
            <a:ext cx="8594429" cy="2890173"/>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a:solidFill>
                  <a:schemeClr val="tx1"/>
                </a:solidFill>
              </a:rPr>
              <a:t>Processes &amp; Threads</a:t>
            </a:r>
          </a:p>
          <a:p>
            <a:r>
              <a:rPr lang="en-US" b="1" dirty="0">
                <a:solidFill>
                  <a:schemeClr val="tx1"/>
                </a:solidFill>
              </a:rPr>
              <a:t>Deadlock</a:t>
            </a:r>
          </a:p>
          <a:p>
            <a:r>
              <a:rPr lang="en-US" b="1" dirty="0">
                <a:solidFill>
                  <a:schemeClr val="tx1"/>
                </a:solidFill>
              </a:rPr>
              <a:t>Inter-Process  Communication</a:t>
            </a:r>
          </a:p>
          <a:p>
            <a:r>
              <a:rPr lang="en-US" b="1" dirty="0">
                <a:solidFill>
                  <a:schemeClr val="tx1"/>
                </a:solidFill>
              </a:rPr>
              <a:t>C# and Threads</a:t>
            </a:r>
          </a:p>
        </p:txBody>
      </p:sp>
    </p:spTree>
    <p:extLst>
      <p:ext uri="{BB962C8B-B14F-4D97-AF65-F5344CB8AC3E}">
        <p14:creationId xmlns:p14="http://schemas.microsoft.com/office/powerpoint/2010/main" val="30533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9163"/>
            <a:ext cx="9144001" cy="533400"/>
          </a:xfrm>
        </p:spPr>
        <p:txBody>
          <a:bodyPr>
            <a:normAutofit fontScale="90000"/>
          </a:bodyPr>
          <a:lstStyle/>
          <a:p>
            <a:pPr algn="ctr"/>
            <a:r>
              <a:rPr lang="en-US" b="1" dirty="0"/>
              <a:t>Processes and Threads</a:t>
            </a:r>
            <a:endParaRPr lang="en-US" b="1" dirty="0">
              <a:highlight>
                <a:srgbClr val="FFFF00"/>
              </a:highlight>
            </a:endParaRPr>
          </a:p>
        </p:txBody>
      </p:sp>
      <p:sp>
        <p:nvSpPr>
          <p:cNvPr id="3" name="Content Placeholder 2"/>
          <p:cNvSpPr>
            <a:spLocks noGrp="1"/>
          </p:cNvSpPr>
          <p:nvPr>
            <p:ph idx="1"/>
          </p:nvPr>
        </p:nvSpPr>
        <p:spPr>
          <a:xfrm>
            <a:off x="74612" y="457200"/>
            <a:ext cx="11582400" cy="6248400"/>
          </a:xfrm>
        </p:spPr>
        <p:txBody>
          <a:bodyPr>
            <a:normAutofit/>
          </a:bodyPr>
          <a:lstStyle/>
          <a:p>
            <a:pPr>
              <a:lnSpc>
                <a:spcPct val="150000"/>
              </a:lnSpc>
              <a:spcBef>
                <a:spcPts val="1200"/>
              </a:spcBef>
            </a:pPr>
            <a:r>
              <a:rPr lang="en-US" dirty="0">
                <a:solidFill>
                  <a:schemeClr val="tx1"/>
                </a:solidFill>
              </a:rPr>
              <a:t>A thread is an independent execution path that can run simultaneously with other threads.</a:t>
            </a:r>
          </a:p>
          <a:p>
            <a:pPr>
              <a:lnSpc>
                <a:spcPct val="150000"/>
              </a:lnSpc>
              <a:spcBef>
                <a:spcPts val="1200"/>
              </a:spcBef>
            </a:pPr>
            <a:r>
              <a:rPr lang="en-US" dirty="0">
                <a:solidFill>
                  <a:schemeClr val="tx1"/>
                </a:solidFill>
              </a:rPr>
              <a:t>Threads are independent- which means if an exception occurs in one thread, it doesn't affect other threads</a:t>
            </a:r>
          </a:p>
          <a:p>
            <a:pPr>
              <a:lnSpc>
                <a:spcPct val="150000"/>
              </a:lnSpc>
              <a:spcBef>
                <a:spcPts val="1200"/>
              </a:spcBef>
            </a:pPr>
            <a:r>
              <a:rPr lang="en-US" b="1" dirty="0">
                <a:solidFill>
                  <a:schemeClr val="accent2"/>
                </a:solidFill>
              </a:rPr>
              <a:t>Multithreading</a:t>
            </a:r>
            <a:r>
              <a:rPr lang="en-US" dirty="0"/>
              <a:t> –</a:t>
            </a:r>
            <a:r>
              <a:rPr lang="en-US" dirty="0">
                <a:solidFill>
                  <a:schemeClr val="tx1"/>
                </a:solidFill>
              </a:rPr>
              <a:t>Technique that concurrent (simultaneous) execution of two or more parts of a program (threads) for maximum CPU utilization.  </a:t>
            </a:r>
          </a:p>
          <a:p>
            <a:pPr>
              <a:lnSpc>
                <a:spcPct val="150000"/>
              </a:lnSpc>
              <a:spcBef>
                <a:spcPts val="1200"/>
              </a:spcBef>
            </a:pPr>
            <a:r>
              <a:rPr lang="en-US" dirty="0">
                <a:solidFill>
                  <a:schemeClr val="tx1"/>
                </a:solidFill>
              </a:rPr>
              <a:t>A process is a group (1 or more) of threads that share a set of resources</a:t>
            </a:r>
          </a:p>
          <a:p>
            <a:pPr>
              <a:lnSpc>
                <a:spcPct val="150000"/>
              </a:lnSpc>
              <a:spcBef>
                <a:spcPts val="1200"/>
              </a:spcBef>
            </a:pPr>
            <a:r>
              <a:rPr lang="en-US" dirty="0">
                <a:solidFill>
                  <a:schemeClr val="tx1"/>
                </a:solidFill>
              </a:rPr>
              <a:t>Each thread has an ID, program counter, </a:t>
            </a:r>
            <a:r>
              <a:rPr lang="en-US">
                <a:solidFill>
                  <a:schemeClr val="tx1"/>
                </a:solidFill>
              </a:rPr>
              <a:t>instruction Register, </a:t>
            </a:r>
            <a:r>
              <a:rPr lang="en-US" dirty="0">
                <a:solidFill>
                  <a:schemeClr val="tx1"/>
                </a:solidFill>
              </a:rPr>
              <a:t>etc.</a:t>
            </a:r>
          </a:p>
          <a:p>
            <a:endParaRPr lang="en-US" dirty="0"/>
          </a:p>
          <a:p>
            <a:pPr marL="231775" lvl="1" indent="0">
              <a:buNone/>
            </a:pPr>
            <a:endParaRPr lang="en-US" dirty="0"/>
          </a:p>
        </p:txBody>
      </p:sp>
    </p:spTree>
    <p:extLst>
      <p:ext uri="{BB962C8B-B14F-4D97-AF65-F5344CB8AC3E}">
        <p14:creationId xmlns:p14="http://schemas.microsoft.com/office/powerpoint/2010/main" val="216955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D485-838C-4EF2-A549-C8382943D0E8}"/>
              </a:ext>
            </a:extLst>
          </p:cNvPr>
          <p:cNvSpPr>
            <a:spLocks noGrp="1"/>
          </p:cNvSpPr>
          <p:nvPr>
            <p:ph type="title"/>
          </p:nvPr>
        </p:nvSpPr>
        <p:spPr>
          <a:xfrm>
            <a:off x="303212" y="0"/>
            <a:ext cx="9144001" cy="575528"/>
          </a:xfrm>
        </p:spPr>
        <p:txBody>
          <a:bodyPr>
            <a:normAutofit fontScale="90000"/>
          </a:bodyPr>
          <a:lstStyle/>
          <a:p>
            <a:pPr algn="ctr"/>
            <a:r>
              <a:rPr lang="en-US" sz="3200" b="1" dirty="0"/>
              <a:t>Resource Sharing among Threads</a:t>
            </a:r>
          </a:p>
        </p:txBody>
      </p:sp>
      <p:pic>
        <p:nvPicPr>
          <p:cNvPr id="4" name="Content Placeholder 3">
            <a:extLst>
              <a:ext uri="{FF2B5EF4-FFF2-40B4-BE49-F238E27FC236}">
                <a16:creationId xmlns:a16="http://schemas.microsoft.com/office/drawing/2014/main" id="{8ECD4300-E7CB-4690-8A06-8FC3E9087303}"/>
              </a:ext>
            </a:extLst>
          </p:cNvPr>
          <p:cNvPicPr>
            <a:picLocks noGrp="1" noChangeAspect="1"/>
          </p:cNvPicPr>
          <p:nvPr>
            <p:ph idx="1"/>
          </p:nvPr>
        </p:nvPicPr>
        <p:blipFill rotWithShape="1">
          <a:blip r:embed="rId3"/>
          <a:srcRect l="3078" t="7604" b="6211"/>
          <a:stretch/>
        </p:blipFill>
        <p:spPr>
          <a:xfrm>
            <a:off x="0" y="546542"/>
            <a:ext cx="9599613" cy="4267200"/>
          </a:xfrm>
          <a:prstGeom prst="rect">
            <a:avLst/>
          </a:prstGeom>
        </p:spPr>
      </p:pic>
      <p:grpSp>
        <p:nvGrpSpPr>
          <p:cNvPr id="6" name="Group 5">
            <a:extLst>
              <a:ext uri="{FF2B5EF4-FFF2-40B4-BE49-F238E27FC236}">
                <a16:creationId xmlns:a16="http://schemas.microsoft.com/office/drawing/2014/main" id="{BC28935C-DA73-B194-E2AF-ECB22B805EC5}"/>
              </a:ext>
            </a:extLst>
          </p:cNvPr>
          <p:cNvGrpSpPr/>
          <p:nvPr/>
        </p:nvGrpSpPr>
        <p:grpSpPr>
          <a:xfrm>
            <a:off x="6704012" y="4038600"/>
            <a:ext cx="5481787" cy="2819400"/>
            <a:chOff x="5889729" y="3438144"/>
            <a:chExt cx="6250328" cy="3379084"/>
          </a:xfrm>
        </p:grpSpPr>
        <p:pic>
          <p:nvPicPr>
            <p:cNvPr id="3" name="Picture 2">
              <a:extLst>
                <a:ext uri="{FF2B5EF4-FFF2-40B4-BE49-F238E27FC236}">
                  <a16:creationId xmlns:a16="http://schemas.microsoft.com/office/drawing/2014/main" id="{9F471EFF-A41D-4AB3-BF57-9234EA0E0A9E}"/>
                </a:ext>
              </a:extLst>
            </p:cNvPr>
            <p:cNvPicPr>
              <a:picLocks noChangeAspect="1"/>
            </p:cNvPicPr>
            <p:nvPr/>
          </p:nvPicPr>
          <p:blipFill rotWithShape="1">
            <a:blip r:embed="rId4"/>
            <a:srcRect l="6816" b="24604"/>
            <a:stretch/>
          </p:blipFill>
          <p:spPr>
            <a:xfrm>
              <a:off x="5889729" y="3438144"/>
              <a:ext cx="6250328" cy="3100568"/>
            </a:xfrm>
            <a:prstGeom prst="rect">
              <a:avLst/>
            </a:prstGeom>
          </p:spPr>
        </p:pic>
        <p:sp>
          <p:nvSpPr>
            <p:cNvPr id="7" name="Rectangle 6">
              <a:extLst>
                <a:ext uri="{FF2B5EF4-FFF2-40B4-BE49-F238E27FC236}">
                  <a16:creationId xmlns:a16="http://schemas.microsoft.com/office/drawing/2014/main" id="{C2CF3D5B-88B2-41FB-A87F-18398FEBB2C9}"/>
                </a:ext>
              </a:extLst>
            </p:cNvPr>
            <p:cNvSpPr/>
            <p:nvPr/>
          </p:nvSpPr>
          <p:spPr>
            <a:xfrm>
              <a:off x="5889729" y="6465165"/>
              <a:ext cx="6250328" cy="352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Single Threaded Process Vs Multithreaded Process</a:t>
              </a:r>
            </a:p>
          </p:txBody>
        </p:sp>
      </p:grpSp>
      <p:sp>
        <p:nvSpPr>
          <p:cNvPr id="8" name="TextBox 7">
            <a:extLst>
              <a:ext uri="{FF2B5EF4-FFF2-40B4-BE49-F238E27FC236}">
                <a16:creationId xmlns:a16="http://schemas.microsoft.com/office/drawing/2014/main" id="{2552B694-BF1F-8965-AD3B-59EC8975DB39}"/>
              </a:ext>
            </a:extLst>
          </p:cNvPr>
          <p:cNvSpPr txBox="1"/>
          <p:nvPr/>
        </p:nvSpPr>
        <p:spPr>
          <a:xfrm>
            <a:off x="74612" y="6367724"/>
            <a:ext cx="66294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https://www.math.stonybrook.edu/~ccc/dfc/dfc/signals.html</a:t>
            </a:r>
            <a:r>
              <a:rPr lang="en-US" dirty="0"/>
              <a:t> </a:t>
            </a:r>
          </a:p>
        </p:txBody>
      </p:sp>
    </p:spTree>
    <p:extLst>
      <p:ext uri="{BB962C8B-B14F-4D97-AF65-F5344CB8AC3E}">
        <p14:creationId xmlns:p14="http://schemas.microsoft.com/office/powerpoint/2010/main" val="289331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19493"/>
            <a:ext cx="7739294" cy="1320800"/>
          </a:xfrm>
        </p:spPr>
        <p:txBody>
          <a:bodyPr/>
          <a:lstStyle/>
          <a:p>
            <a:r>
              <a:rPr lang="en-US" b="1" dirty="0"/>
              <a:t>Thread State Diagram</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9020" b="12079"/>
          <a:stretch/>
        </p:blipFill>
        <p:spPr>
          <a:xfrm>
            <a:off x="16190" y="914400"/>
            <a:ext cx="7907022" cy="4164496"/>
          </a:xfrm>
          <a:prstGeom prst="rect">
            <a:avLst/>
          </a:prstGeom>
        </p:spPr>
      </p:pic>
      <p:sp>
        <p:nvSpPr>
          <p:cNvPr id="3" name="Rectangle 2">
            <a:extLst>
              <a:ext uri="{FF2B5EF4-FFF2-40B4-BE49-F238E27FC236}">
                <a16:creationId xmlns:a16="http://schemas.microsoft.com/office/drawing/2014/main" id="{0886765B-56F7-4212-B66F-31B43156FBED}"/>
              </a:ext>
            </a:extLst>
          </p:cNvPr>
          <p:cNvSpPr/>
          <p:nvPr/>
        </p:nvSpPr>
        <p:spPr>
          <a:xfrm>
            <a:off x="7887674" y="15240"/>
            <a:ext cx="4308707"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b="1" dirty="0">
                <a:solidFill>
                  <a:srgbClr val="FF0000"/>
                </a:solidFill>
              </a:rPr>
              <a:t>Ready</a:t>
            </a:r>
            <a:r>
              <a:rPr lang="en-US" dirty="0"/>
              <a:t>: waiting to be executed</a:t>
            </a:r>
          </a:p>
          <a:p>
            <a:pPr algn="just">
              <a:lnSpc>
                <a:spcPct val="150000"/>
              </a:lnSpc>
            </a:pPr>
            <a:r>
              <a:rPr lang="en-US" b="1" dirty="0">
                <a:solidFill>
                  <a:srgbClr val="FF0000"/>
                </a:solidFill>
              </a:rPr>
              <a:t>Running</a:t>
            </a:r>
            <a:r>
              <a:rPr lang="en-US" dirty="0"/>
              <a:t>: being executed by the processor</a:t>
            </a:r>
          </a:p>
          <a:p>
            <a:pPr algn="just">
              <a:lnSpc>
                <a:spcPct val="150000"/>
              </a:lnSpc>
            </a:pPr>
            <a:r>
              <a:rPr lang="en-US" b="1" dirty="0">
                <a:solidFill>
                  <a:srgbClr val="FF0000"/>
                </a:solidFill>
              </a:rPr>
              <a:t>Ready-Suspended</a:t>
            </a:r>
            <a:r>
              <a:rPr lang="en-US" b="1" dirty="0"/>
              <a:t>: </a:t>
            </a:r>
            <a:r>
              <a:rPr lang="en-US" dirty="0"/>
              <a:t>in secondary memory due to lack of space in main memory</a:t>
            </a:r>
          </a:p>
          <a:p>
            <a:pPr algn="just">
              <a:lnSpc>
                <a:spcPct val="150000"/>
              </a:lnSpc>
            </a:pPr>
            <a:r>
              <a:rPr lang="en-US" b="1" dirty="0">
                <a:solidFill>
                  <a:srgbClr val="FF0000"/>
                </a:solidFill>
              </a:rPr>
              <a:t>Blocked</a:t>
            </a:r>
            <a:r>
              <a:rPr lang="en-US" dirty="0"/>
              <a:t>: resource unavailable, waiting for some event to occur.  E.g. I/O</a:t>
            </a:r>
          </a:p>
          <a:p>
            <a:pPr algn="just">
              <a:lnSpc>
                <a:spcPct val="150000"/>
              </a:lnSpc>
            </a:pPr>
            <a:r>
              <a:rPr lang="en-US" b="1" dirty="0">
                <a:solidFill>
                  <a:srgbClr val="FF0000"/>
                </a:solidFill>
              </a:rPr>
              <a:t>Blocked-Suspended</a:t>
            </a:r>
            <a:r>
              <a:rPr lang="en-US" dirty="0"/>
              <a:t>: are in secondary memory. Was initially in the blocked state in the main memory but due to limited space was moved</a:t>
            </a:r>
          </a:p>
          <a:p>
            <a:pPr algn="ctr"/>
            <a:r>
              <a:rPr lang="en-US" dirty="0"/>
              <a:t> </a:t>
            </a:r>
          </a:p>
        </p:txBody>
      </p:sp>
      <p:sp>
        <p:nvSpPr>
          <p:cNvPr id="7" name="Rectangle 6">
            <a:extLst>
              <a:ext uri="{FF2B5EF4-FFF2-40B4-BE49-F238E27FC236}">
                <a16:creationId xmlns:a16="http://schemas.microsoft.com/office/drawing/2014/main" id="{B70A5F7F-9F45-4C95-816C-3CDD57FCF203}"/>
              </a:ext>
            </a:extLst>
          </p:cNvPr>
          <p:cNvSpPr/>
          <p:nvPr/>
        </p:nvSpPr>
        <p:spPr>
          <a:xfrm>
            <a:off x="21603" y="5661606"/>
            <a:ext cx="12172635" cy="1272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b="1" dirty="0">
                <a:solidFill>
                  <a:srgbClr val="FF0000"/>
                </a:solidFill>
              </a:rPr>
              <a:t>Preempt</a:t>
            </a:r>
            <a:r>
              <a:rPr lang="en-US" dirty="0"/>
              <a:t>: The “ejected” thread may not need any resources. Probably the turn of another thread to run on the processor (time slice). The ejected thread will only wait  for another turn on the processor</a:t>
            </a:r>
          </a:p>
        </p:txBody>
      </p:sp>
    </p:spTree>
    <p:extLst>
      <p:ext uri="{BB962C8B-B14F-4D97-AF65-F5344CB8AC3E}">
        <p14:creationId xmlns:p14="http://schemas.microsoft.com/office/powerpoint/2010/main" val="165411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2B15-7F3A-4818-97E8-06E976E51825}"/>
              </a:ext>
            </a:extLst>
          </p:cNvPr>
          <p:cNvSpPr>
            <a:spLocks noGrp="1"/>
          </p:cNvSpPr>
          <p:nvPr>
            <p:ph type="title"/>
          </p:nvPr>
        </p:nvSpPr>
        <p:spPr>
          <a:xfrm>
            <a:off x="74612" y="76200"/>
            <a:ext cx="11430000" cy="762000"/>
          </a:xfrm>
        </p:spPr>
        <p:txBody>
          <a:bodyPr>
            <a:normAutofit/>
          </a:bodyPr>
          <a:lstStyle/>
          <a:p>
            <a:r>
              <a:rPr lang="en-US" sz="3200" b="1" dirty="0"/>
              <a:t>Single Threaded versus Multithreaded Processes</a:t>
            </a:r>
          </a:p>
        </p:txBody>
      </p:sp>
      <p:sp>
        <p:nvSpPr>
          <p:cNvPr id="3" name="Content Placeholder 2">
            <a:extLst>
              <a:ext uri="{FF2B5EF4-FFF2-40B4-BE49-F238E27FC236}">
                <a16:creationId xmlns:a16="http://schemas.microsoft.com/office/drawing/2014/main" id="{8FC484A8-75CB-418F-A85E-39A22A37656C}"/>
              </a:ext>
            </a:extLst>
          </p:cNvPr>
          <p:cNvSpPr>
            <a:spLocks noGrp="1"/>
          </p:cNvSpPr>
          <p:nvPr>
            <p:ph idx="1"/>
          </p:nvPr>
        </p:nvSpPr>
        <p:spPr>
          <a:xfrm>
            <a:off x="73024" y="609600"/>
            <a:ext cx="11809413" cy="6553200"/>
          </a:xfrm>
        </p:spPr>
        <p:txBody>
          <a:bodyPr>
            <a:normAutofit/>
          </a:bodyPr>
          <a:lstStyle/>
          <a:p>
            <a:pPr>
              <a:lnSpc>
                <a:spcPct val="150000"/>
              </a:lnSpc>
            </a:pPr>
            <a:r>
              <a:rPr lang="en-US" sz="2000" b="1" dirty="0">
                <a:solidFill>
                  <a:schemeClr val="tx1"/>
                </a:solidFill>
              </a:rPr>
              <a:t>The Word Processor  (Multithreaded)</a:t>
            </a:r>
          </a:p>
          <a:p>
            <a:pPr lvl="1">
              <a:lnSpc>
                <a:spcPct val="150000"/>
              </a:lnSpc>
            </a:pPr>
            <a:r>
              <a:rPr lang="en-US" sz="2000" dirty="0">
                <a:solidFill>
                  <a:schemeClr val="tx1"/>
                </a:solidFill>
              </a:rPr>
              <a:t>Interaction thread with the user via keyboard</a:t>
            </a:r>
          </a:p>
          <a:p>
            <a:pPr lvl="1">
              <a:lnSpc>
                <a:spcPct val="150000"/>
              </a:lnSpc>
            </a:pPr>
            <a:r>
              <a:rPr lang="en-US" sz="2000" dirty="0">
                <a:solidFill>
                  <a:schemeClr val="tx1"/>
                </a:solidFill>
              </a:rPr>
              <a:t> Reformatting thread to reformat the whole document if deletion is done </a:t>
            </a:r>
          </a:p>
          <a:p>
            <a:pPr lvl="1">
              <a:lnSpc>
                <a:spcPct val="150000"/>
              </a:lnSpc>
            </a:pPr>
            <a:r>
              <a:rPr lang="en-US" sz="2000" dirty="0">
                <a:solidFill>
                  <a:schemeClr val="tx1"/>
                </a:solidFill>
              </a:rPr>
              <a:t>Thread that  helps to autosave the entire file to disk every few minutes</a:t>
            </a:r>
          </a:p>
          <a:p>
            <a:pPr marL="228600" lvl="1" indent="-228600">
              <a:lnSpc>
                <a:spcPct val="150000"/>
              </a:lnSpc>
            </a:pPr>
            <a:r>
              <a:rPr lang="en-US" sz="2000" dirty="0">
                <a:solidFill>
                  <a:schemeClr val="tx1"/>
                </a:solidFill>
              </a:rPr>
              <a:t>If it is a single-threaded,</a:t>
            </a:r>
          </a:p>
          <a:p>
            <a:pPr marL="447675" lvl="2" indent="-228600">
              <a:lnSpc>
                <a:spcPct val="150000"/>
              </a:lnSpc>
            </a:pPr>
            <a:r>
              <a:rPr lang="en-US" sz="2000" dirty="0">
                <a:solidFill>
                  <a:schemeClr val="tx1"/>
                </a:solidFill>
              </a:rPr>
              <a:t> Whenever a disk backup started, commands from the keyboard and mouse would be ignored until the backup was finished. A very slow response is expected during this period.</a:t>
            </a:r>
          </a:p>
          <a:p>
            <a:pPr marL="228600" lvl="1" indent="-228600">
              <a:lnSpc>
                <a:spcPct val="150000"/>
              </a:lnSpc>
            </a:pPr>
            <a:r>
              <a:rPr lang="en-US" sz="2000" dirty="0">
                <a:solidFill>
                  <a:schemeClr val="tx1"/>
                </a:solidFill>
              </a:rPr>
              <a:t>Having three separate processes is impossible because all three threads must operate on the same document.</a:t>
            </a:r>
          </a:p>
          <a:p>
            <a:pPr marL="228600" lvl="1" indent="-228600">
              <a:lnSpc>
                <a:spcPct val="150000"/>
              </a:lnSpc>
            </a:pPr>
            <a:r>
              <a:rPr lang="en-US" sz="2000" dirty="0">
                <a:solidFill>
                  <a:schemeClr val="tx1"/>
                </a:solidFill>
              </a:rPr>
              <a:t>The threads share a common memory and so have access to the same document being edited</a:t>
            </a:r>
          </a:p>
        </p:txBody>
      </p:sp>
    </p:spTree>
    <p:extLst>
      <p:ext uri="{BB962C8B-B14F-4D97-AF65-F5344CB8AC3E}">
        <p14:creationId xmlns:p14="http://schemas.microsoft.com/office/powerpoint/2010/main" val="204693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42" y="204972"/>
            <a:ext cx="8594429" cy="1320800"/>
          </a:xfrm>
        </p:spPr>
        <p:txBody>
          <a:bodyPr/>
          <a:lstStyle/>
          <a:p>
            <a:pPr algn="ctr"/>
            <a:r>
              <a:rPr lang="en-US" b="1" dirty="0"/>
              <a:t>Thread Scheduling</a:t>
            </a:r>
          </a:p>
        </p:txBody>
      </p:sp>
      <p:sp>
        <p:nvSpPr>
          <p:cNvPr id="3" name="Content Placeholder 2"/>
          <p:cNvSpPr>
            <a:spLocks noGrp="1"/>
          </p:cNvSpPr>
          <p:nvPr>
            <p:ph idx="1"/>
          </p:nvPr>
        </p:nvSpPr>
        <p:spPr>
          <a:xfrm>
            <a:off x="150812" y="941718"/>
            <a:ext cx="11658600" cy="4974563"/>
          </a:xfrm>
        </p:spPr>
        <p:txBody>
          <a:bodyPr>
            <a:normAutofit/>
          </a:bodyPr>
          <a:lstStyle/>
          <a:p>
            <a:pPr>
              <a:lnSpc>
                <a:spcPct val="150000"/>
              </a:lnSpc>
            </a:pPr>
            <a:r>
              <a:rPr lang="en-US" sz="2000" dirty="0">
                <a:solidFill>
                  <a:schemeClr val="tx1"/>
                </a:solidFill>
              </a:rPr>
              <a:t>On a single processor machine, the scheduler just picks a new item from the queue and assigns it to the processor</a:t>
            </a:r>
          </a:p>
          <a:p>
            <a:pPr>
              <a:lnSpc>
                <a:spcPct val="150000"/>
              </a:lnSpc>
            </a:pPr>
            <a:r>
              <a:rPr lang="en-US" sz="2000" dirty="0">
                <a:solidFill>
                  <a:schemeClr val="tx1"/>
                </a:solidFill>
              </a:rPr>
              <a:t>When the allotted time is exceeded (for instance if a round-robin algorithm is used), it is preempted.</a:t>
            </a:r>
          </a:p>
          <a:p>
            <a:pPr>
              <a:lnSpc>
                <a:spcPct val="150000"/>
              </a:lnSpc>
            </a:pPr>
            <a:r>
              <a:rPr lang="en-US" sz="2000" dirty="0">
                <a:solidFill>
                  <a:schemeClr val="tx1"/>
                </a:solidFill>
              </a:rPr>
              <a:t>On a multiprocessor system, the scheduler assigns the top threads from the thread queue to run if multiple cores are available.</a:t>
            </a:r>
          </a:p>
          <a:p>
            <a:pPr lvl="1">
              <a:lnSpc>
                <a:spcPct val="150000"/>
              </a:lnSpc>
            </a:pPr>
            <a:r>
              <a:rPr lang="en-US" sz="2000" dirty="0">
                <a:solidFill>
                  <a:schemeClr val="tx1"/>
                </a:solidFill>
              </a:rPr>
              <a:t>The cores share a ready queue so that a thread doesn’t always have to select which processor to run on</a:t>
            </a:r>
          </a:p>
          <a:p>
            <a:pPr lvl="1">
              <a:lnSpc>
                <a:spcPct val="150000"/>
              </a:lnSpc>
            </a:pPr>
            <a:r>
              <a:rPr lang="en-US" sz="2000" dirty="0">
                <a:solidFill>
                  <a:schemeClr val="tx1"/>
                </a:solidFill>
              </a:rPr>
              <a:t>This also means that 2 threads from the same process may run at the same time</a:t>
            </a:r>
          </a:p>
        </p:txBody>
      </p:sp>
    </p:spTree>
    <p:extLst>
      <p:ext uri="{BB962C8B-B14F-4D97-AF65-F5344CB8AC3E}">
        <p14:creationId xmlns:p14="http://schemas.microsoft.com/office/powerpoint/2010/main" val="21313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937" y="228600"/>
            <a:ext cx="8594429" cy="1320800"/>
          </a:xfrm>
        </p:spPr>
        <p:txBody>
          <a:bodyPr/>
          <a:lstStyle/>
          <a:p>
            <a:pPr algn="ctr"/>
            <a:r>
              <a:rPr lang="en-US" b="1" dirty="0"/>
              <a:t>Thread coordination</a:t>
            </a:r>
          </a:p>
        </p:txBody>
      </p:sp>
      <p:sp>
        <p:nvSpPr>
          <p:cNvPr id="3" name="Content Placeholder 2"/>
          <p:cNvSpPr>
            <a:spLocks noGrp="1"/>
          </p:cNvSpPr>
          <p:nvPr>
            <p:ph idx="1"/>
          </p:nvPr>
        </p:nvSpPr>
        <p:spPr>
          <a:xfrm>
            <a:off x="0" y="1447800"/>
            <a:ext cx="11961812" cy="4974563"/>
          </a:xfrm>
        </p:spPr>
        <p:txBody>
          <a:bodyPr>
            <a:normAutofit/>
          </a:bodyPr>
          <a:lstStyle/>
          <a:p>
            <a:pPr>
              <a:lnSpc>
                <a:spcPct val="150000"/>
              </a:lnSpc>
            </a:pPr>
            <a:r>
              <a:rPr lang="en-US" sz="2000" dirty="0">
                <a:solidFill>
                  <a:schemeClr val="tx1"/>
                </a:solidFill>
              </a:rPr>
              <a:t>Although threads can communicate with sibling threads, there may be a need to restrict access to shared resources. Hence the need for </a:t>
            </a:r>
            <a:r>
              <a:rPr lang="en-US" sz="2000" b="1" dirty="0">
                <a:solidFill>
                  <a:srgbClr val="FF0000"/>
                </a:solidFill>
              </a:rPr>
              <a:t>LOCKS</a:t>
            </a:r>
            <a:r>
              <a:rPr lang="en-US" sz="2000" dirty="0">
                <a:solidFill>
                  <a:schemeClr val="tx1"/>
                </a:solidFill>
              </a:rPr>
              <a:t>.</a:t>
            </a:r>
          </a:p>
          <a:p>
            <a:pPr lvl="1">
              <a:lnSpc>
                <a:spcPct val="150000"/>
              </a:lnSpc>
            </a:pPr>
            <a:r>
              <a:rPr lang="en-US" sz="2000" dirty="0">
                <a:solidFill>
                  <a:schemeClr val="tx1"/>
                </a:solidFill>
              </a:rPr>
              <a:t>Locks are used for achieving </a:t>
            </a:r>
            <a:r>
              <a:rPr lang="en-US" sz="2000" b="1" dirty="0">
                <a:solidFill>
                  <a:srgbClr val="FF0000"/>
                </a:solidFill>
              </a:rPr>
              <a:t>exclusive access </a:t>
            </a:r>
            <a:r>
              <a:rPr lang="en-US" sz="2000" dirty="0">
                <a:solidFill>
                  <a:schemeClr val="tx1"/>
                </a:solidFill>
              </a:rPr>
              <a:t>to shared data.</a:t>
            </a:r>
          </a:p>
          <a:p>
            <a:pPr lvl="1">
              <a:lnSpc>
                <a:spcPct val="150000"/>
              </a:lnSpc>
            </a:pPr>
            <a:r>
              <a:rPr lang="en-US" sz="2000" dirty="0">
                <a:solidFill>
                  <a:schemeClr val="tx1"/>
                </a:solidFill>
              </a:rPr>
              <a:t>A thread acquires a lock to a resource when it is assigned the resource.</a:t>
            </a:r>
          </a:p>
          <a:p>
            <a:pPr lvl="1">
              <a:lnSpc>
                <a:spcPct val="150000"/>
              </a:lnSpc>
            </a:pPr>
            <a:r>
              <a:rPr lang="en-US" sz="2000" dirty="0">
                <a:solidFill>
                  <a:schemeClr val="tx1"/>
                </a:solidFill>
              </a:rPr>
              <a:t>Acquiring a lock allows a thread to have exclusive access to the data or resource guarded by that lock, forcing other threads to a block state if those threads are also trying to acquire that same lock.</a:t>
            </a:r>
          </a:p>
          <a:p>
            <a:pPr lvl="1">
              <a:lnSpc>
                <a:spcPct val="150000"/>
              </a:lnSpc>
            </a:pPr>
            <a:r>
              <a:rPr lang="en-US" sz="2000" dirty="0">
                <a:solidFill>
                  <a:schemeClr val="tx1"/>
                </a:solidFill>
              </a:rPr>
              <a:t>There is therefore a need to be careful while assigning locks to avoid </a:t>
            </a:r>
            <a:r>
              <a:rPr lang="en-US" sz="2000" b="1" dirty="0">
                <a:solidFill>
                  <a:schemeClr val="tx1"/>
                </a:solidFill>
              </a:rPr>
              <a:t>deadlocks</a:t>
            </a:r>
          </a:p>
        </p:txBody>
      </p:sp>
    </p:spTree>
    <p:extLst>
      <p:ext uri="{BB962C8B-B14F-4D97-AF65-F5344CB8AC3E}">
        <p14:creationId xmlns:p14="http://schemas.microsoft.com/office/powerpoint/2010/main" val="162036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57" y="156237"/>
            <a:ext cx="8594429" cy="1320800"/>
          </a:xfrm>
        </p:spPr>
        <p:txBody>
          <a:bodyPr/>
          <a:lstStyle/>
          <a:p>
            <a:pPr algn="ctr"/>
            <a:r>
              <a:rPr lang="en-US" b="1" dirty="0"/>
              <a:t>Deadlocks</a:t>
            </a:r>
          </a:p>
        </p:txBody>
      </p:sp>
      <p:sp>
        <p:nvSpPr>
          <p:cNvPr id="3" name="Content Placeholder 2"/>
          <p:cNvSpPr>
            <a:spLocks noGrp="1"/>
          </p:cNvSpPr>
          <p:nvPr>
            <p:ph idx="1"/>
          </p:nvPr>
        </p:nvSpPr>
        <p:spPr>
          <a:xfrm>
            <a:off x="0" y="1066800"/>
            <a:ext cx="11582400" cy="3880773"/>
          </a:xfrm>
        </p:spPr>
        <p:txBody>
          <a:bodyPr>
            <a:normAutofit/>
          </a:bodyPr>
          <a:lstStyle/>
          <a:p>
            <a:pPr>
              <a:lnSpc>
                <a:spcPct val="150000"/>
              </a:lnSpc>
            </a:pPr>
            <a:r>
              <a:rPr lang="en-US" sz="2000" dirty="0">
                <a:solidFill>
                  <a:schemeClr val="tx1"/>
                </a:solidFill>
              </a:rPr>
              <a:t>A Deadlock occurs when two (or more) threads are trying to access a resource locked by another thread, and </a:t>
            </a:r>
            <a:r>
              <a:rPr lang="en-US" sz="2000" dirty="0">
                <a:solidFill>
                  <a:srgbClr val="FF0000"/>
                </a:solidFill>
              </a:rPr>
              <a:t>neither can proceed</a:t>
            </a:r>
            <a:r>
              <a:rPr lang="en-US" sz="2000" dirty="0">
                <a:solidFill>
                  <a:schemeClr val="tx1"/>
                </a:solidFill>
              </a:rPr>
              <a:t>.</a:t>
            </a:r>
          </a:p>
          <a:p>
            <a:pPr>
              <a:lnSpc>
                <a:spcPct val="150000"/>
              </a:lnSpc>
            </a:pPr>
            <a:r>
              <a:rPr lang="en-US" sz="2000" dirty="0">
                <a:solidFill>
                  <a:schemeClr val="tx1"/>
                </a:solidFill>
              </a:rPr>
              <a:t>Scenario: Thread </a:t>
            </a:r>
            <a:r>
              <a:rPr lang="en-US" sz="2000" b="1" dirty="0">
                <a:solidFill>
                  <a:srgbClr val="FF0000"/>
                </a:solidFill>
              </a:rPr>
              <a:t>A</a:t>
            </a:r>
            <a:r>
              <a:rPr lang="en-US" sz="2000" dirty="0"/>
              <a:t> </a:t>
            </a:r>
            <a:r>
              <a:rPr lang="en-US" sz="2000" dirty="0">
                <a:solidFill>
                  <a:schemeClr val="tx1"/>
                </a:solidFill>
              </a:rPr>
              <a:t>has resource </a:t>
            </a:r>
            <a:r>
              <a:rPr lang="en-US" sz="2000" b="1" dirty="0">
                <a:solidFill>
                  <a:srgbClr val="FF0000"/>
                </a:solidFill>
              </a:rPr>
              <a:t>M</a:t>
            </a:r>
            <a:r>
              <a:rPr lang="en-US" sz="2000" dirty="0"/>
              <a:t> </a:t>
            </a:r>
            <a:r>
              <a:rPr lang="en-US" sz="2000" dirty="0">
                <a:solidFill>
                  <a:schemeClr val="tx1"/>
                </a:solidFill>
              </a:rPr>
              <a:t>locked and wants resource </a:t>
            </a:r>
            <a:r>
              <a:rPr lang="en-US" sz="2000" b="1" dirty="0">
                <a:solidFill>
                  <a:srgbClr val="FF0000"/>
                </a:solidFill>
              </a:rPr>
              <a:t>K</a:t>
            </a:r>
          </a:p>
          <a:p>
            <a:pPr marL="0" indent="0">
              <a:lnSpc>
                <a:spcPct val="150000"/>
              </a:lnSpc>
              <a:buNone/>
            </a:pPr>
            <a:r>
              <a:rPr lang="en-US" sz="2000" dirty="0"/>
              <a:t>			</a:t>
            </a:r>
            <a:r>
              <a:rPr lang="en-US" sz="2000" dirty="0">
                <a:solidFill>
                  <a:schemeClr val="tx1"/>
                </a:solidFill>
              </a:rPr>
              <a:t>Thread</a:t>
            </a:r>
            <a:r>
              <a:rPr lang="en-US" sz="2000" dirty="0"/>
              <a:t> </a:t>
            </a:r>
            <a:r>
              <a:rPr lang="en-US" sz="2000" b="1" dirty="0">
                <a:solidFill>
                  <a:srgbClr val="FF0000"/>
                </a:solidFill>
              </a:rPr>
              <a:t>B</a:t>
            </a:r>
            <a:r>
              <a:rPr lang="en-US" sz="2000" dirty="0"/>
              <a:t> </a:t>
            </a:r>
            <a:r>
              <a:rPr lang="en-US" sz="2000" dirty="0">
                <a:solidFill>
                  <a:schemeClr val="tx1"/>
                </a:solidFill>
              </a:rPr>
              <a:t>has resource </a:t>
            </a:r>
            <a:r>
              <a:rPr lang="en-US" sz="2000" b="1" dirty="0">
                <a:solidFill>
                  <a:srgbClr val="FF0000"/>
                </a:solidFill>
              </a:rPr>
              <a:t>K</a:t>
            </a:r>
            <a:r>
              <a:rPr lang="en-US" sz="2000" dirty="0"/>
              <a:t> </a:t>
            </a:r>
            <a:r>
              <a:rPr lang="en-US" sz="2000" dirty="0">
                <a:solidFill>
                  <a:schemeClr val="tx1"/>
                </a:solidFill>
              </a:rPr>
              <a:t>locked, and wants resource </a:t>
            </a:r>
            <a:r>
              <a:rPr lang="en-US" sz="2000" b="1" dirty="0">
                <a:solidFill>
                  <a:srgbClr val="FF0000"/>
                </a:solidFill>
              </a:rPr>
              <a:t>M</a:t>
            </a:r>
          </a:p>
          <a:p>
            <a:pPr>
              <a:lnSpc>
                <a:spcPct val="150000"/>
              </a:lnSpc>
            </a:pPr>
            <a:r>
              <a:rPr lang="en-US" sz="2000" dirty="0">
                <a:solidFill>
                  <a:schemeClr val="tx1"/>
                </a:solidFill>
              </a:rPr>
              <a:t>There is a need to use caution when writing multithreaded programs</a:t>
            </a:r>
          </a:p>
          <a:p>
            <a:pPr lvl="1">
              <a:lnSpc>
                <a:spcPct val="150000"/>
              </a:lnSpc>
            </a:pPr>
            <a:r>
              <a:rPr lang="en-US" sz="2000" dirty="0">
                <a:solidFill>
                  <a:schemeClr val="tx1"/>
                </a:solidFill>
              </a:rPr>
              <a:t>Deadlocks rarely occur but;</a:t>
            </a:r>
          </a:p>
          <a:p>
            <a:pPr lvl="1">
              <a:lnSpc>
                <a:spcPct val="150000"/>
              </a:lnSpc>
            </a:pPr>
            <a:r>
              <a:rPr lang="en-US" sz="2000" dirty="0">
                <a:solidFill>
                  <a:schemeClr val="tx1"/>
                </a:solidFill>
              </a:rPr>
              <a:t>When they do, they are extremely difficult to track down and may be quite challenging to fix</a:t>
            </a:r>
          </a:p>
        </p:txBody>
      </p:sp>
    </p:spTree>
    <p:extLst>
      <p:ext uri="{BB962C8B-B14F-4D97-AF65-F5344CB8AC3E}">
        <p14:creationId xmlns:p14="http://schemas.microsoft.com/office/powerpoint/2010/main" val="227939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E41224-0370-4595-877C-23316CD80004}">
  <ds:schemaRefs>
    <ds:schemaRef ds:uri="http://purl.org/dc/terms/"/>
    <ds:schemaRef ds:uri="http://schemas.microsoft.com/office/2006/metadata/properties"/>
    <ds:schemaRef ds:uri="http://purl.org/dc/dcmitype/"/>
    <ds:schemaRef ds:uri="http://schemas.openxmlformats.org/package/2006/metadata/core-properties"/>
    <ds:schemaRef ds:uri="http://purl.org/dc/elements/1.1/"/>
    <ds:schemaRef ds:uri="4873beb7-5857-4685-be1f-d57550cc96cc"/>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5885</TotalTime>
  <Words>1114</Words>
  <Application>Microsoft Office PowerPoint</Application>
  <PresentationFormat>Custom</PresentationFormat>
  <Paragraphs>103</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Corbel</vt:lpstr>
      <vt:lpstr>Google Sans</vt:lpstr>
      <vt:lpstr>Trebuchet MS</vt:lpstr>
      <vt:lpstr>Wingdings</vt:lpstr>
      <vt:lpstr>Wingdings 3</vt:lpstr>
      <vt:lpstr>Facet</vt:lpstr>
      <vt:lpstr>COPADS</vt:lpstr>
      <vt:lpstr>OUTLINE</vt:lpstr>
      <vt:lpstr>Processes and Threads</vt:lpstr>
      <vt:lpstr>Resource Sharing among Threads</vt:lpstr>
      <vt:lpstr>Thread State Diagram</vt:lpstr>
      <vt:lpstr>Single Threaded versus Multithreaded Processes</vt:lpstr>
      <vt:lpstr>Thread Scheduling</vt:lpstr>
      <vt:lpstr>Thread coordination</vt:lpstr>
      <vt:lpstr>Deadlocks</vt:lpstr>
      <vt:lpstr>Deadlocks</vt:lpstr>
      <vt:lpstr>Inter-Process Communication</vt:lpstr>
      <vt:lpstr>Shared Resources, Files in Memory</vt:lpstr>
      <vt:lpstr>IPC – Remote Procedure Call</vt:lpstr>
      <vt:lpstr>IPC - Networking Protocols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Copads</dc:title>
  <dc:creator>Jeremy Brown</dc:creator>
  <cp:lastModifiedBy>Ifeoluwatayo Ige</cp:lastModifiedBy>
  <cp:revision>227</cp:revision>
  <cp:lastPrinted>2019-09-04T12:01:29Z</cp:lastPrinted>
  <dcterms:created xsi:type="dcterms:W3CDTF">2017-01-18T00:36:34Z</dcterms:created>
  <dcterms:modified xsi:type="dcterms:W3CDTF">2024-01-26T15:19:17Z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