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0" r:id="rId6"/>
    <p:sldId id="299" r:id="rId7"/>
    <p:sldId id="257" r:id="rId8"/>
    <p:sldId id="260" r:id="rId9"/>
    <p:sldId id="259" r:id="rId10"/>
    <p:sldId id="261" r:id="rId11"/>
    <p:sldId id="297" r:id="rId12"/>
    <p:sldId id="295" r:id="rId13"/>
    <p:sldId id="293" r:id="rId14"/>
    <p:sldId id="296" r:id="rId15"/>
    <p:sldId id="298" r:id="rId16"/>
  </p:sldIdLst>
  <p:sldSz cx="12188825" cy="6858000"/>
  <p:notesSz cx="7023100" cy="93091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86951" autoAdjust="0"/>
  </p:normalViewPr>
  <p:slideViewPr>
    <p:cSldViewPr showGuides="1">
      <p:cViewPr varScale="1">
        <p:scale>
          <a:sx n="74" d="100"/>
          <a:sy n="74" d="100"/>
        </p:scale>
        <p:origin x="23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1/29/2024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1/29/2024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7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7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8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23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59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34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08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7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8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0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3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n-us/dotnet/api/system.threading.threadstate?view=net-8.0&amp;redirectedfrom=MSD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learn.microsoft.com/en-us/dotnet/csharp/language-reference/operators/lambda-opera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standard/threading/foreground-and-background-thre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COPADS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IFEOLUWATAYO IGE</a:t>
            </a:r>
          </a:p>
          <a:p>
            <a:r>
              <a:rPr lang="it-IT" dirty="0">
                <a:solidFill>
                  <a:schemeClr val="tx1"/>
                </a:solidFill>
              </a:rPr>
              <a:t>#3b – C# and Threads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0C31-ED9C-0545-83ED-0B230E275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228600"/>
            <a:ext cx="11506200" cy="6476999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When the application starts, the thread pool contains no threads. </a:t>
            </a:r>
          </a:p>
          <a:p>
            <a:pPr lvl="1" fontAlgn="base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Threads are created on-demand only when the application needs them. </a:t>
            </a:r>
          </a:p>
          <a:p>
            <a:pPr lvl="1" fontAlgn="base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After the thread completes, it is not destroyed, unless it remains inactive for too long.</a:t>
            </a:r>
          </a:p>
          <a:p>
            <a:pPr lvl="1" fontAlgn="base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Instead, it returns to the thread pool in a suspended state and is awakened whenever necessary.</a:t>
            </a:r>
          </a:p>
          <a:p>
            <a:pPr fontAlgn="base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Thread pools are typically used for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independent short-duration tasks</a:t>
            </a:r>
            <a:r>
              <a:rPr lang="en-US" sz="1800" b="0" i="0" dirty="0">
                <a:effectLst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All threads in a thread pool are background threads.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</a:rPr>
              <a:t>Pros</a:t>
            </a:r>
            <a:r>
              <a:rPr lang="en-US" sz="1800" dirty="0">
                <a:solidFill>
                  <a:schemeClr val="tx1"/>
                </a:solidFill>
              </a:rPr>
              <a:t> of this approach: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No creation or disposal overhead as work is assigned to existing threads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It limits the number of threads that can be created so that the system is not overloaded with many running threads.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When should we create new Threads instead of assigning Tasks to Worker Threads: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When we need a foreground execution of some code.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 When we want a thread to have some priority.</a:t>
            </a:r>
          </a:p>
          <a:p>
            <a:pPr lvl="1"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B938-71E2-41F2-9783-395CF922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6738"/>
            <a:ext cx="12188825" cy="636126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The .NET framework provides a “System. Threading. Tasks” class in the Task Parallel Library (or TPL), for creating tasks and running them asynchronously  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A task will by default use the </a:t>
            </a:r>
            <a:r>
              <a:rPr lang="en-US" sz="1800" b="1" dirty="0" err="1">
                <a:solidFill>
                  <a:schemeClr val="tx1"/>
                </a:solidFill>
              </a:rPr>
              <a:t>Threadpool</a:t>
            </a:r>
            <a:r>
              <a:rPr lang="en-US" sz="1800" dirty="0">
                <a:solidFill>
                  <a:schemeClr val="tx1"/>
                </a:solidFill>
              </a:rPr>
              <a:t> when created.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 err="1">
                <a:solidFill>
                  <a:schemeClr val="tx1"/>
                </a:solidFill>
              </a:rPr>
              <a:t>Parallel.For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Parallel.ForEach</a:t>
            </a:r>
            <a:r>
              <a:rPr lang="en-US" sz="1800" dirty="0">
                <a:solidFill>
                  <a:schemeClr val="tx1"/>
                </a:solidFill>
              </a:rPr>
              <a:t> are iterative methods in the </a:t>
            </a:r>
            <a:r>
              <a:rPr lang="en-US" sz="1800" dirty="0" err="1">
                <a:solidFill>
                  <a:schemeClr val="tx1"/>
                </a:solidFill>
              </a:rPr>
              <a:t>System.Threading.Tasks</a:t>
            </a:r>
            <a:r>
              <a:rPr lang="en-US" sz="1800" dirty="0">
                <a:solidFill>
                  <a:schemeClr val="tx1"/>
                </a:solidFill>
              </a:rPr>
              <a:t> namespace.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rgbClr val="FF0000"/>
                </a:solidFill>
              </a:rPr>
              <a:t>standard </a:t>
            </a:r>
            <a:r>
              <a:rPr lang="en-US" sz="1800" i="1" dirty="0">
                <a:solidFill>
                  <a:srgbClr val="FF0000"/>
                </a:solidFill>
              </a:rPr>
              <a:t>for</a:t>
            </a:r>
            <a:r>
              <a:rPr lang="en-US" sz="1800" dirty="0">
                <a:solidFill>
                  <a:srgbClr val="FF0000"/>
                </a:solidFill>
              </a:rPr>
              <a:t> loop </a:t>
            </a:r>
            <a:r>
              <a:rPr lang="en-US" sz="1800" dirty="0">
                <a:solidFill>
                  <a:schemeClr val="tx1"/>
                </a:solidFill>
              </a:rPr>
              <a:t>in C# iterates over a block of code and this execution of the code is always done sequentially.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Let’s say we want to print the numbers from 1 to 10 sequentially	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See </a:t>
            </a:r>
            <a:r>
              <a:rPr lang="en-US" sz="1800" dirty="0">
                <a:solidFill>
                  <a:srgbClr val="FF0000"/>
                </a:solidFill>
              </a:rPr>
              <a:t>Example 5</a:t>
            </a:r>
            <a:endParaRPr lang="en-US" sz="1800" b="1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The output will be 1 to 10 in sequential order.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b="1" dirty="0">
                <a:solidFill>
                  <a:srgbClr val="FF0000"/>
                </a:solidFill>
              </a:rPr>
              <a:t>Parallel. For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loop, however, executes iterations that may run in parallel. It allows the iterations to run in parallel across multiple threads.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/>
              <a:t>With the standard </a:t>
            </a:r>
            <a:r>
              <a:rPr lang="en-US" sz="1800" i="1" dirty="0"/>
              <a:t>for</a:t>
            </a:r>
            <a:r>
              <a:rPr lang="en-US" sz="1800" dirty="0"/>
              <a:t> loop, we can predict the order in which the numbers would appear on the console, but with Parallel For loop, we cannot do that. 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dirty="0"/>
              <a:t>					</a:t>
            </a:r>
            <a:r>
              <a:rPr lang="en-US" sz="1800" b="1" dirty="0" err="1">
                <a:solidFill>
                  <a:srgbClr val="FF0000"/>
                </a:solidFill>
              </a:rPr>
              <a:t>Parallel.For</a:t>
            </a:r>
            <a:r>
              <a:rPr lang="en-US" sz="1800" b="1" dirty="0">
                <a:solidFill>
                  <a:srgbClr val="FF0000"/>
                </a:solidFill>
              </a:rPr>
              <a:t>(&lt;start&gt;, &lt;end&gt;, &lt;item&gt;=&gt;{anonymous method})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See </a:t>
            </a:r>
            <a:r>
              <a:rPr lang="en-US" sz="1800" dirty="0">
                <a:solidFill>
                  <a:srgbClr val="FF0000"/>
                </a:solidFill>
              </a:rPr>
              <a:t>Example 6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E7F939-64CD-4B82-BBC6-0E78F291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4953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Task Parallel Library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6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BBEB-A2BA-4983-91CC-A0C8807C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0"/>
            <a:ext cx="9144001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Iteration: </a:t>
            </a:r>
            <a:r>
              <a:rPr lang="en-US" b="1" dirty="0" err="1"/>
              <a:t>Parallel.ForEach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5866-607C-457F-A080-DFCEBD860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11963400" cy="6019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Parallel.Foreach</a:t>
            </a:r>
            <a:r>
              <a:rPr lang="en-US" sz="1800" dirty="0">
                <a:solidFill>
                  <a:schemeClr val="tx1"/>
                </a:solidFill>
              </a:rPr>
              <a:t> is also a method in the </a:t>
            </a:r>
            <a:r>
              <a:rPr lang="en-US" sz="1800" dirty="0" err="1"/>
              <a:t>System.Threading.Tasks</a:t>
            </a:r>
            <a:r>
              <a:rPr lang="en-US" sz="1800" dirty="0"/>
              <a:t> namespace</a:t>
            </a:r>
            <a:endParaRPr lang="en-US" sz="1800" i="1" dirty="0"/>
          </a:p>
          <a:p>
            <a:pPr>
              <a:lnSpc>
                <a:spcPct val="150000"/>
              </a:lnSpc>
            </a:pPr>
            <a:r>
              <a:rPr lang="en-US" sz="1800" i="1" dirty="0">
                <a:solidFill>
                  <a:srgbClr val="FF0000"/>
                </a:solidFill>
              </a:rPr>
              <a:t>Foreach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loops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through a collection, </a:t>
            </a:r>
            <a:r>
              <a:rPr lang="en-US" sz="1800" dirty="0">
                <a:solidFill>
                  <a:srgbClr val="FF0000"/>
                </a:solidFill>
              </a:rPr>
              <a:t>processing </a:t>
            </a:r>
            <a:r>
              <a:rPr lang="en-US" sz="1800" dirty="0"/>
              <a:t>a single item sequentially while using a single thread.</a:t>
            </a:r>
          </a:p>
          <a:p>
            <a:pPr>
              <a:lnSpc>
                <a:spcPct val="150000"/>
              </a:lnSpc>
            </a:pPr>
            <a:r>
              <a:rPr lang="en-US" dirty="0"/>
              <a:t>It does not require an index or a counter variable.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dirty="0"/>
              <a:t>It however cannot be used to iterate over a collection in reverse order since it does not provide access to the current item's index.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Parallel. </a:t>
            </a:r>
            <a:r>
              <a:rPr lang="en-US" sz="1800" dirty="0" err="1">
                <a:solidFill>
                  <a:srgbClr val="FF0000"/>
                </a:solidFill>
              </a:rPr>
              <a:t>ForEach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loop partitions the source collection and schedules all the tasks on multiple threads to run in parallel based on the system environment. 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Parallel.ForEach</a:t>
            </a:r>
            <a:r>
              <a:rPr lang="en-US" sz="1800" dirty="0"/>
              <a:t>(&lt;collection&gt;, &lt;item&gt;=&gt;{anonymous method})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Parallel. </a:t>
            </a:r>
            <a:r>
              <a:rPr lang="en-US" sz="1800" b="1" dirty="0" err="1">
                <a:solidFill>
                  <a:srgbClr val="FF0000"/>
                </a:solidFill>
              </a:rPr>
              <a:t>ForEach’s</a:t>
            </a:r>
            <a:r>
              <a:rPr lang="en-US" sz="1800" b="1" dirty="0">
                <a:solidFill>
                  <a:srgbClr val="FF0000"/>
                </a:solidFill>
              </a:rPr>
              <a:t> execution is faster than </a:t>
            </a:r>
            <a:r>
              <a:rPr lang="en-US" sz="1800" b="1" dirty="0">
                <a:solidFill>
                  <a:schemeClr val="tx1"/>
                </a:solidFill>
              </a:rPr>
              <a:t>foreach</a:t>
            </a:r>
            <a:r>
              <a:rPr lang="en-US" sz="1800" b="1" dirty="0">
                <a:solidFill>
                  <a:srgbClr val="FF0000"/>
                </a:solidFill>
              </a:rPr>
              <a:t> in most cases? True or False?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See Example 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The cost of splitting up work amongst different threads needs to be tiny compared to the amount of work done per thread.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70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DDED-510E-3FEE-0FEA-F66160AC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0"/>
            <a:ext cx="7520575" cy="762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8925-CDFB-AC18-A790-92DCCB958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488613"/>
            <a:ext cx="8594429" cy="38807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Lifecyle of a thread in C#</a:t>
            </a:r>
          </a:p>
          <a:p>
            <a:r>
              <a:rPr lang="en-US" b="1" dirty="0">
                <a:solidFill>
                  <a:schemeClr val="tx1"/>
                </a:solidFill>
              </a:rPr>
              <a:t>Thread Creation</a:t>
            </a:r>
          </a:p>
          <a:p>
            <a:r>
              <a:rPr lang="en-US" b="1" dirty="0">
                <a:solidFill>
                  <a:schemeClr val="tx1"/>
                </a:solidFill>
              </a:rPr>
              <a:t>Passing arguments via new threads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Interupts</a:t>
            </a:r>
            <a:r>
              <a:rPr lang="en-US" b="1" dirty="0">
                <a:solidFill>
                  <a:schemeClr val="tx1"/>
                </a:solidFill>
              </a:rPr>
              <a:t> () method</a:t>
            </a:r>
          </a:p>
          <a:p>
            <a:r>
              <a:rPr lang="en-US" b="1" dirty="0">
                <a:solidFill>
                  <a:schemeClr val="tx1"/>
                </a:solidFill>
              </a:rPr>
              <a:t>Foreground and background threads</a:t>
            </a:r>
          </a:p>
          <a:p>
            <a:r>
              <a:rPr lang="en-US" b="1" dirty="0">
                <a:solidFill>
                  <a:schemeClr val="tx1"/>
                </a:solidFill>
              </a:rPr>
              <a:t>Thread pools</a:t>
            </a:r>
          </a:p>
          <a:p>
            <a:r>
              <a:rPr lang="en-US" b="1" dirty="0">
                <a:solidFill>
                  <a:schemeClr val="tx1"/>
                </a:solidFill>
              </a:rPr>
              <a:t>Task Parallel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3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4D30-DC20-C511-6EF2-59DE4622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21014"/>
            <a:ext cx="8594429" cy="738595"/>
          </a:xfrm>
        </p:spPr>
        <p:txBody>
          <a:bodyPr/>
          <a:lstStyle/>
          <a:p>
            <a:pPr algn="ctr"/>
            <a:r>
              <a:rPr lang="en-US" b="1" dirty="0"/>
              <a:t>Life Cycle of a Thread in 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A62A88-DD84-FDF2-52BC-BE5CEBFBD584}"/>
              </a:ext>
            </a:extLst>
          </p:cNvPr>
          <p:cNvSpPr txBox="1"/>
          <p:nvPr/>
        </p:nvSpPr>
        <p:spPr>
          <a:xfrm>
            <a:off x="645243" y="6178200"/>
            <a:ext cx="967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https://learn.microsoft.com/en-us/dotnet/api/system.threading.threadstate?view=net-8.0&amp;redirectedfrom=MSDN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C7ECE-0722-2343-5E4E-85734D0F5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675487"/>
            <a:ext cx="10132430" cy="53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5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3CF4-A464-43C5-B2E5-F52948D8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854" y="0"/>
            <a:ext cx="10084173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Thread Creation(Example 1)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E223AD-0687-40C0-87B7-4CE7B916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2" y="419100"/>
            <a:ext cx="9675812" cy="83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dirty="0"/>
              <a:t>The namespace ‘System. Threading’ should be imported when working with threads.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30A15-1EC4-4BBB-B1F7-2CF0BC59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71" y="990600"/>
            <a:ext cx="1182941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1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7FB9-3DE6-4DCD-B2CA-3737C3DB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-26504"/>
            <a:ext cx="9144001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Pausing Threads: Sleep (Example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2AD49-2E58-400F-BFC6-9B841826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4704"/>
            <a:ext cx="4994483" cy="59932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b="0" i="0" dirty="0">
                <a:solidFill>
                  <a:srgbClr val="FF0000"/>
                </a:solidFill>
                <a:effectLst/>
              </a:rPr>
              <a:t>Thread. sleep() </a:t>
            </a:r>
            <a:r>
              <a:rPr lang="en-US" b="0" i="0" dirty="0">
                <a:solidFill>
                  <a:schemeClr val="tx1"/>
                </a:solidFill>
                <a:effectLst/>
              </a:rPr>
              <a:t>interacts with the thread scheduler to put the current thread in a waiting state for a specified time. Once the wait time is over, the thread state is scheduled to run. 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dirty="0">
                <a:solidFill>
                  <a:schemeClr val="tx1"/>
                </a:solidFill>
              </a:rPr>
              <a:t>The code in the </a:t>
            </a:r>
            <a:r>
              <a:rPr lang="en-US" i="1" dirty="0" err="1">
                <a:solidFill>
                  <a:schemeClr val="tx1"/>
                </a:solidFill>
              </a:rPr>
              <a:t>PrintNumbers</a:t>
            </a:r>
            <a:r>
              <a:rPr lang="en-US" i="1" dirty="0">
                <a:solidFill>
                  <a:schemeClr val="tx1"/>
                </a:solidFill>
              </a:rPr>
              <a:t> will be executed</a:t>
            </a:r>
            <a:r>
              <a:rPr lang="en-US" i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before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the code in the </a:t>
            </a:r>
            <a:r>
              <a:rPr lang="en-US" i="1" dirty="0" err="1">
                <a:solidFill>
                  <a:schemeClr val="tx1"/>
                </a:solidFill>
              </a:rPr>
              <a:t>PrintNumbersWithDelay</a:t>
            </a:r>
            <a:r>
              <a:rPr lang="en-US" dirty="0">
                <a:solidFill>
                  <a:schemeClr val="tx1"/>
                </a:solidFill>
              </a:rPr>
              <a:t> method in a separate thread.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D24F3B-3FBF-4075-B9DA-3E5D490E68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t="14435" r="59023" b="21104"/>
          <a:stretch/>
        </p:blipFill>
        <p:spPr>
          <a:xfrm>
            <a:off x="5026025" y="637952"/>
            <a:ext cx="71628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5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FD35-D2AA-4F83-9257-2545C84A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31" y="1438"/>
            <a:ext cx="9144001" cy="762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Threads: 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29F14-95B7-4FD1-8DEF-41022984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223" y="685800"/>
            <a:ext cx="11125200" cy="41148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can pass arguments to a new thread’s target method by executing </a:t>
            </a:r>
            <a:r>
              <a:rPr lang="en-US" b="1" dirty="0">
                <a:solidFill>
                  <a:schemeClr val="accent2"/>
                </a:solidFill>
              </a:rPr>
              <a:t>a </a:t>
            </a:r>
            <a:r>
              <a:rPr lang="en-US" b="1" dirty="0">
                <a:solidFill>
                  <a:schemeClr val="accent2"/>
                </a:solidFill>
                <a:hlinkClick r:id="rId2"/>
              </a:rPr>
              <a:t>lambda expression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that calls the method with the desired arguments: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8181F-5C12-49D2-9114-F3177E7C8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8"/>
          <a:stretch/>
        </p:blipFill>
        <p:spPr>
          <a:xfrm>
            <a:off x="426760" y="2057400"/>
            <a:ext cx="10189234" cy="34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9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1987-F124-4F41-BB9E-A128E35C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0"/>
            <a:ext cx="5257800" cy="68580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Thread.Interrupts</a:t>
            </a:r>
            <a:r>
              <a:rPr lang="en-US" sz="3200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4CDC-A157-46F8-90C3-85AF03C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094" y="762000"/>
            <a:ext cx="6089949" cy="6019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In C#, </a:t>
            </a:r>
            <a:r>
              <a:rPr lang="en-US" sz="1800" dirty="0"/>
              <a:t>“</a:t>
            </a:r>
            <a:r>
              <a:rPr lang="en-US" sz="1800" dirty="0">
                <a:solidFill>
                  <a:srgbClr val="FF0000"/>
                </a:solidFill>
              </a:rPr>
              <a:t>Thread. Interrupt()” </a:t>
            </a:r>
            <a:r>
              <a:rPr lang="en-US" sz="1800" dirty="0">
                <a:solidFill>
                  <a:schemeClr val="tx1"/>
                </a:solidFill>
              </a:rPr>
              <a:t>is used for waking sleeping threads.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See example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If Interrupt() is called on a thread that’s not sleeping, the thread continues executing until it gets blocked next, at which point a </a:t>
            </a:r>
            <a:r>
              <a:rPr lang="en-US" sz="1800" b="1" dirty="0" err="1">
                <a:solidFill>
                  <a:schemeClr val="accent2"/>
                </a:solidFill>
              </a:rPr>
              <a:t>ThreadInterruptedException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is thrown which wakes up the thread</a:t>
            </a:r>
            <a:r>
              <a:rPr lang="en-US" sz="18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This is different from OS-based interrupts which may be due to system calls, or preemption.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785C7-B3B9-D2B8-425B-A9EC8347F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99"/>
          <a:stretch/>
        </p:blipFill>
        <p:spPr>
          <a:xfrm>
            <a:off x="6053856" y="8626"/>
            <a:ext cx="6134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3E66-2845-4F2C-8157-F7C17A65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0"/>
            <a:ext cx="8460186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Foreground and Background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4EB4-9E48-44C5-90D8-0E158EAE2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09600"/>
            <a:ext cx="12188824" cy="6248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All threads generated by starting a new Thread object are by default </a:t>
            </a:r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</a:rPr>
              <a:t>foreground threads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</a:rPr>
              <a:t>. </a:t>
            </a:r>
            <a:endParaRPr lang="en-US" b="0" i="0" dirty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A thread can either be a background thread or a foreground thread.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/>
              <a:t>A </a:t>
            </a:r>
            <a:r>
              <a:rPr lang="en-US" sz="1800" b="1" dirty="0">
                <a:solidFill>
                  <a:srgbClr val="FF0000"/>
                </a:solidFill>
              </a:rPr>
              <a:t>foreground thread </a:t>
            </a:r>
            <a:r>
              <a:rPr lang="en-US" sz="1800" dirty="0">
                <a:solidFill>
                  <a:schemeClr val="tx1"/>
                </a:solidFill>
              </a:rPr>
              <a:t>keeps on running till completion even if the Main thread completes execution or is terminated.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can be created by calling the “Thread. Start()” method.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See </a:t>
            </a:r>
            <a:r>
              <a:rPr lang="en-US" sz="1800" b="1" dirty="0">
                <a:solidFill>
                  <a:srgbClr val="FF0000"/>
                </a:solidFill>
              </a:rPr>
              <a:t>Example 3:  </a:t>
            </a:r>
            <a:r>
              <a:rPr lang="en-US" sz="1800" dirty="0">
                <a:solidFill>
                  <a:schemeClr val="tx1"/>
                </a:solidFill>
              </a:rPr>
              <a:t>The life of </a:t>
            </a:r>
            <a:r>
              <a:rPr lang="en-US" sz="1800" b="1" i="1" dirty="0" err="1">
                <a:solidFill>
                  <a:srgbClr val="FF0000"/>
                </a:solidFill>
              </a:rPr>
              <a:t>thr</a:t>
            </a:r>
            <a:r>
              <a:rPr lang="en-US" sz="1800" dirty="0">
                <a:solidFill>
                  <a:schemeClr val="tx1"/>
                </a:solidFill>
              </a:rPr>
              <a:t> thread doesn’t depend upon the life of the main thread.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b="1" dirty="0">
                <a:solidFill>
                  <a:srgbClr val="FF0000"/>
                </a:solidFill>
              </a:rPr>
              <a:t>Background threads </a:t>
            </a:r>
            <a:r>
              <a:rPr lang="en-US" sz="1800" dirty="0">
                <a:solidFill>
                  <a:schemeClr val="tx1"/>
                </a:solidFill>
              </a:rPr>
              <a:t>are identical to foreground threads with one exception: a background thread does not keep the managed execution environment running.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As soon as all foreground threads are stopped/aborted in a managed process, the system aborts all background threads.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/>
                </a:solidFill>
              </a:rPr>
              <a:t>Thread.IsBackground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property is used to determine whether a thread is a background or a foreground thread or to change its status.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A thread can be changed to a background thread at any time by setting its </a:t>
            </a:r>
            <a:r>
              <a:rPr lang="en-US" sz="1800" dirty="0" err="1">
                <a:solidFill>
                  <a:schemeClr val="tx1"/>
                </a:solidFill>
              </a:rPr>
              <a:t>IsBackground</a:t>
            </a:r>
            <a:r>
              <a:rPr lang="en-US" sz="1800" dirty="0">
                <a:solidFill>
                  <a:schemeClr val="tx1"/>
                </a:solidFill>
              </a:rPr>
              <a:t> property to true.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See </a:t>
            </a:r>
            <a:r>
              <a:rPr lang="en-US" sz="1800" b="1" dirty="0">
                <a:solidFill>
                  <a:srgbClr val="FF0000"/>
                </a:solidFill>
              </a:rPr>
              <a:t>Example 4</a:t>
            </a:r>
          </a:p>
          <a:p>
            <a:pPr marL="457063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hlinkClick r:id="rId2"/>
              </a:rPr>
              <a:t>https://learn.microsoft.com/en-us/dotnet/standard/threading/foreground-and-background-threads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787BB2-349A-464E-A1AF-EFFDC7252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3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EE6C-5B68-49D9-94F0-213C4940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" y="6721"/>
            <a:ext cx="9144001" cy="5214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THREAD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0354-D5D9-47AD-978D-375071F2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7" y="2521321"/>
            <a:ext cx="12122989" cy="43246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/>
              <a:t>When a thread is created, some seconds are spent to create some private local variables, stack, </a:t>
            </a:r>
            <a:r>
              <a:rPr lang="en-US" sz="1800" dirty="0" err="1"/>
              <a:t>etc</a:t>
            </a:r>
            <a:endParaRPr lang="en-US" sz="18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/>
              <a:t>Each thread consumes (by default) around 1 MB of memory.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/>
              <a:t>Instead of creating new threads, why not have a </a:t>
            </a:r>
            <a:r>
              <a:rPr lang="en-US" sz="1800" b="1" dirty="0">
                <a:solidFill>
                  <a:schemeClr val="accent2"/>
                </a:solidFill>
              </a:rPr>
              <a:t>thread pool </a:t>
            </a:r>
            <a:r>
              <a:rPr lang="en-US" sz="1800" dirty="0"/>
              <a:t>and assign </a:t>
            </a:r>
            <a:r>
              <a:rPr lang="en-US" sz="1800" b="1" dirty="0">
                <a:solidFill>
                  <a:schemeClr val="accent2"/>
                </a:solidFill>
              </a:rPr>
              <a:t>tasks </a:t>
            </a:r>
            <a:r>
              <a:rPr lang="en-US" sz="1800" dirty="0"/>
              <a:t>to available threads from a thread pool?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800" dirty="0"/>
              <a:t>A </a:t>
            </a:r>
            <a:r>
              <a:rPr lang="en-US" sz="1800" dirty="0">
                <a:solidFill>
                  <a:schemeClr val="accent2"/>
                </a:solidFill>
              </a:rPr>
              <a:t>Task</a:t>
            </a:r>
            <a:r>
              <a:rPr lang="en-US" sz="1800" dirty="0"/>
              <a:t> represents an asynchronous instruction that likely returns a result.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b="1" dirty="0">
                <a:solidFill>
                  <a:srgbClr val="FF0000"/>
                </a:solidFill>
              </a:rPr>
              <a:t>We should never have to create a new thread every time we need to execute a “task” because thread initialization and disposal are expensive activities for the OS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/>
              <a:t>The </a:t>
            </a:r>
            <a:r>
              <a:rPr lang="en-US" sz="1800" b="1" dirty="0">
                <a:solidFill>
                  <a:schemeClr val="accent2"/>
                </a:solidFill>
              </a:rPr>
              <a:t>thread pool </a:t>
            </a:r>
            <a:r>
              <a:rPr lang="en-US" sz="1800" dirty="0"/>
              <a:t>cuts these overheads by sharing and recycling threads, allowing multithreading to be applied at a very granular level without a performance penalty.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/>
              <a:t>The Thread pool consists of </a:t>
            </a:r>
            <a:r>
              <a:rPr lang="en-US" sz="1800" b="1" dirty="0">
                <a:solidFill>
                  <a:schemeClr val="accent2"/>
                </a:solidFill>
              </a:rPr>
              <a:t>Worker threads </a:t>
            </a:r>
            <a:r>
              <a:rPr lang="en-US" sz="1800" dirty="0"/>
              <a:t>waiting for task allocation to improve concurrent allocation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/>
              <a:t>Free threads in the thread pool are assigned tasks from the task queue. 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5690A-E153-43F1-B0A3-672BB7B22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1" b="2351"/>
          <a:stretch/>
        </p:blipFill>
        <p:spPr>
          <a:xfrm>
            <a:off x="7161212" y="6721"/>
            <a:ext cx="502761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5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6951</TotalTime>
  <Words>1118</Words>
  <Application>Microsoft Office PowerPoint</Application>
  <PresentationFormat>Custom</PresentationFormat>
  <Paragraphs>85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Corbel</vt:lpstr>
      <vt:lpstr>Roboto</vt:lpstr>
      <vt:lpstr>Trebuchet MS</vt:lpstr>
      <vt:lpstr>Wingdings 3</vt:lpstr>
      <vt:lpstr>Facet</vt:lpstr>
      <vt:lpstr>COPADS</vt:lpstr>
      <vt:lpstr>Outline</vt:lpstr>
      <vt:lpstr>Life Cycle of a Thread in C#</vt:lpstr>
      <vt:lpstr>Thread Creation(Example 1)</vt:lpstr>
      <vt:lpstr>Pausing Threads: Sleep (Example 2)</vt:lpstr>
      <vt:lpstr>Threads: Passing arguments</vt:lpstr>
      <vt:lpstr>Thread.Interrupts()</vt:lpstr>
      <vt:lpstr>Foreground and Background Threads</vt:lpstr>
      <vt:lpstr>THREAD POOLS</vt:lpstr>
      <vt:lpstr>PowerPoint Presentation</vt:lpstr>
      <vt:lpstr>Task Parallel Library </vt:lpstr>
      <vt:lpstr>Iteration: Parallel.ForEach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Copads</dc:title>
  <dc:creator>Jeremy Brown</dc:creator>
  <cp:lastModifiedBy>Ifeoluwatayo Ige</cp:lastModifiedBy>
  <cp:revision>281</cp:revision>
  <cp:lastPrinted>2019-09-04T12:01:29Z</cp:lastPrinted>
  <dcterms:created xsi:type="dcterms:W3CDTF">2017-01-18T00:36:34Z</dcterms:created>
  <dcterms:modified xsi:type="dcterms:W3CDTF">2024-01-29T13:38:34Z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