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6" r:id="rId5"/>
    <p:sldId id="280" r:id="rId6"/>
    <p:sldId id="281" r:id="rId7"/>
    <p:sldId id="283" r:id="rId8"/>
    <p:sldId id="284" r:id="rId9"/>
    <p:sldId id="285" r:id="rId10"/>
    <p:sldId id="286" r:id="rId11"/>
    <p:sldId id="298" r:id="rId12"/>
    <p:sldId id="293" r:id="rId13"/>
    <p:sldId id="287" r:id="rId14"/>
    <p:sldId id="297" r:id="rId15"/>
    <p:sldId id="300" r:id="rId16"/>
    <p:sldId id="289" r:id="rId17"/>
    <p:sldId id="296" r:id="rId18"/>
    <p:sldId id="299" r:id="rId19"/>
    <p:sldId id="292" r:id="rId20"/>
  </p:sldIdLst>
  <p:sldSz cx="12188825" cy="6858000"/>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7DF27-A7A4-1F41-8983-01551986619A}">
          <p14:sldIdLst>
            <p14:sldId id="256"/>
            <p14:sldId id="280"/>
            <p14:sldId id="281"/>
            <p14:sldId id="283"/>
            <p14:sldId id="284"/>
            <p14:sldId id="285"/>
            <p14:sldId id="286"/>
            <p14:sldId id="298"/>
            <p14:sldId id="293"/>
            <p14:sldId id="287"/>
            <p14:sldId id="297"/>
            <p14:sldId id="300"/>
            <p14:sldId id="289"/>
            <p14:sldId id="296"/>
            <p14:sldId id="299"/>
            <p14:sldId id="29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A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29" autoAdjust="0"/>
  </p:normalViewPr>
  <p:slideViewPr>
    <p:cSldViewPr showGuides="1">
      <p:cViewPr varScale="1">
        <p:scale>
          <a:sx n="74" d="100"/>
          <a:sy n="74" d="100"/>
        </p:scale>
        <p:origin x="192" y="4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5" rIns="91430" bIns="45715" rtlCol="0"/>
          <a:lstStyle>
            <a:lvl1pPr algn="l">
              <a:defRPr sz="1200"/>
            </a:lvl1pPr>
          </a:lstStyle>
          <a:p>
            <a:endParaRPr/>
          </a:p>
        </p:txBody>
      </p:sp>
      <p:sp>
        <p:nvSpPr>
          <p:cNvPr id="3" name="Date Placeholder 2"/>
          <p:cNvSpPr>
            <a:spLocks noGrp="1"/>
          </p:cNvSpPr>
          <p:nvPr>
            <p:ph type="dt" sz="quarter" idx="1"/>
          </p:nvPr>
        </p:nvSpPr>
        <p:spPr>
          <a:xfrm>
            <a:off x="3884614" y="0"/>
            <a:ext cx="2971800" cy="458788"/>
          </a:xfrm>
          <a:prstGeom prst="rect">
            <a:avLst/>
          </a:prstGeom>
        </p:spPr>
        <p:txBody>
          <a:bodyPr vert="horz" lIns="91430" tIns="45715" rIns="91430" bIns="45715" rtlCol="0"/>
          <a:lstStyle>
            <a:lvl1pPr algn="r">
              <a:defRPr sz="1200"/>
            </a:lvl1pPr>
          </a:lstStyle>
          <a:p>
            <a:fld id="{59088EAF-6ECA-4616-85EF-35AA19C641F3}" type="datetimeFigureOut">
              <a:rPr lang="en-US"/>
              <a:t>2/6/2024</a:t>
            </a:fld>
            <a:endParaRPr/>
          </a:p>
        </p:txBody>
      </p:sp>
      <p:sp>
        <p:nvSpPr>
          <p:cNvPr id="4" name="Footer Placeholder 3"/>
          <p:cNvSpPr>
            <a:spLocks noGrp="1"/>
          </p:cNvSpPr>
          <p:nvPr>
            <p:ph type="ftr" sz="quarter" idx="2"/>
          </p:nvPr>
        </p:nvSpPr>
        <p:spPr>
          <a:xfrm>
            <a:off x="0" y="8685214"/>
            <a:ext cx="2971800" cy="458787"/>
          </a:xfrm>
          <a:prstGeom prst="rect">
            <a:avLst/>
          </a:prstGeom>
        </p:spPr>
        <p:txBody>
          <a:bodyPr vert="horz" lIns="91430" tIns="45715" rIns="91430" bIns="45715" rtlCol="0" anchor="b"/>
          <a:lstStyle>
            <a:lvl1pPr algn="l">
              <a:defRPr sz="1200"/>
            </a:lvl1pPr>
          </a:lstStyle>
          <a:p>
            <a:endParaRPr/>
          </a:p>
        </p:txBody>
      </p:sp>
      <p:sp>
        <p:nvSpPr>
          <p:cNvPr id="5" name="Slide Number Placeholder 4"/>
          <p:cNvSpPr>
            <a:spLocks noGrp="1"/>
          </p:cNvSpPr>
          <p:nvPr>
            <p:ph type="sldNum" sz="quarter" idx="3"/>
          </p:nvPr>
        </p:nvSpPr>
        <p:spPr>
          <a:xfrm>
            <a:off x="3884614" y="8685214"/>
            <a:ext cx="2971800" cy="458787"/>
          </a:xfrm>
          <a:prstGeom prst="rect">
            <a:avLst/>
          </a:prstGeom>
        </p:spPr>
        <p:txBody>
          <a:bodyPr vert="horz" lIns="91430" tIns="45715" rIns="91430" bIns="45715"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0" tIns="45715" rIns="91430" bIns="45715" rtlCol="0"/>
          <a:lstStyle>
            <a:lvl1pPr algn="l">
              <a:defRPr sz="1200"/>
            </a:lvl1pPr>
          </a:lstStyle>
          <a:p>
            <a:endParaRPr/>
          </a:p>
        </p:txBody>
      </p:sp>
      <p:sp>
        <p:nvSpPr>
          <p:cNvPr id="3" name="Date Placeholder 2"/>
          <p:cNvSpPr>
            <a:spLocks noGrp="1"/>
          </p:cNvSpPr>
          <p:nvPr>
            <p:ph type="dt" idx="1"/>
          </p:nvPr>
        </p:nvSpPr>
        <p:spPr>
          <a:xfrm>
            <a:off x="3884614" y="0"/>
            <a:ext cx="2971800" cy="457200"/>
          </a:xfrm>
          <a:prstGeom prst="rect">
            <a:avLst/>
          </a:prstGeom>
        </p:spPr>
        <p:txBody>
          <a:bodyPr vert="horz" lIns="91430" tIns="45715" rIns="91430" bIns="45715" rtlCol="0"/>
          <a:lstStyle>
            <a:lvl1pPr algn="r">
              <a:defRPr sz="1200"/>
            </a:lvl1pPr>
          </a:lstStyle>
          <a:p>
            <a:fld id="{3ABD2D7A-D230-4F91-BD59-0A39C2703BA8}" type="datetimeFigureOut">
              <a:rPr lang="en-US"/>
              <a:t>2/6/2024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30" tIns="45715" rIns="91430" bIns="45715" rtlCol="0" anchor="ctr"/>
          <a:lstStyle/>
          <a:p>
            <a:endParaRPr/>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0" tIns="45715" rIns="91430" bIns="4571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0" tIns="45715" rIns="91430" bIns="45715" rtlCol="0" anchor="b"/>
          <a:lstStyle>
            <a:lvl1pPr algn="l">
              <a:defRPr sz="1200"/>
            </a:lvl1pPr>
          </a:lstStyle>
          <a:p>
            <a:endParaRPr/>
          </a:p>
        </p:txBody>
      </p:sp>
      <p:sp>
        <p:nvSpPr>
          <p:cNvPr id="7" name="Slide Number Placeholder 6"/>
          <p:cNvSpPr>
            <a:spLocks noGrp="1"/>
          </p:cNvSpPr>
          <p:nvPr>
            <p:ph type="sldNum" sz="quarter" idx="5"/>
          </p:nvPr>
        </p:nvSpPr>
        <p:spPr>
          <a:xfrm>
            <a:off x="3884614" y="8685213"/>
            <a:ext cx="2971800" cy="457200"/>
          </a:xfrm>
          <a:prstGeom prst="rect">
            <a:avLst/>
          </a:prstGeom>
        </p:spPr>
        <p:txBody>
          <a:bodyPr vert="horz" lIns="91430" tIns="45715" rIns="91430" bIns="45715"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08897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467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09925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05158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76010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845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597129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0765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0676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371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55364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6720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88385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1446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4485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1814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0759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2/6/2024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57357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otnet/reactive?tab=readme-ov-file" TargetMode="External"/><Relationship Id="rId2" Type="http://schemas.openxmlformats.org/officeDocument/2006/relationships/hyperlink" Target="https://blog.redelastic.com/a-journey-into-reactive-streams-5ee2a9cd7e2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b="1" dirty="0">
                <a:solidFill>
                  <a:schemeClr val="tx1"/>
                </a:solidFill>
              </a:rPr>
              <a:t>#4 – Intermediate Threading</a:t>
            </a:r>
          </a:p>
        </p:txBody>
      </p:sp>
      <p:sp>
        <p:nvSpPr>
          <p:cNvPr id="5" name="Subtitle 3">
            <a:extLst>
              <a:ext uri="{FF2B5EF4-FFF2-40B4-BE49-F238E27FC236}">
                <a16:creationId xmlns:a16="http://schemas.microsoft.com/office/drawing/2014/main" id="{4F900E5C-B8AA-4C32-9D73-49EDC8BF0A2A}"/>
              </a:ext>
            </a:extLst>
          </p:cNvPr>
          <p:cNvSpPr txBox="1">
            <a:spLocks/>
          </p:cNvSpPr>
          <p:nvPr/>
        </p:nvSpPr>
        <p:spPr>
          <a:xfrm>
            <a:off x="4113212" y="5697136"/>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a:solidFill>
                  <a:schemeClr val="tx1"/>
                </a:solidFill>
              </a:rPr>
              <a:t> </a:t>
            </a:r>
            <a:r>
              <a:rPr lang="it-IT" dirty="0">
                <a:solidFill>
                  <a:schemeClr val="tx1"/>
                </a:solidFill>
              </a:rPr>
              <a:t>IFEOLUWATAYO IGE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D777D-7834-407D-AB62-5253918A6300}"/>
              </a:ext>
            </a:extLst>
          </p:cNvPr>
          <p:cNvSpPr>
            <a:spLocks noGrp="1"/>
          </p:cNvSpPr>
          <p:nvPr>
            <p:ph idx="1"/>
          </p:nvPr>
        </p:nvSpPr>
        <p:spPr>
          <a:xfrm>
            <a:off x="-3177" y="152400"/>
            <a:ext cx="12109038" cy="6477000"/>
          </a:xfrm>
        </p:spPr>
        <p:txBody>
          <a:bodyPr>
            <a:normAutofit/>
          </a:bodyPr>
          <a:lstStyle/>
          <a:p>
            <a:pPr>
              <a:lnSpc>
                <a:spcPct val="150000"/>
              </a:lnSpc>
            </a:pPr>
            <a:r>
              <a:rPr lang="en-US" sz="1800" dirty="0">
                <a:solidFill>
                  <a:srgbClr val="FF0000"/>
                </a:solidFill>
              </a:rPr>
              <a:t>Deadlock! Suppose: </a:t>
            </a:r>
          </a:p>
          <a:p>
            <a:pPr marL="1371600" lvl="7" indent="-457200">
              <a:lnSpc>
                <a:spcPct val="150000"/>
              </a:lnSpc>
            </a:pPr>
            <a:r>
              <a:rPr lang="en-US" sz="1800" dirty="0">
                <a:solidFill>
                  <a:schemeClr val="tx1"/>
                </a:solidFill>
              </a:rPr>
              <a:t>Consumer sees count to be 0, but just before calling sleep(), the consumer is interrupted by some priority thread.</a:t>
            </a:r>
          </a:p>
          <a:p>
            <a:pPr marL="1371600" lvl="7" indent="-457200">
              <a:lnSpc>
                <a:spcPct val="150000"/>
              </a:lnSpc>
            </a:pPr>
            <a:r>
              <a:rPr lang="en-US" sz="1800" dirty="0">
                <a:solidFill>
                  <a:schemeClr val="tx1"/>
                </a:solidFill>
              </a:rPr>
              <a:t>Meanwhile, when count is 0, the scheduler immediately initiates the producer to produce at least 1 in the buffer, and increments count to 1.</a:t>
            </a:r>
          </a:p>
          <a:p>
            <a:pPr marL="1371600" lvl="7" indent="-457200">
              <a:lnSpc>
                <a:spcPct val="150000"/>
              </a:lnSpc>
            </a:pPr>
            <a:r>
              <a:rPr lang="en-US" sz="1800" dirty="0">
                <a:solidFill>
                  <a:schemeClr val="tx1"/>
                </a:solidFill>
              </a:rPr>
              <a:t>Producer then sends </a:t>
            </a:r>
            <a:r>
              <a:rPr lang="en-US" sz="1800" dirty="0">
                <a:solidFill>
                  <a:srgbClr val="FF0000"/>
                </a:solidFill>
              </a:rPr>
              <a:t>wakeup call </a:t>
            </a:r>
            <a:r>
              <a:rPr lang="en-US" sz="1800" dirty="0">
                <a:solidFill>
                  <a:schemeClr val="tx1"/>
                </a:solidFill>
              </a:rPr>
              <a:t>to consumer to wake up since count is now 1</a:t>
            </a:r>
            <a:r>
              <a:rPr lang="en-US" sz="1800" dirty="0">
                <a:solidFill>
                  <a:srgbClr val="FF0000"/>
                </a:solidFill>
              </a:rPr>
              <a:t>. However, the consumer was temporarily moved to a ready state (idle) due to preemption and has not yet slept… </a:t>
            </a:r>
            <a:r>
              <a:rPr lang="en-US" sz="1800" dirty="0">
                <a:solidFill>
                  <a:schemeClr val="tx1"/>
                </a:solidFill>
              </a:rPr>
              <a:t>The wake-up call is therefore lost as wakeup calls are only sent to blocked threads (sleeping)</a:t>
            </a:r>
          </a:p>
          <a:p>
            <a:pPr marL="1371600" lvl="7" indent="-457200">
              <a:lnSpc>
                <a:spcPct val="150000"/>
              </a:lnSpc>
            </a:pPr>
            <a:r>
              <a:rPr lang="en-US" sz="1800" dirty="0">
                <a:solidFill>
                  <a:schemeClr val="tx1"/>
                </a:solidFill>
              </a:rPr>
              <a:t>Consumer is rescheduled much later, continues execution and will eventually sleep since count was 0 before the preemption.</a:t>
            </a:r>
          </a:p>
          <a:p>
            <a:pPr marL="1371600" lvl="7" indent="-457200">
              <a:lnSpc>
                <a:spcPct val="150000"/>
              </a:lnSpc>
            </a:pPr>
            <a:r>
              <a:rPr lang="en-US" sz="1800" dirty="0">
                <a:solidFill>
                  <a:schemeClr val="tx1"/>
                </a:solidFill>
              </a:rPr>
              <a:t>Producer will continue to produce and when the buffer is full, it will also sleep</a:t>
            </a:r>
          </a:p>
          <a:p>
            <a:pPr marL="1371600" lvl="7" indent="-457200">
              <a:lnSpc>
                <a:spcPct val="150000"/>
              </a:lnSpc>
            </a:pPr>
            <a:r>
              <a:rPr lang="en-US" sz="1800" dirty="0">
                <a:solidFill>
                  <a:schemeClr val="tx1"/>
                </a:solidFill>
              </a:rPr>
              <a:t>Both will sleep forever…, </a:t>
            </a:r>
          </a:p>
        </p:txBody>
      </p:sp>
    </p:spTree>
    <p:extLst>
      <p:ext uri="{BB962C8B-B14F-4D97-AF65-F5344CB8AC3E}">
        <p14:creationId xmlns:p14="http://schemas.microsoft.com/office/powerpoint/2010/main" val="29045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D777D-7834-407D-AB62-5253918A6300}"/>
              </a:ext>
            </a:extLst>
          </p:cNvPr>
          <p:cNvSpPr>
            <a:spLocks noGrp="1"/>
          </p:cNvSpPr>
          <p:nvPr>
            <p:ph idx="1"/>
          </p:nvPr>
        </p:nvSpPr>
        <p:spPr>
          <a:xfrm>
            <a:off x="-3177" y="533400"/>
            <a:ext cx="12192001" cy="6096000"/>
          </a:xfrm>
        </p:spPr>
        <p:txBody>
          <a:bodyPr>
            <a:normAutofit/>
          </a:bodyPr>
          <a:lstStyle/>
          <a:p>
            <a:pPr>
              <a:lnSpc>
                <a:spcPct val="150000"/>
              </a:lnSpc>
              <a:spcBef>
                <a:spcPts val="0"/>
              </a:spcBef>
            </a:pPr>
            <a:r>
              <a:rPr lang="en-US" sz="1800" b="1" u="sng" dirty="0">
                <a:solidFill>
                  <a:srgbClr val="FF0000"/>
                </a:solidFill>
              </a:rPr>
              <a:t>Solution 3</a:t>
            </a:r>
            <a:r>
              <a:rPr lang="en-US" sz="1700" dirty="0">
                <a:solidFill>
                  <a:schemeClr val="tx1"/>
                </a:solidFill>
              </a:rPr>
              <a:t>: </a:t>
            </a:r>
            <a:r>
              <a:rPr lang="en-US" sz="1800" b="1" dirty="0">
                <a:solidFill>
                  <a:srgbClr val="FF0000"/>
                </a:solidFill>
              </a:rPr>
              <a:t>Counting Semaphores</a:t>
            </a:r>
          </a:p>
          <a:p>
            <a:pPr marL="630238" lvl="1" indent="-285750">
              <a:lnSpc>
                <a:spcPct val="150000"/>
              </a:lnSpc>
            </a:pPr>
            <a:r>
              <a:rPr lang="en-US" sz="1800" dirty="0">
                <a:solidFill>
                  <a:schemeClr val="tx1"/>
                </a:solidFill>
              </a:rPr>
              <a:t>Are variables that have a non-negative value associated with it	</a:t>
            </a:r>
          </a:p>
          <a:p>
            <a:pPr marL="630238" lvl="1" indent="-285750">
              <a:lnSpc>
                <a:spcPct val="150000"/>
              </a:lnSpc>
            </a:pPr>
            <a:r>
              <a:rPr lang="en-US" sz="1800" dirty="0">
                <a:solidFill>
                  <a:schemeClr val="tx1"/>
                </a:solidFill>
              </a:rPr>
              <a:t>The value is incremented and decremented atomically</a:t>
            </a:r>
          </a:p>
          <a:p>
            <a:pPr marL="630238" lvl="1" indent="-285750">
              <a:lnSpc>
                <a:spcPct val="150000"/>
              </a:lnSpc>
            </a:pPr>
            <a:r>
              <a:rPr lang="en-US" sz="1800" dirty="0">
                <a:solidFill>
                  <a:schemeClr val="tx1"/>
                </a:solidFill>
              </a:rPr>
              <a:t>Semaphore has	a positive value initially and offers two atomic operations</a:t>
            </a:r>
          </a:p>
          <a:p>
            <a:pPr marL="914400" lvl="2" indent="-344488">
              <a:lnSpc>
                <a:spcPct val="150000"/>
              </a:lnSpc>
            </a:pPr>
            <a:r>
              <a:rPr lang="en-US" sz="1800" b="1" dirty="0">
                <a:solidFill>
                  <a:schemeClr val="tx1"/>
                </a:solidFill>
              </a:rPr>
              <a:t>Down(): </a:t>
            </a:r>
            <a:r>
              <a:rPr lang="en-US" sz="1800" dirty="0">
                <a:solidFill>
                  <a:schemeClr val="tx1"/>
                </a:solidFill>
              </a:rPr>
              <a:t>When  “value” is positive, atomically decrement it by 1. Block the calling thread if value is 0 and “wait” for the semaphore value to become positive. </a:t>
            </a:r>
          </a:p>
          <a:p>
            <a:pPr marL="914400" lvl="2" indent="-344488">
              <a:lnSpc>
                <a:spcPct val="150000"/>
              </a:lnSpc>
            </a:pPr>
            <a:r>
              <a:rPr lang="en-US" sz="1800" dirty="0">
                <a:solidFill>
                  <a:schemeClr val="tx1"/>
                </a:solidFill>
              </a:rPr>
              <a:t> </a:t>
            </a:r>
            <a:r>
              <a:rPr lang="en-US" sz="1800" b="1" dirty="0">
                <a:solidFill>
                  <a:schemeClr val="tx1"/>
                </a:solidFill>
              </a:rPr>
              <a:t>Up(): </a:t>
            </a:r>
            <a:r>
              <a:rPr lang="en-US" sz="1800" dirty="0">
                <a:solidFill>
                  <a:schemeClr val="tx1"/>
                </a:solidFill>
              </a:rPr>
              <a:t>Atomically increment the semaphore value by 1 if “value” is less than “max”. Wake up a thread waiting if	any. Else, Thread “waits” for the semaphore value to become less than “max”. </a:t>
            </a:r>
          </a:p>
          <a:p>
            <a:pPr marL="630238" lvl="2" indent="-227013">
              <a:lnSpc>
                <a:spcPct val="150000"/>
              </a:lnSpc>
              <a:spcBef>
                <a:spcPts val="0"/>
              </a:spcBef>
            </a:pPr>
            <a:endParaRPr lang="en-US" sz="1700" dirty="0">
              <a:solidFill>
                <a:schemeClr val="tx1"/>
              </a:solidFill>
            </a:endParaRPr>
          </a:p>
          <a:p>
            <a:pPr marL="630238" lvl="2" indent="-227013">
              <a:lnSpc>
                <a:spcPct val="150000"/>
              </a:lnSpc>
              <a:spcBef>
                <a:spcPts val="0"/>
              </a:spcBef>
            </a:pPr>
            <a:endParaRPr lang="en-US" sz="1700" dirty="0">
              <a:solidFill>
                <a:schemeClr val="tx1"/>
              </a:solidFill>
            </a:endParaRPr>
          </a:p>
          <a:p>
            <a:pPr marL="0" lvl="2" indent="0">
              <a:lnSpc>
                <a:spcPct val="150000"/>
              </a:lnSpc>
              <a:spcBef>
                <a:spcPts val="0"/>
              </a:spcBef>
              <a:buNone/>
            </a:pPr>
            <a:endParaRPr lang="en-US" sz="1700" dirty="0">
              <a:solidFill>
                <a:schemeClr val="tx1"/>
              </a:solidFill>
            </a:endParaRPr>
          </a:p>
        </p:txBody>
      </p:sp>
    </p:spTree>
    <p:extLst>
      <p:ext uri="{BB962C8B-B14F-4D97-AF65-F5344CB8AC3E}">
        <p14:creationId xmlns:p14="http://schemas.microsoft.com/office/powerpoint/2010/main" val="244429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9B0AA-A598-91E7-7104-498D42535123}"/>
              </a:ext>
            </a:extLst>
          </p:cNvPr>
          <p:cNvSpPr>
            <a:spLocks noGrp="1"/>
          </p:cNvSpPr>
          <p:nvPr>
            <p:ph idx="1"/>
          </p:nvPr>
        </p:nvSpPr>
        <p:spPr>
          <a:xfrm>
            <a:off x="760412" y="5334001"/>
            <a:ext cx="11201400" cy="1524000"/>
          </a:xfrm>
        </p:spPr>
        <p:txBody>
          <a:bodyPr>
            <a:normAutofit fontScale="85000" lnSpcReduction="20000"/>
          </a:bodyPr>
          <a:lstStyle/>
          <a:p>
            <a:pPr marL="403225" lvl="2" indent="0">
              <a:lnSpc>
                <a:spcPct val="150000"/>
              </a:lnSpc>
              <a:spcBef>
                <a:spcPts val="0"/>
              </a:spcBef>
              <a:buNone/>
            </a:pPr>
            <a:r>
              <a:rPr lang="en-US" sz="2100" b="1" dirty="0">
                <a:solidFill>
                  <a:schemeClr val="accent2"/>
                </a:solidFill>
              </a:rPr>
              <a:t>Synchronization Issues may Arise!</a:t>
            </a:r>
          </a:p>
          <a:p>
            <a:pPr marL="233363" lvl="2" indent="-233363">
              <a:lnSpc>
                <a:spcPct val="150000"/>
              </a:lnSpc>
              <a:spcBef>
                <a:spcPts val="0"/>
              </a:spcBef>
            </a:pPr>
            <a:r>
              <a:rPr lang="en-US" sz="2100" dirty="0">
                <a:solidFill>
                  <a:schemeClr val="tx1"/>
                </a:solidFill>
              </a:rPr>
              <a:t>Producer is producing fork and altering semaphore before acquiring lock??? What if the lock has been acquired by the consumer? </a:t>
            </a:r>
          </a:p>
          <a:p>
            <a:pPr marL="285750" lvl="2" indent="-285750">
              <a:lnSpc>
                <a:spcPct val="150000"/>
              </a:lnSpc>
              <a:spcBef>
                <a:spcPts val="0"/>
              </a:spcBef>
            </a:pPr>
            <a:r>
              <a:rPr lang="en-US" sz="2100" dirty="0">
                <a:solidFill>
                  <a:schemeClr val="tx1"/>
                </a:solidFill>
              </a:rPr>
              <a:t>This may also apply to the consumer code too! </a:t>
            </a:r>
            <a:endParaRPr lang="en-US" sz="1800" dirty="0">
              <a:solidFill>
                <a:schemeClr val="tx1"/>
              </a:solidFill>
            </a:endParaRPr>
          </a:p>
          <a:p>
            <a:endParaRPr lang="en-US" dirty="0"/>
          </a:p>
        </p:txBody>
      </p:sp>
      <p:pic>
        <p:nvPicPr>
          <p:cNvPr id="6" name="Picture 5">
            <a:extLst>
              <a:ext uri="{FF2B5EF4-FFF2-40B4-BE49-F238E27FC236}">
                <a16:creationId xmlns:a16="http://schemas.microsoft.com/office/drawing/2014/main" id="{0C450871-4F61-71E3-43E3-5B860B7DB059}"/>
              </a:ext>
            </a:extLst>
          </p:cNvPr>
          <p:cNvPicPr>
            <a:picLocks noChangeAspect="1"/>
          </p:cNvPicPr>
          <p:nvPr/>
        </p:nvPicPr>
        <p:blipFill>
          <a:blip r:embed="rId2"/>
          <a:stretch>
            <a:fillRect/>
          </a:stretch>
        </p:blipFill>
        <p:spPr>
          <a:xfrm>
            <a:off x="531812" y="-1"/>
            <a:ext cx="11353800" cy="5334001"/>
          </a:xfrm>
          <a:prstGeom prst="rect">
            <a:avLst/>
          </a:prstGeom>
        </p:spPr>
      </p:pic>
    </p:spTree>
    <p:extLst>
      <p:ext uri="{BB962C8B-B14F-4D97-AF65-F5344CB8AC3E}">
        <p14:creationId xmlns:p14="http://schemas.microsoft.com/office/powerpoint/2010/main" val="406845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D777D-7834-407D-AB62-5253918A6300}"/>
              </a:ext>
            </a:extLst>
          </p:cNvPr>
          <p:cNvSpPr>
            <a:spLocks noGrp="1"/>
          </p:cNvSpPr>
          <p:nvPr>
            <p:ph idx="1"/>
          </p:nvPr>
        </p:nvSpPr>
        <p:spPr>
          <a:xfrm>
            <a:off x="-3177" y="76200"/>
            <a:ext cx="12109038" cy="6553200"/>
          </a:xfrm>
        </p:spPr>
        <p:txBody>
          <a:bodyPr>
            <a:noAutofit/>
          </a:bodyPr>
          <a:lstStyle/>
          <a:p>
            <a:pPr marL="0" indent="0">
              <a:lnSpc>
                <a:spcPct val="150000"/>
              </a:lnSpc>
              <a:buNone/>
            </a:pPr>
            <a:r>
              <a:rPr lang="en-US" sz="1800" b="1" u="sng" dirty="0">
                <a:solidFill>
                  <a:srgbClr val="FF0000"/>
                </a:solidFill>
              </a:rPr>
              <a:t>Solution 4</a:t>
            </a:r>
            <a:r>
              <a:rPr lang="en-US" sz="1800" b="1" dirty="0">
                <a:solidFill>
                  <a:srgbClr val="FF0000"/>
                </a:solidFill>
              </a:rPr>
              <a:t>: Condition Variables</a:t>
            </a:r>
          </a:p>
          <a:p>
            <a:pPr marL="403225" lvl="1" indent="-342900">
              <a:lnSpc>
                <a:spcPct val="150000"/>
              </a:lnSpc>
            </a:pPr>
            <a:r>
              <a:rPr lang="en-US" sz="1800" dirty="0">
                <a:solidFill>
                  <a:schemeClr val="tx1"/>
                </a:solidFill>
              </a:rPr>
              <a:t>	These variables use a mechanism to enable threads to wait/sleep inside a critical section (if they have acquired the lock, they should still be able to release it for a legitimate reason).</a:t>
            </a:r>
          </a:p>
          <a:p>
            <a:pPr marL="403225" lvl="1" indent="-342900">
              <a:lnSpc>
                <a:spcPct val="150000"/>
              </a:lnSpc>
            </a:pPr>
            <a:r>
              <a:rPr lang="en-US" sz="1800" dirty="0">
                <a:solidFill>
                  <a:schemeClr val="tx1"/>
                </a:solidFill>
              </a:rPr>
              <a:t>Three major operations on conditional variable X:</a:t>
            </a:r>
          </a:p>
          <a:p>
            <a:pPr marL="803155" lvl="2" indent="-342900">
              <a:lnSpc>
                <a:spcPct val="150000"/>
              </a:lnSpc>
            </a:pPr>
            <a:r>
              <a:rPr lang="en-US" sz="1800" b="1" dirty="0" err="1">
                <a:solidFill>
                  <a:schemeClr val="tx1"/>
                </a:solidFill>
              </a:rPr>
              <a:t>X.Wait</a:t>
            </a:r>
            <a:r>
              <a:rPr lang="en-US" sz="1800" b="1" dirty="0">
                <a:solidFill>
                  <a:schemeClr val="tx1"/>
                </a:solidFill>
              </a:rPr>
              <a:t>(lock): </a:t>
            </a:r>
            <a:r>
              <a:rPr lang="en-US" sz="1800" dirty="0">
                <a:solidFill>
                  <a:schemeClr val="tx1"/>
                </a:solidFill>
              </a:rPr>
              <a:t>Releases lock and puts a thread to sleep until signaled. When awakened, it reacquires the lock</a:t>
            </a:r>
          </a:p>
          <a:p>
            <a:pPr marL="803155" lvl="2" indent="-342900">
              <a:lnSpc>
                <a:spcPct val="150000"/>
              </a:lnSpc>
            </a:pPr>
            <a:r>
              <a:rPr lang="en-US" sz="1800" b="1" dirty="0">
                <a:solidFill>
                  <a:schemeClr val="tx1"/>
                </a:solidFill>
              </a:rPr>
              <a:t>X. Signal/Notify(): </a:t>
            </a:r>
            <a:r>
              <a:rPr lang="en-US" sz="1800" dirty="0">
                <a:solidFill>
                  <a:schemeClr val="tx1"/>
                </a:solidFill>
              </a:rPr>
              <a:t>Wakes up one of the threads waiting on </a:t>
            </a:r>
            <a:r>
              <a:rPr lang="en-US" sz="1800" i="1" dirty="0">
                <a:solidFill>
                  <a:schemeClr val="tx1"/>
                </a:solidFill>
              </a:rPr>
              <a:t>X</a:t>
            </a:r>
            <a:r>
              <a:rPr lang="en-US" sz="1800" dirty="0">
                <a:solidFill>
                  <a:schemeClr val="tx1"/>
                </a:solidFill>
              </a:rPr>
              <a:t>. The caller thread must currently have the lock when this method is called.</a:t>
            </a:r>
          </a:p>
          <a:p>
            <a:pPr marL="803155" lvl="2" indent="-342900">
              <a:lnSpc>
                <a:spcPct val="150000"/>
              </a:lnSpc>
            </a:pPr>
            <a:r>
              <a:rPr lang="en-US" sz="1800" b="1" dirty="0">
                <a:solidFill>
                  <a:schemeClr val="tx1"/>
                </a:solidFill>
              </a:rPr>
              <a:t>X. Broadcast/</a:t>
            </a:r>
            <a:r>
              <a:rPr lang="en-US" sz="1800" b="1" dirty="0" err="1">
                <a:solidFill>
                  <a:schemeClr val="tx1"/>
                </a:solidFill>
              </a:rPr>
              <a:t>NotifyAll</a:t>
            </a:r>
            <a:r>
              <a:rPr lang="en-US" sz="1800" b="1" dirty="0">
                <a:solidFill>
                  <a:schemeClr val="tx1"/>
                </a:solidFill>
              </a:rPr>
              <a:t>(): </a:t>
            </a:r>
            <a:r>
              <a:rPr lang="en-US" sz="1800" dirty="0">
                <a:solidFill>
                  <a:schemeClr val="tx1"/>
                </a:solidFill>
              </a:rPr>
              <a:t>Same as notify, except it wakes up all waiting threads.</a:t>
            </a:r>
          </a:p>
          <a:p>
            <a:pPr marL="457063" lvl="1" indent="0">
              <a:lnSpc>
                <a:spcPct val="150000"/>
              </a:lnSpc>
              <a:buNone/>
            </a:pPr>
            <a:endParaRPr lang="en-US" sz="1800" dirty="0"/>
          </a:p>
        </p:txBody>
      </p:sp>
    </p:spTree>
    <p:extLst>
      <p:ext uri="{BB962C8B-B14F-4D97-AF65-F5344CB8AC3E}">
        <p14:creationId xmlns:p14="http://schemas.microsoft.com/office/powerpoint/2010/main" val="334140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CC4D50-CDFC-37B0-4F2E-78356805CDD0}"/>
              </a:ext>
            </a:extLst>
          </p:cNvPr>
          <p:cNvPicPr>
            <a:picLocks noChangeAspect="1"/>
          </p:cNvPicPr>
          <p:nvPr/>
        </p:nvPicPr>
        <p:blipFill>
          <a:blip r:embed="rId2"/>
          <a:stretch>
            <a:fillRect/>
          </a:stretch>
        </p:blipFill>
        <p:spPr>
          <a:xfrm>
            <a:off x="531330" y="234419"/>
            <a:ext cx="11126164" cy="6389162"/>
          </a:xfrm>
          <a:prstGeom prst="rect">
            <a:avLst/>
          </a:prstGeom>
        </p:spPr>
      </p:pic>
    </p:spTree>
    <p:extLst>
      <p:ext uri="{BB962C8B-B14F-4D97-AF65-F5344CB8AC3E}">
        <p14:creationId xmlns:p14="http://schemas.microsoft.com/office/powerpoint/2010/main" val="303616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56E6-4581-F4E7-B655-C533441D4ED4}"/>
              </a:ext>
            </a:extLst>
          </p:cNvPr>
          <p:cNvSpPr>
            <a:spLocks noGrp="1"/>
          </p:cNvSpPr>
          <p:nvPr>
            <p:ph type="title"/>
          </p:nvPr>
        </p:nvSpPr>
        <p:spPr>
          <a:xfrm>
            <a:off x="227012" y="23004"/>
            <a:ext cx="8594429" cy="1320800"/>
          </a:xfrm>
        </p:spPr>
        <p:txBody>
          <a:bodyPr>
            <a:normAutofit/>
          </a:bodyPr>
          <a:lstStyle/>
          <a:p>
            <a:r>
              <a:rPr lang="en-US" sz="3200" b="1" dirty="0"/>
              <a:t>Condition Variables Or Semaphores?</a:t>
            </a:r>
          </a:p>
        </p:txBody>
      </p:sp>
      <p:sp>
        <p:nvSpPr>
          <p:cNvPr id="3" name="Content Placeholder 2">
            <a:extLst>
              <a:ext uri="{FF2B5EF4-FFF2-40B4-BE49-F238E27FC236}">
                <a16:creationId xmlns:a16="http://schemas.microsoft.com/office/drawing/2014/main" id="{0EFBFFB1-7DE3-5CEE-9D4E-E5A6F5951F05}"/>
              </a:ext>
            </a:extLst>
          </p:cNvPr>
          <p:cNvSpPr>
            <a:spLocks noGrp="1"/>
          </p:cNvSpPr>
          <p:nvPr>
            <p:ph idx="1"/>
          </p:nvPr>
        </p:nvSpPr>
        <p:spPr>
          <a:xfrm>
            <a:off x="227011" y="914400"/>
            <a:ext cx="11961814" cy="5105400"/>
          </a:xfrm>
        </p:spPr>
        <p:txBody>
          <a:bodyPr>
            <a:normAutofit/>
          </a:bodyPr>
          <a:lstStyle/>
          <a:p>
            <a:pPr>
              <a:lnSpc>
                <a:spcPct val="150000"/>
              </a:lnSpc>
              <a:spcBef>
                <a:spcPts val="600"/>
              </a:spcBef>
            </a:pPr>
            <a:r>
              <a:rPr lang="en-US" sz="1800" b="1" dirty="0">
                <a:solidFill>
                  <a:schemeClr val="tx1"/>
                </a:solidFill>
              </a:rPr>
              <a:t>wait(lock) versus down()</a:t>
            </a:r>
            <a:r>
              <a:rPr lang="en-US" sz="1800" dirty="0">
                <a:solidFill>
                  <a:schemeClr val="tx1"/>
                </a:solidFill>
              </a:rPr>
              <a:t>	</a:t>
            </a:r>
          </a:p>
          <a:p>
            <a:pPr lvl="1">
              <a:lnSpc>
                <a:spcPct val="150000"/>
              </a:lnSpc>
              <a:spcBef>
                <a:spcPts val="600"/>
              </a:spcBef>
            </a:pPr>
            <a:r>
              <a:rPr lang="en-US" sz="1800" dirty="0">
                <a:solidFill>
                  <a:schemeClr val="tx1"/>
                </a:solidFill>
              </a:rPr>
              <a:t>down() blocks threads only if value is 0</a:t>
            </a:r>
          </a:p>
          <a:p>
            <a:pPr lvl="1">
              <a:lnSpc>
                <a:spcPct val="150000"/>
              </a:lnSpc>
              <a:spcBef>
                <a:spcPts val="600"/>
              </a:spcBef>
            </a:pPr>
            <a:r>
              <a:rPr lang="en-US" sz="1800" dirty="0">
                <a:solidFill>
                  <a:schemeClr val="tx1"/>
                </a:solidFill>
              </a:rPr>
              <a:t>wait(lock)	always blocks, and gives up lock	</a:t>
            </a:r>
          </a:p>
          <a:p>
            <a:pPr marL="344488" lvl="1" indent="-284163">
              <a:lnSpc>
                <a:spcPct val="150000"/>
              </a:lnSpc>
              <a:spcBef>
                <a:spcPts val="600"/>
              </a:spcBef>
            </a:pPr>
            <a:r>
              <a:rPr lang="en-US" sz="1800" b="1" dirty="0">
                <a:solidFill>
                  <a:schemeClr val="tx1"/>
                </a:solidFill>
              </a:rPr>
              <a:t>notify(lock) versus up()</a:t>
            </a:r>
            <a:r>
              <a:rPr lang="en-US" sz="1800" dirty="0">
                <a:solidFill>
                  <a:schemeClr val="tx1"/>
                </a:solidFill>
              </a:rPr>
              <a:t>	</a:t>
            </a:r>
          </a:p>
          <a:p>
            <a:pPr marL="744418" lvl="2" indent="-284163">
              <a:lnSpc>
                <a:spcPct val="150000"/>
              </a:lnSpc>
              <a:spcBef>
                <a:spcPts val="600"/>
              </a:spcBef>
            </a:pPr>
            <a:r>
              <a:rPr lang="en-US" sz="1800" dirty="0">
                <a:solidFill>
                  <a:schemeClr val="tx1"/>
                </a:solidFill>
              </a:rPr>
              <a:t>notify(lock) is stateless: when called, if there is no waiting thread, no operation is performed</a:t>
            </a:r>
          </a:p>
          <a:p>
            <a:pPr marL="744418" lvl="2" indent="-284163">
              <a:lnSpc>
                <a:spcPct val="150000"/>
              </a:lnSpc>
              <a:spcBef>
                <a:spcPts val="600"/>
              </a:spcBef>
            </a:pPr>
            <a:r>
              <a:rPr lang="en-US" sz="1800" dirty="0">
                <a:solidFill>
                  <a:schemeClr val="tx1"/>
                </a:solidFill>
              </a:rPr>
              <a:t>up() is stateful: when called, it increments the semaphore, and waiting threads can call a down().</a:t>
            </a:r>
          </a:p>
          <a:p>
            <a:pPr marL="1201481" lvl="3" indent="-284163">
              <a:lnSpc>
                <a:spcPct val="150000"/>
              </a:lnSpc>
              <a:spcBef>
                <a:spcPts val="600"/>
              </a:spcBef>
            </a:pPr>
            <a:r>
              <a:rPr lang="en-US" sz="1800" dirty="0">
                <a:solidFill>
                  <a:schemeClr val="tx1"/>
                </a:solidFill>
              </a:rPr>
              <a:t> If there is no waiting thread, up() ensures future threads do not wait on down(). This is because some memory of the earlier up() call is kept which was meant to increment the semaphore.	</a:t>
            </a:r>
          </a:p>
        </p:txBody>
      </p:sp>
    </p:spTree>
    <p:extLst>
      <p:ext uri="{BB962C8B-B14F-4D97-AF65-F5344CB8AC3E}">
        <p14:creationId xmlns:p14="http://schemas.microsoft.com/office/powerpoint/2010/main" val="381884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E96-4559-4C31-98CE-DEBCEF571B32}"/>
              </a:ext>
            </a:extLst>
          </p:cNvPr>
          <p:cNvSpPr>
            <a:spLocks noGrp="1"/>
          </p:cNvSpPr>
          <p:nvPr>
            <p:ph idx="1"/>
          </p:nvPr>
        </p:nvSpPr>
        <p:spPr>
          <a:xfrm>
            <a:off x="8627" y="76201"/>
            <a:ext cx="12188824" cy="6781800"/>
          </a:xfrm>
        </p:spPr>
        <p:txBody>
          <a:bodyPr>
            <a:noAutofit/>
          </a:bodyPr>
          <a:lstStyle/>
          <a:p>
            <a:pPr>
              <a:lnSpc>
                <a:spcPct val="150000"/>
              </a:lnSpc>
              <a:spcBef>
                <a:spcPts val="0"/>
              </a:spcBef>
            </a:pPr>
            <a:r>
              <a:rPr lang="en-US" sz="1700" b="1" u="sng" dirty="0">
                <a:solidFill>
                  <a:srgbClr val="C00000"/>
                </a:solidFill>
              </a:rPr>
              <a:t>Solution 5</a:t>
            </a:r>
            <a:r>
              <a:rPr lang="en-US" sz="1700" dirty="0">
                <a:solidFill>
                  <a:schemeClr val="tx1"/>
                </a:solidFill>
              </a:rPr>
              <a:t>: </a:t>
            </a:r>
            <a:r>
              <a:rPr lang="en-US" sz="1800" b="1" dirty="0">
                <a:solidFill>
                  <a:srgbClr val="FF0000"/>
                </a:solidFill>
              </a:rPr>
              <a:t>Reactive Streams via Programming</a:t>
            </a:r>
          </a:p>
          <a:p>
            <a:pPr>
              <a:lnSpc>
                <a:spcPct val="150000"/>
              </a:lnSpc>
              <a:spcBef>
                <a:spcPts val="0"/>
              </a:spcBef>
            </a:pPr>
            <a:r>
              <a:rPr lang="en-US" sz="1700" dirty="0">
                <a:solidFill>
                  <a:schemeClr val="tx1"/>
                </a:solidFill>
              </a:rPr>
              <a:t>A reactive stream is a </a:t>
            </a:r>
            <a:r>
              <a:rPr lang="en-US" sz="1700" b="0" i="0" dirty="0">
                <a:solidFill>
                  <a:schemeClr val="tx1"/>
                </a:solidFill>
                <a:effectLst/>
              </a:rPr>
              <a:t>bi-directional flow of data </a:t>
            </a:r>
            <a:r>
              <a:rPr lang="en-US" sz="1700" b="0" i="0" dirty="0">
                <a:solidFill>
                  <a:srgbClr val="FF0000"/>
                </a:solidFill>
                <a:effectLst/>
              </a:rPr>
              <a:t>on demand </a:t>
            </a:r>
            <a:r>
              <a:rPr lang="en-US" sz="1700" b="0" i="0" dirty="0">
                <a:solidFill>
                  <a:schemeClr val="tx1"/>
                </a:solidFill>
                <a:effectLst/>
              </a:rPr>
              <a:t>consisting of:</a:t>
            </a:r>
          </a:p>
          <a:p>
            <a:pPr lvl="1">
              <a:lnSpc>
                <a:spcPct val="150000"/>
              </a:lnSpc>
              <a:spcBef>
                <a:spcPts val="0"/>
              </a:spcBef>
            </a:pPr>
            <a:r>
              <a:rPr lang="en-US" sz="1700" b="0" i="0" dirty="0">
                <a:solidFill>
                  <a:schemeClr val="tx1"/>
                </a:solidFill>
                <a:effectLst/>
              </a:rPr>
              <a:t>Elements emitted downstream from producer to consumer, and </a:t>
            </a:r>
          </a:p>
          <a:p>
            <a:pPr lvl="1">
              <a:lnSpc>
                <a:spcPct val="150000"/>
              </a:lnSpc>
              <a:spcBef>
                <a:spcPts val="0"/>
              </a:spcBef>
            </a:pPr>
            <a:r>
              <a:rPr lang="en-US" sz="1700" dirty="0">
                <a:solidFill>
                  <a:schemeClr val="tx1"/>
                </a:solidFill>
              </a:rPr>
              <a:t>A</a:t>
            </a:r>
            <a:r>
              <a:rPr lang="en-US" sz="1700" b="0" i="0" dirty="0">
                <a:solidFill>
                  <a:schemeClr val="tx1"/>
                </a:solidFill>
                <a:effectLst/>
              </a:rPr>
              <a:t> signal for demand which </a:t>
            </a:r>
            <a:r>
              <a:rPr lang="en-US" sz="1700" dirty="0">
                <a:solidFill>
                  <a:schemeClr val="tx1"/>
                </a:solidFill>
              </a:rPr>
              <a:t>may be </a:t>
            </a:r>
            <a:r>
              <a:rPr lang="en-US" sz="1700" b="0" i="0" dirty="0">
                <a:solidFill>
                  <a:schemeClr val="tx1"/>
                </a:solidFill>
                <a:effectLst/>
              </a:rPr>
              <a:t>emitted upstream from consumer to producer. </a:t>
            </a:r>
          </a:p>
          <a:p>
            <a:pPr lvl="2">
              <a:lnSpc>
                <a:spcPct val="150000"/>
              </a:lnSpc>
              <a:spcBef>
                <a:spcPts val="0"/>
              </a:spcBef>
            </a:pPr>
            <a:r>
              <a:rPr lang="en-US" sz="1600" i="0" dirty="0">
                <a:solidFill>
                  <a:srgbClr val="FF0000"/>
                </a:solidFill>
                <a:effectLst/>
              </a:rPr>
              <a:t>If the consumer is placed in charge of signaling demand, the publisher is free to safely push up to the number of elements demanded</a:t>
            </a:r>
            <a:r>
              <a:rPr lang="en-US" sz="1600" i="0" dirty="0">
                <a:solidFill>
                  <a:srgbClr val="242424"/>
                </a:solidFill>
                <a:effectLst/>
              </a:rPr>
              <a:t>. </a:t>
            </a:r>
          </a:p>
          <a:p>
            <a:pPr>
              <a:lnSpc>
                <a:spcPct val="150000"/>
              </a:lnSpc>
              <a:spcBef>
                <a:spcPts val="0"/>
              </a:spcBef>
            </a:pPr>
            <a:r>
              <a:rPr lang="en-US" sz="1700" b="0" i="0" dirty="0">
                <a:solidFill>
                  <a:schemeClr val="tx1"/>
                </a:solidFill>
                <a:effectLst/>
              </a:rPr>
              <a:t>Reactive Streams works like a pull-based system when the consumer is slower (because it prevents a fast producer from running at full speed) and a push-based system when the consumer is faster. This is dynamic and changes in near real-time.</a:t>
            </a:r>
            <a:r>
              <a:rPr lang="en-US" sz="1700" dirty="0">
                <a:solidFill>
                  <a:schemeClr val="tx1"/>
                </a:solidFill>
              </a:rPr>
              <a:t> </a:t>
            </a:r>
          </a:p>
          <a:p>
            <a:pPr>
              <a:lnSpc>
                <a:spcPct val="150000"/>
              </a:lnSpc>
              <a:spcBef>
                <a:spcPts val="0"/>
              </a:spcBef>
            </a:pPr>
            <a:r>
              <a:rPr lang="en-US" sz="1700" dirty="0">
                <a:solidFill>
                  <a:schemeClr val="tx1"/>
                </a:solidFill>
              </a:rPr>
              <a:t>See Diagram: The</a:t>
            </a:r>
            <a:r>
              <a:rPr lang="en-US" sz="1700" b="0" i="0" dirty="0">
                <a:solidFill>
                  <a:schemeClr val="tx1"/>
                </a:solidFill>
                <a:effectLst/>
              </a:rPr>
              <a:t> consumer actually tells the producer information about its throughput. Probably the number of tasks he is ready to consume at the moment, or the number of tasks he can consume per second…, </a:t>
            </a:r>
          </a:p>
          <a:p>
            <a:pPr>
              <a:lnSpc>
                <a:spcPct val="150000"/>
              </a:lnSpc>
              <a:spcBef>
                <a:spcPts val="0"/>
              </a:spcBef>
            </a:pPr>
            <a:endParaRPr lang="en-US" sz="1700" dirty="0">
              <a:solidFill>
                <a:schemeClr val="tx1"/>
              </a:solidFill>
            </a:endParaRPr>
          </a:p>
          <a:p>
            <a:pPr>
              <a:lnSpc>
                <a:spcPct val="150000"/>
              </a:lnSpc>
              <a:spcBef>
                <a:spcPts val="0"/>
              </a:spcBef>
            </a:pPr>
            <a:r>
              <a:rPr lang="en-US" sz="1700" dirty="0">
                <a:solidFill>
                  <a:schemeClr val="tx1"/>
                </a:solidFill>
              </a:rPr>
              <a:t>Implementations:</a:t>
            </a:r>
          </a:p>
          <a:p>
            <a:pPr lvl="1">
              <a:lnSpc>
                <a:spcPct val="150000"/>
              </a:lnSpc>
              <a:spcBef>
                <a:spcPts val="0"/>
              </a:spcBef>
            </a:pPr>
            <a:r>
              <a:rPr lang="en-US" sz="1700" dirty="0">
                <a:solidFill>
                  <a:schemeClr val="tx1"/>
                </a:solidFill>
              </a:rPr>
              <a:t>Reactive Extensions for .NET</a:t>
            </a:r>
          </a:p>
          <a:p>
            <a:pPr lvl="1">
              <a:lnSpc>
                <a:spcPct val="150000"/>
              </a:lnSpc>
              <a:spcBef>
                <a:spcPts val="0"/>
              </a:spcBef>
            </a:pPr>
            <a:r>
              <a:rPr lang="en-US" sz="1700" i="0" dirty="0">
                <a:solidFill>
                  <a:schemeClr val="tx1"/>
                </a:solidFill>
                <a:effectLst/>
              </a:rPr>
              <a:t>Scala (Java without the semi-colon</a:t>
            </a:r>
            <a:r>
              <a:rPr lang="en-US" sz="1700" i="0" dirty="0">
                <a:solidFill>
                  <a:srgbClr val="170ABE"/>
                </a:solidFill>
                <a:effectLst/>
                <a:latin typeface="Roboto" panose="02000000000000000000" pitchFamily="2" charset="0"/>
                <a:sym typeface="Wingdings" panose="05000000000000000000" pitchFamily="2" charset="2"/>
              </a:rPr>
              <a:t></a:t>
            </a:r>
            <a:r>
              <a:rPr lang="en-US" sz="1700" b="1" i="0" dirty="0">
                <a:solidFill>
                  <a:schemeClr val="tx1"/>
                </a:solidFill>
                <a:effectLst/>
                <a:latin typeface="Roboto" panose="02000000000000000000" pitchFamily="2" charset="0"/>
              </a:rPr>
              <a:t>)</a:t>
            </a:r>
          </a:p>
          <a:p>
            <a:pPr marL="0" indent="0">
              <a:lnSpc>
                <a:spcPct val="150000"/>
              </a:lnSpc>
              <a:spcBef>
                <a:spcPts val="0"/>
              </a:spcBef>
              <a:buNone/>
            </a:pPr>
            <a:r>
              <a:rPr lang="en-US" sz="1700" dirty="0">
                <a:solidFill>
                  <a:srgbClr val="FF0000"/>
                </a:solidFill>
                <a:hlinkClick r:id="rId2">
                  <a:extLst>
                    <a:ext uri="{A12FA001-AC4F-418D-AE19-62706E023703}">
                      <ahyp:hlinkClr xmlns:ahyp="http://schemas.microsoft.com/office/drawing/2018/hyperlinkcolor" val="tx"/>
                    </a:ext>
                  </a:extLst>
                </a:hlinkClick>
              </a:rPr>
              <a:t>https://blog.redelastic.com/a-journey-into-reactive-streams-5ee2a9cd7e29</a:t>
            </a:r>
            <a:r>
              <a:rPr lang="en-US" sz="1700" dirty="0">
                <a:solidFill>
                  <a:srgbClr val="FF0000"/>
                </a:solidFill>
              </a:rPr>
              <a:t> </a:t>
            </a:r>
          </a:p>
          <a:p>
            <a:pPr marL="0" indent="0">
              <a:lnSpc>
                <a:spcPct val="150000"/>
              </a:lnSpc>
              <a:spcBef>
                <a:spcPts val="0"/>
              </a:spcBef>
              <a:buNone/>
            </a:pPr>
            <a:r>
              <a:rPr lang="en-US" sz="1700" dirty="0">
                <a:solidFill>
                  <a:srgbClr val="FF0000"/>
                </a:solidFill>
                <a:hlinkClick r:id="rId3">
                  <a:extLst>
                    <a:ext uri="{A12FA001-AC4F-418D-AE19-62706E023703}">
                      <ahyp:hlinkClr xmlns:ahyp="http://schemas.microsoft.com/office/drawing/2018/hyperlinkcolor" val="tx"/>
                    </a:ext>
                  </a:extLst>
                </a:hlinkClick>
              </a:rPr>
              <a:t>https://github.com/dotnet/reactive?tab=readme-ov-file</a:t>
            </a:r>
            <a:r>
              <a:rPr lang="en-US" sz="1700" dirty="0">
                <a:solidFill>
                  <a:srgbClr val="FF0000"/>
                </a:solidFill>
              </a:rPr>
              <a:t> </a:t>
            </a:r>
          </a:p>
        </p:txBody>
      </p:sp>
      <p:pic>
        <p:nvPicPr>
          <p:cNvPr id="13" name="Picture 12">
            <a:extLst>
              <a:ext uri="{FF2B5EF4-FFF2-40B4-BE49-F238E27FC236}">
                <a16:creationId xmlns:a16="http://schemas.microsoft.com/office/drawing/2014/main" id="{029D98E6-26EF-05B2-888C-B5E86DA21324}"/>
              </a:ext>
            </a:extLst>
          </p:cNvPr>
          <p:cNvPicPr>
            <a:picLocks noChangeAspect="1"/>
          </p:cNvPicPr>
          <p:nvPr/>
        </p:nvPicPr>
        <p:blipFill rotWithShape="1">
          <a:blip r:embed="rId4"/>
          <a:srcRect b="19229"/>
          <a:stretch/>
        </p:blipFill>
        <p:spPr>
          <a:xfrm>
            <a:off x="7478738" y="4480354"/>
            <a:ext cx="4718713" cy="2377646"/>
          </a:xfrm>
          <a:prstGeom prst="rect">
            <a:avLst/>
          </a:prstGeom>
        </p:spPr>
      </p:pic>
    </p:spTree>
    <p:extLst>
      <p:ext uri="{BB962C8B-B14F-4D97-AF65-F5344CB8AC3E}">
        <p14:creationId xmlns:p14="http://schemas.microsoft.com/office/powerpoint/2010/main" val="257903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3C8C-91C7-4116-B30D-CD7C566F2F34}"/>
              </a:ext>
            </a:extLst>
          </p:cNvPr>
          <p:cNvSpPr>
            <a:spLocks noGrp="1"/>
          </p:cNvSpPr>
          <p:nvPr>
            <p:ph type="title"/>
          </p:nvPr>
        </p:nvSpPr>
        <p:spPr>
          <a:xfrm>
            <a:off x="836612" y="2286000"/>
            <a:ext cx="8594429" cy="1320800"/>
          </a:xfrm>
        </p:spPr>
        <p:txBody>
          <a:bodyPr/>
          <a:lstStyle/>
          <a:p>
            <a:pPr algn="ctr"/>
            <a:r>
              <a:rPr lang="en-US" b="1" dirty="0"/>
              <a:t>OUTLINE</a:t>
            </a:r>
          </a:p>
        </p:txBody>
      </p:sp>
      <p:sp>
        <p:nvSpPr>
          <p:cNvPr id="4" name="Content Placeholder 2">
            <a:extLst>
              <a:ext uri="{FF2B5EF4-FFF2-40B4-BE49-F238E27FC236}">
                <a16:creationId xmlns:a16="http://schemas.microsoft.com/office/drawing/2014/main" id="{53B47723-A77B-494E-9399-C9C24FF0CC60}"/>
              </a:ext>
            </a:extLst>
          </p:cNvPr>
          <p:cNvSpPr txBox="1">
            <a:spLocks/>
          </p:cNvSpPr>
          <p:nvPr/>
        </p:nvSpPr>
        <p:spPr>
          <a:xfrm>
            <a:off x="684212" y="3429000"/>
            <a:ext cx="8594429" cy="3089441"/>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dirty="0">
                <a:solidFill>
                  <a:schemeClr val="tx1"/>
                </a:solidFill>
              </a:rPr>
              <a:t>Race Condition</a:t>
            </a:r>
          </a:p>
          <a:p>
            <a:r>
              <a:rPr lang="en-US" sz="1800" b="1" dirty="0">
                <a:solidFill>
                  <a:schemeClr val="tx1"/>
                </a:solidFill>
              </a:rPr>
              <a:t>Achieving Mutual Exclusion</a:t>
            </a:r>
          </a:p>
          <a:p>
            <a:r>
              <a:rPr lang="en-US" sz="1800" b="1" dirty="0">
                <a:solidFill>
                  <a:schemeClr val="tx1"/>
                </a:solidFill>
              </a:rPr>
              <a:t> Producer-Consumer problem and solutions</a:t>
            </a:r>
          </a:p>
          <a:p>
            <a:r>
              <a:rPr lang="en-US" sz="1800" b="1" dirty="0">
                <a:solidFill>
                  <a:schemeClr val="tx1"/>
                </a:solidFill>
              </a:rPr>
              <a:t>C# and Threads</a:t>
            </a:r>
          </a:p>
          <a:p>
            <a:pPr lvl="1"/>
            <a:r>
              <a:rPr lang="en-US" sz="1800" b="1" dirty="0">
                <a:solidFill>
                  <a:schemeClr val="tx1"/>
                </a:solidFill>
              </a:rPr>
              <a:t>Monitor class</a:t>
            </a:r>
          </a:p>
          <a:p>
            <a:pPr lvl="1"/>
            <a:r>
              <a:rPr lang="en-US" sz="1800" b="1" dirty="0">
                <a:solidFill>
                  <a:schemeClr val="tx1"/>
                </a:solidFill>
              </a:rPr>
              <a:t>Reader-Writer problem</a:t>
            </a:r>
          </a:p>
          <a:p>
            <a:pPr lvl="1"/>
            <a:endParaRPr lang="en-US" b="1" dirty="0"/>
          </a:p>
          <a:p>
            <a:endParaRPr lang="en-US" b="1" dirty="0"/>
          </a:p>
          <a:p>
            <a:endParaRPr lang="en-US" b="1" dirty="0"/>
          </a:p>
        </p:txBody>
      </p:sp>
      <p:sp>
        <p:nvSpPr>
          <p:cNvPr id="3" name="Content Placeholder 2">
            <a:extLst>
              <a:ext uri="{FF2B5EF4-FFF2-40B4-BE49-F238E27FC236}">
                <a16:creationId xmlns:a16="http://schemas.microsoft.com/office/drawing/2014/main" id="{33618C58-CF96-3F90-FE2C-FB50F1BD8D12}"/>
              </a:ext>
            </a:extLst>
          </p:cNvPr>
          <p:cNvSpPr txBox="1">
            <a:spLocks/>
          </p:cNvSpPr>
          <p:nvPr/>
        </p:nvSpPr>
        <p:spPr>
          <a:xfrm>
            <a:off x="0" y="1"/>
            <a:ext cx="11047412" cy="1981199"/>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dirty="0">
                <a:solidFill>
                  <a:schemeClr val="tx1"/>
                </a:solidFill>
              </a:rPr>
              <a:t>Project 1 This Week: </a:t>
            </a:r>
            <a:r>
              <a:rPr lang="en-US" sz="1800" b="1" dirty="0">
                <a:solidFill>
                  <a:srgbClr val="FF0000"/>
                </a:solidFill>
              </a:rPr>
              <a:t>File Count!</a:t>
            </a:r>
          </a:p>
          <a:p>
            <a:pPr lvl="1"/>
            <a:r>
              <a:rPr lang="en-US" b="1" dirty="0">
                <a:solidFill>
                  <a:schemeClr val="tx1"/>
                </a:solidFill>
              </a:rPr>
              <a:t>I will wait for 10 minutes before the end of each class to answer questions until “</a:t>
            </a:r>
            <a:r>
              <a:rPr lang="en-US" sz="1800" b="1" i="0" u="none" strike="noStrike" baseline="0" dirty="0">
                <a:solidFill>
                  <a:schemeClr val="tx1"/>
                </a:solidFill>
                <a:latin typeface="Calibri" panose="020F0502020204030204" pitchFamily="34" charset="0"/>
              </a:rPr>
              <a:t>two days from when it is due. Kindly refer to the syllabus!</a:t>
            </a:r>
            <a:r>
              <a:rPr lang="en-US" b="1" dirty="0">
                <a:solidFill>
                  <a:schemeClr val="tx1"/>
                </a:solidFill>
              </a:rPr>
              <a:t> </a:t>
            </a:r>
          </a:p>
          <a:p>
            <a:pPr lvl="1"/>
            <a:r>
              <a:rPr lang="en-US" b="1" dirty="0">
                <a:solidFill>
                  <a:schemeClr val="tx1"/>
                </a:solidFill>
              </a:rPr>
              <a:t>Let’s discuss high-level questions, clarifications, and even pseudocode. </a:t>
            </a:r>
          </a:p>
          <a:p>
            <a:pPr lvl="1"/>
            <a:r>
              <a:rPr lang="en-US" b="1" dirty="0">
                <a:solidFill>
                  <a:schemeClr val="tx1"/>
                </a:solidFill>
              </a:rPr>
              <a:t>Sorry, no code presentation to ensure fairness and equity with </a:t>
            </a:r>
            <a:r>
              <a:rPr lang="en-US" b="1">
                <a:solidFill>
                  <a:schemeClr val="tx1"/>
                </a:solidFill>
              </a:rPr>
              <a:t>your other course mates</a:t>
            </a:r>
            <a:endParaRPr lang="en-US" b="1" dirty="0">
              <a:solidFill>
                <a:schemeClr val="tx1"/>
              </a:solidFill>
            </a:endParaRPr>
          </a:p>
          <a:p>
            <a:endParaRPr lang="en-US" b="1" dirty="0"/>
          </a:p>
          <a:p>
            <a:endParaRPr lang="en-US" b="1" dirty="0"/>
          </a:p>
        </p:txBody>
      </p:sp>
    </p:spTree>
    <p:extLst>
      <p:ext uri="{BB962C8B-B14F-4D97-AF65-F5344CB8AC3E}">
        <p14:creationId xmlns:p14="http://schemas.microsoft.com/office/powerpoint/2010/main" val="3534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8C8F-D244-42DE-87E0-D80FF87CC9C7}"/>
              </a:ext>
            </a:extLst>
          </p:cNvPr>
          <p:cNvSpPr>
            <a:spLocks noGrp="1"/>
          </p:cNvSpPr>
          <p:nvPr>
            <p:ph type="title"/>
          </p:nvPr>
        </p:nvSpPr>
        <p:spPr>
          <a:xfrm>
            <a:off x="28229" y="0"/>
            <a:ext cx="9144001" cy="609600"/>
          </a:xfrm>
        </p:spPr>
        <p:txBody>
          <a:bodyPr>
            <a:normAutofit fontScale="90000"/>
          </a:bodyPr>
          <a:lstStyle/>
          <a:p>
            <a:pPr algn="ctr"/>
            <a:r>
              <a:rPr lang="en-US" b="1" dirty="0">
                <a:solidFill>
                  <a:schemeClr val="accent2"/>
                </a:solidFill>
              </a:rPr>
              <a:t>Race Condition</a:t>
            </a:r>
            <a:r>
              <a:rPr lang="en-US" dirty="0"/>
              <a:t> </a:t>
            </a:r>
          </a:p>
        </p:txBody>
      </p:sp>
      <p:sp>
        <p:nvSpPr>
          <p:cNvPr id="3" name="Content Placeholder 2">
            <a:extLst>
              <a:ext uri="{FF2B5EF4-FFF2-40B4-BE49-F238E27FC236}">
                <a16:creationId xmlns:a16="http://schemas.microsoft.com/office/drawing/2014/main" id="{2E81132B-7D6E-47D8-A8EC-227E0A7F8B75}"/>
              </a:ext>
            </a:extLst>
          </p:cNvPr>
          <p:cNvSpPr>
            <a:spLocks noGrp="1"/>
          </p:cNvSpPr>
          <p:nvPr>
            <p:ph idx="1"/>
          </p:nvPr>
        </p:nvSpPr>
        <p:spPr>
          <a:xfrm>
            <a:off x="-1" y="762000"/>
            <a:ext cx="12188825" cy="5715000"/>
          </a:xfrm>
        </p:spPr>
        <p:txBody>
          <a:bodyPr>
            <a:normAutofit/>
          </a:bodyPr>
          <a:lstStyle/>
          <a:p>
            <a:pPr>
              <a:lnSpc>
                <a:spcPct val="150000"/>
              </a:lnSpc>
            </a:pPr>
            <a:r>
              <a:rPr lang="en-US" dirty="0">
                <a:solidFill>
                  <a:schemeClr val="tx1"/>
                </a:solidFill>
              </a:rPr>
              <a:t>During the execution of instructions by multiple threads/processes, it may become necessary to access shared memory, and files at the same time which could lead to several race conditions.</a:t>
            </a:r>
          </a:p>
          <a:p>
            <a:pPr>
              <a:lnSpc>
                <a:spcPct val="150000"/>
              </a:lnSpc>
            </a:pPr>
            <a:r>
              <a:rPr lang="en-US" dirty="0">
                <a:solidFill>
                  <a:schemeClr val="tx1"/>
                </a:solidFill>
              </a:rPr>
              <a:t>An example could be reading or writing some shared data.</a:t>
            </a:r>
          </a:p>
          <a:p>
            <a:pPr>
              <a:lnSpc>
                <a:spcPct val="150000"/>
              </a:lnSpc>
            </a:pPr>
            <a:r>
              <a:rPr lang="en-US" dirty="0">
                <a:solidFill>
                  <a:schemeClr val="tx1"/>
                </a:solidFill>
              </a:rPr>
              <a:t>That part of the program code where the shared memory is accessed is called the </a:t>
            </a:r>
            <a:r>
              <a:rPr lang="en-US" b="1" dirty="0">
                <a:solidFill>
                  <a:srgbClr val="FF0000"/>
                </a:solidFill>
              </a:rPr>
              <a:t>critical region or critical section</a:t>
            </a:r>
            <a:r>
              <a:rPr lang="en-US" dirty="0">
                <a:solidFill>
                  <a:srgbClr val="FF0000"/>
                </a:solidFill>
              </a:rPr>
              <a:t>.</a:t>
            </a:r>
          </a:p>
          <a:p>
            <a:pPr>
              <a:lnSpc>
                <a:spcPct val="150000"/>
              </a:lnSpc>
            </a:pPr>
            <a:r>
              <a:rPr lang="en-US" b="1" dirty="0">
                <a:solidFill>
                  <a:srgbClr val="FF0000"/>
                </a:solidFill>
              </a:rPr>
              <a:t>Race condition occurs when two or more threads/processes in their critical regions are attempting to access some shared resource simultaneously. </a:t>
            </a:r>
          </a:p>
          <a:p>
            <a:pPr>
              <a:lnSpc>
                <a:spcPct val="150000"/>
              </a:lnSpc>
            </a:pPr>
            <a:r>
              <a:rPr lang="en-US" dirty="0">
                <a:solidFill>
                  <a:schemeClr val="tx1"/>
                </a:solidFill>
              </a:rPr>
              <a:t>Example: Two processes in an airline reservation system each trying to grab the last seat on a plane for different customers</a:t>
            </a:r>
          </a:p>
          <a:p>
            <a:pPr>
              <a:lnSpc>
                <a:spcPct val="150000"/>
              </a:lnSpc>
            </a:pPr>
            <a:r>
              <a:rPr lang="en-US" dirty="0">
                <a:solidFill>
                  <a:schemeClr val="tx1"/>
                </a:solidFill>
              </a:rPr>
              <a:t>Solution to race condition? </a:t>
            </a:r>
            <a:r>
              <a:rPr lang="en-US" b="1" dirty="0">
                <a:solidFill>
                  <a:schemeClr val="accent2"/>
                </a:solidFill>
              </a:rPr>
              <a:t>Mutual exclusion when in the critical region</a:t>
            </a:r>
            <a:r>
              <a:rPr lang="en-US" dirty="0"/>
              <a:t>. </a:t>
            </a:r>
            <a:r>
              <a:rPr lang="en-US" dirty="0">
                <a:solidFill>
                  <a:schemeClr val="tx1"/>
                </a:solidFill>
              </a:rPr>
              <a:t>This ensures that if one process uses a shared variable or file, the other processes are excluded from assessing the same.</a:t>
            </a:r>
          </a:p>
        </p:txBody>
      </p:sp>
    </p:spTree>
    <p:extLst>
      <p:ext uri="{BB962C8B-B14F-4D97-AF65-F5344CB8AC3E}">
        <p14:creationId xmlns:p14="http://schemas.microsoft.com/office/powerpoint/2010/main" val="87938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3DB51-FAA1-4A7F-BAD0-9F1B20E5A7ED}"/>
              </a:ext>
            </a:extLst>
          </p:cNvPr>
          <p:cNvSpPr>
            <a:spLocks noGrp="1"/>
          </p:cNvSpPr>
          <p:nvPr>
            <p:ph idx="1"/>
          </p:nvPr>
        </p:nvSpPr>
        <p:spPr>
          <a:xfrm>
            <a:off x="-11527" y="6626"/>
            <a:ext cx="10656804" cy="4114801"/>
          </a:xfrm>
        </p:spPr>
        <p:txBody>
          <a:bodyPr>
            <a:normAutofit/>
          </a:bodyPr>
          <a:lstStyle/>
          <a:p>
            <a:r>
              <a:rPr lang="en-US" b="1" dirty="0">
                <a:solidFill>
                  <a:schemeClr val="accent2"/>
                </a:solidFill>
              </a:rPr>
              <a:t>Four major conditions </a:t>
            </a:r>
            <a:r>
              <a:rPr lang="en-US" dirty="0">
                <a:solidFill>
                  <a:schemeClr val="tx1"/>
                </a:solidFill>
              </a:rPr>
              <a:t>must be put in place to </a:t>
            </a:r>
            <a:r>
              <a:rPr lang="en-US" b="1" dirty="0">
                <a:solidFill>
                  <a:srgbClr val="FF0000"/>
                </a:solidFill>
              </a:rPr>
              <a:t>avoid race condition</a:t>
            </a:r>
            <a:r>
              <a:rPr lang="en-US" dirty="0"/>
              <a:t>:</a:t>
            </a:r>
          </a:p>
          <a:p>
            <a:pPr marL="914400" indent="-228600">
              <a:buClr>
                <a:schemeClr val="accent2"/>
              </a:buClr>
              <a:buFont typeface="+mj-lt"/>
              <a:buAutoNum type="arabicPeriod"/>
            </a:pPr>
            <a:r>
              <a:rPr lang="en-US" dirty="0">
                <a:solidFill>
                  <a:schemeClr val="tx1"/>
                </a:solidFill>
              </a:rPr>
              <a:t>No two processes may be simultaneously inside their critical regions (Mutual Exclusion).</a:t>
            </a:r>
          </a:p>
          <a:p>
            <a:pPr marL="914400" indent="-228600">
              <a:buClr>
                <a:schemeClr val="accent2"/>
              </a:buClr>
              <a:buFont typeface="+mj-lt"/>
              <a:buAutoNum type="arabicPeriod"/>
            </a:pPr>
            <a:r>
              <a:rPr lang="en-US" dirty="0">
                <a:solidFill>
                  <a:schemeClr val="tx1"/>
                </a:solidFill>
              </a:rPr>
              <a:t>No assumptions may be made about speeds or the number of CPUs.</a:t>
            </a:r>
          </a:p>
          <a:p>
            <a:pPr marL="914400" indent="-228600">
              <a:buClr>
                <a:schemeClr val="accent2"/>
              </a:buClr>
              <a:buFont typeface="+mj-lt"/>
              <a:buAutoNum type="arabicPeriod"/>
            </a:pPr>
            <a:r>
              <a:rPr lang="en-US" dirty="0">
                <a:solidFill>
                  <a:schemeClr val="tx1"/>
                </a:solidFill>
              </a:rPr>
              <a:t>No process running outside its critical region may block any process.</a:t>
            </a:r>
          </a:p>
          <a:p>
            <a:pPr marL="914400" indent="-228600">
              <a:buClr>
                <a:schemeClr val="accent2"/>
              </a:buClr>
              <a:buFont typeface="+mj-lt"/>
              <a:buAutoNum type="arabicPeriod"/>
            </a:pPr>
            <a:r>
              <a:rPr lang="en-US" dirty="0">
                <a:solidFill>
                  <a:schemeClr val="tx1"/>
                </a:solidFill>
              </a:rPr>
              <a:t>No process should have to wait forever to enter its critical region</a:t>
            </a:r>
          </a:p>
          <a:p>
            <a:endParaRPr lang="en-US" dirty="0"/>
          </a:p>
        </p:txBody>
      </p:sp>
      <p:pic>
        <p:nvPicPr>
          <p:cNvPr id="4" name="Picture 3">
            <a:extLst>
              <a:ext uri="{FF2B5EF4-FFF2-40B4-BE49-F238E27FC236}">
                <a16:creationId xmlns:a16="http://schemas.microsoft.com/office/drawing/2014/main" id="{237BE629-83FE-412E-9F3E-57765C124590}"/>
              </a:ext>
            </a:extLst>
          </p:cNvPr>
          <p:cNvPicPr>
            <a:picLocks noChangeAspect="1"/>
          </p:cNvPicPr>
          <p:nvPr/>
        </p:nvPicPr>
        <p:blipFill>
          <a:blip r:embed="rId2"/>
          <a:stretch>
            <a:fillRect/>
          </a:stretch>
        </p:blipFill>
        <p:spPr>
          <a:xfrm>
            <a:off x="836612" y="2438400"/>
            <a:ext cx="10058400" cy="4343400"/>
          </a:xfrm>
          <a:prstGeom prst="rect">
            <a:avLst/>
          </a:prstGeom>
        </p:spPr>
      </p:pic>
    </p:spTree>
    <p:extLst>
      <p:ext uri="{BB962C8B-B14F-4D97-AF65-F5344CB8AC3E}">
        <p14:creationId xmlns:p14="http://schemas.microsoft.com/office/powerpoint/2010/main" val="136161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C6B9-47CA-4A02-B635-2DF47EB70645}"/>
              </a:ext>
            </a:extLst>
          </p:cNvPr>
          <p:cNvSpPr>
            <a:spLocks noGrp="1"/>
          </p:cNvSpPr>
          <p:nvPr>
            <p:ph type="title"/>
          </p:nvPr>
        </p:nvSpPr>
        <p:spPr>
          <a:xfrm>
            <a:off x="379413" y="76200"/>
            <a:ext cx="10287000" cy="762000"/>
          </a:xfrm>
        </p:spPr>
        <p:txBody>
          <a:bodyPr>
            <a:normAutofit/>
          </a:bodyPr>
          <a:lstStyle/>
          <a:p>
            <a:r>
              <a:rPr lang="en-US" sz="3200" b="1" dirty="0"/>
              <a:t>Achieving Mutual Exclusion: </a:t>
            </a:r>
            <a:r>
              <a:rPr lang="en-US" sz="3200" b="1" dirty="0">
                <a:solidFill>
                  <a:srgbClr val="FF0000"/>
                </a:solidFill>
              </a:rPr>
              <a:t>Disabling Interrupts</a:t>
            </a:r>
          </a:p>
        </p:txBody>
      </p:sp>
      <p:sp>
        <p:nvSpPr>
          <p:cNvPr id="3" name="Content Placeholder 2">
            <a:extLst>
              <a:ext uri="{FF2B5EF4-FFF2-40B4-BE49-F238E27FC236}">
                <a16:creationId xmlns:a16="http://schemas.microsoft.com/office/drawing/2014/main" id="{F34A5CC6-5D6C-4F33-9BFA-CC3BA912035B}"/>
              </a:ext>
            </a:extLst>
          </p:cNvPr>
          <p:cNvSpPr>
            <a:spLocks noGrp="1"/>
          </p:cNvSpPr>
          <p:nvPr>
            <p:ph idx="1"/>
          </p:nvPr>
        </p:nvSpPr>
        <p:spPr>
          <a:xfrm>
            <a:off x="150812" y="609600"/>
            <a:ext cx="11963399" cy="6248401"/>
          </a:xfrm>
        </p:spPr>
        <p:txBody>
          <a:bodyPr>
            <a:normAutofit/>
          </a:bodyPr>
          <a:lstStyle/>
          <a:p>
            <a:pPr>
              <a:lnSpc>
                <a:spcPct val="150000"/>
              </a:lnSpc>
            </a:pPr>
            <a:r>
              <a:rPr lang="en-US" dirty="0">
                <a:solidFill>
                  <a:schemeClr val="tx1"/>
                </a:solidFill>
              </a:rPr>
              <a:t>Have each process disable all interrupts just after entering its critical region and re-enable them just before leaving it.</a:t>
            </a:r>
          </a:p>
          <a:p>
            <a:pPr>
              <a:lnSpc>
                <a:spcPct val="150000"/>
              </a:lnSpc>
            </a:pPr>
            <a:r>
              <a:rPr lang="en-US" dirty="0">
                <a:solidFill>
                  <a:schemeClr val="tx1"/>
                </a:solidFill>
              </a:rPr>
              <a:t>No clock interrupts can occur as the CPU is only switched from process to process because of a clock or other interrupts</a:t>
            </a:r>
          </a:p>
          <a:p>
            <a:pPr>
              <a:lnSpc>
                <a:spcPct val="150000"/>
              </a:lnSpc>
            </a:pPr>
            <a:r>
              <a:rPr lang="en-US" dirty="0">
                <a:solidFill>
                  <a:schemeClr val="tx1"/>
                </a:solidFill>
              </a:rPr>
              <a:t>Thus, once a process has disabled interrupts, it can access, and update the shared memory without fear that any other process will intervene.</a:t>
            </a:r>
          </a:p>
          <a:p>
            <a:pPr marL="0" indent="0">
              <a:lnSpc>
                <a:spcPct val="150000"/>
              </a:lnSpc>
              <a:buNone/>
            </a:pPr>
            <a:r>
              <a:rPr lang="en-US" b="1" dirty="0">
                <a:solidFill>
                  <a:schemeClr val="accent2"/>
                </a:solidFill>
              </a:rPr>
              <a:t>	Problem with this approach?</a:t>
            </a:r>
          </a:p>
          <a:p>
            <a:pPr>
              <a:lnSpc>
                <a:spcPct val="150000"/>
              </a:lnSpc>
            </a:pPr>
            <a:r>
              <a:rPr lang="en-US" dirty="0">
                <a:solidFill>
                  <a:schemeClr val="tx1"/>
                </a:solidFill>
              </a:rPr>
              <a:t>It is unwise to give user processes the power to turn off interrupts. What if one of them did it, and never turned them on again?</a:t>
            </a:r>
          </a:p>
          <a:p>
            <a:pPr>
              <a:lnSpc>
                <a:spcPct val="150000"/>
              </a:lnSpc>
            </a:pPr>
            <a:r>
              <a:rPr lang="en-US" dirty="0">
                <a:solidFill>
                  <a:schemeClr val="tx1"/>
                </a:solidFill>
              </a:rPr>
              <a:t>Approach may only work for single processor systems. For multiprocessor systems, disabling interrupts affects only the CPU that executes the disabled instruction. The other ones will continue running and may access the shared memory (we wanted to avoid this).</a:t>
            </a:r>
          </a:p>
        </p:txBody>
      </p:sp>
    </p:spTree>
    <p:extLst>
      <p:ext uri="{BB962C8B-B14F-4D97-AF65-F5344CB8AC3E}">
        <p14:creationId xmlns:p14="http://schemas.microsoft.com/office/powerpoint/2010/main" val="29610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413B-B4F1-44B3-B90D-943FC7A55F5D}"/>
              </a:ext>
            </a:extLst>
          </p:cNvPr>
          <p:cNvSpPr>
            <a:spLocks noGrp="1"/>
          </p:cNvSpPr>
          <p:nvPr>
            <p:ph type="title"/>
          </p:nvPr>
        </p:nvSpPr>
        <p:spPr>
          <a:xfrm>
            <a:off x="455613" y="23191"/>
            <a:ext cx="10210800" cy="762000"/>
          </a:xfrm>
        </p:spPr>
        <p:txBody>
          <a:bodyPr>
            <a:normAutofit/>
          </a:bodyPr>
          <a:lstStyle/>
          <a:p>
            <a:r>
              <a:rPr lang="en-US" sz="3200" b="1" dirty="0"/>
              <a:t>Achieving Mutual Exclusion: </a:t>
            </a:r>
            <a:r>
              <a:rPr lang="en-US" sz="3200" b="1" dirty="0">
                <a:solidFill>
                  <a:srgbClr val="FF0000"/>
                </a:solidFill>
              </a:rPr>
              <a:t>Shared Variable</a:t>
            </a:r>
            <a:endParaRPr lang="en-US" sz="3200" b="1" dirty="0"/>
          </a:p>
        </p:txBody>
      </p:sp>
      <p:sp>
        <p:nvSpPr>
          <p:cNvPr id="3" name="Content Placeholder 2">
            <a:extLst>
              <a:ext uri="{FF2B5EF4-FFF2-40B4-BE49-F238E27FC236}">
                <a16:creationId xmlns:a16="http://schemas.microsoft.com/office/drawing/2014/main" id="{AC384D6E-D5B7-4759-A129-9B3A3B64CCF9}"/>
              </a:ext>
            </a:extLst>
          </p:cNvPr>
          <p:cNvSpPr>
            <a:spLocks noGrp="1"/>
          </p:cNvSpPr>
          <p:nvPr>
            <p:ph idx="1"/>
          </p:nvPr>
        </p:nvSpPr>
        <p:spPr>
          <a:xfrm>
            <a:off x="74612" y="609600"/>
            <a:ext cx="12114213" cy="6225209"/>
          </a:xfrm>
        </p:spPr>
        <p:txBody>
          <a:bodyPr>
            <a:normAutofit/>
          </a:bodyPr>
          <a:lstStyle/>
          <a:p>
            <a:pPr>
              <a:lnSpc>
                <a:spcPct val="150000"/>
              </a:lnSpc>
              <a:spcBef>
                <a:spcPts val="600"/>
              </a:spcBef>
            </a:pPr>
            <a:r>
              <a:rPr lang="en-US" dirty="0">
                <a:solidFill>
                  <a:schemeClr val="tx1"/>
                </a:solidFill>
              </a:rPr>
              <a:t>Consider having a single, shared variable (Mutex), initially 0. </a:t>
            </a:r>
          </a:p>
          <a:p>
            <a:pPr>
              <a:lnSpc>
                <a:spcPct val="150000"/>
              </a:lnSpc>
              <a:spcBef>
                <a:spcPts val="600"/>
              </a:spcBef>
            </a:pPr>
            <a:r>
              <a:rPr lang="en-US" dirty="0">
                <a:solidFill>
                  <a:schemeClr val="tx1"/>
                </a:solidFill>
              </a:rPr>
              <a:t>When a process wants to enter its critical region, it first checks the shared variable. If it is 0, the process sets it to 1 and enters the critical region. </a:t>
            </a:r>
          </a:p>
          <a:p>
            <a:pPr>
              <a:lnSpc>
                <a:spcPct val="150000"/>
              </a:lnSpc>
              <a:spcBef>
                <a:spcPts val="600"/>
              </a:spcBef>
            </a:pPr>
            <a:r>
              <a:rPr lang="en-US" dirty="0">
                <a:solidFill>
                  <a:schemeClr val="tx1"/>
                </a:solidFill>
              </a:rPr>
              <a:t>If the shared variable is already 1, the process just waits until it becomes 0.</a:t>
            </a:r>
          </a:p>
          <a:p>
            <a:pPr>
              <a:lnSpc>
                <a:spcPct val="150000"/>
              </a:lnSpc>
              <a:spcBef>
                <a:spcPts val="600"/>
              </a:spcBef>
            </a:pPr>
            <a:r>
              <a:rPr lang="en-US" dirty="0">
                <a:solidFill>
                  <a:schemeClr val="tx1"/>
                </a:solidFill>
              </a:rPr>
              <a:t>Thus, a 0 means that no process is in its critical region, and a 1 means that some process is in its critical region</a:t>
            </a:r>
          </a:p>
          <a:p>
            <a:pPr marL="0" indent="0">
              <a:lnSpc>
                <a:spcPct val="150000"/>
              </a:lnSpc>
              <a:spcBef>
                <a:spcPts val="600"/>
              </a:spcBef>
              <a:buNone/>
            </a:pPr>
            <a:r>
              <a:rPr lang="en-US" b="1" dirty="0">
                <a:solidFill>
                  <a:schemeClr val="accent2"/>
                </a:solidFill>
              </a:rPr>
              <a:t>Problem with this approach?</a:t>
            </a:r>
          </a:p>
          <a:p>
            <a:pPr>
              <a:lnSpc>
                <a:spcPct val="150000"/>
              </a:lnSpc>
              <a:spcBef>
                <a:spcPts val="600"/>
              </a:spcBef>
            </a:pPr>
            <a:r>
              <a:rPr lang="en-US" dirty="0">
                <a:solidFill>
                  <a:schemeClr val="tx1"/>
                </a:solidFill>
              </a:rPr>
              <a:t>Suppose that one thread reads the variable and sees that it is 0. Also, let’s assume that before it is able to set it to 1, another thread is scheduled from another core, sets the variable to 1, and enters its critical region. </a:t>
            </a:r>
          </a:p>
          <a:p>
            <a:pPr>
              <a:lnSpc>
                <a:spcPct val="150000"/>
              </a:lnSpc>
              <a:spcBef>
                <a:spcPts val="600"/>
              </a:spcBef>
            </a:pPr>
            <a:r>
              <a:rPr lang="en-US" dirty="0">
                <a:solidFill>
                  <a:schemeClr val="tx1"/>
                </a:solidFill>
              </a:rPr>
              <a:t>The first process will also set the variable to 1 since it initially read the variable as having 0,</a:t>
            </a:r>
          </a:p>
          <a:p>
            <a:pPr>
              <a:lnSpc>
                <a:spcPct val="150000"/>
              </a:lnSpc>
              <a:spcBef>
                <a:spcPts val="600"/>
              </a:spcBef>
            </a:pPr>
            <a:r>
              <a:rPr lang="en-US" dirty="0">
                <a:solidFill>
                  <a:schemeClr val="tx1"/>
                </a:solidFill>
              </a:rPr>
              <a:t>Then, </a:t>
            </a:r>
            <a:r>
              <a:rPr lang="en-US" b="1" dirty="0">
                <a:solidFill>
                  <a:srgbClr val="FF0000"/>
                </a:solidFill>
              </a:rPr>
              <a:t>two processes will be in their critical regions simultaneously. Race condition?</a:t>
            </a:r>
          </a:p>
          <a:p>
            <a:pPr>
              <a:lnSpc>
                <a:spcPct val="150000"/>
              </a:lnSpc>
              <a:spcBef>
                <a:spcPts val="600"/>
              </a:spcBef>
            </a:pPr>
            <a:r>
              <a:rPr lang="en-US" dirty="0">
                <a:solidFill>
                  <a:schemeClr val="tx1"/>
                </a:solidFill>
              </a:rPr>
              <a:t>A problem could also exist if two threads attempt to claim two resources but have the associated mutexes in different orders. For example, if threads A and B have mutexes 1 and 2 respectively, a deadlock occurs when each attempts to have the mutex held by the other.</a:t>
            </a:r>
            <a:endParaRPr lang="en-US" b="1" dirty="0">
              <a:solidFill>
                <a:schemeClr val="tx1"/>
              </a:solidFill>
            </a:endParaRP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91531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6FF9-57A8-445C-BA3E-6A8F0C0CEDB6}"/>
              </a:ext>
            </a:extLst>
          </p:cNvPr>
          <p:cNvSpPr>
            <a:spLocks noGrp="1"/>
          </p:cNvSpPr>
          <p:nvPr>
            <p:ph type="title"/>
          </p:nvPr>
        </p:nvSpPr>
        <p:spPr>
          <a:xfrm>
            <a:off x="989012" y="0"/>
            <a:ext cx="9144001" cy="914400"/>
          </a:xfrm>
        </p:spPr>
        <p:txBody>
          <a:bodyPr>
            <a:normAutofit/>
          </a:bodyPr>
          <a:lstStyle/>
          <a:p>
            <a:r>
              <a:rPr lang="en-US" sz="3200" b="1" dirty="0">
                <a:solidFill>
                  <a:schemeClr val="accent2"/>
                </a:solidFill>
              </a:rPr>
              <a:t>Example: Producer-Consumer Problem</a:t>
            </a:r>
          </a:p>
        </p:txBody>
      </p:sp>
      <p:sp>
        <p:nvSpPr>
          <p:cNvPr id="3" name="Content Placeholder 2">
            <a:extLst>
              <a:ext uri="{FF2B5EF4-FFF2-40B4-BE49-F238E27FC236}">
                <a16:creationId xmlns:a16="http://schemas.microsoft.com/office/drawing/2014/main" id="{DD468E96-4559-4C31-98CE-DEBCEF571B32}"/>
              </a:ext>
            </a:extLst>
          </p:cNvPr>
          <p:cNvSpPr>
            <a:spLocks noGrp="1"/>
          </p:cNvSpPr>
          <p:nvPr>
            <p:ph idx="1"/>
          </p:nvPr>
        </p:nvSpPr>
        <p:spPr>
          <a:xfrm>
            <a:off x="-1" y="990600"/>
            <a:ext cx="12188824" cy="5864087"/>
          </a:xfrm>
        </p:spPr>
        <p:txBody>
          <a:bodyPr>
            <a:normAutofit/>
          </a:bodyPr>
          <a:lstStyle/>
          <a:p>
            <a:pPr>
              <a:lnSpc>
                <a:spcPct val="150000"/>
              </a:lnSpc>
            </a:pPr>
            <a:r>
              <a:rPr lang="en-US" sz="1800" dirty="0">
                <a:solidFill>
                  <a:schemeClr val="tx1"/>
                </a:solidFill>
              </a:rPr>
              <a:t>Two processes share a </a:t>
            </a:r>
            <a:r>
              <a:rPr lang="en-US" sz="1800" dirty="0">
                <a:solidFill>
                  <a:srgbClr val="FF0000"/>
                </a:solidFill>
              </a:rPr>
              <a:t>common, fixed-size buffer</a:t>
            </a:r>
            <a:r>
              <a:rPr lang="en-US" sz="1800" dirty="0"/>
              <a:t>. </a:t>
            </a:r>
            <a:r>
              <a:rPr lang="en-US" sz="1800" dirty="0">
                <a:solidFill>
                  <a:schemeClr val="tx1"/>
                </a:solidFill>
              </a:rPr>
              <a:t>One of them, the producer, puts items into the buffer, and the other one, the consumer, takes it out. </a:t>
            </a:r>
          </a:p>
          <a:p>
            <a:pPr>
              <a:lnSpc>
                <a:spcPct val="150000"/>
              </a:lnSpc>
            </a:pPr>
            <a:r>
              <a:rPr lang="en-US" sz="1800" dirty="0">
                <a:solidFill>
                  <a:schemeClr val="tx1"/>
                </a:solidFill>
              </a:rPr>
              <a:t>They both share a common buffer and attempt to access the buffer</a:t>
            </a:r>
          </a:p>
          <a:p>
            <a:pPr>
              <a:lnSpc>
                <a:spcPct val="150000"/>
              </a:lnSpc>
            </a:pPr>
            <a:r>
              <a:rPr lang="en-US" sz="1800" b="1" i="0" dirty="0">
                <a:solidFill>
                  <a:srgbClr val="FF0000"/>
                </a:solidFill>
                <a:effectLst/>
              </a:rPr>
              <a:t>The following issues could arise:</a:t>
            </a:r>
          </a:p>
          <a:p>
            <a:pPr lvl="1">
              <a:lnSpc>
                <a:spcPct val="150000"/>
              </a:lnSpc>
            </a:pPr>
            <a:r>
              <a:rPr lang="en-US" sz="1800" dirty="0">
                <a:solidFill>
                  <a:schemeClr val="tx1"/>
                </a:solidFill>
              </a:rPr>
              <a:t>Data Inconsistency: When the producer is producing the data and adding to the buffer, the consumer may interfere in between or vice versa.</a:t>
            </a:r>
          </a:p>
          <a:p>
            <a:pPr lvl="1">
              <a:lnSpc>
                <a:spcPct val="150000"/>
              </a:lnSpc>
            </a:pPr>
            <a:r>
              <a:rPr lang="en-US" sz="1800" b="0" i="0" dirty="0">
                <a:solidFill>
                  <a:schemeClr val="tx1"/>
                </a:solidFill>
                <a:effectLst/>
              </a:rPr>
              <a:t>Buffer “Underflow/Overflow”: T</a:t>
            </a:r>
            <a:r>
              <a:rPr lang="en-US" sz="1800" dirty="0">
                <a:solidFill>
                  <a:schemeClr val="tx1"/>
                </a:solidFill>
              </a:rPr>
              <a:t>he consumer may attempt to remove data when the buffer is empty.  Similarly, t</a:t>
            </a:r>
            <a:r>
              <a:rPr lang="en-US" sz="1800" b="0" i="0" dirty="0">
                <a:solidFill>
                  <a:schemeClr val="tx1"/>
                </a:solidFill>
                <a:effectLst/>
              </a:rPr>
              <a:t>he </a:t>
            </a:r>
            <a:r>
              <a:rPr lang="en-US" sz="1800" dirty="0">
                <a:solidFill>
                  <a:schemeClr val="tx1"/>
                </a:solidFill>
              </a:rPr>
              <a:t>producer may insert data when the buffer is full. </a:t>
            </a:r>
            <a:endParaRPr lang="en-US" sz="1800" b="0" i="0" dirty="0">
              <a:solidFill>
                <a:schemeClr val="tx1"/>
              </a:solidFill>
              <a:effectLst/>
            </a:endParaRPr>
          </a:p>
          <a:p>
            <a:pPr>
              <a:lnSpc>
                <a:spcPct val="150000"/>
              </a:lnSpc>
            </a:pPr>
            <a:endParaRPr lang="en-US" sz="1800" dirty="0">
              <a:solidFill>
                <a:schemeClr val="tx1"/>
              </a:solidFill>
            </a:endParaRPr>
          </a:p>
          <a:p>
            <a:pPr>
              <a:lnSpc>
                <a:spcPct val="150000"/>
              </a:lnSpc>
            </a:pPr>
            <a:r>
              <a:rPr lang="en-US" sz="1800" dirty="0">
                <a:solidFill>
                  <a:schemeClr val="tx1"/>
                </a:solidFill>
              </a:rPr>
              <a:t>Example: Building a fork dispenser for a restaurant</a:t>
            </a:r>
          </a:p>
        </p:txBody>
      </p:sp>
    </p:spTree>
    <p:extLst>
      <p:ext uri="{BB962C8B-B14F-4D97-AF65-F5344CB8AC3E}">
        <p14:creationId xmlns:p14="http://schemas.microsoft.com/office/powerpoint/2010/main" val="182934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E96-4559-4C31-98CE-DEBCEF571B32}"/>
              </a:ext>
            </a:extLst>
          </p:cNvPr>
          <p:cNvSpPr>
            <a:spLocks noGrp="1"/>
          </p:cNvSpPr>
          <p:nvPr>
            <p:ph idx="1"/>
          </p:nvPr>
        </p:nvSpPr>
        <p:spPr>
          <a:xfrm>
            <a:off x="-1" y="304800"/>
            <a:ext cx="12188824" cy="6549887"/>
          </a:xfrm>
        </p:spPr>
        <p:txBody>
          <a:bodyPr>
            <a:normAutofit/>
          </a:bodyPr>
          <a:lstStyle/>
          <a:p>
            <a:pPr>
              <a:lnSpc>
                <a:spcPct val="150000"/>
              </a:lnSpc>
            </a:pPr>
            <a:r>
              <a:rPr lang="en-US" sz="1800" b="1" u="sng" dirty="0">
                <a:solidFill>
                  <a:srgbClr val="C00000"/>
                </a:solidFill>
              </a:rPr>
              <a:t>Solution 1</a:t>
            </a:r>
            <a:r>
              <a:rPr lang="en-US" sz="1800" dirty="0">
                <a:solidFill>
                  <a:srgbClr val="000000"/>
                </a:solidFill>
              </a:rPr>
              <a:t>: </a:t>
            </a:r>
            <a:r>
              <a:rPr lang="en-US" sz="1800" b="1" dirty="0">
                <a:solidFill>
                  <a:srgbClr val="FF0000"/>
                </a:solidFill>
              </a:rPr>
              <a:t>W</a:t>
            </a:r>
            <a:r>
              <a:rPr lang="en-US" sz="1800" b="1" i="0" dirty="0">
                <a:solidFill>
                  <a:srgbClr val="FF0000"/>
                </a:solidFill>
                <a:effectLst/>
              </a:rPr>
              <a:t>hen the buffer is full, just discard all new items the producer produces.</a:t>
            </a:r>
            <a:r>
              <a:rPr lang="en-US" sz="1800" b="0" i="0" dirty="0">
                <a:solidFill>
                  <a:srgbClr val="FF0000"/>
                </a:solidFill>
                <a:effectLst/>
              </a:rPr>
              <a:t> </a:t>
            </a:r>
            <a:r>
              <a:rPr lang="en-US" sz="1800" b="0" i="0" dirty="0">
                <a:solidFill>
                  <a:srgbClr val="000000"/>
                </a:solidFill>
                <a:effectLst/>
              </a:rPr>
              <a:t> </a:t>
            </a:r>
          </a:p>
          <a:p>
            <a:pPr>
              <a:lnSpc>
                <a:spcPct val="150000"/>
              </a:lnSpc>
            </a:pPr>
            <a:r>
              <a:rPr lang="en-US" sz="1800" dirty="0">
                <a:solidFill>
                  <a:srgbClr val="FF0000"/>
                </a:solidFill>
              </a:rPr>
              <a:t>Any Con</a:t>
            </a:r>
            <a:r>
              <a:rPr lang="en-US" sz="1800" b="0" i="0" dirty="0">
                <a:solidFill>
                  <a:srgbClr val="FF0000"/>
                </a:solidFill>
                <a:effectLst/>
              </a:rPr>
              <a:t>?</a:t>
            </a:r>
          </a:p>
          <a:p>
            <a:pPr lvl="1">
              <a:lnSpc>
                <a:spcPct val="150000"/>
              </a:lnSpc>
            </a:pPr>
            <a:r>
              <a:rPr lang="en-US" sz="1800" b="0" i="0" dirty="0">
                <a:solidFill>
                  <a:srgbClr val="0C0D0E"/>
                </a:solidFill>
                <a:effectLst/>
              </a:rPr>
              <a:t>Seems stupid and inefficient but c</a:t>
            </a:r>
            <a:r>
              <a:rPr lang="en-US" sz="1800" dirty="0">
                <a:solidFill>
                  <a:srgbClr val="0C0D0E"/>
                </a:solidFill>
              </a:rPr>
              <a:t>ould be used: </a:t>
            </a:r>
          </a:p>
          <a:p>
            <a:pPr lvl="2">
              <a:lnSpc>
                <a:spcPct val="150000"/>
              </a:lnSpc>
            </a:pPr>
            <a:r>
              <a:rPr lang="en-US" sz="1800" dirty="0">
                <a:solidFill>
                  <a:srgbClr val="0C0D0E"/>
                </a:solidFill>
              </a:rPr>
              <a:t>When you have a producer producing tasks that </a:t>
            </a:r>
            <a:r>
              <a:rPr lang="en-US" sz="1800" b="0" i="0" dirty="0">
                <a:solidFill>
                  <a:srgbClr val="0C0D0E"/>
                </a:solidFill>
                <a:effectLst/>
              </a:rPr>
              <a:t>have </a:t>
            </a:r>
            <a:r>
              <a:rPr lang="en-US" sz="1800" b="0" i="0" dirty="0">
                <a:solidFill>
                  <a:srgbClr val="FF0000"/>
                </a:solidFill>
                <a:effectLst/>
              </a:rPr>
              <a:t>timeouts, </a:t>
            </a:r>
            <a:r>
              <a:rPr lang="en-US" sz="1800" b="0" i="0" dirty="0">
                <a:solidFill>
                  <a:srgbClr val="0C0D0E"/>
                </a:solidFill>
                <a:effectLst/>
              </a:rPr>
              <a:t>especially when the timeouts are set by some </a:t>
            </a:r>
            <a:r>
              <a:rPr lang="en-US" sz="1800" b="0" i="0" dirty="0">
                <a:solidFill>
                  <a:srgbClr val="FF0000"/>
                </a:solidFill>
                <a:effectLst/>
              </a:rPr>
              <a:t>third-party data provider. </a:t>
            </a:r>
          </a:p>
          <a:p>
            <a:pPr lvl="2">
              <a:lnSpc>
                <a:spcPct val="150000"/>
              </a:lnSpc>
            </a:pPr>
            <a:r>
              <a:rPr lang="en-US" sz="1800" b="0" i="0" dirty="0">
                <a:solidFill>
                  <a:schemeClr val="tx1"/>
                </a:solidFill>
                <a:effectLst/>
              </a:rPr>
              <a:t>The</a:t>
            </a:r>
            <a:r>
              <a:rPr lang="en-US" sz="1800" b="0" i="0" dirty="0">
                <a:solidFill>
                  <a:srgbClr val="0C0D0E"/>
                </a:solidFill>
                <a:effectLst/>
              </a:rPr>
              <a:t> time starts even before the consumer actually creates a task to start consuming each item, so sleeping is not an option.</a:t>
            </a:r>
          </a:p>
          <a:p>
            <a:pPr lvl="2">
              <a:lnSpc>
                <a:spcPct val="150000"/>
              </a:lnSpc>
            </a:pPr>
            <a:r>
              <a:rPr lang="en-US" sz="1800" dirty="0">
                <a:solidFill>
                  <a:srgbClr val="0C0D0E"/>
                </a:solidFill>
              </a:rPr>
              <a:t>I</a:t>
            </a:r>
            <a:r>
              <a:rPr lang="en-US" sz="1800" b="0" i="0" dirty="0">
                <a:solidFill>
                  <a:srgbClr val="0C0D0E"/>
                </a:solidFill>
                <a:effectLst/>
              </a:rPr>
              <a:t>f the queue is quickly filled up, it is unlikely that the consumer will consume all the stuff in time</a:t>
            </a:r>
          </a:p>
          <a:p>
            <a:pPr lvl="2">
              <a:lnSpc>
                <a:spcPct val="150000"/>
              </a:lnSpc>
            </a:pPr>
            <a:r>
              <a:rPr lang="en-US" sz="1800" dirty="0">
                <a:solidFill>
                  <a:srgbClr val="0C0D0E"/>
                </a:solidFill>
              </a:rPr>
              <a:t>Even if</a:t>
            </a:r>
            <a:r>
              <a:rPr lang="en-US" sz="1800" b="0" i="0" dirty="0">
                <a:solidFill>
                  <a:srgbClr val="0C0D0E"/>
                </a:solidFill>
                <a:effectLst/>
              </a:rPr>
              <a:t> the queue is increased, every single time </a:t>
            </a:r>
            <a:r>
              <a:rPr lang="en-US" sz="1800" dirty="0">
                <a:solidFill>
                  <a:srgbClr val="0C0D0E"/>
                </a:solidFill>
              </a:rPr>
              <a:t>they are both scheduled to run, the consumer will not always complete its tasks before the timeout.</a:t>
            </a:r>
            <a:endParaRPr lang="en-US" sz="1800" b="0" i="0" dirty="0">
              <a:solidFill>
                <a:srgbClr val="FF0000"/>
              </a:solidFill>
              <a:effectLst/>
            </a:endParaRPr>
          </a:p>
        </p:txBody>
      </p:sp>
    </p:spTree>
    <p:extLst>
      <p:ext uri="{BB962C8B-B14F-4D97-AF65-F5344CB8AC3E}">
        <p14:creationId xmlns:p14="http://schemas.microsoft.com/office/powerpoint/2010/main" val="45440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E96-4559-4C31-98CE-DEBCEF571B32}"/>
              </a:ext>
            </a:extLst>
          </p:cNvPr>
          <p:cNvSpPr>
            <a:spLocks noGrp="1"/>
          </p:cNvSpPr>
          <p:nvPr>
            <p:ph idx="1"/>
          </p:nvPr>
        </p:nvSpPr>
        <p:spPr>
          <a:xfrm>
            <a:off x="30043" y="152400"/>
            <a:ext cx="12188824" cy="6168887"/>
          </a:xfrm>
        </p:spPr>
        <p:txBody>
          <a:bodyPr>
            <a:normAutofit/>
          </a:bodyPr>
          <a:lstStyle/>
          <a:p>
            <a:pPr>
              <a:lnSpc>
                <a:spcPct val="150000"/>
              </a:lnSpc>
            </a:pPr>
            <a:r>
              <a:rPr lang="en-US" sz="2000" b="1" u="sng" dirty="0">
                <a:solidFill>
                  <a:schemeClr val="tx1"/>
                </a:solidFill>
              </a:rPr>
              <a:t>Solution 2</a:t>
            </a:r>
            <a:r>
              <a:rPr lang="en-US" sz="2000" b="1" dirty="0">
                <a:solidFill>
                  <a:schemeClr val="tx1"/>
                </a:solidFill>
              </a:rPr>
              <a:t>:</a:t>
            </a:r>
            <a:r>
              <a:rPr lang="en-US" sz="2000" dirty="0"/>
              <a:t> </a:t>
            </a:r>
            <a:r>
              <a:rPr lang="en-US" sz="2000" b="1" dirty="0">
                <a:solidFill>
                  <a:srgbClr val="FF0000"/>
                </a:solidFill>
              </a:rPr>
              <a:t>Sleep and Wake</a:t>
            </a:r>
            <a:r>
              <a:rPr lang="en-US" sz="2000" dirty="0">
                <a:solidFill>
                  <a:srgbClr val="FF0000"/>
                </a:solidFill>
              </a:rPr>
              <a:t> </a:t>
            </a:r>
          </a:p>
          <a:p>
            <a:pPr>
              <a:lnSpc>
                <a:spcPct val="150000"/>
              </a:lnSpc>
            </a:pPr>
            <a:r>
              <a:rPr lang="en-US" sz="2000" dirty="0">
                <a:solidFill>
                  <a:schemeClr val="tx1"/>
                </a:solidFill>
              </a:rPr>
              <a:t>we will need a variable</a:t>
            </a:r>
            <a:r>
              <a:rPr lang="en-US" sz="2000" dirty="0"/>
              <a:t> </a:t>
            </a:r>
            <a:r>
              <a:rPr lang="en-US" sz="2000" dirty="0">
                <a:solidFill>
                  <a:srgbClr val="FF0000"/>
                </a:solidFill>
              </a:rPr>
              <a:t>“</a:t>
            </a:r>
            <a:r>
              <a:rPr lang="en-US" sz="2000" i="1" dirty="0">
                <a:solidFill>
                  <a:srgbClr val="FF0000"/>
                </a:solidFill>
              </a:rPr>
              <a:t>count” set to a maximum number say N.</a:t>
            </a:r>
            <a:r>
              <a:rPr lang="en-US" sz="2000" dirty="0"/>
              <a:t> </a:t>
            </a:r>
            <a:r>
              <a:rPr lang="en-US" sz="2000" dirty="0">
                <a:solidFill>
                  <a:schemeClr val="tx1"/>
                </a:solidFill>
              </a:rPr>
              <a:t>If the maximum number of items the buffer can hold is </a:t>
            </a:r>
            <a:r>
              <a:rPr lang="en-US" sz="2000" i="1" dirty="0">
                <a:solidFill>
                  <a:schemeClr val="tx1"/>
                </a:solidFill>
              </a:rPr>
              <a:t>N</a:t>
            </a:r>
            <a:r>
              <a:rPr lang="en-US" sz="2000" dirty="0">
                <a:solidFill>
                  <a:schemeClr val="tx1"/>
                </a:solidFill>
              </a:rPr>
              <a:t>, the producer’s code will first test to see if the </a:t>
            </a:r>
            <a:r>
              <a:rPr lang="en-US" sz="2000" i="1" dirty="0">
                <a:solidFill>
                  <a:schemeClr val="tx1"/>
                </a:solidFill>
              </a:rPr>
              <a:t>count </a:t>
            </a:r>
            <a:r>
              <a:rPr lang="en-US" sz="2000" dirty="0">
                <a:solidFill>
                  <a:schemeClr val="tx1"/>
                </a:solidFill>
              </a:rPr>
              <a:t>is </a:t>
            </a:r>
            <a:r>
              <a:rPr lang="en-US" sz="2000" i="1" dirty="0">
                <a:solidFill>
                  <a:schemeClr val="tx1"/>
                </a:solidFill>
              </a:rPr>
              <a:t>N</a:t>
            </a:r>
            <a:r>
              <a:rPr lang="en-US" sz="2000" dirty="0">
                <a:solidFill>
                  <a:schemeClr val="tx1"/>
                </a:solidFill>
              </a:rPr>
              <a:t>. </a:t>
            </a:r>
          </a:p>
          <a:p>
            <a:pPr>
              <a:lnSpc>
                <a:spcPct val="150000"/>
              </a:lnSpc>
            </a:pPr>
            <a:r>
              <a:rPr lang="en-US" sz="2000" dirty="0">
                <a:solidFill>
                  <a:schemeClr val="tx1"/>
                </a:solidFill>
              </a:rPr>
              <a:t>If it is, the producer will go to sleep; if it is not, the producer will add an item and increment the “</a:t>
            </a:r>
            <a:r>
              <a:rPr lang="en-US" sz="2000" i="1" dirty="0">
                <a:solidFill>
                  <a:schemeClr val="tx1"/>
                </a:solidFill>
              </a:rPr>
              <a:t>count”</a:t>
            </a:r>
            <a:r>
              <a:rPr lang="en-US" sz="2000" dirty="0">
                <a:solidFill>
                  <a:schemeClr val="tx1"/>
                </a:solidFill>
              </a:rPr>
              <a:t>.</a:t>
            </a:r>
          </a:p>
          <a:p>
            <a:pPr>
              <a:lnSpc>
                <a:spcPct val="150000"/>
              </a:lnSpc>
            </a:pPr>
            <a:r>
              <a:rPr lang="en-US" sz="2000" dirty="0">
                <a:solidFill>
                  <a:schemeClr val="tx1"/>
                </a:solidFill>
              </a:rPr>
              <a:t>The consumer’s code is similar: first test </a:t>
            </a:r>
            <a:r>
              <a:rPr lang="en-US" sz="2000" i="1" dirty="0">
                <a:solidFill>
                  <a:schemeClr val="tx1"/>
                </a:solidFill>
              </a:rPr>
              <a:t>count </a:t>
            </a:r>
            <a:r>
              <a:rPr lang="en-US" sz="2000" dirty="0">
                <a:solidFill>
                  <a:schemeClr val="tx1"/>
                </a:solidFill>
              </a:rPr>
              <a:t>to see if it is 0. If it is, go to sleep; if it is nonzero, remove an item and decrement the counter.</a:t>
            </a:r>
          </a:p>
          <a:p>
            <a:pPr>
              <a:lnSpc>
                <a:spcPct val="150000"/>
              </a:lnSpc>
            </a:pPr>
            <a:r>
              <a:rPr lang="en-US" sz="2000" b="1" dirty="0">
                <a:solidFill>
                  <a:schemeClr val="accent2"/>
                </a:solidFill>
              </a:rPr>
              <a:t>Could you think of any con if this method is used? </a:t>
            </a:r>
          </a:p>
          <a:p>
            <a:pPr>
              <a:lnSpc>
                <a:spcPct val="150000"/>
              </a:lnSpc>
            </a:pPr>
            <a:endParaRPr lang="en-US" sz="2000" dirty="0">
              <a:solidFill>
                <a:schemeClr val="tx1"/>
              </a:solidFill>
            </a:endParaRPr>
          </a:p>
        </p:txBody>
      </p:sp>
    </p:spTree>
    <p:extLst>
      <p:ext uri="{BB962C8B-B14F-4D97-AF65-F5344CB8AC3E}">
        <p14:creationId xmlns:p14="http://schemas.microsoft.com/office/powerpoint/2010/main" val="24687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16713</TotalTime>
  <Words>1818</Words>
  <Application>Microsoft Office PowerPoint</Application>
  <PresentationFormat>Custom</PresentationFormat>
  <Paragraphs>109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Roboto</vt:lpstr>
      <vt:lpstr>Trebuchet MS</vt:lpstr>
      <vt:lpstr>Wingdings 3</vt:lpstr>
      <vt:lpstr>Facet</vt:lpstr>
      <vt:lpstr>COPADS</vt:lpstr>
      <vt:lpstr>OUTLINE</vt:lpstr>
      <vt:lpstr>Race Condition </vt:lpstr>
      <vt:lpstr>PowerPoint Presentation</vt:lpstr>
      <vt:lpstr>Achieving Mutual Exclusion: Disabling Interrupts</vt:lpstr>
      <vt:lpstr>Achieving Mutual Exclusion: Shared Variable</vt:lpstr>
      <vt:lpstr>Example: Producer-Consumer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 Variables Or Semaphores?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436</cp:revision>
  <cp:lastPrinted>2023-09-19T12:31:59Z</cp:lastPrinted>
  <dcterms:created xsi:type="dcterms:W3CDTF">2017-01-19T02:07:24Z</dcterms:created>
  <dcterms:modified xsi:type="dcterms:W3CDTF">2024-02-06T16:47:08Z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