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58" r:id="rId7"/>
    <p:sldId id="281" r:id="rId8"/>
    <p:sldId id="261" r:id="rId9"/>
    <p:sldId id="282" r:id="rId10"/>
    <p:sldId id="278" r:id="rId11"/>
    <p:sldId id="273" r:id="rId12"/>
    <p:sldId id="274" r:id="rId13"/>
    <p:sldId id="272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7DF27-A7A4-1F41-8983-01551986619A}">
          <p14:sldIdLst>
            <p14:sldId id="256"/>
            <p14:sldId id="283"/>
            <p14:sldId id="258"/>
            <p14:sldId id="281"/>
            <p14:sldId id="261"/>
            <p14:sldId id="282"/>
            <p14:sldId id="278"/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192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09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00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5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threading.thread.join?view=net-8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r>
              <a:rPr lang="it-IT" dirty="0"/>
              <a:t>#4 – </a:t>
            </a:r>
            <a:r>
              <a:rPr lang="it-IT" b="1" dirty="0">
                <a:solidFill>
                  <a:schemeClr val="accent2"/>
                </a:solidFill>
              </a:rPr>
              <a:t>Intermediate Threading- C# AND THREADS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648A29B2-A3FF-2FAA-A6DD-78503829A14E}"/>
              </a:ext>
            </a:extLst>
          </p:cNvPr>
          <p:cNvSpPr txBox="1">
            <a:spLocks/>
          </p:cNvSpPr>
          <p:nvPr/>
        </p:nvSpPr>
        <p:spPr>
          <a:xfrm>
            <a:off x="9271588" y="6324600"/>
            <a:ext cx="2530337" cy="467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 IFEOLUWATAYO IGE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"/>
            <a:ext cx="8594429" cy="1320800"/>
          </a:xfrm>
        </p:spPr>
        <p:txBody>
          <a:bodyPr/>
          <a:lstStyle/>
          <a:p>
            <a:r>
              <a:rPr lang="en-US" b="1" dirty="0"/>
              <a:t>Built-in Producer/Consumer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99"/>
            <a:ext cx="11961811" cy="4572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</a:rPr>
              <a:t>IProducerConsumerCollection</a:t>
            </a:r>
            <a:r>
              <a:rPr lang="en-US" sz="2000" b="1" dirty="0">
                <a:solidFill>
                  <a:schemeClr val="accent2"/>
                </a:solidFill>
              </a:rPr>
              <a:t>&lt;T&gt; </a:t>
            </a:r>
            <a:r>
              <a:rPr lang="en-US" sz="2000" dirty="0">
                <a:solidFill>
                  <a:schemeClr val="tx1"/>
                </a:solidFill>
              </a:rPr>
              <a:t>is an interface in </a:t>
            </a:r>
            <a:r>
              <a:rPr lang="en-US" sz="2000" dirty="0" err="1">
                <a:solidFill>
                  <a:schemeClr val="tx1"/>
                </a:solidFill>
              </a:rPr>
              <a:t>System.Collections.Concurrent</a:t>
            </a:r>
            <a:r>
              <a:rPr lang="en-US" sz="2000" dirty="0">
                <a:solidFill>
                  <a:schemeClr val="tx1"/>
                </a:solidFill>
              </a:rPr>
              <a:t> namespace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Defines methods to manipulate thread-safe collections intended for producer/consumer usage especially when there are multiple producers and multiple consumers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“T” specifies the type of elements in the collection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It enforces thread-safe first-in-first-out (FIFO) collection for queues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31775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Monitor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90600"/>
            <a:ext cx="12163909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The Monitor class is available in the System. Threading namespace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1"/>
                </a:solidFill>
              </a:rPr>
              <a:t>monitor is a collection of methods, variables, and data structures that are all grouped together.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is a mechanism that ensures that only one thread at a time may be running a certain piece of code (critical section).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monitor has a lock object (mutex) associated with it, and only one thread at a time may acquire it.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To run in certain blocks of code, a thread must have acquired the monitor. This must be completed before another thread can enter.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monitor class has several methods such as enter, exit, pulse, and wait.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6" y="76200"/>
            <a:ext cx="11429999" cy="624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Monitor. Enter(): Acquires an exclusive lock on the specified object. This action also marks the beginning of a critical section.</a:t>
            </a:r>
          </a:p>
          <a:p>
            <a:r>
              <a:rPr lang="en-US" dirty="0">
                <a:solidFill>
                  <a:schemeClr val="tx1"/>
                </a:solidFill>
              </a:rPr>
              <a:t>Monitor. Exit(): Releases an exclusive lock on the specified object. This action also marks the end of a critical section protected by the lock.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6F07-8462-4116-B747-D2E2AEBF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1583634"/>
            <a:ext cx="7156174" cy="32335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8B8854-1C78-4DB6-9BE2-CC09658FA629}"/>
              </a:ext>
            </a:extLst>
          </p:cNvPr>
          <p:cNvSpPr txBox="1">
            <a:spLocks/>
          </p:cNvSpPr>
          <p:nvPr/>
        </p:nvSpPr>
        <p:spPr>
          <a:xfrm>
            <a:off x="74612" y="4953000"/>
            <a:ext cx="11811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What if </a:t>
            </a:r>
            <a:r>
              <a:rPr lang="en-US" b="1" dirty="0">
                <a:solidFill>
                  <a:schemeClr val="tx1"/>
                </a:solidFill>
              </a:rPr>
              <a:t>Go</a:t>
            </a:r>
            <a:r>
              <a:rPr lang="en-US" dirty="0">
                <a:solidFill>
                  <a:schemeClr val="tx1"/>
                </a:solidFill>
              </a:rPr>
              <a:t> was called by two threads simultaneously, what do you think will happen?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It is possible to get a division-by-zero error because </a:t>
            </a:r>
            <a:r>
              <a:rPr lang="en-US" i="1" dirty="0">
                <a:solidFill>
                  <a:schemeClr val="tx1"/>
                </a:solidFill>
              </a:rPr>
              <a:t>_val2 </a:t>
            </a:r>
            <a:r>
              <a:rPr lang="en-US" dirty="0">
                <a:solidFill>
                  <a:schemeClr val="tx1"/>
                </a:solidFill>
              </a:rPr>
              <a:t>may be set to zero by one thread when the other thread was in between executing the if statement and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2B0460-5717-4599-B419-292D45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4" b="6521"/>
          <a:stretch/>
        </p:blipFill>
        <p:spPr>
          <a:xfrm>
            <a:off x="2589212" y="914400"/>
            <a:ext cx="6156029" cy="28956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83A33-66DB-4C73-8458-E3BFF1C4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43518"/>
            <a:ext cx="8594429" cy="3880773"/>
          </a:xfrm>
        </p:spPr>
        <p:txBody>
          <a:bodyPr/>
          <a:lstStyle/>
          <a:p>
            <a:r>
              <a:rPr lang="en-US" dirty="0"/>
              <a:t>A solution could be to use the monitor. enter and exit methods.</a:t>
            </a:r>
          </a:p>
        </p:txBody>
      </p:sp>
    </p:spTree>
    <p:extLst>
      <p:ext uri="{BB962C8B-B14F-4D97-AF65-F5344CB8AC3E}">
        <p14:creationId xmlns:p14="http://schemas.microsoft.com/office/powerpoint/2010/main" val="42394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3252"/>
            <a:ext cx="8594429" cy="1320800"/>
          </a:xfrm>
        </p:spPr>
        <p:txBody>
          <a:bodyPr/>
          <a:lstStyle/>
          <a:p>
            <a:pPr algn="ctr"/>
            <a:r>
              <a:rPr lang="en-US" b="1" dirty="0"/>
              <a:t>Monitors – wait () and Pulse()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3" y="1334052"/>
            <a:ext cx="12038013" cy="5142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Wait() Method is often called by a thread when it gives up a resource (but still needs it) and then joins the ready queue to wait for the resource.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The calling thread waits if another thread is currently accessing the object.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Pulse() method is used to notify one thread in the waiting queue of a change in the locked object's state.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Pulse is also referred to as ‘Notify’ from Java.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PulseAll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used to signal all threads </a:t>
            </a:r>
            <a:r>
              <a:rPr lang="en-US" b="1" dirty="0">
                <a:solidFill>
                  <a:schemeClr val="accent2"/>
                </a:solidFill>
              </a:rPr>
              <a:t>waiting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 acquire the lock on the object. All waiting threads are moved to the ready queue. Then the next thread in the ready queue acquires the lock.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26D7-04F7-4020-9782-37A84800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AD9B-373E-482E-B3D0-F26B2315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447800"/>
            <a:ext cx="11887200" cy="472440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See </a:t>
            </a:r>
            <a:r>
              <a:rPr lang="en-US" dirty="0" err="1">
                <a:solidFill>
                  <a:schemeClr val="tx1"/>
                </a:solidFill>
              </a:rPr>
              <a:t>Monitor_code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Use two threads to print even and odd numbers in sequence. One thread prints even numbers, and another thread prints odd numbers.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Thread T1 : 0,2,4,6…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Thread T2 :1,3,5,7…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accent2"/>
                </a:solidFill>
              </a:rPr>
              <a:t>Output: 0,1,2,3,4,5,6,7…</a:t>
            </a:r>
          </a:p>
          <a:p>
            <a:pPr marL="0" indent="0" fontAlgn="base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main thread is calling a join on </a:t>
            </a:r>
            <a:r>
              <a:rPr lang="en-US" dirty="0" err="1">
                <a:solidFill>
                  <a:schemeClr val="tx1"/>
                </a:solidFill>
              </a:rPr>
              <a:t>eventhread</a:t>
            </a:r>
            <a:r>
              <a:rPr lang="en-US" dirty="0">
                <a:solidFill>
                  <a:schemeClr val="tx1"/>
                </a:solidFill>
              </a:rPr>
              <a:t>. Hence, the main thread will wait until the </a:t>
            </a:r>
            <a:r>
              <a:rPr lang="en-US" dirty="0" err="1">
                <a:solidFill>
                  <a:schemeClr val="tx1"/>
                </a:solidFill>
              </a:rPr>
              <a:t>eventhread</a:t>
            </a:r>
            <a:r>
              <a:rPr lang="en-US" dirty="0">
                <a:solidFill>
                  <a:schemeClr val="tx1"/>
                </a:solidFill>
              </a:rPr>
              <a:t> is completed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B5774-7F45-DD9E-1D4A-382A4969B824}"/>
              </a:ext>
            </a:extLst>
          </p:cNvPr>
          <p:cNvSpPr txBox="1"/>
          <p:nvPr/>
        </p:nvSpPr>
        <p:spPr>
          <a:xfrm>
            <a:off x="199545" y="4558269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https://learn.microsoft.com/en-us/dotnet/api/system.threading.thread.join?view=net-8.0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4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F24C-14D7-DB4B-8DD1-5A6B214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Reader/Writer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3925-78E9-164C-9B1E-AB2BA0D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1904999"/>
            <a:ext cx="11963399" cy="4114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many situations, we have many people reading data and also some number of writers</a:t>
            </a:r>
          </a:p>
          <a:p>
            <a:r>
              <a:rPr lang="en-US" dirty="0">
                <a:solidFill>
                  <a:schemeClr val="tx1"/>
                </a:solidFill>
              </a:rPr>
              <a:t>This is a concurrency issue that occurs frequently</a:t>
            </a:r>
          </a:p>
          <a:p>
            <a:r>
              <a:rPr lang="en-US" dirty="0">
                <a:solidFill>
                  <a:schemeClr val="tx1"/>
                </a:solidFill>
              </a:rPr>
              <a:t>How do we ensure that all the readers have the most current value and not an old, stale one because of multiple writes on the same document?</a:t>
            </a:r>
          </a:p>
        </p:txBody>
      </p:sp>
    </p:spTree>
    <p:extLst>
      <p:ext uri="{BB962C8B-B14F-4D97-AF65-F5344CB8AC3E}">
        <p14:creationId xmlns:p14="http://schemas.microsoft.com/office/powerpoint/2010/main" val="2876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28600"/>
            <a:ext cx="8594429" cy="1320800"/>
          </a:xfrm>
        </p:spPr>
        <p:txBody>
          <a:bodyPr/>
          <a:lstStyle/>
          <a:p>
            <a:r>
              <a:rPr lang="en-US" b="1" dirty="0"/>
              <a:t>Solving the reader/writer’s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04999"/>
            <a:ext cx="10656804" cy="4114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Can have any number of reader and writer threads</a:t>
            </a:r>
          </a:p>
          <a:p>
            <a:r>
              <a:rPr lang="en-US" dirty="0">
                <a:solidFill>
                  <a:schemeClr val="tx1"/>
                </a:solidFill>
              </a:rPr>
              <a:t>Any number of threads can read at a time</a:t>
            </a:r>
          </a:p>
          <a:p>
            <a:r>
              <a:rPr lang="en-US" dirty="0">
                <a:solidFill>
                  <a:schemeClr val="tx1"/>
                </a:solidFill>
              </a:rPr>
              <a:t>Only one writer at a time</a:t>
            </a:r>
          </a:p>
          <a:p>
            <a:r>
              <a:rPr lang="en-US" dirty="0">
                <a:solidFill>
                  <a:schemeClr val="tx1"/>
                </a:solidFill>
              </a:rPr>
              <a:t>If a read is occurring, the write must wait</a:t>
            </a:r>
          </a:p>
          <a:p>
            <a:r>
              <a:rPr lang="en-US" dirty="0">
                <a:solidFill>
                  <a:schemeClr val="tx1"/>
                </a:solidFill>
              </a:rPr>
              <a:t>If a write is occurring, the reads and all other writers must 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Reader/Writer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09600"/>
            <a:ext cx="11353799" cy="6248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Have a stock that is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read (frequently) – 10000000 readers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Written (infrequently) – 2 writers</a:t>
            </a:r>
          </a:p>
          <a:p>
            <a:r>
              <a:rPr lang="en-US" dirty="0">
                <a:solidFill>
                  <a:schemeClr val="tx1"/>
                </a:solidFill>
              </a:rPr>
              <a:t>Writers update price every 500-1500ms</a:t>
            </a:r>
          </a:p>
          <a:p>
            <a:r>
              <a:rPr lang="en-US" dirty="0">
                <a:solidFill>
                  <a:schemeClr val="tx1"/>
                </a:solidFill>
              </a:rPr>
              <a:t>Readers read and print their ID and current price every 50ms</a:t>
            </a:r>
          </a:p>
          <a:p>
            <a:r>
              <a:rPr lang="en-US" dirty="0">
                <a:solidFill>
                  <a:schemeClr val="tx1"/>
                </a:solidFill>
              </a:rPr>
              <a:t>Has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StockPrice.cs</a:t>
            </a:r>
            <a:r>
              <a:rPr lang="en-US" dirty="0">
                <a:solidFill>
                  <a:schemeClr val="accent2"/>
                </a:solidFill>
              </a:rPr>
              <a:t>  </a:t>
            </a:r>
          </a:p>
          <a:p>
            <a:pPr marL="854075"/>
            <a:r>
              <a:rPr lang="en-US" sz="1800" dirty="0" err="1">
                <a:solidFill>
                  <a:schemeClr val="tx1"/>
                </a:solidFill>
              </a:rPr>
              <a:t>UpdatePrice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</a:p>
          <a:p>
            <a:pPr marL="1311275" lvl="2" indent="-228600"/>
            <a:r>
              <a:rPr lang="en-US" sz="1800" dirty="0">
                <a:solidFill>
                  <a:schemeClr val="tx1"/>
                </a:solidFill>
              </a:rPr>
              <a:t>Writer checks to see if anyone else is reading or writing, if so</a:t>
            </a:r>
            <a:r>
              <a:rPr lang="en-US" sz="1800">
                <a:solidFill>
                  <a:schemeClr val="tx1"/>
                </a:solidFill>
              </a:rPr>
              <a:t>, it waits</a:t>
            </a:r>
            <a:endParaRPr lang="en-US" sz="1800" dirty="0">
              <a:solidFill>
                <a:schemeClr val="tx1"/>
              </a:solidFill>
            </a:endParaRPr>
          </a:p>
          <a:p>
            <a:pPr marL="1311275" lvl="2" indent="-228600"/>
            <a:r>
              <a:rPr lang="en-US" sz="1800" dirty="0">
                <a:solidFill>
                  <a:schemeClr val="tx1"/>
                </a:solidFill>
              </a:rPr>
              <a:t>Releases lock when done</a:t>
            </a:r>
          </a:p>
          <a:p>
            <a:pPr marL="804863" indent="-228600"/>
            <a:r>
              <a:rPr lang="en-US" sz="1800" dirty="0">
                <a:solidFill>
                  <a:schemeClr val="tx1"/>
                </a:solidFill>
              </a:rPr>
              <a:t>Price()</a:t>
            </a:r>
          </a:p>
          <a:p>
            <a:pPr marL="1311275" lvl="2" indent="-277813"/>
            <a:r>
              <a:rPr lang="en-US" sz="1800" dirty="0">
                <a:solidFill>
                  <a:schemeClr val="tx1"/>
                </a:solidFill>
              </a:rPr>
              <a:t>Any number of readers can go, so long as there isn’t someone waiting to write</a:t>
            </a:r>
          </a:p>
          <a:p>
            <a:pPr marL="804863" indent="-228600"/>
            <a:r>
              <a:rPr lang="en-US" sz="1800" dirty="0">
                <a:solidFill>
                  <a:schemeClr val="tx1"/>
                </a:solidFill>
              </a:rPr>
              <a:t>Both notify via </a:t>
            </a:r>
            <a:r>
              <a:rPr lang="en-US" sz="1800" dirty="0" err="1">
                <a:solidFill>
                  <a:schemeClr val="tx1"/>
                </a:solidFill>
              </a:rPr>
              <a:t>PulseAll</a:t>
            </a:r>
            <a:r>
              <a:rPr lang="en-US" sz="1800" dirty="0">
                <a:solidFill>
                  <a:schemeClr val="tx1"/>
                </a:solidFill>
              </a:rPr>
              <a:t> when they are complete, which allows a writer to have the lock, 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17382</TotalTime>
  <Words>761</Words>
  <Application>Microsoft Office PowerPoint</Application>
  <PresentationFormat>Custom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Trebuchet MS</vt:lpstr>
      <vt:lpstr>Wingdings 3</vt:lpstr>
      <vt:lpstr>Facet</vt:lpstr>
      <vt:lpstr>COPADS</vt:lpstr>
      <vt:lpstr>Monitor Class</vt:lpstr>
      <vt:lpstr>PowerPoint Presentation</vt:lpstr>
      <vt:lpstr>PowerPoint Presentation</vt:lpstr>
      <vt:lpstr>Monitors – wait () and Pulse()</vt:lpstr>
      <vt:lpstr>Example </vt:lpstr>
      <vt:lpstr>Reader/Writer Problem</vt:lpstr>
      <vt:lpstr>Solving the reader/writer’s problem</vt:lpstr>
      <vt:lpstr>Reader/Writer Example</vt:lpstr>
      <vt:lpstr>Built-in Producer/Consumer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237</cp:revision>
  <cp:lastPrinted>2023-09-19T12:32:12Z</cp:lastPrinted>
  <dcterms:created xsi:type="dcterms:W3CDTF">2017-01-19T02:07:24Z</dcterms:created>
  <dcterms:modified xsi:type="dcterms:W3CDTF">2024-02-06T20:25:14Z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