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6" r:id="rId5"/>
    <p:sldId id="285" r:id="rId6"/>
    <p:sldId id="273" r:id="rId7"/>
    <p:sldId id="275" r:id="rId8"/>
    <p:sldId id="289" r:id="rId9"/>
    <p:sldId id="274" r:id="rId10"/>
    <p:sldId id="267" r:id="rId11"/>
    <p:sldId id="276" r:id="rId12"/>
    <p:sldId id="277" r:id="rId13"/>
    <p:sldId id="278" r:id="rId14"/>
    <p:sldId id="279" r:id="rId15"/>
    <p:sldId id="286" r:id="rId16"/>
    <p:sldId id="294" r:id="rId17"/>
    <p:sldId id="265" r:id="rId18"/>
    <p:sldId id="264" r:id="rId19"/>
    <p:sldId id="280" r:id="rId20"/>
    <p:sldId id="281" r:id="rId21"/>
    <p:sldId id="282" r:id="rId22"/>
    <p:sldId id="290" r:id="rId23"/>
    <p:sldId id="291" r:id="rId24"/>
    <p:sldId id="283" r:id="rId25"/>
    <p:sldId id="292" r:id="rId26"/>
    <p:sldId id="293" r:id="rId27"/>
    <p:sldId id="260" r:id="rId28"/>
    <p:sldId id="284" r:id="rId29"/>
    <p:sldId id="295" r:id="rId30"/>
    <p:sldId id="287" r:id="rId31"/>
  </p:sldIdLst>
  <p:sldSz cx="12188825" cy="6858000"/>
  <p:notesSz cx="7023100" cy="93091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23" autoAdjust="0"/>
    <p:restoredTop sz="94629" autoAdjust="0"/>
  </p:normalViewPr>
  <p:slideViewPr>
    <p:cSldViewPr showGuides="1">
      <p:cViewPr varScale="1">
        <p:scale>
          <a:sx n="64" d="100"/>
          <a:sy n="64" d="100"/>
        </p:scale>
        <p:origin x="364" y="5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59088EAF-6ECA-4616-85EF-35AA19C641F3}" type="datetimeFigureOut">
              <a:rPr lang="en-US"/>
              <a:t>9/28/2023</a:t>
            </a:fld>
            <a:endParaRPr/>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3ABD2D7A-D230-4F91-BD59-0A39C2703BA8}" type="datetimeFigureOut">
              <a:rPr lang="en-US"/>
              <a:t>9/28/2023</a:t>
            </a:fld>
            <a:endParaRPr/>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345943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252803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18444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24</a:t>
            </a:fld>
            <a:endParaRPr lang="en-US"/>
          </a:p>
        </p:txBody>
      </p:sp>
    </p:spTree>
    <p:extLst>
      <p:ext uri="{BB962C8B-B14F-4D97-AF65-F5344CB8AC3E}">
        <p14:creationId xmlns:p14="http://schemas.microsoft.com/office/powerpoint/2010/main" val="217266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88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79574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126350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221655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891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730818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58093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69428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38984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8804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30384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11141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3674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09839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0182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38635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9/28/2023</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398446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earn.microsoft.com/en-us/dotnet/api/system.threading.tasks.taskscheduler?view=net-7.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codeproject.com/Articles/1239410/Dining-Philosophers-Probl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COPADS</a:t>
            </a:r>
          </a:p>
        </p:txBody>
      </p:sp>
      <p:sp>
        <p:nvSpPr>
          <p:cNvPr id="4" name="Subtitle 3"/>
          <p:cNvSpPr>
            <a:spLocks noGrp="1"/>
          </p:cNvSpPr>
          <p:nvPr>
            <p:ph type="subTitle" idx="1"/>
          </p:nvPr>
        </p:nvSpPr>
        <p:spPr/>
        <p:txBody>
          <a:bodyPr/>
          <a:lstStyle/>
          <a:p>
            <a:r>
              <a:rPr lang="it-IT" b="1" dirty="0">
                <a:solidFill>
                  <a:schemeClr val="tx1"/>
                </a:solidFill>
              </a:rPr>
              <a:t>#5 – Advanced Threading</a:t>
            </a:r>
          </a:p>
        </p:txBody>
      </p:sp>
      <p:sp>
        <p:nvSpPr>
          <p:cNvPr id="5" name="Subtitle 3">
            <a:extLst>
              <a:ext uri="{FF2B5EF4-FFF2-40B4-BE49-F238E27FC236}">
                <a16:creationId xmlns:a16="http://schemas.microsoft.com/office/drawing/2014/main" id="{3679543A-9C1D-4B64-B003-FA798C30E974}"/>
              </a:ext>
            </a:extLst>
          </p:cNvPr>
          <p:cNvSpPr txBox="1">
            <a:spLocks/>
          </p:cNvSpPr>
          <p:nvPr/>
        </p:nvSpPr>
        <p:spPr>
          <a:xfrm>
            <a:off x="4265612" y="5761101"/>
            <a:ext cx="7764913" cy="1096899"/>
          </a:xfrm>
          <a:prstGeom prst="rect">
            <a:avLst/>
          </a:prstGeom>
        </p:spPr>
        <p:txBody>
          <a:bodyPr vert="horz" lIns="91440" tIns="45720" rIns="91440" bIns="45720" rtlCol="0" anchor="t">
            <a:normAutofit/>
          </a:bodyPr>
          <a:lstStyle>
            <a:lvl1pPr marL="0" indent="0" algn="r" defTabSz="457063" rtl="0" eaLnBrk="1" latinLnBrk="0" hangingPunct="1">
              <a:spcBef>
                <a:spcPts val="1000"/>
              </a:spcBef>
              <a:spcAft>
                <a:spcPts val="0"/>
              </a:spcAft>
              <a:buClr>
                <a:schemeClr val="accent1"/>
              </a:buClr>
              <a:buSzPct val="80000"/>
              <a:buFont typeface="Wingdings 3" charset="2"/>
              <a:buNone/>
              <a:defRPr sz="1799" kern="1200">
                <a:solidFill>
                  <a:schemeClr val="tx1">
                    <a:lumMod val="50000"/>
                    <a:lumOff val="50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it-IT" b="1" dirty="0">
                <a:solidFill>
                  <a:schemeClr val="tx1"/>
                </a:solidFill>
              </a:rPr>
              <a:t>2023 – IFEOLUWATAYO IGE</a:t>
            </a:r>
          </a:p>
          <a:p>
            <a:endParaRPr lang="it-IT" b="1" dirty="0">
              <a:solidFill>
                <a:schemeClr val="tx1"/>
              </a:solidFill>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2A600-9B7C-4605-9CC2-2398D0C74447}"/>
              </a:ext>
            </a:extLst>
          </p:cNvPr>
          <p:cNvSpPr>
            <a:spLocks noGrp="1"/>
          </p:cNvSpPr>
          <p:nvPr>
            <p:ph idx="1"/>
          </p:nvPr>
        </p:nvSpPr>
        <p:spPr>
          <a:xfrm>
            <a:off x="150813" y="304801"/>
            <a:ext cx="12038012" cy="5715000"/>
          </a:xfrm>
        </p:spPr>
        <p:txBody>
          <a:bodyPr/>
          <a:lstStyle/>
          <a:p>
            <a:pPr marL="457200" indent="-457200">
              <a:buFont typeface="+mj-lt"/>
              <a:buAutoNum type="arabicPeriod" startAt="3"/>
            </a:pPr>
            <a:r>
              <a:rPr lang="en-US" b="1" dirty="0"/>
              <a:t>Allow Preemption: </a:t>
            </a:r>
            <a:r>
              <a:rPr lang="en-US" dirty="0"/>
              <a:t>Resources previously granted can be forcibly taken away from a process</a:t>
            </a:r>
          </a:p>
          <a:p>
            <a:pPr marL="0" indent="0">
              <a:buNone/>
            </a:pPr>
            <a:r>
              <a:rPr lang="en-US" dirty="0">
                <a:solidFill>
                  <a:schemeClr val="accent2"/>
                </a:solidFill>
              </a:rPr>
              <a:t>	</a:t>
            </a:r>
            <a:r>
              <a:rPr lang="en-US" b="1" dirty="0">
                <a:solidFill>
                  <a:srgbClr val="FF0000"/>
                </a:solidFill>
              </a:rPr>
              <a:t>Not acceptable for processes in the Kernel (OS). </a:t>
            </a:r>
          </a:p>
          <a:p>
            <a:pPr marL="457200" indent="-457200">
              <a:buFont typeface="+mj-lt"/>
              <a:buAutoNum type="arabicPeriod" startAt="4"/>
            </a:pPr>
            <a:r>
              <a:rPr lang="en-US" b="1" dirty="0"/>
              <a:t>Avoid Circular wait</a:t>
            </a:r>
            <a:r>
              <a:rPr lang="en-US" dirty="0"/>
              <a:t>:</a:t>
            </a:r>
          </a:p>
          <a:p>
            <a:pPr lvl="1"/>
            <a:r>
              <a:rPr lang="en-US" dirty="0"/>
              <a:t>number all resources. </a:t>
            </a:r>
          </a:p>
          <a:p>
            <a:pPr lvl="1"/>
            <a:r>
              <a:rPr lang="en-US" dirty="0"/>
              <a:t>Require that processes request resources only in strictly increasing ( or decreasing ) order. </a:t>
            </a:r>
          </a:p>
          <a:p>
            <a:pPr lvl="1"/>
            <a:r>
              <a:rPr lang="en-US" dirty="0"/>
              <a:t>assign a priority number to each resource. A resource with a lower priority value cannot be requested by the process. It ensures that no process can demand a resource that is already in use by another. As a result, no cycle will form.</a:t>
            </a:r>
          </a:p>
          <a:p>
            <a:pPr marL="854075" indent="-277813"/>
            <a:endParaRPr lang="en-US" dirty="0"/>
          </a:p>
        </p:txBody>
      </p:sp>
    </p:spTree>
    <p:extLst>
      <p:ext uri="{BB962C8B-B14F-4D97-AF65-F5344CB8AC3E}">
        <p14:creationId xmlns:p14="http://schemas.microsoft.com/office/powerpoint/2010/main" val="379198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A5AF-6C39-4503-B74D-0FE5CB52C847}"/>
              </a:ext>
            </a:extLst>
          </p:cNvPr>
          <p:cNvSpPr>
            <a:spLocks noGrp="1"/>
          </p:cNvSpPr>
          <p:nvPr>
            <p:ph type="title"/>
          </p:nvPr>
        </p:nvSpPr>
        <p:spPr>
          <a:xfrm>
            <a:off x="227012" y="0"/>
            <a:ext cx="9144001" cy="914400"/>
          </a:xfrm>
        </p:spPr>
        <p:txBody>
          <a:bodyPr/>
          <a:lstStyle/>
          <a:p>
            <a:r>
              <a:rPr lang="en-US" b="1" dirty="0"/>
              <a:t>The solution to Deadlock: 3. </a:t>
            </a:r>
            <a:r>
              <a:rPr lang="en-US" b="1" dirty="0">
                <a:solidFill>
                  <a:srgbClr val="FF0000"/>
                </a:solidFill>
              </a:rPr>
              <a:t>Avoidance</a:t>
            </a:r>
            <a:endParaRPr lang="en-US" dirty="0">
              <a:solidFill>
                <a:srgbClr val="FF0000"/>
              </a:solidFill>
            </a:endParaRPr>
          </a:p>
        </p:txBody>
      </p:sp>
      <p:sp>
        <p:nvSpPr>
          <p:cNvPr id="3" name="Content Placeholder 2">
            <a:extLst>
              <a:ext uri="{FF2B5EF4-FFF2-40B4-BE49-F238E27FC236}">
                <a16:creationId xmlns:a16="http://schemas.microsoft.com/office/drawing/2014/main" id="{C59A4D9A-3524-49D6-89F3-9489B6CF9DEF}"/>
              </a:ext>
            </a:extLst>
          </p:cNvPr>
          <p:cNvSpPr>
            <a:spLocks noGrp="1"/>
          </p:cNvSpPr>
          <p:nvPr>
            <p:ph idx="1"/>
          </p:nvPr>
        </p:nvSpPr>
        <p:spPr>
          <a:xfrm>
            <a:off x="455612" y="762000"/>
            <a:ext cx="11582399" cy="6095999"/>
          </a:xfrm>
        </p:spPr>
        <p:txBody>
          <a:bodyPr>
            <a:normAutofit/>
          </a:bodyPr>
          <a:lstStyle/>
          <a:p>
            <a:r>
              <a:rPr lang="en-US" altLang="en-US" dirty="0">
                <a:cs typeface="Times New Roman" panose="02020603050405020304" pitchFamily="18" charset="0"/>
              </a:rPr>
              <a:t>Dynamically grants a resource to a process if the resulting state is safe. </a:t>
            </a:r>
          </a:p>
          <a:p>
            <a:r>
              <a:rPr lang="en-US" dirty="0"/>
              <a:t>When a process requests an available resource, the system must decide if immediate allocation leaves the system in a safe state.</a:t>
            </a:r>
          </a:p>
          <a:p>
            <a:r>
              <a:rPr lang="en-US" dirty="0"/>
              <a:t>A system is in a </a:t>
            </a:r>
            <a:r>
              <a:rPr lang="en-US" b="1" dirty="0">
                <a:solidFill>
                  <a:schemeClr val="accent2"/>
                </a:solidFill>
              </a:rPr>
              <a:t>safe state </a:t>
            </a:r>
            <a:r>
              <a:rPr lang="en-US" dirty="0"/>
              <a:t>if there exists a sequence </a:t>
            </a:r>
          </a:p>
          <a:p>
            <a:pPr marL="0" indent="0">
              <a:buNone/>
            </a:pPr>
            <a:r>
              <a:rPr lang="en-US" dirty="0"/>
              <a:t>			&lt;</a:t>
            </a:r>
            <a:r>
              <a:rPr lang="en-US" i="1" dirty="0"/>
              <a:t>P</a:t>
            </a:r>
            <a:r>
              <a:rPr lang="en-US" sz="3000" i="1" baseline="-25000" dirty="0"/>
              <a:t>1</a:t>
            </a:r>
            <a:r>
              <a:rPr lang="en-US" i="1" dirty="0"/>
              <a:t>, P</a:t>
            </a:r>
            <a:r>
              <a:rPr lang="en-US" sz="3000" i="1" baseline="-25000" dirty="0"/>
              <a:t>2</a:t>
            </a:r>
            <a:r>
              <a:rPr lang="en-US" i="1" dirty="0"/>
              <a:t>, …, </a:t>
            </a:r>
            <a:r>
              <a:rPr lang="en-US" i="1" dirty="0" err="1"/>
              <a:t>P</a:t>
            </a:r>
            <a:r>
              <a:rPr lang="en-US" sz="3000" i="1" baseline="-25000" dirty="0" err="1"/>
              <a:t>n</a:t>
            </a:r>
            <a:r>
              <a:rPr lang="en-US" dirty="0"/>
              <a:t>&gt; </a:t>
            </a:r>
          </a:p>
          <a:p>
            <a:r>
              <a:rPr lang="en-US" dirty="0"/>
              <a:t>of ALL the processes in the system, such that for each </a:t>
            </a:r>
            <a:r>
              <a:rPr lang="en-US" i="1" dirty="0"/>
              <a:t>P</a:t>
            </a:r>
            <a:r>
              <a:rPr lang="en-US" sz="2400" i="1" baseline="-25000" dirty="0"/>
              <a:t>i</a:t>
            </a:r>
            <a:r>
              <a:rPr lang="en-US" sz="1800" dirty="0"/>
              <a:t>,</a:t>
            </a:r>
            <a:r>
              <a:rPr lang="en-US" sz="4000" dirty="0"/>
              <a:t> </a:t>
            </a:r>
            <a:r>
              <a:rPr lang="en-US" dirty="0"/>
              <a:t>the resources that </a:t>
            </a:r>
            <a:r>
              <a:rPr lang="en-US" i="1" dirty="0"/>
              <a:t>P</a:t>
            </a:r>
            <a:r>
              <a:rPr lang="en-US" sz="2800" b="1" i="1" baseline="-25000" dirty="0"/>
              <a:t>i</a:t>
            </a:r>
            <a:r>
              <a:rPr lang="en-US" i="1" dirty="0"/>
              <a:t> </a:t>
            </a:r>
            <a:r>
              <a:rPr lang="en-US" dirty="0"/>
              <a:t>may still request can be satisfied by currently available resources </a:t>
            </a:r>
          </a:p>
          <a:p>
            <a:r>
              <a:rPr lang="en-US" dirty="0"/>
              <a:t>If </a:t>
            </a:r>
            <a:r>
              <a:rPr lang="en-US" i="1" dirty="0"/>
              <a:t>P</a:t>
            </a:r>
            <a:r>
              <a:rPr lang="en-US" sz="2800" b="1" i="1" baseline="-25000" dirty="0"/>
              <a:t>i</a:t>
            </a:r>
            <a:r>
              <a:rPr lang="en-US" dirty="0"/>
              <a:t>’s resource needs are not immediately available, then </a:t>
            </a:r>
            <a:r>
              <a:rPr lang="en-US" i="1" dirty="0"/>
              <a:t>P</a:t>
            </a:r>
            <a:r>
              <a:rPr lang="en-US" sz="2800" b="1" i="1" baseline="-25000" dirty="0"/>
              <a:t>i</a:t>
            </a:r>
            <a:r>
              <a:rPr lang="en-US" i="1" dirty="0"/>
              <a:t> </a:t>
            </a:r>
            <a:r>
              <a:rPr lang="en-US" dirty="0"/>
              <a:t>can wait until all </a:t>
            </a:r>
            <a:r>
              <a:rPr lang="en-US" i="1" dirty="0"/>
              <a:t>P</a:t>
            </a:r>
            <a:r>
              <a:rPr lang="en-US" sz="2400" b="1" i="1" baseline="-25000" dirty="0"/>
              <a:t>j</a:t>
            </a:r>
            <a:r>
              <a:rPr lang="en-US" i="1" dirty="0"/>
              <a:t>s (j&lt;</a:t>
            </a:r>
            <a:r>
              <a:rPr lang="en-US" i="1" dirty="0" err="1"/>
              <a:t>i</a:t>
            </a:r>
            <a:r>
              <a:rPr lang="en-US" i="1" dirty="0"/>
              <a:t>) </a:t>
            </a:r>
            <a:r>
              <a:rPr lang="en-US" dirty="0"/>
              <a:t>have completed execution</a:t>
            </a:r>
          </a:p>
          <a:p>
            <a:r>
              <a:rPr lang="en-US" dirty="0"/>
              <a:t>When all </a:t>
            </a:r>
            <a:r>
              <a:rPr lang="en-US" i="1" dirty="0"/>
              <a:t>P</a:t>
            </a:r>
            <a:r>
              <a:rPr lang="en-US" sz="2800" b="1" i="1" baseline="-25000" dirty="0"/>
              <a:t>j</a:t>
            </a:r>
            <a:r>
              <a:rPr lang="en-US" i="1" dirty="0"/>
              <a:t>s </a:t>
            </a:r>
            <a:r>
              <a:rPr lang="en-US" dirty="0"/>
              <a:t>run to completion, </a:t>
            </a:r>
            <a:r>
              <a:rPr lang="en-US" i="1" dirty="0"/>
              <a:t>P</a:t>
            </a:r>
            <a:r>
              <a:rPr lang="en-US" sz="2800" b="1" i="1" baseline="-25000" dirty="0"/>
              <a:t>i</a:t>
            </a:r>
            <a:r>
              <a:rPr lang="en-US" i="1" dirty="0"/>
              <a:t> </a:t>
            </a:r>
            <a:r>
              <a:rPr lang="en-US" dirty="0"/>
              <a:t>can obtain needed resources, execute, return allocated resources, and terminate.</a:t>
            </a:r>
          </a:p>
          <a:p>
            <a:r>
              <a:rPr lang="en-US" dirty="0"/>
              <a:t>When </a:t>
            </a:r>
            <a:r>
              <a:rPr lang="en-US" i="1" dirty="0"/>
              <a:t>P</a:t>
            </a:r>
            <a:r>
              <a:rPr lang="en-US" sz="2800" b="1" i="1" baseline="-25000" dirty="0"/>
              <a:t>i</a:t>
            </a:r>
            <a:r>
              <a:rPr lang="en-US" i="1" dirty="0"/>
              <a:t> </a:t>
            </a:r>
            <a:r>
              <a:rPr lang="en-US" dirty="0"/>
              <a:t>terminates, </a:t>
            </a:r>
            <a:r>
              <a:rPr lang="en-US" i="1" dirty="0"/>
              <a:t>P</a:t>
            </a:r>
            <a:r>
              <a:rPr lang="en-US" sz="2800" b="1" i="1" baseline="-25000" dirty="0"/>
              <a:t>i</a:t>
            </a:r>
            <a:r>
              <a:rPr lang="en-US" i="1" baseline="-25000" dirty="0"/>
              <a:t> </a:t>
            </a:r>
            <a:r>
              <a:rPr lang="en-US" dirty="0"/>
              <a:t>+1 can obtain its needed resources, and so on.</a:t>
            </a:r>
          </a:p>
          <a:p>
            <a:endParaRPr lang="en-US" altLang="en-US" dirty="0">
              <a:cs typeface="Times New Roman" panose="02020603050405020304" pitchFamily="18" charset="0"/>
            </a:endParaRPr>
          </a:p>
          <a:p>
            <a:r>
              <a:rPr lang="en-US" altLang="en-US" dirty="0">
                <a:solidFill>
                  <a:srgbClr val="FF0000"/>
                </a:solidFill>
                <a:cs typeface="Times New Roman" panose="02020603050405020304" pitchFamily="18" charset="0"/>
              </a:rPr>
              <a:t>Negative implications</a:t>
            </a:r>
            <a:r>
              <a:rPr lang="en-US" altLang="en-US" dirty="0">
                <a:cs typeface="Times New Roman" panose="02020603050405020304" pitchFamily="18" charset="0"/>
              </a:rPr>
              <a:t>?</a:t>
            </a:r>
          </a:p>
          <a:p>
            <a:endParaRPr lang="en-US" dirty="0"/>
          </a:p>
        </p:txBody>
      </p:sp>
    </p:spTree>
    <p:extLst>
      <p:ext uri="{BB962C8B-B14F-4D97-AF65-F5344CB8AC3E}">
        <p14:creationId xmlns:p14="http://schemas.microsoft.com/office/powerpoint/2010/main" val="204898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F979-C84E-47C3-A1AB-17AC5E218135}"/>
              </a:ext>
            </a:extLst>
          </p:cNvPr>
          <p:cNvSpPr>
            <a:spLocks noGrp="1"/>
          </p:cNvSpPr>
          <p:nvPr>
            <p:ph type="title"/>
          </p:nvPr>
        </p:nvSpPr>
        <p:spPr/>
        <p:txBody>
          <a:bodyPr/>
          <a:lstStyle/>
          <a:p>
            <a:r>
              <a:rPr lang="en-US" b="1" dirty="0">
                <a:solidFill>
                  <a:schemeClr val="accent2"/>
                </a:solidFill>
              </a:rPr>
              <a:t>Cons of Deadlock Avoidance</a:t>
            </a:r>
          </a:p>
        </p:txBody>
      </p:sp>
      <p:sp>
        <p:nvSpPr>
          <p:cNvPr id="3" name="Content Placeholder 2">
            <a:extLst>
              <a:ext uri="{FF2B5EF4-FFF2-40B4-BE49-F238E27FC236}">
                <a16:creationId xmlns:a16="http://schemas.microsoft.com/office/drawing/2014/main" id="{EF2395E0-5544-4608-8DEB-FA5DA5211E1F}"/>
              </a:ext>
            </a:extLst>
          </p:cNvPr>
          <p:cNvSpPr>
            <a:spLocks noGrp="1"/>
          </p:cNvSpPr>
          <p:nvPr>
            <p:ph idx="1"/>
          </p:nvPr>
        </p:nvSpPr>
        <p:spPr/>
        <p:txBody>
          <a:bodyPr/>
          <a:lstStyle/>
          <a:p>
            <a:r>
              <a:rPr lang="en-US" dirty="0"/>
              <a:t>Only works with a fixed number of resources and processes.</a:t>
            </a:r>
          </a:p>
          <a:p>
            <a:r>
              <a:rPr lang="en-US" dirty="0"/>
              <a:t>Guarantees service time - </a:t>
            </a:r>
            <a:r>
              <a:rPr lang="en-US" b="1" dirty="0"/>
              <a:t>not</a:t>
            </a:r>
            <a:r>
              <a:rPr lang="en-US" dirty="0"/>
              <a:t> reasonable response time</a:t>
            </a:r>
          </a:p>
          <a:p>
            <a:pPr lvl="1"/>
            <a:r>
              <a:rPr lang="en-US" dirty="0"/>
              <a:t>the response time is the sum of the service time and wait time</a:t>
            </a:r>
          </a:p>
          <a:p>
            <a:r>
              <a:rPr lang="en-US" dirty="0"/>
              <a:t>Needs advanced knowledge of maximum needs</a:t>
            </a:r>
          </a:p>
          <a:p>
            <a:r>
              <a:rPr lang="en-US" dirty="0"/>
              <a:t>Unnecessary delays in avoiding unsafe states which may not lead to deadlock</a:t>
            </a:r>
          </a:p>
          <a:p>
            <a:endParaRPr lang="en-US" dirty="0"/>
          </a:p>
        </p:txBody>
      </p:sp>
    </p:spTree>
    <p:extLst>
      <p:ext uri="{BB962C8B-B14F-4D97-AF65-F5344CB8AC3E}">
        <p14:creationId xmlns:p14="http://schemas.microsoft.com/office/powerpoint/2010/main" val="329485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DD7F-7002-4248-A48E-A9946F294C45}"/>
              </a:ext>
            </a:extLst>
          </p:cNvPr>
          <p:cNvSpPr>
            <a:spLocks noGrp="1"/>
          </p:cNvSpPr>
          <p:nvPr>
            <p:ph type="title"/>
          </p:nvPr>
        </p:nvSpPr>
        <p:spPr>
          <a:xfrm>
            <a:off x="379412" y="609600"/>
            <a:ext cx="9523412" cy="1320800"/>
          </a:xfrm>
        </p:spPr>
        <p:txBody>
          <a:bodyPr/>
          <a:lstStyle/>
          <a:p>
            <a:r>
              <a:rPr lang="en-US" b="1" dirty="0"/>
              <a:t>A major difference between Deadlock Prevention and Avoidance?</a:t>
            </a:r>
          </a:p>
        </p:txBody>
      </p:sp>
      <p:sp>
        <p:nvSpPr>
          <p:cNvPr id="3" name="Content Placeholder 2">
            <a:extLst>
              <a:ext uri="{FF2B5EF4-FFF2-40B4-BE49-F238E27FC236}">
                <a16:creationId xmlns:a16="http://schemas.microsoft.com/office/drawing/2014/main" id="{C454A73C-5C01-49C4-9541-61CBF44CF6C9}"/>
              </a:ext>
            </a:extLst>
          </p:cNvPr>
          <p:cNvSpPr>
            <a:spLocks noGrp="1"/>
          </p:cNvSpPr>
          <p:nvPr>
            <p:ph idx="1"/>
          </p:nvPr>
        </p:nvSpPr>
        <p:spPr>
          <a:xfrm>
            <a:off x="677158" y="2160590"/>
            <a:ext cx="9523412" cy="3880773"/>
          </a:xfrm>
        </p:spPr>
        <p:txBody>
          <a:bodyPr/>
          <a:lstStyle/>
          <a:p>
            <a:r>
              <a:rPr lang="en-US" dirty="0"/>
              <a:t>Summarily, deadlock prevention is a set of methods for ensuring that at least one of the necessary conditions for deadlock cannot hold.</a:t>
            </a:r>
          </a:p>
          <a:p>
            <a:r>
              <a:rPr lang="en-US" dirty="0"/>
              <a:t>WHILE</a:t>
            </a:r>
          </a:p>
          <a:p>
            <a:r>
              <a:rPr lang="en-US" dirty="0"/>
              <a:t>Deadlock avoidance aims to prevent deadlocks by dynamically analyzing the resource allocation state of the system and deciding whether a resource request should be granted or not.</a:t>
            </a:r>
          </a:p>
        </p:txBody>
      </p:sp>
    </p:spTree>
    <p:extLst>
      <p:ext uri="{BB962C8B-B14F-4D97-AF65-F5344CB8AC3E}">
        <p14:creationId xmlns:p14="http://schemas.microsoft.com/office/powerpoint/2010/main" val="154422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9144001" cy="762000"/>
          </a:xfrm>
        </p:spPr>
        <p:txBody>
          <a:bodyPr/>
          <a:lstStyle/>
          <a:p>
            <a:pPr algn="ctr"/>
            <a:r>
              <a:rPr lang="en-US" b="1" dirty="0"/>
              <a:t>What is Starvation?</a:t>
            </a:r>
          </a:p>
        </p:txBody>
      </p:sp>
      <p:sp>
        <p:nvSpPr>
          <p:cNvPr id="3" name="Content Placeholder 2"/>
          <p:cNvSpPr>
            <a:spLocks noGrp="1"/>
          </p:cNvSpPr>
          <p:nvPr>
            <p:ph idx="1"/>
          </p:nvPr>
        </p:nvSpPr>
        <p:spPr>
          <a:xfrm>
            <a:off x="1" y="533400"/>
            <a:ext cx="12188824" cy="6324600"/>
          </a:xfrm>
        </p:spPr>
        <p:txBody>
          <a:bodyPr>
            <a:noAutofit/>
          </a:bodyPr>
          <a:lstStyle/>
          <a:p>
            <a:pPr>
              <a:lnSpc>
                <a:spcPct val="150000"/>
              </a:lnSpc>
              <a:spcBef>
                <a:spcPts val="600"/>
              </a:spcBef>
            </a:pPr>
            <a:r>
              <a:rPr lang="en-US" sz="1800" dirty="0"/>
              <a:t>Suppose that three processes (P1, P2, P3) each require periodic access to resource R. P1 is in possession of the resource, and both P2 and P3 are delayed, waiting for that resource. </a:t>
            </a:r>
          </a:p>
          <a:p>
            <a:pPr>
              <a:lnSpc>
                <a:spcPct val="200000"/>
              </a:lnSpc>
              <a:spcBef>
                <a:spcPts val="600"/>
              </a:spcBef>
            </a:pPr>
            <a:r>
              <a:rPr lang="en-US" sz="1800" dirty="0"/>
              <a:t>When P1 exits its critical section, P2 or P3 should be allowed access to R. If the OS grants access to P3, P1 again requires access before P3 completes its critical section. </a:t>
            </a:r>
          </a:p>
          <a:p>
            <a:pPr>
              <a:lnSpc>
                <a:spcPct val="200000"/>
              </a:lnSpc>
              <a:spcBef>
                <a:spcPts val="600"/>
              </a:spcBef>
            </a:pPr>
            <a:r>
              <a:rPr lang="en-US" sz="1800" dirty="0"/>
              <a:t> The OS grants access to P1 after P3 has finished, and subsequently grants access to P1 and P3, then P2 may indefinitely be denied access to the resource.</a:t>
            </a:r>
          </a:p>
          <a:p>
            <a:pPr>
              <a:lnSpc>
                <a:spcPct val="200000"/>
              </a:lnSpc>
              <a:spcBef>
                <a:spcPts val="600"/>
              </a:spcBef>
            </a:pPr>
            <a:r>
              <a:rPr lang="en-US" sz="1800" dirty="0"/>
              <a:t>A thread is starved when it should be allowed to run but never does due to </a:t>
            </a:r>
            <a:r>
              <a:rPr lang="en-US" sz="1800" b="1" dirty="0">
                <a:solidFill>
                  <a:srgbClr val="FF0000"/>
                </a:solidFill>
              </a:rPr>
              <a:t>priority scheduling.</a:t>
            </a:r>
          </a:p>
          <a:p>
            <a:pPr>
              <a:lnSpc>
                <a:spcPct val="150000"/>
              </a:lnSpc>
              <a:spcBef>
                <a:spcPts val="600"/>
              </a:spcBef>
            </a:pPr>
            <a:r>
              <a:rPr lang="en-US" sz="1800" dirty="0"/>
              <a:t>Some priority is assigned to every thread; based on that priority, the CPU is allocated to the highest priority one, which always gets to run first.</a:t>
            </a:r>
          </a:p>
          <a:p>
            <a:pPr>
              <a:lnSpc>
                <a:spcPct val="150000"/>
              </a:lnSpc>
              <a:spcBef>
                <a:spcPts val="600"/>
              </a:spcBef>
            </a:pPr>
            <a:r>
              <a:rPr lang="en-US" sz="1800" dirty="0"/>
              <a:t>CPU scheduler must deal with </a:t>
            </a:r>
            <a:r>
              <a:rPr lang="en-US" sz="1800" b="1" dirty="0">
                <a:solidFill>
                  <a:schemeClr val="accent2"/>
                </a:solidFill>
              </a:rPr>
              <a:t>processor starvation </a:t>
            </a:r>
            <a:r>
              <a:rPr lang="en-US" sz="1800" dirty="0"/>
              <a:t>( a process of determining which process will own CPU for execution while another process waits)</a:t>
            </a:r>
          </a:p>
          <a:p>
            <a:pPr>
              <a:lnSpc>
                <a:spcPct val="150000"/>
              </a:lnSpc>
              <a:spcBef>
                <a:spcPts val="600"/>
              </a:spcBef>
            </a:pPr>
            <a:r>
              <a:rPr lang="en-US" sz="1800" b="1" dirty="0">
                <a:solidFill>
                  <a:schemeClr val="accent2"/>
                </a:solidFill>
              </a:rPr>
              <a:t>Resource Starvation (one or more processes being starved of resources) </a:t>
            </a:r>
            <a:r>
              <a:rPr lang="en-US" sz="1800" dirty="0"/>
              <a:t>can be solved by adding resource(s)</a:t>
            </a:r>
          </a:p>
          <a:p>
            <a:pPr>
              <a:lnSpc>
                <a:spcPct val="150000"/>
              </a:lnSpc>
              <a:spcBef>
                <a:spcPts val="600"/>
              </a:spcBef>
            </a:pPr>
            <a:endParaRPr lang="en-US" sz="1800" dirty="0"/>
          </a:p>
        </p:txBody>
      </p:sp>
    </p:spTree>
    <p:extLst>
      <p:ext uri="{BB962C8B-B14F-4D97-AF65-F5344CB8AC3E}">
        <p14:creationId xmlns:p14="http://schemas.microsoft.com/office/powerpoint/2010/main" val="352541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0"/>
            <a:ext cx="9144001" cy="838200"/>
          </a:xfrm>
        </p:spPr>
        <p:txBody>
          <a:bodyPr/>
          <a:lstStyle/>
          <a:p>
            <a:r>
              <a:rPr lang="en-US" dirty="0"/>
              <a:t>Solution to Starvation: </a:t>
            </a:r>
            <a:r>
              <a:rPr lang="en-US" b="1" dirty="0">
                <a:solidFill>
                  <a:schemeClr val="accent2"/>
                </a:solidFill>
              </a:rPr>
              <a:t>Aging</a:t>
            </a:r>
          </a:p>
        </p:txBody>
      </p:sp>
      <p:sp>
        <p:nvSpPr>
          <p:cNvPr id="5" name="Content Placeholder 4">
            <a:extLst>
              <a:ext uri="{FF2B5EF4-FFF2-40B4-BE49-F238E27FC236}">
                <a16:creationId xmlns:a16="http://schemas.microsoft.com/office/drawing/2014/main" id="{70CFD1E9-E8F2-473F-9EFA-F33B906D83CE}"/>
              </a:ext>
            </a:extLst>
          </p:cNvPr>
          <p:cNvSpPr>
            <a:spLocks noGrp="1"/>
          </p:cNvSpPr>
          <p:nvPr>
            <p:ph idx="1"/>
          </p:nvPr>
        </p:nvSpPr>
        <p:spPr>
          <a:xfrm>
            <a:off x="0" y="990600"/>
            <a:ext cx="11885611" cy="5791200"/>
          </a:xfrm>
        </p:spPr>
        <p:txBody>
          <a:bodyPr>
            <a:normAutofit/>
          </a:bodyPr>
          <a:lstStyle/>
          <a:p>
            <a:r>
              <a:rPr lang="en-US" dirty="0"/>
              <a:t>Aging is a scheduling technique that gradually increases the priority of a task and its waiting time in the ready queue.</a:t>
            </a:r>
          </a:p>
          <a:p>
            <a:r>
              <a:rPr lang="en-US" dirty="0"/>
              <a:t>Aging is used to ensure that jobs with lower priority will eventually complete their execution.</a:t>
            </a:r>
          </a:p>
          <a:p>
            <a:r>
              <a:rPr lang="en-US" dirty="0"/>
              <a:t>For example, Suppose process P has priority 75 at 0 milliseconds. </a:t>
            </a:r>
          </a:p>
          <a:p>
            <a:r>
              <a:rPr lang="en-US" dirty="0"/>
              <a:t>Then we can reduce the priority number of the process P by 1 every 5 </a:t>
            </a:r>
            <a:r>
              <a:rPr lang="en-US" dirty="0" err="1"/>
              <a:t>ms</a:t>
            </a:r>
            <a:r>
              <a:rPr lang="en-US" dirty="0"/>
              <a:t> (you can use any time quantum)</a:t>
            </a:r>
          </a:p>
          <a:p>
            <a:r>
              <a:rPr lang="en-US" dirty="0"/>
              <a:t>process P will have a priority of 74 after 5 </a:t>
            </a:r>
            <a:r>
              <a:rPr lang="en-US" dirty="0" err="1"/>
              <a:t>ms.</a:t>
            </a:r>
            <a:r>
              <a:rPr lang="en-US" dirty="0"/>
              <a:t> </a:t>
            </a:r>
          </a:p>
          <a:p>
            <a:r>
              <a:rPr lang="en-US" dirty="0"/>
              <a:t>After 10 milliseconds, process P's priority will change to 73, and the procedure will proceed.</a:t>
            </a:r>
          </a:p>
          <a:p>
            <a:r>
              <a:rPr lang="en-US" dirty="0"/>
              <a:t> Process P will eventually be given the CPU to execute when the priority number approaches 0 after a specific amount of time. At that point, process P will become a high-priority process.</a:t>
            </a:r>
          </a:p>
        </p:txBody>
      </p:sp>
    </p:spTree>
    <p:extLst>
      <p:ext uri="{BB962C8B-B14F-4D97-AF65-F5344CB8AC3E}">
        <p14:creationId xmlns:p14="http://schemas.microsoft.com/office/powerpoint/2010/main" val="407545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FAC4-4A25-4469-980C-D20A523D5FFB}"/>
              </a:ext>
            </a:extLst>
          </p:cNvPr>
          <p:cNvSpPr>
            <a:spLocks noGrp="1"/>
          </p:cNvSpPr>
          <p:nvPr>
            <p:ph type="title"/>
          </p:nvPr>
        </p:nvSpPr>
        <p:spPr>
          <a:xfrm>
            <a:off x="1370012" y="33130"/>
            <a:ext cx="9144001" cy="762000"/>
          </a:xfrm>
        </p:spPr>
        <p:txBody>
          <a:bodyPr/>
          <a:lstStyle/>
          <a:p>
            <a:pPr algn="ctr"/>
            <a:r>
              <a:rPr lang="en-US" b="1" dirty="0"/>
              <a:t>SCHEDULING</a:t>
            </a:r>
          </a:p>
        </p:txBody>
      </p:sp>
      <p:sp>
        <p:nvSpPr>
          <p:cNvPr id="3" name="Content Placeholder 2">
            <a:extLst>
              <a:ext uri="{FF2B5EF4-FFF2-40B4-BE49-F238E27FC236}">
                <a16:creationId xmlns:a16="http://schemas.microsoft.com/office/drawing/2014/main" id="{36FFCEFE-AD87-4443-8216-E9B5EDEEFD50}"/>
              </a:ext>
            </a:extLst>
          </p:cNvPr>
          <p:cNvSpPr>
            <a:spLocks noGrp="1"/>
          </p:cNvSpPr>
          <p:nvPr>
            <p:ph idx="1"/>
          </p:nvPr>
        </p:nvSpPr>
        <p:spPr>
          <a:xfrm>
            <a:off x="-1" y="795130"/>
            <a:ext cx="12188825" cy="5986670"/>
          </a:xfrm>
        </p:spPr>
        <p:txBody>
          <a:bodyPr>
            <a:normAutofit/>
          </a:bodyPr>
          <a:lstStyle/>
          <a:p>
            <a:pPr>
              <a:spcBef>
                <a:spcPts val="1200"/>
              </a:spcBef>
            </a:pPr>
            <a:r>
              <a:rPr lang="en-US" sz="2000" dirty="0"/>
              <a:t>There may be a need to schedule how processes and threads access resources, especially if these processes are in a ready state.</a:t>
            </a:r>
          </a:p>
          <a:p>
            <a:pPr>
              <a:spcBef>
                <a:spcPts val="1200"/>
              </a:spcBef>
            </a:pPr>
            <a:r>
              <a:rPr lang="en-US" sz="2000" dirty="0"/>
              <a:t>A part of the operating system called the </a:t>
            </a:r>
            <a:r>
              <a:rPr lang="en-US" sz="2000" b="1" dirty="0">
                <a:solidFill>
                  <a:schemeClr val="accent2"/>
                </a:solidFill>
              </a:rPr>
              <a:t>scheduler</a:t>
            </a:r>
            <a:r>
              <a:rPr lang="en-US" sz="2000" dirty="0"/>
              <a:t> makes this choice using a </a:t>
            </a:r>
            <a:r>
              <a:rPr lang="en-US" sz="2000" b="1" dirty="0">
                <a:solidFill>
                  <a:srgbClr val="FF0000"/>
                </a:solidFill>
              </a:rPr>
              <a:t>scheduling algorithm </a:t>
            </a:r>
            <a:r>
              <a:rPr lang="en-US" sz="2000" dirty="0"/>
              <a:t>because </a:t>
            </a:r>
            <a:r>
              <a:rPr lang="en-US" sz="2000" dirty="0">
                <a:solidFill>
                  <a:schemeClr val="tx1"/>
                </a:solidFill>
              </a:rPr>
              <a:t>process switch is expensive (the current state of the process has to be saved), hence the need to make efficient use of the CPU</a:t>
            </a:r>
          </a:p>
          <a:p>
            <a:pPr>
              <a:spcBef>
                <a:spcPts val="1200"/>
              </a:spcBef>
            </a:pPr>
            <a:r>
              <a:rPr lang="en-US" sz="2000" b="1" dirty="0">
                <a:solidFill>
                  <a:schemeClr val="tx1"/>
                </a:solidFill>
              </a:rPr>
              <a:t>There may be a need for scheduling when</a:t>
            </a:r>
            <a:r>
              <a:rPr lang="en-US" sz="2000" b="1" dirty="0">
                <a:solidFill>
                  <a:schemeClr val="accent2"/>
                </a:solidFill>
              </a:rPr>
              <a:t>: </a:t>
            </a:r>
          </a:p>
          <a:p>
            <a:pPr marL="627063" indent="-222250">
              <a:spcBef>
                <a:spcPts val="1200"/>
              </a:spcBef>
            </a:pPr>
            <a:r>
              <a:rPr lang="en-US" sz="2000" dirty="0"/>
              <a:t>a process blocks waiting for  I/O, on a semaphore, or for some other reason, another process has to be selected to run</a:t>
            </a:r>
          </a:p>
          <a:p>
            <a:pPr marL="627063" indent="-222250">
              <a:spcBef>
                <a:spcPts val="1200"/>
              </a:spcBef>
            </a:pPr>
            <a:r>
              <a:rPr lang="en-US" sz="2000" dirty="0"/>
              <a:t>some other process must be chosen from the set of ready processes when a process releases the CPU</a:t>
            </a:r>
          </a:p>
          <a:p>
            <a:pPr marL="627063" indent="-222250">
              <a:spcBef>
                <a:spcPts val="1200"/>
              </a:spcBef>
            </a:pPr>
            <a:r>
              <a:rPr lang="en-US" sz="2000" dirty="0"/>
              <a:t>If the interrupt came from an I/O device that has now completed its work, some process that was blocked waiting for the I/O may now be ready to run. It is up to the scheduler to decide whether to run the newly ready process, the process that was running at the time of the interrupt, or some third process.</a:t>
            </a:r>
            <a:endParaRPr lang="en-US" sz="2000" b="1" dirty="0">
              <a:solidFill>
                <a:schemeClr val="accent2"/>
              </a:solidFill>
            </a:endParaRPr>
          </a:p>
        </p:txBody>
      </p:sp>
    </p:spTree>
    <p:extLst>
      <p:ext uri="{BB962C8B-B14F-4D97-AF65-F5344CB8AC3E}">
        <p14:creationId xmlns:p14="http://schemas.microsoft.com/office/powerpoint/2010/main" val="169136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1AC3-C739-43C2-9D4B-9AF37FC27D69}"/>
              </a:ext>
            </a:extLst>
          </p:cNvPr>
          <p:cNvSpPr>
            <a:spLocks noGrp="1"/>
          </p:cNvSpPr>
          <p:nvPr>
            <p:ph type="title"/>
          </p:nvPr>
        </p:nvSpPr>
        <p:spPr>
          <a:xfrm>
            <a:off x="1370012" y="152400"/>
            <a:ext cx="9144001" cy="609600"/>
          </a:xfrm>
        </p:spPr>
        <p:txBody>
          <a:bodyPr>
            <a:normAutofit fontScale="90000"/>
          </a:bodyPr>
          <a:lstStyle/>
          <a:p>
            <a:pPr algn="ctr"/>
            <a:r>
              <a:rPr lang="en-US" b="1" dirty="0"/>
              <a:t>Scheduling</a:t>
            </a:r>
            <a:r>
              <a:rPr lang="en-US" dirty="0"/>
              <a:t> </a:t>
            </a:r>
            <a:r>
              <a:rPr lang="en-US" b="1" dirty="0"/>
              <a:t>Algorithms</a:t>
            </a:r>
          </a:p>
        </p:txBody>
      </p:sp>
      <p:sp>
        <p:nvSpPr>
          <p:cNvPr id="3" name="Content Placeholder 2">
            <a:extLst>
              <a:ext uri="{FF2B5EF4-FFF2-40B4-BE49-F238E27FC236}">
                <a16:creationId xmlns:a16="http://schemas.microsoft.com/office/drawing/2014/main" id="{3B9B938F-8479-4EC2-AD77-1F89B9720634}"/>
              </a:ext>
            </a:extLst>
          </p:cNvPr>
          <p:cNvSpPr>
            <a:spLocks noGrp="1"/>
          </p:cNvSpPr>
          <p:nvPr>
            <p:ph idx="1"/>
          </p:nvPr>
        </p:nvSpPr>
        <p:spPr>
          <a:xfrm>
            <a:off x="303212" y="762000"/>
            <a:ext cx="11734800" cy="6096000"/>
          </a:xfrm>
        </p:spPr>
        <p:txBody>
          <a:bodyPr>
            <a:normAutofit/>
          </a:bodyPr>
          <a:lstStyle/>
          <a:p>
            <a:r>
              <a:rPr lang="en-US" dirty="0"/>
              <a:t>Categories: </a:t>
            </a:r>
          </a:p>
          <a:p>
            <a:pPr marL="517525" indent="-288925"/>
            <a:r>
              <a:rPr lang="en-US" dirty="0"/>
              <a:t>Preemptive algorithms</a:t>
            </a:r>
          </a:p>
          <a:p>
            <a:pPr marL="974725" indent="-60325">
              <a:buFont typeface="+mj-lt"/>
              <a:buAutoNum type="arabicPeriod"/>
              <a:tabLst>
                <a:tab pos="1143000" algn="l"/>
              </a:tabLst>
            </a:pPr>
            <a:r>
              <a:rPr lang="en-US" dirty="0"/>
              <a:t>	</a:t>
            </a:r>
            <a:r>
              <a:rPr lang="en-US" b="1" dirty="0"/>
              <a:t>Round-Robin</a:t>
            </a:r>
            <a:r>
              <a:rPr lang="en-US" dirty="0"/>
              <a:t>- each process is equal and allotted  a time interval (</a:t>
            </a:r>
            <a:r>
              <a:rPr lang="en-US" b="1" dirty="0"/>
              <a:t>quantum)</a:t>
            </a:r>
          </a:p>
          <a:p>
            <a:pPr marL="1203325" indent="-288925">
              <a:buFont typeface="+mj-lt"/>
              <a:buAutoNum type="arabicPeriod"/>
              <a:tabLst>
                <a:tab pos="1143000" algn="l"/>
              </a:tabLst>
            </a:pPr>
            <a:r>
              <a:rPr lang="en-US" b="1" dirty="0">
                <a:solidFill>
                  <a:schemeClr val="accent2"/>
                </a:solidFill>
              </a:rPr>
              <a:t> </a:t>
            </a:r>
            <a:r>
              <a:rPr lang="en-US" b="1" dirty="0"/>
              <a:t>Priority scheduling- </a:t>
            </a:r>
            <a:r>
              <a:rPr lang="en-US" dirty="0"/>
              <a:t>each process is assigned a priority, the process with the highest priority runs first</a:t>
            </a:r>
          </a:p>
          <a:p>
            <a:pPr marL="1203325" indent="-288925">
              <a:buFont typeface="+mj-lt"/>
              <a:buAutoNum type="arabicPeriod"/>
              <a:tabLst>
                <a:tab pos="1143000" algn="l"/>
              </a:tabLst>
            </a:pPr>
            <a:r>
              <a:rPr lang="en-US" b="1" dirty="0"/>
              <a:t>Shortest Remaining Time Next- </a:t>
            </a:r>
            <a:r>
              <a:rPr lang="en-US" dirty="0"/>
              <a:t>If a new job needs </a:t>
            </a:r>
            <a:r>
              <a:rPr lang="en-US"/>
              <a:t>less burst time </a:t>
            </a:r>
            <a:r>
              <a:rPr lang="en-US" dirty="0"/>
              <a:t>to finish than the current process on the CPU, the current process is suspended and the new job is started.</a:t>
            </a:r>
          </a:p>
          <a:p>
            <a:pPr marL="517525" indent="-288925"/>
            <a:r>
              <a:rPr lang="en-US" dirty="0"/>
              <a:t> Non-preemptive algorithms</a:t>
            </a:r>
          </a:p>
          <a:p>
            <a:pPr marL="1598613" indent="-457200">
              <a:buFont typeface="+mj-lt"/>
              <a:buAutoNum type="arabicPeriod"/>
            </a:pPr>
            <a:r>
              <a:rPr lang="en-US" dirty="0"/>
              <a:t>First come first served (FCFS)</a:t>
            </a:r>
          </a:p>
          <a:p>
            <a:pPr marL="1598613" indent="-457200">
              <a:buFont typeface="+mj-lt"/>
              <a:buAutoNum type="arabicPeriod"/>
            </a:pPr>
            <a:r>
              <a:rPr lang="en-US" dirty="0"/>
              <a:t>Shortest Job First</a:t>
            </a:r>
          </a:p>
        </p:txBody>
      </p:sp>
    </p:spTree>
    <p:extLst>
      <p:ext uri="{BB962C8B-B14F-4D97-AF65-F5344CB8AC3E}">
        <p14:creationId xmlns:p14="http://schemas.microsoft.com/office/powerpoint/2010/main" val="10650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643C-F783-4A5D-BC7F-8FF2C4927662}"/>
              </a:ext>
            </a:extLst>
          </p:cNvPr>
          <p:cNvSpPr>
            <a:spLocks noGrp="1"/>
          </p:cNvSpPr>
          <p:nvPr>
            <p:ph type="title"/>
          </p:nvPr>
        </p:nvSpPr>
        <p:spPr>
          <a:xfrm>
            <a:off x="-382588" y="76200"/>
            <a:ext cx="11353800" cy="457200"/>
          </a:xfrm>
        </p:spPr>
        <p:txBody>
          <a:bodyPr>
            <a:normAutofit fontScale="90000"/>
          </a:bodyPr>
          <a:lstStyle/>
          <a:p>
            <a:pPr algn="ctr"/>
            <a:r>
              <a:rPr lang="en-US" dirty="0"/>
              <a:t>Environments where scheduling algorithms are required</a:t>
            </a:r>
          </a:p>
        </p:txBody>
      </p:sp>
      <p:sp>
        <p:nvSpPr>
          <p:cNvPr id="3" name="Content Placeholder 2">
            <a:extLst>
              <a:ext uri="{FF2B5EF4-FFF2-40B4-BE49-F238E27FC236}">
                <a16:creationId xmlns:a16="http://schemas.microsoft.com/office/drawing/2014/main" id="{EC0B5D8A-1D18-4483-8BF7-3B03A77D5C4D}"/>
              </a:ext>
            </a:extLst>
          </p:cNvPr>
          <p:cNvSpPr>
            <a:spLocks noGrp="1"/>
          </p:cNvSpPr>
          <p:nvPr>
            <p:ph idx="1"/>
          </p:nvPr>
        </p:nvSpPr>
        <p:spPr>
          <a:xfrm>
            <a:off x="74612" y="1371600"/>
            <a:ext cx="12039599" cy="5486399"/>
          </a:xfrm>
        </p:spPr>
        <p:txBody>
          <a:bodyPr>
            <a:normAutofit/>
          </a:bodyPr>
          <a:lstStyle/>
          <a:p>
            <a:pPr marL="625475" indent="-625475"/>
            <a:r>
              <a:rPr lang="en-US" sz="2000" b="1" dirty="0">
                <a:solidFill>
                  <a:schemeClr val="accent2"/>
                </a:solidFill>
              </a:rPr>
              <a:t>Batch systems</a:t>
            </a:r>
            <a:r>
              <a:rPr lang="en-US" sz="2000" dirty="0"/>
              <a:t>: Periodic tasks, payroll, inventory.</a:t>
            </a:r>
          </a:p>
          <a:p>
            <a:pPr marL="1143000" indent="-228600"/>
            <a:r>
              <a:rPr lang="en-US" sz="2000" dirty="0"/>
              <a:t> Non-preemptive algorithms, or preemptive algorithms with long time periods</a:t>
            </a:r>
          </a:p>
          <a:p>
            <a:pPr marL="625475" indent="-625475"/>
            <a:r>
              <a:rPr lang="en-US" sz="2000" b="1" dirty="0">
                <a:solidFill>
                  <a:schemeClr val="accent2"/>
                </a:solidFill>
              </a:rPr>
              <a:t>Interactive systems</a:t>
            </a:r>
            <a:r>
              <a:rPr lang="en-US" sz="2000" dirty="0"/>
              <a:t>:  Servers. </a:t>
            </a:r>
          </a:p>
          <a:p>
            <a:pPr marL="1203325" indent="-288925"/>
            <a:r>
              <a:rPr lang="en-US" sz="2000" dirty="0"/>
              <a:t>A preemptive algorithm is essential to keep one process from hogging the CPU and denying service to the others</a:t>
            </a:r>
          </a:p>
          <a:p>
            <a:pPr marL="625475" indent="-625475"/>
            <a:r>
              <a:rPr lang="en-US" sz="2000" dirty="0"/>
              <a:t> </a:t>
            </a:r>
            <a:r>
              <a:rPr lang="en-US" sz="2000" b="1" dirty="0">
                <a:solidFill>
                  <a:schemeClr val="accent2"/>
                </a:solidFill>
              </a:rPr>
              <a:t>Real-time systems</a:t>
            </a:r>
            <a:r>
              <a:rPr lang="en-US" sz="2000" dirty="0"/>
              <a:t>: Patient monitoring systems, Autopilot in aircraft. </a:t>
            </a:r>
          </a:p>
          <a:p>
            <a:pPr marL="1262063" lvl="1" indent="-287338"/>
            <a:r>
              <a:rPr lang="en-US" sz="2000" dirty="0"/>
              <a:t>Absolute deadlines that must be met. Hence always require a preemptive algorithm</a:t>
            </a:r>
          </a:p>
          <a:p>
            <a:pPr marL="1262063" lvl="1" indent="-287338"/>
            <a:r>
              <a:rPr lang="en-US" sz="2000" dirty="0"/>
              <a:t>periodic (occurs at regular intervals) or aperiodic (occurs unpredictably)</a:t>
            </a:r>
          </a:p>
          <a:p>
            <a:endParaRPr lang="en-US" dirty="0"/>
          </a:p>
        </p:txBody>
      </p:sp>
    </p:spTree>
    <p:extLst>
      <p:ext uri="{BB962C8B-B14F-4D97-AF65-F5344CB8AC3E}">
        <p14:creationId xmlns:p14="http://schemas.microsoft.com/office/powerpoint/2010/main" val="141322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1DE0-F888-403F-835B-8FC5B0E5499D}"/>
              </a:ext>
            </a:extLst>
          </p:cNvPr>
          <p:cNvSpPr>
            <a:spLocks noGrp="1"/>
          </p:cNvSpPr>
          <p:nvPr>
            <p:ph type="title"/>
          </p:nvPr>
        </p:nvSpPr>
        <p:spPr>
          <a:xfrm>
            <a:off x="1" y="0"/>
            <a:ext cx="12188824" cy="685800"/>
          </a:xfrm>
        </p:spPr>
        <p:txBody>
          <a:bodyPr>
            <a:normAutofit fontScale="90000"/>
          </a:bodyPr>
          <a:lstStyle/>
          <a:p>
            <a:r>
              <a:rPr lang="en-US" b="1" dirty="0">
                <a:solidFill>
                  <a:srgbClr val="7030A0"/>
                </a:solidFill>
              </a:rPr>
              <a:t> Approaches to Thread Scheduling on Multiprocessor Systems</a:t>
            </a:r>
          </a:p>
        </p:txBody>
      </p:sp>
      <p:sp>
        <p:nvSpPr>
          <p:cNvPr id="3" name="Content Placeholder 2">
            <a:extLst>
              <a:ext uri="{FF2B5EF4-FFF2-40B4-BE49-F238E27FC236}">
                <a16:creationId xmlns:a16="http://schemas.microsoft.com/office/drawing/2014/main" id="{FC218E24-41A2-42B7-A71A-1E682581F622}"/>
              </a:ext>
            </a:extLst>
          </p:cNvPr>
          <p:cNvSpPr>
            <a:spLocks noGrp="1"/>
          </p:cNvSpPr>
          <p:nvPr>
            <p:ph idx="1"/>
          </p:nvPr>
        </p:nvSpPr>
        <p:spPr>
          <a:xfrm>
            <a:off x="227012" y="990600"/>
            <a:ext cx="11811000" cy="5867401"/>
          </a:xfrm>
        </p:spPr>
        <p:txBody>
          <a:bodyPr>
            <a:normAutofit/>
          </a:bodyPr>
          <a:lstStyle/>
          <a:p>
            <a:r>
              <a:rPr lang="en-US" sz="2000" dirty="0"/>
              <a:t>Load Sharing</a:t>
            </a:r>
          </a:p>
          <a:p>
            <a:r>
              <a:rPr lang="en-US" sz="2000" dirty="0"/>
              <a:t>Gang Scheduling</a:t>
            </a:r>
          </a:p>
          <a:p>
            <a:r>
              <a:rPr lang="en-US" sz="2000" dirty="0"/>
              <a:t>Dedicated </a:t>
            </a:r>
            <a:r>
              <a:rPr lang="en-US" sz="2000"/>
              <a:t>Processor Assignment</a:t>
            </a:r>
            <a:endParaRPr lang="en-US" sz="2000" dirty="0"/>
          </a:p>
          <a:p>
            <a:r>
              <a:rPr lang="en-US" sz="2000" dirty="0"/>
              <a:t>Dynamic scheduling</a:t>
            </a:r>
          </a:p>
          <a:p>
            <a:pPr marL="0" indent="0">
              <a:buNone/>
            </a:pPr>
            <a:endParaRPr lang="en-US" dirty="0"/>
          </a:p>
          <a:p>
            <a:endParaRPr lang="en-US" dirty="0"/>
          </a:p>
        </p:txBody>
      </p:sp>
    </p:spTree>
    <p:extLst>
      <p:ext uri="{BB962C8B-B14F-4D97-AF65-F5344CB8AC3E}">
        <p14:creationId xmlns:p14="http://schemas.microsoft.com/office/powerpoint/2010/main" val="97732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E77A-D993-408C-95EC-E14D324AC769}"/>
              </a:ext>
            </a:extLst>
          </p:cNvPr>
          <p:cNvSpPr>
            <a:spLocks noGrp="1"/>
          </p:cNvSpPr>
          <p:nvPr>
            <p:ph type="title"/>
          </p:nvPr>
        </p:nvSpPr>
        <p:spPr>
          <a:xfrm>
            <a:off x="989012" y="304800"/>
            <a:ext cx="9144001" cy="662609"/>
          </a:xfrm>
        </p:spPr>
        <p:txBody>
          <a:bodyPr/>
          <a:lstStyle/>
          <a:p>
            <a:pPr algn="ctr"/>
            <a:r>
              <a:rPr lang="en-US" b="1" dirty="0"/>
              <a:t>OUTLINE</a:t>
            </a:r>
          </a:p>
        </p:txBody>
      </p:sp>
      <p:sp>
        <p:nvSpPr>
          <p:cNvPr id="3" name="Content Placeholder 2">
            <a:extLst>
              <a:ext uri="{FF2B5EF4-FFF2-40B4-BE49-F238E27FC236}">
                <a16:creationId xmlns:a16="http://schemas.microsoft.com/office/drawing/2014/main" id="{CAC0D7DB-6BBB-4564-AE04-7E7D9CAE8B37}"/>
              </a:ext>
            </a:extLst>
          </p:cNvPr>
          <p:cNvSpPr>
            <a:spLocks noGrp="1"/>
          </p:cNvSpPr>
          <p:nvPr>
            <p:ph idx="1"/>
          </p:nvPr>
        </p:nvSpPr>
        <p:spPr>
          <a:xfrm>
            <a:off x="150812" y="1295400"/>
            <a:ext cx="10353592" cy="3505201"/>
          </a:xfrm>
        </p:spPr>
        <p:txBody>
          <a:bodyPr>
            <a:normAutofit/>
          </a:bodyPr>
          <a:lstStyle/>
          <a:p>
            <a:r>
              <a:rPr lang="en-US" b="1" dirty="0"/>
              <a:t>Deadlocks</a:t>
            </a:r>
          </a:p>
          <a:p>
            <a:r>
              <a:rPr lang="en-US" b="1" dirty="0"/>
              <a:t>Conditions for Deadlock</a:t>
            </a:r>
          </a:p>
          <a:p>
            <a:r>
              <a:rPr lang="en-US" b="1" dirty="0"/>
              <a:t>Available solutions to Deadlock</a:t>
            </a:r>
          </a:p>
          <a:p>
            <a:r>
              <a:rPr lang="en-US" b="1" dirty="0"/>
              <a:t>Starvation</a:t>
            </a:r>
          </a:p>
          <a:p>
            <a:r>
              <a:rPr lang="en-US" b="1" dirty="0"/>
              <a:t>Scheduling </a:t>
            </a:r>
          </a:p>
          <a:p>
            <a:r>
              <a:rPr lang="en-US" b="1" dirty="0"/>
              <a:t>Dining Philosopher problem</a:t>
            </a:r>
          </a:p>
          <a:p>
            <a:endParaRPr lang="en-US" dirty="0"/>
          </a:p>
          <a:p>
            <a:endParaRPr lang="en-US" dirty="0"/>
          </a:p>
        </p:txBody>
      </p:sp>
    </p:spTree>
    <p:extLst>
      <p:ext uri="{BB962C8B-B14F-4D97-AF65-F5344CB8AC3E}">
        <p14:creationId xmlns:p14="http://schemas.microsoft.com/office/powerpoint/2010/main" val="13146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1DE0-F888-403F-835B-8FC5B0E5499D}"/>
              </a:ext>
            </a:extLst>
          </p:cNvPr>
          <p:cNvSpPr>
            <a:spLocks noGrp="1"/>
          </p:cNvSpPr>
          <p:nvPr>
            <p:ph type="title"/>
          </p:nvPr>
        </p:nvSpPr>
        <p:spPr>
          <a:xfrm>
            <a:off x="1" y="0"/>
            <a:ext cx="9447211" cy="685800"/>
          </a:xfrm>
        </p:spPr>
        <p:txBody>
          <a:bodyPr>
            <a:normAutofit/>
          </a:bodyPr>
          <a:lstStyle/>
          <a:p>
            <a:pPr algn="ctr"/>
            <a:r>
              <a:rPr lang="en-US" b="1" dirty="0">
                <a:solidFill>
                  <a:schemeClr val="accent2"/>
                </a:solidFill>
              </a:rPr>
              <a:t>Load Sharing</a:t>
            </a:r>
          </a:p>
        </p:txBody>
      </p:sp>
      <p:sp>
        <p:nvSpPr>
          <p:cNvPr id="3" name="Content Placeholder 2">
            <a:extLst>
              <a:ext uri="{FF2B5EF4-FFF2-40B4-BE49-F238E27FC236}">
                <a16:creationId xmlns:a16="http://schemas.microsoft.com/office/drawing/2014/main" id="{FC218E24-41A2-42B7-A71A-1E682581F622}"/>
              </a:ext>
            </a:extLst>
          </p:cNvPr>
          <p:cNvSpPr>
            <a:spLocks noGrp="1"/>
          </p:cNvSpPr>
          <p:nvPr>
            <p:ph idx="1"/>
          </p:nvPr>
        </p:nvSpPr>
        <p:spPr>
          <a:xfrm>
            <a:off x="227012" y="685800"/>
            <a:ext cx="11811000" cy="6172201"/>
          </a:xfrm>
        </p:spPr>
        <p:txBody>
          <a:bodyPr>
            <a:normAutofit/>
          </a:bodyPr>
          <a:lstStyle/>
          <a:p>
            <a:r>
              <a:rPr lang="en-US" sz="2000" dirty="0"/>
              <a:t>Processes are not assigned to any particular processor. </a:t>
            </a:r>
          </a:p>
          <a:p>
            <a:pPr marL="288925" indent="-288925">
              <a:tabLst>
                <a:tab pos="0" algn="l"/>
              </a:tabLst>
            </a:pPr>
            <a:r>
              <a:rPr lang="en-US" dirty="0"/>
              <a:t>Load is distributed evenly across the processors</a:t>
            </a:r>
          </a:p>
          <a:p>
            <a:pPr marL="288925" indent="-288925">
              <a:tabLst>
                <a:tab pos="0" algn="l"/>
              </a:tabLst>
            </a:pPr>
            <a:r>
              <a:rPr lang="en-US" dirty="0"/>
              <a:t>Only one global -central queue is required </a:t>
            </a:r>
          </a:p>
          <a:p>
            <a:pPr marL="288925" indent="-288925">
              <a:tabLst>
                <a:tab pos="0" algn="l"/>
              </a:tabLst>
            </a:pPr>
            <a:endParaRPr lang="en-US" dirty="0"/>
          </a:p>
          <a:p>
            <a:pPr marL="288925" indent="-288925">
              <a:tabLst>
                <a:tab pos="0" algn="l"/>
              </a:tabLst>
            </a:pPr>
            <a:r>
              <a:rPr lang="en-US" dirty="0"/>
              <a:t>Cons: </a:t>
            </a:r>
          </a:p>
          <a:p>
            <a:pPr marL="688855" lvl="1" indent="-288925">
              <a:tabLst>
                <a:tab pos="0" algn="l"/>
              </a:tabLst>
            </a:pPr>
            <a:r>
              <a:rPr lang="en-US" dirty="0"/>
              <a:t>Central  queue occupies more memory</a:t>
            </a:r>
          </a:p>
          <a:p>
            <a:pPr marL="688855" lvl="1" indent="-288925">
              <a:tabLst>
                <a:tab pos="0" algn="l"/>
              </a:tabLst>
            </a:pPr>
            <a:r>
              <a:rPr lang="en-US" dirty="0"/>
              <a:t>Preemptive threads are unlikely to resume execution on the same processor- which will make caching less efficient</a:t>
            </a:r>
          </a:p>
          <a:p>
            <a:pPr marL="399930" lvl="1" indent="0">
              <a:buNone/>
              <a:tabLst>
                <a:tab pos="0" algn="l"/>
              </a:tabLst>
            </a:pPr>
            <a:endParaRPr lang="en-US" dirty="0"/>
          </a:p>
          <a:p>
            <a:pPr marL="688855" lvl="1" indent="-288925">
              <a:tabLst>
                <a:tab pos="0" algn="l"/>
              </a:tabLst>
            </a:pPr>
            <a:endParaRPr lang="en-US" dirty="0"/>
          </a:p>
          <a:p>
            <a:endParaRPr lang="en-US" dirty="0"/>
          </a:p>
        </p:txBody>
      </p:sp>
    </p:spTree>
    <p:extLst>
      <p:ext uri="{BB962C8B-B14F-4D97-AF65-F5344CB8AC3E}">
        <p14:creationId xmlns:p14="http://schemas.microsoft.com/office/powerpoint/2010/main" val="102313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1DE0-F888-403F-835B-8FC5B0E5499D}"/>
              </a:ext>
            </a:extLst>
          </p:cNvPr>
          <p:cNvSpPr>
            <a:spLocks noGrp="1"/>
          </p:cNvSpPr>
          <p:nvPr>
            <p:ph type="title"/>
          </p:nvPr>
        </p:nvSpPr>
        <p:spPr>
          <a:xfrm>
            <a:off x="1" y="0"/>
            <a:ext cx="9447211" cy="685800"/>
          </a:xfrm>
        </p:spPr>
        <p:txBody>
          <a:bodyPr>
            <a:normAutofit/>
          </a:bodyPr>
          <a:lstStyle/>
          <a:p>
            <a:pPr algn="ctr"/>
            <a:r>
              <a:rPr lang="en-US" b="1" dirty="0">
                <a:solidFill>
                  <a:schemeClr val="accent2"/>
                </a:solidFill>
              </a:rPr>
              <a:t>Gang Scheduling</a:t>
            </a:r>
          </a:p>
        </p:txBody>
      </p:sp>
      <p:sp>
        <p:nvSpPr>
          <p:cNvPr id="3" name="Content Placeholder 2">
            <a:extLst>
              <a:ext uri="{FF2B5EF4-FFF2-40B4-BE49-F238E27FC236}">
                <a16:creationId xmlns:a16="http://schemas.microsoft.com/office/drawing/2014/main" id="{FC218E24-41A2-42B7-A71A-1E682581F622}"/>
              </a:ext>
            </a:extLst>
          </p:cNvPr>
          <p:cNvSpPr>
            <a:spLocks noGrp="1"/>
          </p:cNvSpPr>
          <p:nvPr>
            <p:ph idx="1"/>
          </p:nvPr>
        </p:nvSpPr>
        <p:spPr>
          <a:xfrm>
            <a:off x="227012" y="685800"/>
            <a:ext cx="11811000" cy="6172201"/>
          </a:xfrm>
        </p:spPr>
        <p:txBody>
          <a:bodyPr>
            <a:normAutofit/>
          </a:bodyPr>
          <a:lstStyle/>
          <a:p>
            <a:r>
              <a:rPr lang="en-US" sz="2000" dirty="0"/>
              <a:t>Simultaneous scheduling of threads that make up a single process</a:t>
            </a:r>
          </a:p>
          <a:p>
            <a:r>
              <a:rPr lang="en-US" sz="2000" dirty="0"/>
              <a:t>Less context switching</a:t>
            </a:r>
          </a:p>
          <a:p>
            <a:endParaRPr lang="en-US" sz="2000" dirty="0"/>
          </a:p>
          <a:p>
            <a:r>
              <a:rPr lang="en-US" sz="2000" b="1" dirty="0"/>
              <a:t>Cons</a:t>
            </a:r>
            <a:r>
              <a:rPr lang="en-US" sz="2000" dirty="0"/>
              <a:t>:</a:t>
            </a:r>
          </a:p>
          <a:p>
            <a:r>
              <a:rPr lang="en-US" sz="2000" dirty="0"/>
              <a:t>Useful for parallel applications</a:t>
            </a:r>
          </a:p>
          <a:p>
            <a:r>
              <a:rPr lang="en-US" dirty="0"/>
              <a:t>Useful for medium-grained to fine-grained parallel applications whose performance severely degrades when any part of the application is not running while other parts are ready to run</a:t>
            </a:r>
          </a:p>
        </p:txBody>
      </p:sp>
    </p:spTree>
    <p:extLst>
      <p:ext uri="{BB962C8B-B14F-4D97-AF65-F5344CB8AC3E}">
        <p14:creationId xmlns:p14="http://schemas.microsoft.com/office/powerpoint/2010/main" val="128057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1DE0-F888-403F-835B-8FC5B0E5499D}"/>
              </a:ext>
            </a:extLst>
          </p:cNvPr>
          <p:cNvSpPr>
            <a:spLocks noGrp="1"/>
          </p:cNvSpPr>
          <p:nvPr>
            <p:ph type="title"/>
          </p:nvPr>
        </p:nvSpPr>
        <p:spPr>
          <a:xfrm>
            <a:off x="1" y="0"/>
            <a:ext cx="9447211" cy="685800"/>
          </a:xfrm>
        </p:spPr>
        <p:txBody>
          <a:bodyPr>
            <a:normAutofit/>
          </a:bodyPr>
          <a:lstStyle/>
          <a:p>
            <a:pPr algn="ctr"/>
            <a:r>
              <a:rPr lang="en-US" sz="3600" b="1" dirty="0"/>
              <a:t>Dedicated Processor Assignment</a:t>
            </a:r>
            <a:endParaRPr lang="en-US" b="1" dirty="0">
              <a:solidFill>
                <a:srgbClr val="7030A0"/>
              </a:solidFill>
            </a:endParaRPr>
          </a:p>
        </p:txBody>
      </p:sp>
      <p:sp>
        <p:nvSpPr>
          <p:cNvPr id="3" name="Content Placeholder 2">
            <a:extLst>
              <a:ext uri="{FF2B5EF4-FFF2-40B4-BE49-F238E27FC236}">
                <a16:creationId xmlns:a16="http://schemas.microsoft.com/office/drawing/2014/main" id="{FC218E24-41A2-42B7-A71A-1E682581F622}"/>
              </a:ext>
            </a:extLst>
          </p:cNvPr>
          <p:cNvSpPr>
            <a:spLocks noGrp="1"/>
          </p:cNvSpPr>
          <p:nvPr>
            <p:ph idx="1"/>
          </p:nvPr>
        </p:nvSpPr>
        <p:spPr>
          <a:xfrm>
            <a:off x="227012" y="685800"/>
            <a:ext cx="11811000" cy="6172201"/>
          </a:xfrm>
        </p:spPr>
        <p:txBody>
          <a:bodyPr>
            <a:normAutofit/>
          </a:bodyPr>
          <a:lstStyle/>
          <a:p>
            <a:r>
              <a:rPr lang="en-US" sz="2000" dirty="0"/>
              <a:t>A process is permanently assigned to one processor from activation until its completion, </a:t>
            </a:r>
          </a:p>
          <a:p>
            <a:r>
              <a:rPr lang="en-US" sz="2000" dirty="0"/>
              <a:t>A dedicated short-term queue is maintained for each processor. </a:t>
            </a:r>
            <a:endParaRPr lang="en-US" sz="2000" b="1" dirty="0">
              <a:solidFill>
                <a:schemeClr val="accent2"/>
              </a:solidFill>
            </a:endParaRPr>
          </a:p>
          <a:p>
            <a:r>
              <a:rPr lang="en-US" sz="2000" dirty="0"/>
              <a:t> If a thread of an application is blocked waiting for I/O or for synchronization with another thread, then that thread’s processor remains idle</a:t>
            </a:r>
          </a:p>
          <a:p>
            <a:pPr marL="288925" indent="-288925">
              <a:tabLst>
                <a:tab pos="0" algn="l"/>
              </a:tabLst>
            </a:pPr>
            <a:endParaRPr lang="en-US" dirty="0"/>
          </a:p>
          <a:p>
            <a:r>
              <a:rPr lang="en-US" dirty="0"/>
              <a:t>Con:</a:t>
            </a:r>
          </a:p>
          <a:p>
            <a:r>
              <a:rPr lang="en-US" dirty="0"/>
              <a:t>Underutilization of resources.</a:t>
            </a:r>
          </a:p>
        </p:txBody>
      </p:sp>
    </p:spTree>
    <p:extLst>
      <p:ext uri="{BB962C8B-B14F-4D97-AF65-F5344CB8AC3E}">
        <p14:creationId xmlns:p14="http://schemas.microsoft.com/office/powerpoint/2010/main" val="412655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1DE0-F888-403F-835B-8FC5B0E5499D}"/>
              </a:ext>
            </a:extLst>
          </p:cNvPr>
          <p:cNvSpPr>
            <a:spLocks noGrp="1"/>
          </p:cNvSpPr>
          <p:nvPr>
            <p:ph type="title"/>
          </p:nvPr>
        </p:nvSpPr>
        <p:spPr>
          <a:xfrm>
            <a:off x="1" y="0"/>
            <a:ext cx="9447211" cy="685800"/>
          </a:xfrm>
        </p:spPr>
        <p:txBody>
          <a:bodyPr>
            <a:normAutofit/>
          </a:bodyPr>
          <a:lstStyle/>
          <a:p>
            <a:pPr algn="ctr"/>
            <a:r>
              <a:rPr lang="en-US" sz="3600" b="1" dirty="0"/>
              <a:t>Dynamic Scheduling</a:t>
            </a:r>
            <a:endParaRPr lang="en-US" b="1" dirty="0">
              <a:solidFill>
                <a:srgbClr val="7030A0"/>
              </a:solidFill>
            </a:endParaRPr>
          </a:p>
        </p:txBody>
      </p:sp>
      <p:sp>
        <p:nvSpPr>
          <p:cNvPr id="3" name="Content Placeholder 2">
            <a:extLst>
              <a:ext uri="{FF2B5EF4-FFF2-40B4-BE49-F238E27FC236}">
                <a16:creationId xmlns:a16="http://schemas.microsoft.com/office/drawing/2014/main" id="{FC218E24-41A2-42B7-A71A-1E682581F622}"/>
              </a:ext>
            </a:extLst>
          </p:cNvPr>
          <p:cNvSpPr>
            <a:spLocks noGrp="1"/>
          </p:cNvSpPr>
          <p:nvPr>
            <p:ph idx="1"/>
          </p:nvPr>
        </p:nvSpPr>
        <p:spPr>
          <a:xfrm>
            <a:off x="227012" y="685800"/>
            <a:ext cx="11811000" cy="6172201"/>
          </a:xfrm>
        </p:spPr>
        <p:txBody>
          <a:bodyPr>
            <a:normAutofit/>
          </a:bodyPr>
          <a:lstStyle/>
          <a:p>
            <a:pPr>
              <a:tabLst>
                <a:tab pos="576263" algn="l"/>
              </a:tabLst>
            </a:pPr>
            <a:r>
              <a:rPr lang="en-US" sz="2000" dirty="0"/>
              <a:t>Scan the current queue of unsatisfied requests for processors. Assign a single processor to each job in the queue that currently has no processors</a:t>
            </a:r>
          </a:p>
          <a:p>
            <a:pPr>
              <a:tabLst>
                <a:tab pos="576263" algn="l"/>
              </a:tabLst>
            </a:pPr>
            <a:r>
              <a:rPr lang="en-US" sz="2000" dirty="0"/>
              <a:t>If there are idle processors, use them to satisfy the request.</a:t>
            </a:r>
          </a:p>
          <a:p>
            <a:pPr marL="576263" indent="-228600">
              <a:tabLst>
                <a:tab pos="576263" algn="l"/>
              </a:tabLst>
            </a:pPr>
            <a:endParaRPr lang="en-US" sz="2000" dirty="0"/>
          </a:p>
          <a:p>
            <a:pPr marL="576263" indent="-228600">
              <a:tabLst>
                <a:tab pos="576263" algn="l"/>
              </a:tabLst>
            </a:pPr>
            <a:endParaRPr lang="en-US" sz="2000" dirty="0"/>
          </a:p>
          <a:p>
            <a:pPr marL="576263" indent="-228600">
              <a:tabLst>
                <a:tab pos="576263" algn="l"/>
              </a:tabLst>
            </a:pPr>
            <a:endParaRPr lang="en-US" sz="2000" dirty="0"/>
          </a:p>
          <a:p>
            <a:pPr marL="576263" indent="-228600">
              <a:tabLst>
                <a:tab pos="576263" algn="l"/>
              </a:tabLst>
            </a:pPr>
            <a:endParaRPr lang="en-US" sz="2000" dirty="0"/>
          </a:p>
          <a:p>
            <a:pPr marL="288925" indent="-288925">
              <a:tabLst>
                <a:tab pos="0" algn="l"/>
              </a:tabLst>
            </a:pPr>
            <a:r>
              <a:rPr lang="en-US" sz="2000" dirty="0"/>
              <a:t>C#- </a:t>
            </a:r>
            <a:r>
              <a:rPr lang="en-US" sz="2000" b="1" dirty="0" err="1">
                <a:solidFill>
                  <a:schemeClr val="accent2"/>
                </a:solidFill>
              </a:rPr>
              <a:t>TaskScheduler</a:t>
            </a:r>
            <a:r>
              <a:rPr lang="en-US" sz="2000" b="1" dirty="0">
                <a:solidFill>
                  <a:schemeClr val="accent2"/>
                </a:solidFill>
              </a:rPr>
              <a:t> </a:t>
            </a:r>
            <a:r>
              <a:rPr lang="en-US" sz="2000" dirty="0"/>
              <a:t>class in </a:t>
            </a:r>
            <a:r>
              <a:rPr lang="en-US" sz="2000" dirty="0" err="1"/>
              <a:t>System.Threading.Tasks</a:t>
            </a:r>
            <a:r>
              <a:rPr lang="en-US" sz="2000" dirty="0"/>
              <a:t> namespace for tasks, local queues and global queues</a:t>
            </a:r>
          </a:p>
          <a:p>
            <a:pPr marL="288925" indent="-288925">
              <a:tabLst>
                <a:tab pos="0" algn="l"/>
              </a:tabLst>
            </a:pPr>
            <a:r>
              <a:rPr lang="en-US" sz="2000" dirty="0">
                <a:solidFill>
                  <a:srgbClr val="FF0000"/>
                </a:solidFill>
                <a:hlinkClick r:id="rId2">
                  <a:extLst>
                    <a:ext uri="{A12FA001-AC4F-418D-AE19-62706E023703}">
                      <ahyp:hlinkClr xmlns:ahyp="http://schemas.microsoft.com/office/drawing/2018/hyperlinkcolor" val="tx"/>
                    </a:ext>
                  </a:extLst>
                </a:hlinkClick>
              </a:rPr>
              <a:t>https://learn.microsoft.com/en-us/dotnet/api/system.threading.tasks.taskscheduler?view=net-7.0</a:t>
            </a:r>
            <a:r>
              <a:rPr lang="en-US" sz="2000" dirty="0">
                <a:solidFill>
                  <a:srgbClr val="FF0000"/>
                </a:solidFill>
              </a:rPr>
              <a:t> </a:t>
            </a:r>
          </a:p>
          <a:p>
            <a:pPr marL="288925" indent="-288925">
              <a:tabLst>
                <a:tab pos="0" algn="l"/>
              </a:tabLst>
            </a:pPr>
            <a:endParaRPr lang="en-US" dirty="0"/>
          </a:p>
          <a:p>
            <a:endParaRPr lang="en-US" dirty="0"/>
          </a:p>
        </p:txBody>
      </p:sp>
    </p:spTree>
    <p:extLst>
      <p:ext uri="{BB962C8B-B14F-4D97-AF65-F5344CB8AC3E}">
        <p14:creationId xmlns:p14="http://schemas.microsoft.com/office/powerpoint/2010/main" val="347584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112791"/>
            <a:ext cx="9144001" cy="609600"/>
          </a:xfrm>
        </p:spPr>
        <p:txBody>
          <a:bodyPr>
            <a:normAutofit fontScale="90000"/>
          </a:bodyPr>
          <a:lstStyle/>
          <a:p>
            <a:r>
              <a:rPr lang="en-US" b="1" dirty="0"/>
              <a:t>Dining Philosophers’ Problem</a:t>
            </a:r>
          </a:p>
        </p:txBody>
      </p:sp>
      <p:sp>
        <p:nvSpPr>
          <p:cNvPr id="3" name="Content Placeholder 2"/>
          <p:cNvSpPr>
            <a:spLocks noGrp="1"/>
          </p:cNvSpPr>
          <p:nvPr>
            <p:ph idx="1"/>
          </p:nvPr>
        </p:nvSpPr>
        <p:spPr>
          <a:xfrm>
            <a:off x="384175" y="838200"/>
            <a:ext cx="6700837" cy="5907009"/>
          </a:xfrm>
        </p:spPr>
        <p:txBody>
          <a:bodyPr>
            <a:normAutofit/>
          </a:bodyPr>
          <a:lstStyle/>
          <a:p>
            <a:r>
              <a:rPr lang="en-US" dirty="0"/>
              <a:t>Created by ‘Dijkstra and Hoare’ to illustrate problems with multi-threaded programming</a:t>
            </a:r>
          </a:p>
          <a:p>
            <a:r>
              <a:rPr lang="en-US" dirty="0"/>
              <a:t>We have  bowls of pasta on the table</a:t>
            </a:r>
          </a:p>
          <a:p>
            <a:r>
              <a:rPr lang="en-US" dirty="0"/>
              <a:t>Each philosopher must alternately think and eat (not at the same time)</a:t>
            </a:r>
          </a:p>
          <a:p>
            <a:r>
              <a:rPr lang="en-US" dirty="0"/>
              <a:t>Each philosopher needs 2 forks to eat (and can only access the one on their immediate left and right)</a:t>
            </a:r>
          </a:p>
          <a:p>
            <a:r>
              <a:rPr lang="en-US" dirty="0"/>
              <a:t>The forks are picked up one at a time and the philosophers cannot talk</a:t>
            </a:r>
          </a:p>
          <a:p>
            <a:r>
              <a:rPr lang="en-US" dirty="0"/>
              <a:t>Assume that no philosopher can know when others may want to eat or think</a:t>
            </a:r>
          </a:p>
          <a:p>
            <a:r>
              <a:rPr lang="en-US" dirty="0"/>
              <a:t>If each philosopher were to pick up their left fork at (roughly) the same time, we end up with a deadlock</a:t>
            </a:r>
          </a:p>
          <a:p>
            <a:endParaRPr lang="en-US" dirty="0"/>
          </a:p>
        </p:txBody>
      </p:sp>
      <p:pic>
        <p:nvPicPr>
          <p:cNvPr id="2050" name="Picture 2" descr="https://www.codeproject.com/KB/Parallel_Programming/1239410/Dining_Philosophers_Problem.png">
            <a:extLst>
              <a:ext uri="{FF2B5EF4-FFF2-40B4-BE49-F238E27FC236}">
                <a16:creationId xmlns:a16="http://schemas.microsoft.com/office/drawing/2014/main" id="{CA984C15-7EF9-43A0-82EF-96757B854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924" y="1066800"/>
            <a:ext cx="49530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02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D16A-C8B1-4346-BDDB-807EECB88B99}"/>
              </a:ext>
            </a:extLst>
          </p:cNvPr>
          <p:cNvSpPr>
            <a:spLocks noGrp="1"/>
          </p:cNvSpPr>
          <p:nvPr>
            <p:ph type="title"/>
          </p:nvPr>
        </p:nvSpPr>
        <p:spPr>
          <a:xfrm>
            <a:off x="32082" y="10633"/>
            <a:ext cx="9753599" cy="914400"/>
          </a:xfrm>
        </p:spPr>
        <p:txBody>
          <a:bodyPr/>
          <a:lstStyle/>
          <a:p>
            <a:pPr algn="ctr"/>
            <a:r>
              <a:rPr lang="en-US" b="1" dirty="0">
                <a:solidFill>
                  <a:schemeClr val="accent2"/>
                </a:solidFill>
              </a:rPr>
              <a:t>Solutions to the Dining Philosopher Problem</a:t>
            </a:r>
          </a:p>
        </p:txBody>
      </p:sp>
      <p:sp>
        <p:nvSpPr>
          <p:cNvPr id="3" name="Content Placeholder 2">
            <a:extLst>
              <a:ext uri="{FF2B5EF4-FFF2-40B4-BE49-F238E27FC236}">
                <a16:creationId xmlns:a16="http://schemas.microsoft.com/office/drawing/2014/main" id="{F16E8196-69C9-44F8-9409-958C52EE247A}"/>
              </a:ext>
            </a:extLst>
          </p:cNvPr>
          <p:cNvSpPr>
            <a:spLocks noGrp="1"/>
          </p:cNvSpPr>
          <p:nvPr>
            <p:ph idx="1"/>
          </p:nvPr>
        </p:nvSpPr>
        <p:spPr>
          <a:xfrm>
            <a:off x="150813" y="1447801"/>
            <a:ext cx="11811000" cy="5410200"/>
          </a:xfrm>
        </p:spPr>
        <p:txBody>
          <a:bodyPr>
            <a:normAutofit/>
          </a:bodyPr>
          <a:lstStyle/>
          <a:p>
            <a:r>
              <a:rPr lang="en-US" dirty="0"/>
              <a:t>The maximum number of philosophers on the table should not exceed four.</a:t>
            </a:r>
          </a:p>
          <a:p>
            <a:r>
              <a:rPr lang="en-US" dirty="0"/>
              <a:t>Only when both forks (left and right) are available at the same moment can a philosopher be permitted to choose their forks.</a:t>
            </a:r>
          </a:p>
          <a:p>
            <a:r>
              <a:rPr lang="en-US" dirty="0"/>
              <a:t>Each fork might be viewed as a shared resource secured by semaphore. Before starting to eat, each philosopher locks his left and right fork. If both locks are successfully purchased, the philosopher will now have two locks and access to food.</a:t>
            </a:r>
          </a:p>
          <a:p>
            <a:r>
              <a:rPr lang="en-US" dirty="0"/>
              <a:t>If the philosopher is in an even position, he/she should choose the right fork first, followed by the left, and in an odd position, the left fork should be chosen first, followed by the right.</a:t>
            </a:r>
          </a:p>
          <a:p>
            <a:endParaRPr lang="en-US" dirty="0"/>
          </a:p>
        </p:txBody>
      </p:sp>
    </p:spTree>
    <p:extLst>
      <p:ext uri="{BB962C8B-B14F-4D97-AF65-F5344CB8AC3E}">
        <p14:creationId xmlns:p14="http://schemas.microsoft.com/office/powerpoint/2010/main" val="161585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D16A-C8B1-4346-BDDB-807EECB88B99}"/>
              </a:ext>
            </a:extLst>
          </p:cNvPr>
          <p:cNvSpPr>
            <a:spLocks noGrp="1"/>
          </p:cNvSpPr>
          <p:nvPr>
            <p:ph type="title"/>
          </p:nvPr>
        </p:nvSpPr>
        <p:spPr>
          <a:xfrm>
            <a:off x="32082" y="-21264"/>
            <a:ext cx="9753599" cy="914400"/>
          </a:xfrm>
        </p:spPr>
        <p:txBody>
          <a:bodyPr/>
          <a:lstStyle/>
          <a:p>
            <a:pPr algn="ctr"/>
            <a:r>
              <a:rPr lang="en-US" b="1" dirty="0">
                <a:solidFill>
                  <a:schemeClr val="accent2"/>
                </a:solidFill>
              </a:rPr>
              <a:t>Solutions to the Dining Philosopher Problem</a:t>
            </a:r>
          </a:p>
        </p:txBody>
      </p:sp>
      <p:pic>
        <p:nvPicPr>
          <p:cNvPr id="4" name="Picture 3">
            <a:extLst>
              <a:ext uri="{FF2B5EF4-FFF2-40B4-BE49-F238E27FC236}">
                <a16:creationId xmlns:a16="http://schemas.microsoft.com/office/drawing/2014/main" id="{E750C90C-C0DC-4D80-81DF-25124A6DD1C1}"/>
              </a:ext>
            </a:extLst>
          </p:cNvPr>
          <p:cNvPicPr>
            <a:picLocks noChangeAspect="1"/>
          </p:cNvPicPr>
          <p:nvPr/>
        </p:nvPicPr>
        <p:blipFill>
          <a:blip r:embed="rId2"/>
          <a:stretch>
            <a:fillRect/>
          </a:stretch>
        </p:blipFill>
        <p:spPr>
          <a:xfrm>
            <a:off x="5318419" y="1376915"/>
            <a:ext cx="6786933" cy="5139070"/>
          </a:xfrm>
          <a:prstGeom prst="rect">
            <a:avLst/>
          </a:prstGeom>
        </p:spPr>
      </p:pic>
      <p:sp>
        <p:nvSpPr>
          <p:cNvPr id="5" name="Content Placeholder 2">
            <a:extLst>
              <a:ext uri="{FF2B5EF4-FFF2-40B4-BE49-F238E27FC236}">
                <a16:creationId xmlns:a16="http://schemas.microsoft.com/office/drawing/2014/main" id="{A12C1D40-F599-483F-AEF2-EB051066B659}"/>
              </a:ext>
            </a:extLst>
          </p:cNvPr>
          <p:cNvSpPr>
            <a:spLocks noGrp="1"/>
          </p:cNvSpPr>
          <p:nvPr>
            <p:ph idx="1"/>
          </p:nvPr>
        </p:nvSpPr>
        <p:spPr>
          <a:xfrm>
            <a:off x="0" y="533400"/>
            <a:ext cx="11811000" cy="1447799"/>
          </a:xfrm>
        </p:spPr>
        <p:txBody>
          <a:bodyPr>
            <a:normAutofit/>
          </a:bodyPr>
          <a:lstStyle/>
          <a:p>
            <a:r>
              <a:rPr lang="en-US" dirty="0"/>
              <a:t>There are three states of the philosopher: </a:t>
            </a:r>
            <a:r>
              <a:rPr lang="en-US" b="1" dirty="0"/>
              <a:t>THINKING, HUNGRY, and EATING</a:t>
            </a:r>
            <a:r>
              <a:rPr lang="en-US" dirty="0"/>
              <a:t>. </a:t>
            </a:r>
          </a:p>
        </p:txBody>
      </p:sp>
      <p:pic>
        <p:nvPicPr>
          <p:cNvPr id="6" name="Picture 5">
            <a:extLst>
              <a:ext uri="{FF2B5EF4-FFF2-40B4-BE49-F238E27FC236}">
                <a16:creationId xmlns:a16="http://schemas.microsoft.com/office/drawing/2014/main" id="{FFFD9F28-EAF5-4BDD-8AAB-BB8EEBE0BADD}"/>
              </a:ext>
            </a:extLst>
          </p:cNvPr>
          <p:cNvPicPr>
            <a:picLocks noChangeAspect="1"/>
          </p:cNvPicPr>
          <p:nvPr/>
        </p:nvPicPr>
        <p:blipFill>
          <a:blip r:embed="rId3"/>
          <a:stretch>
            <a:fillRect/>
          </a:stretch>
        </p:blipFill>
        <p:spPr>
          <a:xfrm>
            <a:off x="-10448" y="1981199"/>
            <a:ext cx="5103812" cy="2600325"/>
          </a:xfrm>
          <a:prstGeom prst="rect">
            <a:avLst/>
          </a:prstGeom>
        </p:spPr>
      </p:pic>
      <p:sp>
        <p:nvSpPr>
          <p:cNvPr id="7" name="Content Placeholder 2">
            <a:extLst>
              <a:ext uri="{FF2B5EF4-FFF2-40B4-BE49-F238E27FC236}">
                <a16:creationId xmlns:a16="http://schemas.microsoft.com/office/drawing/2014/main" id="{7E1833CB-C327-42F9-8A30-9CC784BB6ED0}"/>
              </a:ext>
            </a:extLst>
          </p:cNvPr>
          <p:cNvSpPr txBox="1">
            <a:spLocks/>
          </p:cNvSpPr>
          <p:nvPr/>
        </p:nvSpPr>
        <p:spPr>
          <a:xfrm>
            <a:off x="214607" y="1569189"/>
            <a:ext cx="4809460" cy="1447799"/>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Each philosopher is represented :</a:t>
            </a:r>
          </a:p>
        </p:txBody>
      </p:sp>
    </p:spTree>
    <p:extLst>
      <p:ext uri="{BB962C8B-B14F-4D97-AF65-F5344CB8AC3E}">
        <p14:creationId xmlns:p14="http://schemas.microsoft.com/office/powerpoint/2010/main" val="109037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9D76-3B26-462B-9415-61665668AC32}"/>
              </a:ext>
            </a:extLst>
          </p:cNvPr>
          <p:cNvSpPr>
            <a:spLocks noGrp="1"/>
          </p:cNvSpPr>
          <p:nvPr>
            <p:ph type="title"/>
          </p:nvPr>
        </p:nvSpPr>
        <p:spPr>
          <a:xfrm>
            <a:off x="1446212" y="76200"/>
            <a:ext cx="9144001" cy="685800"/>
          </a:xfrm>
        </p:spPr>
        <p:txBody>
          <a:bodyPr/>
          <a:lstStyle/>
          <a:p>
            <a:pPr algn="ctr"/>
            <a:r>
              <a:rPr lang="en-US" b="1" dirty="0"/>
              <a:t>An Implementation in C# </a:t>
            </a:r>
          </a:p>
        </p:txBody>
      </p:sp>
      <p:sp>
        <p:nvSpPr>
          <p:cNvPr id="3" name="Content Placeholder 2">
            <a:extLst>
              <a:ext uri="{FF2B5EF4-FFF2-40B4-BE49-F238E27FC236}">
                <a16:creationId xmlns:a16="http://schemas.microsoft.com/office/drawing/2014/main" id="{78A615C7-3218-4C23-BD88-30BBC2AF7469}"/>
              </a:ext>
            </a:extLst>
          </p:cNvPr>
          <p:cNvSpPr>
            <a:spLocks noGrp="1"/>
          </p:cNvSpPr>
          <p:nvPr>
            <p:ph idx="1"/>
          </p:nvPr>
        </p:nvSpPr>
        <p:spPr>
          <a:xfrm>
            <a:off x="0" y="762000"/>
            <a:ext cx="12038011" cy="6096000"/>
          </a:xfrm>
        </p:spPr>
        <p:txBody>
          <a:bodyPr>
            <a:normAutofit/>
          </a:bodyPr>
          <a:lstStyle/>
          <a:p>
            <a:r>
              <a:rPr lang="en-US" sz="3200" dirty="0"/>
              <a:t>Please see the Dining Philosopher folder for C# implementation. </a:t>
            </a:r>
          </a:p>
          <a:p>
            <a:r>
              <a:rPr lang="en-US" sz="3200" dirty="0">
                <a:hlinkClick r:id="rId2"/>
              </a:rPr>
              <a:t>https://www.codeproject.com/Articles/1239410/Dining-Philosophers-Problem</a:t>
            </a:r>
            <a:r>
              <a:rPr lang="en-US" sz="3200" dirty="0"/>
              <a:t> </a:t>
            </a:r>
          </a:p>
          <a:p>
            <a:pPr marL="0" indent="0">
              <a:lnSpc>
                <a:spcPct val="160000"/>
              </a:lnSpc>
              <a:spcBef>
                <a:spcPts val="0"/>
              </a:spcBef>
            </a:pPr>
            <a:endParaRPr lang="en-US" sz="3100" b="1" dirty="0">
              <a:solidFill>
                <a:schemeClr val="accent2"/>
              </a:solidFill>
            </a:endParaRPr>
          </a:p>
          <a:p>
            <a:endParaRPr lang="en-US" b="1" dirty="0">
              <a:solidFill>
                <a:schemeClr val="accent2"/>
              </a:solidFill>
            </a:endParaRPr>
          </a:p>
        </p:txBody>
      </p:sp>
    </p:spTree>
    <p:extLst>
      <p:ext uri="{BB962C8B-B14F-4D97-AF65-F5344CB8AC3E}">
        <p14:creationId xmlns:p14="http://schemas.microsoft.com/office/powerpoint/2010/main" val="2784494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64AD-5E21-427B-B291-03248823655F}"/>
              </a:ext>
            </a:extLst>
          </p:cNvPr>
          <p:cNvSpPr>
            <a:spLocks noGrp="1"/>
          </p:cNvSpPr>
          <p:nvPr>
            <p:ph type="title"/>
          </p:nvPr>
        </p:nvSpPr>
        <p:spPr>
          <a:xfrm>
            <a:off x="1522411" y="99391"/>
            <a:ext cx="9144001" cy="838200"/>
          </a:xfrm>
        </p:spPr>
        <p:txBody>
          <a:bodyPr/>
          <a:lstStyle/>
          <a:p>
            <a:pPr algn="ctr"/>
            <a:r>
              <a:rPr lang="en-US" b="1" dirty="0"/>
              <a:t>DEADLOCKS: INTRODUCTION</a:t>
            </a:r>
          </a:p>
        </p:txBody>
      </p:sp>
      <p:sp>
        <p:nvSpPr>
          <p:cNvPr id="3" name="Content Placeholder 2">
            <a:extLst>
              <a:ext uri="{FF2B5EF4-FFF2-40B4-BE49-F238E27FC236}">
                <a16:creationId xmlns:a16="http://schemas.microsoft.com/office/drawing/2014/main" id="{7B1FA3DF-9597-4109-897A-A112C64E86B0}"/>
              </a:ext>
            </a:extLst>
          </p:cNvPr>
          <p:cNvSpPr>
            <a:spLocks noGrp="1"/>
          </p:cNvSpPr>
          <p:nvPr>
            <p:ph idx="1"/>
          </p:nvPr>
        </p:nvSpPr>
        <p:spPr>
          <a:xfrm>
            <a:off x="227013" y="1143001"/>
            <a:ext cx="11961812" cy="5638800"/>
          </a:xfrm>
        </p:spPr>
        <p:txBody>
          <a:bodyPr>
            <a:normAutofit/>
          </a:bodyPr>
          <a:lstStyle/>
          <a:p>
            <a:r>
              <a:rPr lang="en-US" dirty="0"/>
              <a:t>For many applications, a process needs exclusive access to not one resource, but several.</a:t>
            </a:r>
          </a:p>
          <a:p>
            <a:r>
              <a:rPr lang="en-US" dirty="0"/>
              <a:t> Suppose, two processes each want to print a scanned document on paper. </a:t>
            </a:r>
          </a:p>
          <a:p>
            <a:r>
              <a:rPr lang="en-US" dirty="0"/>
              <a:t>Process </a:t>
            </a:r>
            <a:r>
              <a:rPr lang="en-US" i="1" dirty="0"/>
              <a:t>A </a:t>
            </a:r>
            <a:r>
              <a:rPr lang="en-US" dirty="0"/>
              <a:t>requests permission to use the scanner and it is granted. </a:t>
            </a:r>
          </a:p>
          <a:p>
            <a:r>
              <a:rPr lang="en-US" dirty="0"/>
              <a:t>Process </a:t>
            </a:r>
            <a:r>
              <a:rPr lang="en-US" i="1" dirty="0"/>
              <a:t>B </a:t>
            </a:r>
            <a:r>
              <a:rPr lang="en-US" dirty="0"/>
              <a:t>is programmed differently, requests the printer first, and is granted it. </a:t>
            </a:r>
          </a:p>
          <a:p>
            <a:r>
              <a:rPr lang="en-US" dirty="0"/>
              <a:t>Now </a:t>
            </a:r>
            <a:r>
              <a:rPr lang="en-US" i="1" dirty="0"/>
              <a:t>A </a:t>
            </a:r>
            <a:r>
              <a:rPr lang="en-US" dirty="0"/>
              <a:t>asks for the printer, but the request is suspended until </a:t>
            </a:r>
            <a:r>
              <a:rPr lang="en-US" i="1" dirty="0"/>
              <a:t>B </a:t>
            </a:r>
            <a:r>
              <a:rPr lang="en-US" dirty="0"/>
              <a:t>releases it. Unfortunately, instead of releasing the printer, </a:t>
            </a:r>
            <a:r>
              <a:rPr lang="en-US" i="1" dirty="0"/>
              <a:t>B </a:t>
            </a:r>
            <a:r>
              <a:rPr lang="en-US" dirty="0"/>
              <a:t>asks for the scanner. At this point, both processes are blocked and will remain so forever. </a:t>
            </a:r>
          </a:p>
          <a:p>
            <a:r>
              <a:rPr lang="en-US" dirty="0"/>
              <a:t>This situation is called a </a:t>
            </a:r>
            <a:r>
              <a:rPr lang="en-US" b="1" dirty="0"/>
              <a:t>deadlock</a:t>
            </a:r>
            <a:r>
              <a:rPr lang="en-US" dirty="0"/>
              <a:t>.</a:t>
            </a:r>
          </a:p>
          <a:p>
            <a:r>
              <a:rPr lang="en-US" b="1" dirty="0"/>
              <a:t>A deadlock happens when two </a:t>
            </a:r>
            <a:r>
              <a:rPr lang="en-US" b="1"/>
              <a:t>or more </a:t>
            </a:r>
            <a:r>
              <a:rPr lang="en-US" b="1" dirty="0"/>
              <a:t>threads each wait for a resource held by the other, so neither can proceed</a:t>
            </a:r>
          </a:p>
        </p:txBody>
      </p:sp>
    </p:spTree>
    <p:extLst>
      <p:ext uri="{BB962C8B-B14F-4D97-AF65-F5344CB8AC3E}">
        <p14:creationId xmlns:p14="http://schemas.microsoft.com/office/powerpoint/2010/main" val="14139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42FE-FC1E-4A0F-A3CA-CE6DA7EE2EE7}"/>
              </a:ext>
            </a:extLst>
          </p:cNvPr>
          <p:cNvSpPr>
            <a:spLocks noGrp="1"/>
          </p:cNvSpPr>
          <p:nvPr>
            <p:ph type="title"/>
          </p:nvPr>
        </p:nvSpPr>
        <p:spPr>
          <a:xfrm>
            <a:off x="684212" y="152400"/>
            <a:ext cx="8594429" cy="1320800"/>
          </a:xfrm>
        </p:spPr>
        <p:txBody>
          <a:bodyPr/>
          <a:lstStyle/>
          <a:p>
            <a:pPr algn="ctr"/>
            <a:r>
              <a:rPr lang="en-US" b="1" dirty="0"/>
              <a:t>RESOURCES: Categories</a:t>
            </a:r>
          </a:p>
        </p:txBody>
      </p:sp>
      <p:sp>
        <p:nvSpPr>
          <p:cNvPr id="3" name="Content Placeholder 2">
            <a:extLst>
              <a:ext uri="{FF2B5EF4-FFF2-40B4-BE49-F238E27FC236}">
                <a16:creationId xmlns:a16="http://schemas.microsoft.com/office/drawing/2014/main" id="{E5826279-704B-403B-AEDA-126132BDF933}"/>
              </a:ext>
            </a:extLst>
          </p:cNvPr>
          <p:cNvSpPr>
            <a:spLocks noGrp="1"/>
          </p:cNvSpPr>
          <p:nvPr>
            <p:ph idx="1"/>
          </p:nvPr>
        </p:nvSpPr>
        <p:spPr>
          <a:xfrm>
            <a:off x="0" y="990600"/>
            <a:ext cx="11961812" cy="4490373"/>
          </a:xfrm>
        </p:spPr>
        <p:txBody>
          <a:bodyPr/>
          <a:lstStyle/>
          <a:p>
            <a:r>
              <a:rPr lang="en-US" dirty="0"/>
              <a:t>A non-preemptable resource </a:t>
            </a:r>
            <a:r>
              <a:rPr lang="en-US" b="1" dirty="0"/>
              <a:t>cannot be taken from one process and given to another without side effects</a:t>
            </a:r>
            <a:r>
              <a:rPr lang="en-US" dirty="0"/>
              <a:t>. One obvious example is a printer: certainly, we would not want to take the printer away from one process and give it to another in the middle of a print job</a:t>
            </a:r>
          </a:p>
          <a:p>
            <a:r>
              <a:rPr lang="en-US" dirty="0"/>
              <a:t>A resource is preemptable </a:t>
            </a:r>
            <a:r>
              <a:rPr lang="en-US" b="1" dirty="0"/>
              <a:t>if it can be taken away from the process that is holding it</a:t>
            </a:r>
            <a:r>
              <a:rPr lang="en-US" dirty="0"/>
              <a:t>. Memory is an example of a preemptable resource</a:t>
            </a:r>
          </a:p>
        </p:txBody>
      </p:sp>
    </p:spTree>
    <p:extLst>
      <p:ext uri="{BB962C8B-B14F-4D97-AF65-F5344CB8AC3E}">
        <p14:creationId xmlns:p14="http://schemas.microsoft.com/office/powerpoint/2010/main" val="149108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42FE-FC1E-4A0F-A3CA-CE6DA7EE2EE7}"/>
              </a:ext>
            </a:extLst>
          </p:cNvPr>
          <p:cNvSpPr>
            <a:spLocks noGrp="1"/>
          </p:cNvSpPr>
          <p:nvPr>
            <p:ph type="title"/>
          </p:nvPr>
        </p:nvSpPr>
        <p:spPr>
          <a:xfrm>
            <a:off x="466429" y="24809"/>
            <a:ext cx="8594429" cy="685800"/>
          </a:xfrm>
        </p:spPr>
        <p:txBody>
          <a:bodyPr/>
          <a:lstStyle/>
          <a:p>
            <a:pPr algn="ctr"/>
            <a:r>
              <a:rPr lang="en-US" b="1" dirty="0"/>
              <a:t>Resource Allocation Graph (RAG)</a:t>
            </a:r>
          </a:p>
        </p:txBody>
      </p:sp>
      <p:sp>
        <p:nvSpPr>
          <p:cNvPr id="3" name="Content Placeholder 2">
            <a:extLst>
              <a:ext uri="{FF2B5EF4-FFF2-40B4-BE49-F238E27FC236}">
                <a16:creationId xmlns:a16="http://schemas.microsoft.com/office/drawing/2014/main" id="{E5826279-704B-403B-AEDA-126132BDF933}"/>
              </a:ext>
            </a:extLst>
          </p:cNvPr>
          <p:cNvSpPr>
            <a:spLocks noGrp="1"/>
          </p:cNvSpPr>
          <p:nvPr>
            <p:ph idx="1"/>
          </p:nvPr>
        </p:nvSpPr>
        <p:spPr>
          <a:xfrm>
            <a:off x="0" y="710609"/>
            <a:ext cx="12039600" cy="5232991"/>
          </a:xfrm>
        </p:spPr>
        <p:txBody>
          <a:bodyPr/>
          <a:lstStyle/>
          <a:p>
            <a:pPr>
              <a:lnSpc>
                <a:spcPct val="150000"/>
              </a:lnSpc>
            </a:pPr>
            <a:r>
              <a:rPr lang="en-US" dirty="0"/>
              <a:t>This showcases how many resources are available, how many are allocated, and what is the request of each process ( used to represent the state of a system in the form of a picture). RAG consists of the following:</a:t>
            </a:r>
          </a:p>
          <a:p>
            <a:pPr lvl="1" fontAlgn="base"/>
            <a:r>
              <a:rPr lang="en-US" b="1" dirty="0"/>
              <a:t>Process vertex –</a:t>
            </a:r>
            <a:r>
              <a:rPr lang="en-US" dirty="0"/>
              <a:t> Every process will be represented as a process vertex. Generally, the process will be represented with a circle.</a:t>
            </a:r>
          </a:p>
          <a:p>
            <a:pPr lvl="1" fontAlgn="base"/>
            <a:r>
              <a:rPr lang="en-US" b="1" dirty="0"/>
              <a:t>Resource vertex –</a:t>
            </a:r>
            <a:r>
              <a:rPr lang="en-US" dirty="0"/>
              <a:t> Every resource will be represented as a resource vertex. It is also two type –</a:t>
            </a:r>
          </a:p>
          <a:p>
            <a:pPr lvl="2" fontAlgn="base"/>
            <a:r>
              <a:rPr lang="en-US" b="1" dirty="0"/>
              <a:t>Single instance type resource –</a:t>
            </a:r>
            <a:r>
              <a:rPr lang="en-US" dirty="0"/>
              <a:t> It represents a box, inside the box, there will be one dot</a:t>
            </a:r>
          </a:p>
          <a:p>
            <a:pPr lvl="2" fontAlgn="base"/>
            <a:r>
              <a:rPr lang="en-US" b="1" dirty="0"/>
              <a:t>Multi-resource instance type resource –</a:t>
            </a:r>
            <a:r>
              <a:rPr lang="en-US" dirty="0"/>
              <a:t> It also represents a box, inside the box, there will be many dots present.</a:t>
            </a:r>
          </a:p>
          <a:p>
            <a:pPr lvl="1"/>
            <a:r>
              <a:rPr lang="en-US" b="1" dirty="0"/>
              <a:t> Assign Edge –</a:t>
            </a:r>
            <a:r>
              <a:rPr lang="en-US" dirty="0"/>
              <a:t> indicates a resource has been assigned to a process </a:t>
            </a:r>
          </a:p>
          <a:p>
            <a:pPr lvl="1"/>
            <a:r>
              <a:rPr lang="en-US" b="1" dirty="0"/>
              <a:t>Request Edge –</a:t>
            </a:r>
            <a:r>
              <a:rPr lang="en-US" dirty="0"/>
              <a:t> It means in the future the process might want some resource to complete the execution</a:t>
            </a:r>
          </a:p>
        </p:txBody>
      </p:sp>
      <p:pic>
        <p:nvPicPr>
          <p:cNvPr id="4" name="Picture 3">
            <a:extLst>
              <a:ext uri="{FF2B5EF4-FFF2-40B4-BE49-F238E27FC236}">
                <a16:creationId xmlns:a16="http://schemas.microsoft.com/office/drawing/2014/main" id="{D1CB1B9F-4137-4F41-9BE2-86F2F4D6794B}"/>
              </a:ext>
            </a:extLst>
          </p:cNvPr>
          <p:cNvPicPr>
            <a:picLocks noChangeAspect="1"/>
          </p:cNvPicPr>
          <p:nvPr/>
        </p:nvPicPr>
        <p:blipFill rotWithShape="1">
          <a:blip r:embed="rId2"/>
          <a:srcRect l="21242" t="7766" r="4988" b="16658"/>
          <a:stretch/>
        </p:blipFill>
        <p:spPr>
          <a:xfrm>
            <a:off x="0" y="4089991"/>
            <a:ext cx="4760258" cy="2743200"/>
          </a:xfrm>
          <a:prstGeom prst="rect">
            <a:avLst/>
          </a:prstGeom>
        </p:spPr>
      </p:pic>
      <p:pic>
        <p:nvPicPr>
          <p:cNvPr id="5" name="Picture 4">
            <a:extLst>
              <a:ext uri="{FF2B5EF4-FFF2-40B4-BE49-F238E27FC236}">
                <a16:creationId xmlns:a16="http://schemas.microsoft.com/office/drawing/2014/main" id="{9BB4D50B-21DE-4AD1-8F1B-180D64D12770}"/>
              </a:ext>
            </a:extLst>
          </p:cNvPr>
          <p:cNvPicPr>
            <a:picLocks noChangeAspect="1"/>
          </p:cNvPicPr>
          <p:nvPr/>
        </p:nvPicPr>
        <p:blipFill>
          <a:blip r:embed="rId3"/>
          <a:stretch>
            <a:fillRect/>
          </a:stretch>
        </p:blipFill>
        <p:spPr>
          <a:xfrm>
            <a:off x="6423836" y="4089991"/>
            <a:ext cx="5637213" cy="2743200"/>
          </a:xfrm>
          <a:prstGeom prst="rect">
            <a:avLst/>
          </a:prstGeom>
        </p:spPr>
      </p:pic>
    </p:spTree>
    <p:extLst>
      <p:ext uri="{BB962C8B-B14F-4D97-AF65-F5344CB8AC3E}">
        <p14:creationId xmlns:p14="http://schemas.microsoft.com/office/powerpoint/2010/main" val="425358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CA20-DB6A-41F8-9B1D-B9B6F9F9A805}"/>
              </a:ext>
            </a:extLst>
          </p:cNvPr>
          <p:cNvSpPr>
            <a:spLocks noGrp="1"/>
          </p:cNvSpPr>
          <p:nvPr>
            <p:ph type="title"/>
          </p:nvPr>
        </p:nvSpPr>
        <p:spPr>
          <a:xfrm>
            <a:off x="1293812" y="42864"/>
            <a:ext cx="9144001" cy="685800"/>
          </a:xfrm>
        </p:spPr>
        <p:txBody>
          <a:bodyPr/>
          <a:lstStyle/>
          <a:p>
            <a:pPr algn="ctr"/>
            <a:r>
              <a:rPr lang="en-US" b="1" dirty="0"/>
              <a:t>Conditions for Deadlocks</a:t>
            </a:r>
            <a:endParaRPr lang="en-US" dirty="0"/>
          </a:p>
        </p:txBody>
      </p:sp>
      <p:sp>
        <p:nvSpPr>
          <p:cNvPr id="3" name="Content Placeholder 2">
            <a:extLst>
              <a:ext uri="{FF2B5EF4-FFF2-40B4-BE49-F238E27FC236}">
                <a16:creationId xmlns:a16="http://schemas.microsoft.com/office/drawing/2014/main" id="{0E146C7D-DD1F-49AC-B1E1-036C1DE9C739}"/>
              </a:ext>
            </a:extLst>
          </p:cNvPr>
          <p:cNvSpPr>
            <a:spLocks noGrp="1"/>
          </p:cNvSpPr>
          <p:nvPr>
            <p:ph idx="1"/>
          </p:nvPr>
        </p:nvSpPr>
        <p:spPr>
          <a:xfrm>
            <a:off x="150812" y="609600"/>
            <a:ext cx="11963400" cy="5486400"/>
          </a:xfrm>
        </p:spPr>
        <p:txBody>
          <a:bodyPr>
            <a:normAutofit/>
          </a:bodyPr>
          <a:lstStyle/>
          <a:p>
            <a:pPr marL="0" indent="0">
              <a:buNone/>
            </a:pPr>
            <a:r>
              <a:rPr lang="en-US" dirty="0"/>
              <a:t>The following conditions must </a:t>
            </a:r>
            <a:r>
              <a:rPr lang="en-US" b="1" dirty="0">
                <a:solidFill>
                  <a:schemeClr val="accent2"/>
                </a:solidFill>
              </a:rPr>
              <a:t>ALL </a:t>
            </a:r>
            <a:r>
              <a:rPr lang="en-US" dirty="0"/>
              <a:t>be present for a resource deadlock to occur. </a:t>
            </a:r>
          </a:p>
          <a:p>
            <a:pPr marL="457200" indent="-457200">
              <a:buFont typeface="+mj-lt"/>
              <a:buAutoNum type="arabicPeriod"/>
            </a:pPr>
            <a:r>
              <a:rPr lang="en-US" b="1" dirty="0"/>
              <a:t>Mutual exclusion condition</a:t>
            </a:r>
            <a:r>
              <a:rPr lang="en-US" dirty="0"/>
              <a:t>.  Resources are non-shareable (Only one process can use at a time)</a:t>
            </a:r>
          </a:p>
          <a:p>
            <a:pPr marL="457200" indent="-457200">
              <a:buFont typeface="+mj-lt"/>
              <a:buAutoNum type="arabicPeriod"/>
            </a:pPr>
            <a:r>
              <a:rPr lang="en-US" b="1" dirty="0"/>
              <a:t>Hold-and-wait condition</a:t>
            </a:r>
            <a:r>
              <a:rPr lang="en-US" dirty="0"/>
              <a:t>. Processes currently holding resources that were granted earlier request new resources.</a:t>
            </a:r>
          </a:p>
          <a:p>
            <a:pPr marL="457200" indent="-457200">
              <a:buFont typeface="+mj-lt"/>
              <a:buAutoNum type="arabicPeriod"/>
            </a:pPr>
            <a:r>
              <a:rPr lang="en-US" b="1" dirty="0"/>
              <a:t>No-preemption condition</a:t>
            </a:r>
            <a:r>
              <a:rPr lang="en-US" dirty="0"/>
              <a:t>. Resources previously granted cannot be forcibly taken away from a process. They must be explicitly released by the process holding them.</a:t>
            </a:r>
          </a:p>
          <a:p>
            <a:pPr marL="457200" indent="-457200">
              <a:buFont typeface="+mj-lt"/>
              <a:buAutoNum type="arabicPeriod"/>
            </a:pPr>
            <a:r>
              <a:rPr lang="en-US" b="1" dirty="0"/>
              <a:t>Circular wait condition</a:t>
            </a:r>
            <a:r>
              <a:rPr lang="en-US" dirty="0"/>
              <a:t>. There must be a circular list of two or more processes, each of which is waiting for a resource held by the next member of the chain</a:t>
            </a:r>
          </a:p>
        </p:txBody>
      </p:sp>
      <p:pic>
        <p:nvPicPr>
          <p:cNvPr id="1026" name="Picture 2" descr="Lightbox">
            <a:extLst>
              <a:ext uri="{FF2B5EF4-FFF2-40B4-BE49-F238E27FC236}">
                <a16:creationId xmlns:a16="http://schemas.microsoft.com/office/drawing/2014/main" id="{D4400A49-4464-4A67-8CC7-031B88CC10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38" t="8571" r="2852" b="5325"/>
          <a:stretch/>
        </p:blipFill>
        <p:spPr bwMode="auto">
          <a:xfrm>
            <a:off x="7388224" y="4495800"/>
            <a:ext cx="4800601"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87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B2A8-FA5F-4B4C-B64C-5DB6BF4E6B18}"/>
              </a:ext>
            </a:extLst>
          </p:cNvPr>
          <p:cNvSpPr>
            <a:spLocks noGrp="1"/>
          </p:cNvSpPr>
          <p:nvPr>
            <p:ph type="title"/>
          </p:nvPr>
        </p:nvSpPr>
        <p:spPr>
          <a:xfrm>
            <a:off x="1" y="76200"/>
            <a:ext cx="10388376" cy="685800"/>
          </a:xfrm>
        </p:spPr>
        <p:txBody>
          <a:bodyPr>
            <a:normAutofit fontScale="90000"/>
          </a:bodyPr>
          <a:lstStyle/>
          <a:p>
            <a:r>
              <a:rPr lang="en-US" b="1" dirty="0"/>
              <a:t>The solution to Deadlock: 1. </a:t>
            </a:r>
            <a:r>
              <a:rPr lang="en-US" b="1" dirty="0">
                <a:solidFill>
                  <a:srgbClr val="FF0000"/>
                </a:solidFill>
              </a:rPr>
              <a:t>Detection And Recovery</a:t>
            </a:r>
          </a:p>
        </p:txBody>
      </p:sp>
      <p:sp>
        <p:nvSpPr>
          <p:cNvPr id="3" name="Content Placeholder 2">
            <a:extLst>
              <a:ext uri="{FF2B5EF4-FFF2-40B4-BE49-F238E27FC236}">
                <a16:creationId xmlns:a16="http://schemas.microsoft.com/office/drawing/2014/main" id="{60249705-40D4-B549-B165-0D7C34420BAB}"/>
              </a:ext>
            </a:extLst>
          </p:cNvPr>
          <p:cNvSpPr>
            <a:spLocks noGrp="1"/>
          </p:cNvSpPr>
          <p:nvPr>
            <p:ph idx="1"/>
          </p:nvPr>
        </p:nvSpPr>
        <p:spPr>
          <a:xfrm>
            <a:off x="150812" y="762000"/>
            <a:ext cx="11963400" cy="6172201"/>
          </a:xfrm>
        </p:spPr>
        <p:txBody>
          <a:bodyPr>
            <a:normAutofit/>
          </a:bodyPr>
          <a:lstStyle/>
          <a:p>
            <a:pPr marL="228600" lvl="1" indent="-228600"/>
            <a:r>
              <a:rPr lang="en-US" dirty="0"/>
              <a:t>Allow deadlock to occur. Then recover through the following:</a:t>
            </a:r>
          </a:p>
          <a:p>
            <a:r>
              <a:rPr lang="en-US" sz="2600" b="1" dirty="0">
                <a:solidFill>
                  <a:schemeClr val="accent2"/>
                </a:solidFill>
              </a:rPr>
              <a:t>Recovery 1: Resource Preemption</a:t>
            </a:r>
          </a:p>
          <a:p>
            <a:pPr marL="457200" indent="-228600">
              <a:spcBef>
                <a:spcPts val="1200"/>
              </a:spcBef>
            </a:pPr>
            <a:r>
              <a:rPr lang="en-US" dirty="0"/>
              <a:t> It may be possible to temporarily take a resource away from a process using the resource and give it to another process. </a:t>
            </a:r>
          </a:p>
          <a:p>
            <a:pPr marL="457200" indent="-228600">
              <a:spcBef>
                <a:spcPts val="1200"/>
              </a:spcBef>
            </a:pPr>
            <a:r>
              <a:rPr lang="en-US" dirty="0"/>
              <a:t>In many cases, manual intervention may be required</a:t>
            </a:r>
          </a:p>
          <a:p>
            <a:pPr marL="457200" indent="-228600">
              <a:spcBef>
                <a:spcPts val="1200"/>
              </a:spcBef>
            </a:pPr>
            <a:r>
              <a:rPr lang="en-US" sz="1100" dirty="0"/>
              <a:t> </a:t>
            </a:r>
            <a:r>
              <a:rPr lang="en-US" dirty="0"/>
              <a:t> Negative Implication?</a:t>
            </a:r>
            <a:endParaRPr lang="en-US" sz="1100" dirty="0"/>
          </a:p>
          <a:p>
            <a:r>
              <a:rPr lang="en-US" sz="2600" b="1" dirty="0">
                <a:solidFill>
                  <a:schemeClr val="accent2"/>
                </a:solidFill>
              </a:rPr>
              <a:t>Recovery 2: Rollback</a:t>
            </a:r>
          </a:p>
          <a:p>
            <a:pPr marL="517525"/>
            <a:r>
              <a:rPr lang="en-US" dirty="0"/>
              <a:t>If the programmers know that deadlocks are likely, processes can be </a:t>
            </a:r>
            <a:r>
              <a:rPr lang="en-US" b="1" dirty="0">
                <a:solidFill>
                  <a:srgbClr val="FF0000"/>
                </a:solidFill>
              </a:rPr>
              <a:t>checkpointed</a:t>
            </a:r>
            <a:r>
              <a:rPr lang="en-US" b="1" dirty="0"/>
              <a:t> </a:t>
            </a:r>
            <a:r>
              <a:rPr lang="en-US" dirty="0"/>
              <a:t>periodically.</a:t>
            </a:r>
          </a:p>
          <a:p>
            <a:pPr marL="517525"/>
            <a:r>
              <a:rPr lang="en-US" b="1" dirty="0"/>
              <a:t>Checkpointing (restoring)</a:t>
            </a:r>
            <a:r>
              <a:rPr lang="en-US" dirty="0"/>
              <a:t> a process means that its state is written to a file so that it can be restarted later. </a:t>
            </a:r>
          </a:p>
          <a:p>
            <a:pPr marL="517525"/>
            <a:r>
              <a:rPr lang="en-US" dirty="0"/>
              <a:t>The checkpoint contains the ‘memory page’ and which resources are currently assigned to the process at those periods.</a:t>
            </a:r>
            <a:endParaRPr lang="en-US" b="1" dirty="0">
              <a:solidFill>
                <a:schemeClr val="accent2"/>
              </a:solidFill>
            </a:endParaRPr>
          </a:p>
          <a:p>
            <a:pPr marL="517525">
              <a:spcBef>
                <a:spcPts val="1200"/>
              </a:spcBef>
            </a:pPr>
            <a:r>
              <a:rPr lang="en-US" dirty="0"/>
              <a:t>A process that owns a needed resource is rolled back to a point in time before it acquired that resource by starting at one of its earlier checkpoints.</a:t>
            </a:r>
          </a:p>
          <a:p>
            <a:pPr marL="517525">
              <a:spcBef>
                <a:spcPts val="1200"/>
              </a:spcBef>
            </a:pPr>
            <a:r>
              <a:rPr lang="en-US" dirty="0">
                <a:solidFill>
                  <a:srgbClr val="FF0000"/>
                </a:solidFill>
              </a:rPr>
              <a:t>If the rolled-back process tries to acquire the resource again, it will have to wait until it becomes available</a:t>
            </a:r>
            <a:r>
              <a:rPr lang="en-US" dirty="0">
                <a:solidFill>
                  <a:schemeClr val="accent2"/>
                </a:solidFill>
              </a:rPr>
              <a:t>.</a:t>
            </a:r>
          </a:p>
        </p:txBody>
      </p:sp>
    </p:spTree>
    <p:extLst>
      <p:ext uri="{BB962C8B-B14F-4D97-AF65-F5344CB8AC3E}">
        <p14:creationId xmlns:p14="http://schemas.microsoft.com/office/powerpoint/2010/main" val="187575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EE0FB-3C7C-40F6-9A73-CF09D50B1F73}"/>
              </a:ext>
            </a:extLst>
          </p:cNvPr>
          <p:cNvSpPr>
            <a:spLocks noGrp="1"/>
          </p:cNvSpPr>
          <p:nvPr>
            <p:ph idx="1"/>
          </p:nvPr>
        </p:nvSpPr>
        <p:spPr>
          <a:xfrm>
            <a:off x="227013" y="152401"/>
            <a:ext cx="11961812" cy="6629400"/>
          </a:xfrm>
        </p:spPr>
        <p:txBody>
          <a:bodyPr>
            <a:normAutofit/>
          </a:bodyPr>
          <a:lstStyle/>
          <a:p>
            <a:r>
              <a:rPr lang="en-US" sz="2600" b="1" dirty="0">
                <a:solidFill>
                  <a:schemeClr val="accent2"/>
                </a:solidFill>
              </a:rPr>
              <a:t>Recovery 3: Processes Termination</a:t>
            </a:r>
          </a:p>
          <a:p>
            <a:r>
              <a:rPr lang="en-US" b="1" dirty="0"/>
              <a:t> </a:t>
            </a:r>
            <a:r>
              <a:rPr lang="en-US" dirty="0"/>
              <a:t>Abort all the Deadlocked Processes. </a:t>
            </a:r>
            <a:r>
              <a:rPr lang="en-US" b="1" dirty="0">
                <a:solidFill>
                  <a:schemeClr val="accent2"/>
                </a:solidFill>
              </a:rPr>
              <a:t>Cons?</a:t>
            </a:r>
          </a:p>
          <a:p>
            <a:r>
              <a:rPr lang="en-US" dirty="0"/>
              <a:t>Abort one process at a time until deadlock is eliminated</a:t>
            </a:r>
          </a:p>
          <a:p>
            <a:pPr marL="625475" indent="-228600"/>
            <a:r>
              <a:rPr lang="en-US" dirty="0"/>
              <a:t>The process to be killed is carefully chosen because it is holding resources that some processes in the cycle need.</a:t>
            </a:r>
          </a:p>
          <a:p>
            <a:pPr marL="0" indent="0">
              <a:buNone/>
            </a:pPr>
            <a:r>
              <a:rPr lang="en-US" b="1" dirty="0"/>
              <a:t>Example:</a:t>
            </a:r>
          </a:p>
          <a:p>
            <a:r>
              <a:rPr lang="en-US" dirty="0"/>
              <a:t>A process might hold a printer and want a plotter, with another process holding a plotter and wanting a printer. These two are deadlocked. </a:t>
            </a:r>
          </a:p>
          <a:p>
            <a:r>
              <a:rPr lang="en-US" dirty="0"/>
              <a:t>A third process may hold another identical printer and another identical plotter and be happily running. Killing the third process will release these resources and break the deadlock involving the first two.</a:t>
            </a:r>
          </a:p>
          <a:p>
            <a:r>
              <a:rPr lang="en-US" b="1" dirty="0"/>
              <a:t>This is better than just killing any of the two processes.</a:t>
            </a:r>
          </a:p>
        </p:txBody>
      </p:sp>
    </p:spTree>
    <p:extLst>
      <p:ext uri="{BB962C8B-B14F-4D97-AF65-F5344CB8AC3E}">
        <p14:creationId xmlns:p14="http://schemas.microsoft.com/office/powerpoint/2010/main" val="94701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2D05-D114-4848-8664-91464C3FDBC6}"/>
              </a:ext>
            </a:extLst>
          </p:cNvPr>
          <p:cNvSpPr>
            <a:spLocks noGrp="1"/>
          </p:cNvSpPr>
          <p:nvPr>
            <p:ph type="title"/>
          </p:nvPr>
        </p:nvSpPr>
        <p:spPr>
          <a:xfrm>
            <a:off x="484150" y="109872"/>
            <a:ext cx="9144001" cy="762000"/>
          </a:xfrm>
        </p:spPr>
        <p:txBody>
          <a:bodyPr/>
          <a:lstStyle/>
          <a:p>
            <a:r>
              <a:rPr lang="en-US" b="1" dirty="0"/>
              <a:t>The solution to Deadlock:2. </a:t>
            </a:r>
            <a:r>
              <a:rPr lang="en-US" b="1" dirty="0">
                <a:solidFill>
                  <a:srgbClr val="FF0000"/>
                </a:solidFill>
              </a:rPr>
              <a:t>Prevention</a:t>
            </a:r>
            <a:endParaRPr lang="en-US" dirty="0">
              <a:solidFill>
                <a:srgbClr val="FF0000"/>
              </a:solidFill>
            </a:endParaRPr>
          </a:p>
        </p:txBody>
      </p:sp>
      <p:sp>
        <p:nvSpPr>
          <p:cNvPr id="3" name="Content Placeholder 2">
            <a:extLst>
              <a:ext uri="{FF2B5EF4-FFF2-40B4-BE49-F238E27FC236}">
                <a16:creationId xmlns:a16="http://schemas.microsoft.com/office/drawing/2014/main" id="{FC113002-E77E-46D7-A636-E080F66B9273}"/>
              </a:ext>
            </a:extLst>
          </p:cNvPr>
          <p:cNvSpPr>
            <a:spLocks noGrp="1"/>
          </p:cNvSpPr>
          <p:nvPr>
            <p:ph idx="1"/>
          </p:nvPr>
        </p:nvSpPr>
        <p:spPr>
          <a:xfrm>
            <a:off x="455612" y="1066800"/>
            <a:ext cx="11353799" cy="5714999"/>
          </a:xfrm>
        </p:spPr>
        <p:txBody>
          <a:bodyPr>
            <a:normAutofit/>
          </a:bodyPr>
          <a:lstStyle/>
          <a:p>
            <a:pPr marL="457200" indent="-457200">
              <a:buFont typeface="+mj-lt"/>
              <a:buAutoNum type="arabicPeriod"/>
            </a:pPr>
            <a:r>
              <a:rPr lang="en-US" b="1" dirty="0"/>
              <a:t>No Mutual Exclusion</a:t>
            </a:r>
            <a:r>
              <a:rPr lang="en-US" dirty="0"/>
              <a:t>: If no resource was ever assigned exclusively to a single process, there will never be deadlocks.</a:t>
            </a:r>
          </a:p>
          <a:p>
            <a:pPr marL="576263" indent="-228600"/>
            <a:r>
              <a:rPr lang="en-US" b="1" dirty="0">
                <a:solidFill>
                  <a:srgbClr val="FF0000"/>
                </a:solidFill>
              </a:rPr>
              <a:t>May cause race condition</a:t>
            </a:r>
          </a:p>
          <a:p>
            <a:pPr marL="457200" indent="-457200">
              <a:buFont typeface="+mj-lt"/>
              <a:buAutoNum type="arabicPeriod" startAt="2"/>
            </a:pPr>
            <a:r>
              <a:rPr lang="en-US" b="1" dirty="0"/>
              <a:t>No hold and Wait</a:t>
            </a:r>
            <a:r>
              <a:rPr lang="en-US" dirty="0"/>
              <a:t>: If we can prevent a process that holds a resource from waiting for more resources, there will never be deadlocks. </a:t>
            </a:r>
          </a:p>
          <a:p>
            <a:pPr marL="625475" indent="-168275"/>
            <a:r>
              <a:rPr lang="en-US" dirty="0"/>
              <a:t>Require all processes to request all their resources before starting execution. </a:t>
            </a:r>
          </a:p>
          <a:p>
            <a:pPr marL="625475" indent="-168275"/>
            <a:r>
              <a:rPr lang="en-US" dirty="0"/>
              <a:t>If everything is available, the process will be allocated whatever it needs and can run to completion.</a:t>
            </a:r>
          </a:p>
          <a:p>
            <a:pPr marL="625475" indent="-168275"/>
            <a:r>
              <a:rPr lang="en-US" dirty="0"/>
              <a:t>If one or more resources are busy, nothing will be allocated and the process will just wait.</a:t>
            </a:r>
          </a:p>
          <a:p>
            <a:pPr marL="625475"/>
            <a:r>
              <a:rPr lang="en-US" b="1" dirty="0">
                <a:solidFill>
                  <a:srgbClr val="FF0000"/>
                </a:solidFill>
              </a:rPr>
              <a:t>Many processes do not know how many resources they will need until they have started running.</a:t>
            </a:r>
          </a:p>
          <a:p>
            <a:pPr marL="625475"/>
            <a:r>
              <a:rPr lang="en-US" b="1" dirty="0">
                <a:solidFill>
                  <a:srgbClr val="FF0000"/>
                </a:solidFill>
              </a:rPr>
              <a:t>Resources will not be used optimally</a:t>
            </a:r>
          </a:p>
          <a:p>
            <a:endParaRPr lang="en-US" dirty="0"/>
          </a:p>
        </p:txBody>
      </p:sp>
    </p:spTree>
    <p:extLst>
      <p:ext uri="{BB962C8B-B14F-4D97-AF65-F5344CB8AC3E}">
        <p14:creationId xmlns:p14="http://schemas.microsoft.com/office/powerpoint/2010/main" val="19385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www.w3.org/XML/1998/namespace"/>
    <ds:schemaRef ds:uri="http://purl.org/dc/elements/1.1/"/>
    <ds:schemaRef ds:uri="http://schemas.openxmlformats.org/package/2006/metadata/core-properties"/>
    <ds:schemaRef ds:uri="4873beb7-5857-4685-be1f-d57550cc96cc"/>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10123</TotalTime>
  <Words>2613</Words>
  <Application>Microsoft Office PowerPoint</Application>
  <PresentationFormat>Custom</PresentationFormat>
  <Paragraphs>191</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Corbel</vt:lpstr>
      <vt:lpstr>Times New Roman</vt:lpstr>
      <vt:lpstr>Trebuchet MS</vt:lpstr>
      <vt:lpstr>Wingdings 3</vt:lpstr>
      <vt:lpstr>Facet</vt:lpstr>
      <vt:lpstr>COPADS</vt:lpstr>
      <vt:lpstr>OUTLINE</vt:lpstr>
      <vt:lpstr>DEADLOCKS: INTRODUCTION</vt:lpstr>
      <vt:lpstr>RESOURCES: Categories</vt:lpstr>
      <vt:lpstr>Resource Allocation Graph (RAG)</vt:lpstr>
      <vt:lpstr>Conditions for Deadlocks</vt:lpstr>
      <vt:lpstr>The solution to Deadlock: 1. Detection And Recovery</vt:lpstr>
      <vt:lpstr>PowerPoint Presentation</vt:lpstr>
      <vt:lpstr>The solution to Deadlock:2. Prevention</vt:lpstr>
      <vt:lpstr>PowerPoint Presentation</vt:lpstr>
      <vt:lpstr>The solution to Deadlock: 3. Avoidance</vt:lpstr>
      <vt:lpstr>Cons of Deadlock Avoidance</vt:lpstr>
      <vt:lpstr>A major difference between Deadlock Prevention and Avoidance?</vt:lpstr>
      <vt:lpstr>What is Starvation?</vt:lpstr>
      <vt:lpstr>Solution to Starvation: Aging</vt:lpstr>
      <vt:lpstr>SCHEDULING</vt:lpstr>
      <vt:lpstr>Scheduling Algorithms</vt:lpstr>
      <vt:lpstr>Environments where scheduling algorithms are required</vt:lpstr>
      <vt:lpstr> Approaches to Thread Scheduling on Multiprocessor Systems</vt:lpstr>
      <vt:lpstr>Load Sharing</vt:lpstr>
      <vt:lpstr>Gang Scheduling</vt:lpstr>
      <vt:lpstr>Dedicated Processor Assignment</vt:lpstr>
      <vt:lpstr>Dynamic Scheduling</vt:lpstr>
      <vt:lpstr>Dining Philosophers’ Problem</vt:lpstr>
      <vt:lpstr>Solutions to the Dining Philosopher Problem</vt:lpstr>
      <vt:lpstr>Solutions to the Dining Philosopher Problem</vt:lpstr>
      <vt:lpstr>An Implementation in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Jeremy Brown</dc:creator>
  <cp:lastModifiedBy>Ifeoluwatayo Ige</cp:lastModifiedBy>
  <cp:revision>254</cp:revision>
  <cp:lastPrinted>2019-09-23T11:55:26Z</cp:lastPrinted>
  <dcterms:created xsi:type="dcterms:W3CDTF">2017-01-22T03:29:45Z</dcterms:created>
  <dcterms:modified xsi:type="dcterms:W3CDTF">2023-09-28T19:13:12Z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