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325" r:id="rId2"/>
    <p:sldId id="326" r:id="rId3"/>
    <p:sldId id="327" r:id="rId4"/>
    <p:sldId id="356" r:id="rId5"/>
    <p:sldId id="331" r:id="rId6"/>
    <p:sldId id="329" r:id="rId7"/>
    <p:sldId id="351" r:id="rId8"/>
    <p:sldId id="352" r:id="rId9"/>
    <p:sldId id="332" r:id="rId10"/>
    <p:sldId id="333" r:id="rId11"/>
    <p:sldId id="334" r:id="rId12"/>
    <p:sldId id="335" r:id="rId13"/>
    <p:sldId id="336" r:id="rId14"/>
    <p:sldId id="337" r:id="rId15"/>
    <p:sldId id="338" r:id="rId16"/>
    <p:sldId id="339" r:id="rId17"/>
    <p:sldId id="340" r:id="rId18"/>
    <p:sldId id="330" r:id="rId19"/>
    <p:sldId id="341" r:id="rId20"/>
    <p:sldId id="342" r:id="rId21"/>
    <p:sldId id="343" r:id="rId22"/>
    <p:sldId id="344" r:id="rId23"/>
    <p:sldId id="345" r:id="rId24"/>
    <p:sldId id="353" r:id="rId25"/>
    <p:sldId id="349" r:id="rId26"/>
    <p:sldId id="350" r:id="rId27"/>
    <p:sldId id="354" r:id="rId28"/>
    <p:sldId id="35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58"/>
    <p:restoredTop sz="74869" autoAdjust="0"/>
  </p:normalViewPr>
  <p:slideViewPr>
    <p:cSldViewPr snapToGrid="0" snapToObjects="1">
      <p:cViewPr varScale="1">
        <p:scale>
          <a:sx n="51" d="100"/>
          <a:sy n="51" d="100"/>
        </p:scale>
        <p:origin x="824" y="48"/>
      </p:cViewPr>
      <p:guideLst/>
    </p:cSldViewPr>
  </p:slideViewPr>
  <p:notesTextViewPr>
    <p:cViewPr>
      <p:scale>
        <a:sx n="90" d="100"/>
        <a:sy n="9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FAD45-6BF0-D34D-9E2F-491457E52E47}" type="datetimeFigureOut">
              <a:rPr lang="en-US" smtClean="0"/>
              <a:t>7/30/2019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8CD09-B752-B54F-9BC6-8FE30793453A}" type="slidenum">
              <a:rPr lang="en-US" smtClean="0"/>
              <a:t>‹#›</a:t>
            </a:fld>
            <a:endParaRPr lang="en-US"/>
          </a:p>
        </p:txBody>
      </p:sp>
    </p:spTree>
    <p:extLst>
      <p:ext uri="{BB962C8B-B14F-4D97-AF65-F5344CB8AC3E}">
        <p14:creationId xmlns:p14="http://schemas.microsoft.com/office/powerpoint/2010/main" val="1526919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o.illinois.edu/ddrf-research-exampl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module covers the basics of text analysis and introduces the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Research Center (HTRC) and the tools and services it provides to facilitate large-scale text analysis of the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Digital Library</a:t>
            </a:r>
            <a:r>
              <a:rPr lang="en-US" sz="1200" kern="1200" dirty="0" smtClean="0">
                <a:solidFill>
                  <a:schemeClr val="tx1"/>
                </a:solidFill>
                <a:effectLst/>
                <a:latin typeface="+mn-lt"/>
                <a:ea typeface="+mn-ea"/>
                <a:cs typeface="+mn-cs"/>
              </a:rPr>
              <a:t>. This</a:t>
            </a:r>
            <a:r>
              <a:rPr lang="en-US" sz="1200" kern="1200" baseline="0" dirty="0" smtClean="0">
                <a:solidFill>
                  <a:schemeClr val="tx1"/>
                </a:solidFill>
                <a:effectLst/>
                <a:latin typeface="+mn-lt"/>
                <a:ea typeface="+mn-ea"/>
                <a:cs typeface="+mn-cs"/>
              </a:rPr>
              <a:t> version of Module 1 has been adapted from the original module provided by HTRC by Daniel Tracy, Head, Scholarly Communication and Publishing at the University of Illinois at Urbana Champaign.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a:t>
            </a:fld>
            <a:endParaRPr lang="en-US"/>
          </a:p>
        </p:txBody>
      </p:sp>
    </p:spTree>
    <p:extLst>
      <p:ext uri="{BB962C8B-B14F-4D97-AF65-F5344CB8AC3E}">
        <p14:creationId xmlns:p14="http://schemas.microsoft.com/office/powerpoint/2010/main" val="91060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look at some other real-world examples in more detail together. Here is a well-known example of text analysis that used a method called </a:t>
            </a:r>
            <a:r>
              <a:rPr lang="en-US" sz="1200" kern="1200" dirty="0" err="1">
                <a:solidFill>
                  <a:schemeClr val="tx1"/>
                </a:solidFill>
                <a:effectLst/>
                <a:latin typeface="+mn-lt"/>
                <a:ea typeface="+mn-ea"/>
                <a:cs typeface="+mn-cs"/>
              </a:rPr>
              <a:t>Stylometry</a:t>
            </a:r>
            <a:r>
              <a:rPr lang="en-US" sz="1200" kern="1200" dirty="0">
                <a:solidFill>
                  <a:schemeClr val="tx1"/>
                </a:solidFill>
                <a:effectLst/>
                <a:latin typeface="+mn-lt"/>
                <a:ea typeface="+mn-ea"/>
                <a:cs typeface="+mn-cs"/>
              </a:rPr>
              <a:t>. When </a:t>
            </a:r>
            <a:r>
              <a:rPr lang="en-US" sz="1200" i="1" kern="1200" dirty="0">
                <a:solidFill>
                  <a:schemeClr val="tx1"/>
                </a:solidFill>
                <a:effectLst/>
                <a:latin typeface="+mn-lt"/>
                <a:ea typeface="+mn-ea"/>
                <a:cs typeface="+mn-cs"/>
              </a:rPr>
              <a:t>The Cuckoo’s Calling </a:t>
            </a:r>
            <a:r>
              <a:rPr lang="en-US" sz="1200" kern="1200" dirty="0">
                <a:solidFill>
                  <a:schemeClr val="tx1"/>
                </a:solidFill>
                <a:effectLst/>
                <a:latin typeface="+mn-lt"/>
                <a:ea typeface="+mn-ea"/>
                <a:cs typeface="+mn-cs"/>
              </a:rPr>
              <a:t>by</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Robert Galbraith was published in 2013, people wondered if the book was actually written by the famous JK Rowling under a pen name</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research question such as “Did JK Rowling write </a:t>
            </a:r>
            <a:r>
              <a:rPr lang="en-US" sz="1200" i="1" kern="1200" dirty="0">
                <a:solidFill>
                  <a:schemeClr val="tx1"/>
                </a:solidFill>
                <a:effectLst/>
                <a:latin typeface="+mn-lt"/>
                <a:ea typeface="+mn-ea"/>
                <a:cs typeface="+mn-cs"/>
              </a:rPr>
              <a:t>The Cuckoo’s Calling</a:t>
            </a:r>
            <a:r>
              <a:rPr lang="en-US" sz="1200" kern="1200" dirty="0">
                <a:solidFill>
                  <a:schemeClr val="tx1"/>
                </a:solidFill>
                <a:effectLst/>
                <a:latin typeface="+mn-lt"/>
                <a:ea typeface="+mn-ea"/>
                <a:cs typeface="+mn-cs"/>
              </a:rPr>
              <a:t> under the pen name Robert Galbraith?” is a good fit for using text analysis methods to explore, because this question is very difficult to answer and prove just by reading and comparing various texts.</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It involves comparative analysis (</a:t>
            </a:r>
            <a:r>
              <a:rPr lang="en-US" sz="1200" i="1" kern="1200" dirty="0">
                <a:solidFill>
                  <a:schemeClr val="tx1"/>
                </a:solidFill>
                <a:effectLst/>
                <a:latin typeface="+mn-lt"/>
                <a:ea typeface="+mn-ea"/>
                <a:cs typeface="+mn-cs"/>
              </a:rPr>
              <a:t>The Cuckoo’s Calling</a:t>
            </a:r>
            <a:r>
              <a:rPr lang="en-US" sz="1200" kern="1200" dirty="0">
                <a:solidFill>
                  <a:schemeClr val="tx1"/>
                </a:solidFill>
                <a:effectLst/>
                <a:latin typeface="+mn-lt"/>
                <a:ea typeface="+mn-ea"/>
                <a:cs typeface="+mn-cs"/>
              </a:rPr>
              <a:t> vs. other books by Rowling) and recognizing patterns between her writing and </a:t>
            </a:r>
            <a:r>
              <a:rPr lang="en-US" sz="1200" i="1" kern="1200" dirty="0">
                <a:solidFill>
                  <a:schemeClr val="tx1"/>
                </a:solidFill>
                <a:effectLst/>
                <a:latin typeface="+mn-lt"/>
                <a:ea typeface="+mn-ea"/>
                <a:cs typeface="+mn-cs"/>
              </a:rPr>
              <a:t>The Cuckoo’s Calling</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90816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Therefore, the overall approach to and process of exploring this question was:</a:t>
            </a:r>
          </a:p>
          <a:p>
            <a:pPr lvl="0"/>
            <a:r>
              <a:rPr lang="en-US" sz="1200" kern="1200" dirty="0">
                <a:solidFill>
                  <a:schemeClr val="tx1"/>
                </a:solidFill>
                <a:effectLst/>
                <a:latin typeface="+mn-lt"/>
                <a:ea typeface="+mn-ea"/>
                <a:cs typeface="+mn-cs"/>
              </a:rPr>
              <a:t>At first, human reading led to hunch about authorship that raised the question. </a:t>
            </a:r>
          </a:p>
          <a:p>
            <a:pPr lvl="0"/>
            <a:r>
              <a:rPr lang="en-US" sz="1200" kern="1200" dirty="0">
                <a:solidFill>
                  <a:schemeClr val="tx1"/>
                </a:solidFill>
                <a:effectLst/>
                <a:latin typeface="+mn-lt"/>
                <a:ea typeface="+mn-ea"/>
                <a:cs typeface="+mn-cs"/>
              </a:rPr>
              <a:t>Then, Patrick </a:t>
            </a:r>
            <a:r>
              <a:rPr lang="en-US" sz="1200" kern="1200" dirty="0" err="1">
                <a:solidFill>
                  <a:schemeClr val="tx1"/>
                </a:solidFill>
                <a:effectLst/>
                <a:latin typeface="+mn-lt"/>
                <a:ea typeface="+mn-ea"/>
                <a:cs typeface="+mn-cs"/>
              </a:rPr>
              <a:t>Juola</a:t>
            </a:r>
            <a:r>
              <a:rPr lang="en-US" sz="1200" kern="1200" dirty="0">
                <a:solidFill>
                  <a:schemeClr val="tx1"/>
                </a:solidFill>
                <a:effectLst/>
                <a:latin typeface="+mn-lt"/>
                <a:ea typeface="+mn-ea"/>
                <a:cs typeface="+mn-cs"/>
              </a:rPr>
              <a:t> conducted a </a:t>
            </a:r>
            <a:r>
              <a:rPr lang="en-US" sz="1200" kern="1200" dirty="0" err="1">
                <a:solidFill>
                  <a:schemeClr val="tx1"/>
                </a:solidFill>
                <a:effectLst/>
                <a:latin typeface="+mn-lt"/>
                <a:ea typeface="+mn-ea"/>
                <a:cs typeface="+mn-cs"/>
              </a:rPr>
              <a:t>Stylometric</a:t>
            </a:r>
            <a:r>
              <a:rPr lang="en-US" sz="1200" kern="1200" dirty="0">
                <a:solidFill>
                  <a:schemeClr val="tx1"/>
                </a:solidFill>
                <a:effectLst/>
                <a:latin typeface="+mn-lt"/>
                <a:ea typeface="+mn-ea"/>
                <a:cs typeface="+mn-cs"/>
              </a:rPr>
              <a:t> analysis to complete a computational comparison of diction between this book and others written by Rowling. By comparing a set of linguistic variables between the text of </a:t>
            </a:r>
            <a:r>
              <a:rPr lang="en-US" sz="1200" i="1" kern="1200" dirty="0">
                <a:solidFill>
                  <a:schemeClr val="tx1"/>
                </a:solidFill>
                <a:effectLst/>
                <a:latin typeface="+mn-lt"/>
                <a:ea typeface="+mn-ea"/>
                <a:cs typeface="+mn-cs"/>
              </a:rPr>
              <a:t>The Cuckoo’s Calling</a:t>
            </a:r>
            <a:r>
              <a:rPr lang="en-US" sz="1200" kern="1200" dirty="0">
                <a:solidFill>
                  <a:schemeClr val="tx1"/>
                </a:solidFill>
                <a:effectLst/>
                <a:latin typeface="+mn-lt"/>
                <a:ea typeface="+mn-ea"/>
                <a:cs typeface="+mn-cs"/>
              </a:rPr>
              <a:t> and four other texts (one by Rowling, three by other “distractor authors” for comparison), the results suggested that Rowling’s writing style is the closest to the author of the </a:t>
            </a:r>
            <a:r>
              <a:rPr lang="en-US" sz="1200" i="1" kern="1200" dirty="0">
                <a:solidFill>
                  <a:schemeClr val="tx1"/>
                </a:solidFill>
                <a:effectLst/>
                <a:latin typeface="+mn-lt"/>
                <a:ea typeface="+mn-ea"/>
                <a:cs typeface="+mn-cs"/>
              </a:rPr>
              <a:t>The Cuckoo’s Calling</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This provided a kind of statistical “proof” of authorial fingerprint, and Rowling admitted to writing the novel under the pen name Galbraith shortly after</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Most stylistic identification text</a:t>
            </a:r>
            <a:r>
              <a:rPr lang="en-US" sz="1200" kern="1200" baseline="0" dirty="0" smtClean="0">
                <a:solidFill>
                  <a:schemeClr val="tx1"/>
                </a:solidFill>
                <a:effectLst/>
                <a:latin typeface="+mn-lt"/>
                <a:ea typeface="+mn-ea"/>
                <a:cs typeface="+mn-cs"/>
              </a:rPr>
              <a:t> analysis questions are answered with “supervised learning” approaches.</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i="1" kern="1200" dirty="0" err="1">
                <a:solidFill>
                  <a:schemeClr val="tx1"/>
                </a:solidFill>
                <a:effectLst/>
                <a:latin typeface="+mn-lt"/>
                <a:ea typeface="+mn-ea"/>
                <a:cs typeface="+mn-cs"/>
              </a:rPr>
              <a:t>Juola’s</a:t>
            </a:r>
            <a:r>
              <a:rPr lang="en-US" sz="1200" i="1" kern="1200" dirty="0">
                <a:solidFill>
                  <a:schemeClr val="tx1"/>
                </a:solidFill>
                <a:effectLst/>
                <a:latin typeface="+mn-lt"/>
                <a:ea typeface="+mn-ea"/>
                <a:cs typeface="+mn-cs"/>
              </a:rPr>
              <a:t> approach was to compare The Cuckoo’s Calling with Rowling’s own writing, as well as with samples written by three other authors as “distractor authors” for comparison. He broke the text of The Cuckoo’s Calling into chunks of 1000 lines and compared each chunk individually against the baseline model built from each of the four candidate novels. This comparison consisted of conducting four separate types of analyses focusing on four different linguistic variables that indicate style, including the distribution of word lengths, the 100 most common words in the text, the distribution of character 4-grams (groups of four adjacent characters) and word bigrams (pairs of adjacent words). The results pointed strongly to Rowling as the author of The Cuckoo’s Calling out of the four authors studied.</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8069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A researcher may want to explore a question such as “What themes are common in 19th century literature?” </a:t>
            </a:r>
          </a:p>
          <a:p>
            <a:pPr lvl="0"/>
            <a:r>
              <a:rPr lang="en-US" sz="1200" kern="1200" dirty="0">
                <a:solidFill>
                  <a:schemeClr val="tx1"/>
                </a:solidFill>
                <a:effectLst/>
                <a:latin typeface="+mn-lt"/>
                <a:ea typeface="+mn-ea"/>
                <a:cs typeface="+mn-cs"/>
              </a:rPr>
              <a:t>Matt </a:t>
            </a:r>
            <a:r>
              <a:rPr lang="en-US" sz="1200" kern="1200" dirty="0" err="1">
                <a:solidFill>
                  <a:schemeClr val="tx1"/>
                </a:solidFill>
                <a:effectLst/>
                <a:latin typeface="+mn-lt"/>
                <a:ea typeface="+mn-ea"/>
                <a:cs typeface="+mn-cs"/>
              </a:rPr>
              <a:t>Jockers</a:t>
            </a:r>
            <a:r>
              <a:rPr lang="en-US" sz="1200" kern="1200" dirty="0">
                <a:solidFill>
                  <a:schemeClr val="tx1"/>
                </a:solidFill>
                <a:effectLst/>
                <a:latin typeface="+mn-lt"/>
                <a:ea typeface="+mn-ea"/>
                <a:cs typeface="+mn-cs"/>
              </a:rPr>
              <a:t> and David </a:t>
            </a:r>
            <a:r>
              <a:rPr lang="en-US" sz="1200" kern="1200" dirty="0" err="1">
                <a:solidFill>
                  <a:schemeClr val="tx1"/>
                </a:solidFill>
                <a:effectLst/>
                <a:latin typeface="+mn-lt"/>
                <a:ea typeface="+mn-ea"/>
                <a:cs typeface="+mn-cs"/>
              </a:rPr>
              <a:t>Mimno</a:t>
            </a:r>
            <a:r>
              <a:rPr lang="en-US" sz="1200" kern="1200" dirty="0">
                <a:solidFill>
                  <a:schemeClr val="tx1"/>
                </a:solidFill>
                <a:effectLst/>
                <a:latin typeface="+mn-lt"/>
                <a:ea typeface="+mn-ea"/>
                <a:cs typeface="+mn-cs"/>
              </a:rPr>
              <a:t> asked this question in a paper published in 201</a:t>
            </a:r>
            <a:r>
              <a:rPr lang="en-US" altLang="zh-CN" sz="1200"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This is a “huge” research question that would require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very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large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corpus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an impossible amount of human reading to answer. Hence, it is a good fit for using text analysis, and more specifically topic modeling, to investigate. </a:t>
            </a:r>
          </a:p>
          <a:p>
            <a:pPr lvl="0"/>
            <a:r>
              <a:rPr lang="en-US" sz="1200" kern="1200" dirty="0">
                <a:solidFill>
                  <a:schemeClr val="tx1"/>
                </a:solidFill>
                <a:effectLst/>
                <a:latin typeface="+mn-lt"/>
                <a:ea typeface="+mn-ea"/>
                <a:cs typeface="+mn-cs"/>
              </a:rPr>
              <a:t>It involves the recognition of thematic patterns in the writing, and compares those patterns across many works from the period.</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79272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To explore what themes are common in 19th century literature, </a:t>
            </a:r>
            <a:r>
              <a:rPr lang="en-US" sz="1200" kern="1200" dirty="0" err="1">
                <a:solidFill>
                  <a:schemeClr val="tx1"/>
                </a:solidFill>
                <a:effectLst/>
                <a:latin typeface="+mn-lt"/>
                <a:ea typeface="+mn-ea"/>
                <a:cs typeface="+mn-cs"/>
              </a:rPr>
              <a:t>Jockers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Mimno</a:t>
            </a:r>
            <a:r>
              <a:rPr lang="en-US" sz="1200" kern="1200" dirty="0">
                <a:solidFill>
                  <a:schemeClr val="tx1"/>
                </a:solidFill>
                <a:effectLst/>
                <a:latin typeface="+mn-lt"/>
                <a:ea typeface="+mn-ea"/>
                <a:cs typeface="+mn-cs"/>
              </a:rPr>
              <a:t> ran large quantities of texts through a statistical algorithm to discover “topics”.  Topic modeling is based on the idea that words that co-occur are likely to be about the same thing, so co-occurring words are represented as topics. </a:t>
            </a:r>
          </a:p>
          <a:p>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that topic modelling is unsupervised machine learning because human inputs are minimal (the only input is the text).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04147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 visualization of one of their results. It’s a word cloud consisting of a theme they identified algorithmically, which they have labeled “female fashion”. We see words such as gown, silk, dress, lace, and ribbon. These are words that tended to co-occur across their corpus of nineteenth century text. Through these results, </a:t>
            </a:r>
            <a:r>
              <a:rPr lang="en-US" sz="1200" kern="1200" dirty="0" err="1">
                <a:solidFill>
                  <a:schemeClr val="tx1"/>
                </a:solidFill>
                <a:effectLst/>
                <a:latin typeface="+mn-lt"/>
                <a:ea typeface="+mn-ea"/>
                <a:cs typeface="+mn-cs"/>
              </a:rPr>
              <a:t>Jockers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Mimno</a:t>
            </a:r>
            <a:r>
              <a:rPr lang="en-US" sz="1200" kern="1200" dirty="0">
                <a:solidFill>
                  <a:schemeClr val="tx1"/>
                </a:solidFill>
                <a:effectLst/>
                <a:latin typeface="+mn-lt"/>
                <a:ea typeface="+mn-ea"/>
                <a:cs typeface="+mn-cs"/>
              </a:rPr>
              <a:t> are able to argue that authors from this time period wrote about what women wore.</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that “female fashion” is a term they applied to summarize the group of words that the computational analysis had identified as a topic; the algorithm itself cannot give you the name of the topic. This will be explained in more detail in one of our other modules.</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14</a:t>
            </a:fld>
            <a:endParaRPr lang="en-US"/>
          </a:p>
        </p:txBody>
      </p:sp>
    </p:spTree>
    <p:extLst>
      <p:ext uri="{BB962C8B-B14F-4D97-AF65-F5344CB8AC3E}">
        <p14:creationId xmlns:p14="http://schemas.microsoft.com/office/powerpoint/2010/main" val="92103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Here’s our last example. A question like “</a:t>
            </a:r>
            <a:r>
              <a:rPr lang="en-US" sz="1200" i="1" kern="1200" dirty="0">
                <a:solidFill>
                  <a:schemeClr val="tx1"/>
                </a:solidFill>
                <a:effectLst/>
                <a:latin typeface="+mn-lt"/>
                <a:ea typeface="+mn-ea"/>
                <a:cs typeface="+mn-cs"/>
              </a:rPr>
              <a:t>What textual characteristics constitute ‘literary language’?</a:t>
            </a:r>
            <a:r>
              <a:rPr lang="en-US" sz="1200" kern="1200" dirty="0">
                <a:solidFill>
                  <a:schemeClr val="tx1"/>
                </a:solidFill>
                <a:effectLst/>
                <a:latin typeface="+mn-lt"/>
                <a:ea typeface="+mn-ea"/>
                <a:cs typeface="+mn-cs"/>
              </a:rPr>
              <a:t>” is a good one for text analysis. </a:t>
            </a:r>
          </a:p>
          <a:p>
            <a:pPr lvl="0"/>
            <a:r>
              <a:rPr lang="en-US" sz="1200" kern="1200" dirty="0">
                <a:solidFill>
                  <a:schemeClr val="tx1"/>
                </a:solidFill>
                <a:effectLst/>
                <a:latin typeface="+mn-lt"/>
                <a:ea typeface="+mn-ea"/>
                <a:cs typeface="+mn-cs"/>
              </a:rPr>
              <a:t>This question covers a very large time span, so it would also be almost impossible to answer with human reading. </a:t>
            </a:r>
          </a:p>
          <a:p>
            <a:pPr lvl="0"/>
            <a:r>
              <a:rPr lang="en-US" sz="1200" kern="1200" dirty="0">
                <a:solidFill>
                  <a:schemeClr val="tx1"/>
                </a:solidFill>
                <a:effectLst/>
                <a:latin typeface="+mn-lt"/>
                <a:ea typeface="+mn-ea"/>
                <a:cs typeface="+mn-cs"/>
              </a:rPr>
              <a:t>It explores change over time, as well as pattern deduction.</a:t>
            </a:r>
          </a:p>
        </p:txBody>
      </p:sp>
    </p:spTree>
    <p:extLst>
      <p:ext uri="{BB962C8B-B14F-4D97-AF65-F5344CB8AC3E}">
        <p14:creationId xmlns:p14="http://schemas.microsoft.com/office/powerpoint/2010/main" val="1678149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In this example, Ted Underwood and Jordan Sellers used classification algorithms to study what characteristics constitute “literary language”. </a:t>
            </a:r>
          </a:p>
          <a:p>
            <a:pPr lvl="0"/>
            <a:r>
              <a:rPr lang="en-US" sz="1200" kern="1200" dirty="0">
                <a:solidFill>
                  <a:schemeClr val="tx1"/>
                </a:solidFill>
                <a:effectLst/>
                <a:latin typeface="+mn-lt"/>
                <a:ea typeface="+mn-ea"/>
                <a:cs typeface="+mn-cs"/>
              </a:rPr>
              <a:t>Their approach was to show the difference in words used in poetry, drama, and fiction with those used in nonfiction to demonstrate how “literary language” developed over time. First, they trained a computational model to identify literary genres. Then, they compared which words are most frequently used over time in non-fiction prose versus “literary” genres. Their results demonstrated tendency for poetry, drama, and fiction to use older English words.</a:t>
            </a:r>
          </a:p>
          <a:p>
            <a:r>
              <a:rPr lang="en-US" sz="1200" i="1" kern="1200" dirty="0">
                <a:solidFill>
                  <a:schemeClr val="tx1"/>
                </a:solidFill>
                <a:effectLst/>
                <a:latin typeface="+mn-lt"/>
                <a:ea typeface="+mn-ea"/>
                <a:cs typeface="+mn-cs"/>
              </a:rPr>
              <a:t>More background on this example: In their research, the authors noted that defining the distinctive characteristics of “literary language” was historically a large part of literary criticism, but that it was largely abandoned because of the changing definition of literature over time. Literature referred to writing or learning generally, up until the middle of the 18th century. The concept of literature as imaginative writing emerged gradually between 1750 and 1850. The authors were interested in investigating the changes in literary language over time, as ideas of what constituted literature transformed. They used the relative use of newer words to older words to investigate differences. Their dataset consisted of a collection of 4,275 mostly book-length documents, and they included only the most common ten thousand words in the collection and excluded determiners, prepositions, conjunctions and pronouns.  </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The authors explain that there are social implications to word age, because there were 200 years during which English was almost exclusively spoken, while French was used for writing. When English began to be written again, around 1250, literate vocabulary was borrowed from French and Latin. So, the older words tend to be more informal and the newer words were more learned or literate language. This is their basis in using the changing ratio of older and newer words over time to reveal patterns in the development of literary language.</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They used a similar process to differentiate literary language in the different genres, and to see how this changed over time. </a:t>
            </a:r>
            <a:endParaRPr lang="en-US" sz="1200" i="1" kern="1200" dirty="0" smtClean="0">
              <a:solidFill>
                <a:schemeClr val="tx1"/>
              </a:solidFill>
              <a:effectLst/>
              <a:latin typeface="+mn-lt"/>
              <a:ea typeface="+mn-ea"/>
              <a:cs typeface="+mn-cs"/>
            </a:endParaRP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This approach begins with supervised</a:t>
            </a:r>
            <a:r>
              <a:rPr lang="en-US" sz="1200" i="1" kern="1200" baseline="0" dirty="0" smtClean="0">
                <a:solidFill>
                  <a:schemeClr val="tx1"/>
                </a:solidFill>
                <a:effectLst/>
                <a:latin typeface="+mn-lt"/>
                <a:ea typeface="+mn-ea"/>
                <a:cs typeface="+mn-cs"/>
              </a:rPr>
              <a:t> machine learning to develop classification rules based on word use, then statistical analysis of the words used in the different classes.</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82316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another look at one of the graphs from their paper. It shows one way that literary diction differs from that of nonfiction writing between 1700 and 1900. The Y axis shows the ratio of old words to new words, and</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X axis shows years. So, the graph illustrates word age over time. The words used in Poetry, Drama, and Fiction are shown in purple, and nonfiction prose are shown in dark gray. The graph shows a gradual increase in the use of new words in both categories until about 1775, when older words began to be more prevalent in Poetry, Drama, and Fiction. </a:t>
            </a:r>
          </a:p>
          <a:p>
            <a:r>
              <a:rPr lang="en-US" sz="1200" kern="1200" dirty="0">
                <a:solidFill>
                  <a:schemeClr val="tx1"/>
                </a:solidFill>
                <a:effectLst/>
                <a:latin typeface="+mn-lt"/>
                <a:ea typeface="+mn-ea"/>
                <a:cs typeface="+mn-cs"/>
              </a:rPr>
              <a:t>Therefore, this analysis reveals some patterns in the development of literary language.</a:t>
            </a:r>
          </a:p>
          <a:p>
            <a:r>
              <a:rPr lang="en-US" sz="1200" i="1" kern="1200" dirty="0">
                <a:solidFill>
                  <a:schemeClr val="tx1"/>
                </a:solidFill>
                <a:effectLst/>
                <a:latin typeface="+mn-lt"/>
                <a:ea typeface="+mn-ea"/>
                <a:cs typeface="+mn-cs"/>
              </a:rPr>
              <a:t>The authors point out that by the end of the 19th century there was a “sharply marked distinction between literary and nonliterary diction: novels were using the older part of the lexicon at a rate almost double that of nonfiction prose.” </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17</a:t>
            </a:fld>
            <a:endParaRPr lang="en-US"/>
          </a:p>
        </p:txBody>
      </p:sp>
    </p:spTree>
    <p:extLst>
      <p:ext uri="{BB962C8B-B14F-4D97-AF65-F5344CB8AC3E}">
        <p14:creationId xmlns:p14="http://schemas.microsoft.com/office/powerpoint/2010/main" val="1723927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pause for a brief discussion. </a:t>
            </a:r>
          </a:p>
          <a:p>
            <a:pPr lvl="0"/>
            <a:r>
              <a:rPr lang="en-US" sz="1200" kern="1200" dirty="0">
                <a:solidFill>
                  <a:schemeClr val="tx1"/>
                </a:solidFill>
                <a:effectLst/>
                <a:latin typeface="+mn-lt"/>
                <a:ea typeface="+mn-ea"/>
                <a:cs typeface="+mn-cs"/>
              </a:rPr>
              <a:t>What examples have you seen of text analysis?</a:t>
            </a:r>
          </a:p>
          <a:p>
            <a:pPr lvl="0"/>
            <a:r>
              <a:rPr lang="en-US" sz="1200" kern="1200" dirty="0">
                <a:solidFill>
                  <a:schemeClr val="tx1"/>
                </a:solidFill>
                <a:effectLst/>
                <a:latin typeface="+mn-lt"/>
                <a:ea typeface="+mn-ea"/>
                <a:cs typeface="+mn-cs"/>
              </a:rPr>
              <a:t>In what contexts do you see yourself using text analysis? </a:t>
            </a:r>
            <a:r>
              <a:rPr lang="en-US" altLang="zh-CN" sz="1200" kern="1200" dirty="0">
                <a:solidFill>
                  <a:schemeClr val="tx1"/>
                </a:solidFill>
                <a:effectLst/>
                <a:latin typeface="+mn-lt"/>
                <a:ea typeface="+mn-ea"/>
                <a:cs typeface="+mn-cs"/>
              </a:rPr>
              <a:t>What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about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he researchers you support?</a:t>
            </a:r>
          </a:p>
          <a:p>
            <a:r>
              <a:rPr lang="en-US" sz="1200" i="1" kern="1200" dirty="0">
                <a:solidFill>
                  <a:schemeClr val="tx1"/>
                </a:solidFill>
                <a:effectLst/>
                <a:latin typeface="+mn-lt"/>
                <a:ea typeface="+mn-ea"/>
                <a:cs typeface="+mn-cs"/>
              </a:rPr>
              <a:t>Instructor facilitates whole-group discussion.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18</a:t>
            </a:fld>
            <a:endParaRPr lang="en-US"/>
          </a:p>
        </p:txBody>
      </p:sp>
    </p:spTree>
    <p:extLst>
      <p:ext uri="{BB962C8B-B14F-4D97-AF65-F5344CB8AC3E}">
        <p14:creationId xmlns:p14="http://schemas.microsoft.com/office/powerpoint/2010/main" val="929677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next section, we will introduce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Digital Library (HTDL), and the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Research Center (HTRC), and how they work to support large-scale text analysis. Here is a diagram illustrating where the HTDL and HTRC are in a basic text analysis workflow.</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Please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note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that</a:t>
            </a:r>
            <a:r>
              <a:rPr lang="zh-CN" altLang="en-US" sz="120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this is not a naturally occurring </a:t>
            </a:r>
            <a:r>
              <a:rPr lang="en-US" altLang="zh-CN" sz="1200" b="0" i="0" kern="1200" dirty="0">
                <a:solidFill>
                  <a:schemeClr val="tx1"/>
                </a:solidFill>
                <a:effectLst/>
                <a:latin typeface="+mn-lt"/>
                <a:ea typeface="+mn-ea"/>
                <a:cs typeface="+mn-cs"/>
              </a:rPr>
              <a:t>workflow,</a:t>
            </a:r>
            <a:r>
              <a:rPr lang="en-US" sz="1200" b="0" i="0" kern="1200" dirty="0">
                <a:solidFill>
                  <a:schemeClr val="tx1"/>
                </a:solidFill>
                <a:effectLst/>
                <a:latin typeface="+mn-lt"/>
                <a:ea typeface="+mn-ea"/>
                <a:cs typeface="+mn-cs"/>
              </a:rPr>
              <a:t> but an optional approach that the researcher can initiate.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will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talk</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more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about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how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text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analysis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workflow</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can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often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be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non-linear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and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messy</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later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this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module.</a:t>
            </a:r>
            <a:r>
              <a:rPr lang="zh-CN" altLang="en-US" sz="1200" b="0" i="0" kern="1200" baseline="0" dirty="0">
                <a:solidFill>
                  <a:schemeClr val="tx1"/>
                </a:solidFill>
                <a:effectLst/>
                <a:latin typeface="+mn-lt"/>
                <a:ea typeface="+mn-ea"/>
                <a:cs typeface="+mn-cs"/>
              </a:rPr>
              <a:t> </a:t>
            </a:r>
            <a:r>
              <a:rPr lang="en-US" dirty="0"/>
              <a:t/>
            </a:r>
            <a:br>
              <a:rPr lang="en-US" dirty="0"/>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we briefly introduced in the previous section, in a basic text analysis workflow, a researcher:</a:t>
            </a:r>
          </a:p>
          <a:p>
            <a:pPr marL="628650" lvl="1" indent="-171450">
              <a:buFont typeface="Arial" charset="0"/>
              <a:buChar char="•"/>
            </a:pPr>
            <a:r>
              <a:rPr lang="en-US" u="none" strike="noStrike" dirty="0">
                <a:effectLst/>
              </a:rPr>
              <a:t>Gathers digitized text (text that has been scanned and OCR-</a:t>
            </a:r>
            <a:r>
              <a:rPr lang="en-US" u="none" strike="noStrike" dirty="0" err="1">
                <a:effectLst/>
              </a:rPr>
              <a:t>ed</a:t>
            </a:r>
            <a:r>
              <a:rPr lang="en-US" u="none" strike="noStrike" dirty="0">
                <a:effectLst/>
              </a:rPr>
              <a:t>)</a:t>
            </a:r>
            <a:r>
              <a:rPr lang="zh-CN" altLang="en-US" u="none" strike="noStrike" dirty="0">
                <a:effectLst/>
              </a:rPr>
              <a:t> </a:t>
            </a:r>
            <a:r>
              <a:rPr lang="en-US" altLang="zh-CN" i="1" u="none" strike="noStrike" dirty="0">
                <a:effectLst/>
              </a:rPr>
              <a:t>Note:</a:t>
            </a:r>
            <a:r>
              <a:rPr lang="zh-CN" altLang="en-US" i="1" u="none" strike="noStrike" dirty="0">
                <a:effectLst/>
              </a:rPr>
              <a:t> </a:t>
            </a:r>
            <a:r>
              <a:rPr lang="en-US" altLang="zh-CN" i="1" u="none" strike="noStrike" dirty="0">
                <a:effectLst/>
              </a:rPr>
              <a:t>OCR</a:t>
            </a:r>
            <a:r>
              <a:rPr lang="zh-CN" altLang="en-US" i="1" u="none" strike="noStrike" dirty="0">
                <a:effectLst/>
              </a:rPr>
              <a:t> </a:t>
            </a:r>
            <a:r>
              <a:rPr lang="en-US" altLang="zh-CN" b="0" i="1" u="none" strike="noStrike" dirty="0">
                <a:effectLst/>
              </a:rPr>
              <a:t>(</a:t>
            </a:r>
            <a:r>
              <a:rPr lang="en-US" sz="1200" b="0" i="1" kern="1200" dirty="0">
                <a:solidFill>
                  <a:schemeClr val="tx1"/>
                </a:solidFill>
                <a:effectLst/>
                <a:latin typeface="+mn-lt"/>
                <a:ea typeface="+mn-ea"/>
                <a:cs typeface="+mn-cs"/>
              </a:rPr>
              <a:t>Optical character recognition</a:t>
            </a:r>
            <a:r>
              <a:rPr lang="en-US" altLang="zh-CN" sz="1200" b="0" i="1" kern="1200" dirty="0">
                <a:solidFill>
                  <a:schemeClr val="tx1"/>
                </a:solidFill>
                <a:effectLst/>
                <a:latin typeface="+mn-lt"/>
                <a:ea typeface="+mn-ea"/>
                <a:cs typeface="+mn-cs"/>
              </a:rPr>
              <a:t>)</a:t>
            </a:r>
            <a:r>
              <a:rPr lang="zh-CN" altLang="en-US" sz="1200" b="0" i="1" kern="1200" baseline="0" dirty="0">
                <a:solidFill>
                  <a:schemeClr val="tx1"/>
                </a:solidFill>
                <a:effectLst/>
                <a:latin typeface="+mn-lt"/>
                <a:ea typeface="+mn-ea"/>
                <a:cs typeface="+mn-cs"/>
              </a:rPr>
              <a:t> </a:t>
            </a:r>
            <a:r>
              <a:rPr lang="en-US" altLang="zh-CN" sz="1200" b="0" i="1" kern="1200" baseline="0" dirty="0">
                <a:solidFill>
                  <a:schemeClr val="tx1"/>
                </a:solidFill>
                <a:effectLst/>
                <a:latin typeface="+mn-lt"/>
                <a:ea typeface="+mn-ea"/>
                <a:cs typeface="+mn-cs"/>
              </a:rPr>
              <a:t>refers</a:t>
            </a:r>
            <a:r>
              <a:rPr lang="zh-CN" altLang="en-US" sz="1200" b="0" i="1" kern="1200" baseline="0" dirty="0">
                <a:solidFill>
                  <a:schemeClr val="tx1"/>
                </a:solidFill>
                <a:effectLst/>
                <a:latin typeface="+mn-lt"/>
                <a:ea typeface="+mn-ea"/>
                <a:cs typeface="+mn-cs"/>
              </a:rPr>
              <a:t> </a:t>
            </a:r>
            <a:r>
              <a:rPr lang="en-US" altLang="zh-CN" sz="1200" b="0" i="1" kern="1200" baseline="0" dirty="0">
                <a:solidFill>
                  <a:schemeClr val="tx1"/>
                </a:solidFill>
                <a:effectLst/>
                <a:latin typeface="+mn-lt"/>
                <a:ea typeface="+mn-ea"/>
                <a:cs typeface="+mn-cs"/>
              </a:rPr>
              <a:t>to</a:t>
            </a:r>
            <a:r>
              <a:rPr lang="zh-CN" altLang="en-US" sz="1200" b="0" i="1" kern="1200" baseline="0" dirty="0">
                <a:solidFill>
                  <a:schemeClr val="tx1"/>
                </a:solidFill>
                <a:effectLst/>
                <a:latin typeface="+mn-lt"/>
                <a:ea typeface="+mn-ea"/>
                <a:cs typeface="+mn-cs"/>
              </a:rPr>
              <a:t> </a:t>
            </a:r>
            <a:r>
              <a:rPr lang="en-US" altLang="zh-CN" sz="1200" b="0" i="1" kern="1200" baseline="0" dirty="0">
                <a:solidFill>
                  <a:schemeClr val="tx1"/>
                </a:solidFill>
                <a:effectLst/>
                <a:latin typeface="+mn-lt"/>
                <a:ea typeface="+mn-ea"/>
                <a:cs typeface="+mn-cs"/>
              </a:rPr>
              <a:t>the</a:t>
            </a:r>
            <a:r>
              <a:rPr lang="zh-CN" altLang="en-US" sz="1200" b="0" i="1" kern="1200" baseline="0" dirty="0">
                <a:solidFill>
                  <a:schemeClr val="tx1"/>
                </a:solidFill>
                <a:effectLst/>
                <a:latin typeface="+mn-lt"/>
                <a:ea typeface="+mn-ea"/>
                <a:cs typeface="+mn-cs"/>
              </a:rPr>
              <a:t> </a:t>
            </a:r>
            <a:r>
              <a:rPr lang="en-US" altLang="zh-CN" sz="1200" b="0" i="1" kern="1200" baseline="0" dirty="0">
                <a:solidFill>
                  <a:schemeClr val="tx1"/>
                </a:solidFill>
                <a:effectLst/>
                <a:latin typeface="+mn-lt"/>
                <a:ea typeface="+mn-ea"/>
                <a:cs typeface="+mn-cs"/>
              </a:rPr>
              <a:t>m</a:t>
            </a:r>
            <a:r>
              <a:rPr lang="en-US" sz="1200" i="1" kern="1200" dirty="0">
                <a:solidFill>
                  <a:schemeClr val="tx1"/>
                </a:solidFill>
                <a:effectLst/>
                <a:latin typeface="+mn-lt"/>
                <a:ea typeface="+mn-ea"/>
                <a:cs typeface="+mn-cs"/>
              </a:rPr>
              <a:t>echanical or electronic conversion of images of typed, handwritten or printed text into machine-encoded text. </a:t>
            </a:r>
            <a:endParaRPr lang="en-US" i="1" u="none" strike="noStrike" dirty="0">
              <a:effectLst/>
            </a:endParaRPr>
          </a:p>
          <a:p>
            <a:pPr marL="628650" lvl="1" indent="-171450">
              <a:buFont typeface="Arial" charset="0"/>
              <a:buChar char="•"/>
            </a:pPr>
            <a:r>
              <a:rPr lang="en-US" u="none" strike="noStrike" dirty="0">
                <a:effectLst/>
              </a:rPr>
              <a:t>Applies computational methods to that text, such as word counts, classification techniques, and topic modeling</a:t>
            </a:r>
          </a:p>
          <a:p>
            <a:pPr marL="628650" lvl="1" indent="-171450">
              <a:buFont typeface="Arial" charset="0"/>
              <a:buChar char="•"/>
            </a:pPr>
            <a:r>
              <a:rPr lang="en-US" u="none" strike="noStrike" dirty="0">
                <a:effectLst/>
              </a:rPr>
              <a:t>And then analyzes the results generated by the algorithm or technique</a:t>
            </a:r>
          </a:p>
          <a:p>
            <a:pPr lvl="0"/>
            <a:endParaRPr lang="en-US" u="none" strike="noStrike" dirty="0">
              <a:effectLst/>
            </a:endParaRPr>
          </a:p>
          <a:p>
            <a:pPr lvl="0"/>
            <a:r>
              <a:rPr lang="en-US" u="none" strike="noStrike" dirty="0">
                <a:effectLst/>
              </a:rPr>
              <a:t>The HTRC </a:t>
            </a:r>
            <a:r>
              <a:rPr lang="en-US" sz="1200" kern="1200" dirty="0">
                <a:solidFill>
                  <a:schemeClr val="tx1"/>
                </a:solidFill>
                <a:effectLst/>
                <a:latin typeface="+mn-lt"/>
                <a:ea typeface="+mn-ea"/>
                <a:cs typeface="+mn-cs"/>
              </a:rPr>
              <a:t>enters the workflow </a:t>
            </a:r>
            <a:r>
              <a:rPr lang="en-US" u="none" strike="noStrike" dirty="0">
                <a:effectLst/>
              </a:rPr>
              <a:t>at the points of providing digitized text at scale from HTDL and providing tools and services that enable computational research.</a:t>
            </a:r>
            <a:r>
              <a:rPr lang="en-US" u="none" strike="noStrike" baseline="0" dirty="0">
                <a:effectLst/>
              </a:rPr>
              <a:t> </a:t>
            </a:r>
          </a:p>
          <a:p>
            <a:pPr lvl="0"/>
            <a:endParaRPr lang="en-US" u="none" strike="noStrike" baseline="0" dirty="0">
              <a:effectLst/>
            </a:endParaRPr>
          </a:p>
          <a:p>
            <a:pPr lvl="0"/>
            <a:r>
              <a:rPr lang="en-US" u="none" strike="noStrike" dirty="0">
                <a:effectLst/>
              </a:rPr>
              <a:t>The researcher, of course, still brings her own analysis to bear on the results.</a:t>
            </a:r>
          </a:p>
          <a:p>
            <a:endParaRPr lang="en-US" dirty="0"/>
          </a:p>
        </p:txBody>
      </p:sp>
      <p:sp>
        <p:nvSpPr>
          <p:cNvPr id="4" name="Slide Number Placeholder 3"/>
          <p:cNvSpPr>
            <a:spLocks noGrp="1"/>
          </p:cNvSpPr>
          <p:nvPr>
            <p:ph type="sldNum" sz="quarter" idx="10"/>
          </p:nvPr>
        </p:nvSpPr>
        <p:spPr/>
        <p:txBody>
          <a:bodyPr/>
          <a:lstStyle/>
          <a:p>
            <a:fld id="{853A730F-BF44-DB45-8FF7-BA9FD32FADF5}" type="slidenum">
              <a:rPr lang="en-US" smtClean="0"/>
              <a:pPr/>
              <a:t>19</a:t>
            </a:fld>
            <a:endParaRPr lang="en-US" dirty="0"/>
          </a:p>
        </p:txBody>
      </p:sp>
    </p:spTree>
    <p:extLst>
      <p:ext uri="{BB962C8B-B14F-4D97-AF65-F5344CB8AC3E}">
        <p14:creationId xmlns:p14="http://schemas.microsoft.com/office/powerpoint/2010/main" val="104822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Here is a brief outline of what we will be covering in this module. </a:t>
            </a:r>
          </a:p>
          <a:p>
            <a:pPr lvl="0"/>
            <a:r>
              <a:rPr lang="en-US" sz="1200" kern="1200" dirty="0">
                <a:solidFill>
                  <a:schemeClr val="tx1"/>
                </a:solidFill>
                <a:effectLst/>
                <a:latin typeface="+mn-lt"/>
                <a:ea typeface="+mn-ea"/>
                <a:cs typeface="+mn-cs"/>
              </a:rPr>
              <a:t>We will first introduce the field of text analysis, and then introduce HathiTrust and the HathiTrust Research Center. Then we will look at the sample research question and case study examples that will frame the activities in this workshop.</a:t>
            </a:r>
          </a:p>
        </p:txBody>
      </p:sp>
      <p:sp>
        <p:nvSpPr>
          <p:cNvPr id="4" name="Slide Number Placeholder 3"/>
          <p:cNvSpPr>
            <a:spLocks noGrp="1"/>
          </p:cNvSpPr>
          <p:nvPr>
            <p:ph type="sldNum" sz="quarter" idx="10"/>
          </p:nvPr>
        </p:nvSpPr>
        <p:spPr/>
        <p:txBody>
          <a:bodyPr/>
          <a:lstStyle/>
          <a:p>
            <a:fld id="{F028CD09-B752-B54F-9BC6-8FE30793453A}" type="slidenum">
              <a:rPr lang="en-US" smtClean="0"/>
              <a:t>2</a:t>
            </a:fld>
            <a:endParaRPr lang="en-US"/>
          </a:p>
        </p:txBody>
      </p:sp>
    </p:spTree>
    <p:extLst>
      <p:ext uri="{BB962C8B-B14F-4D97-AF65-F5344CB8AC3E}">
        <p14:creationId xmlns:p14="http://schemas.microsoft.com/office/powerpoint/2010/main" val="1263320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is a library consortium founded in 2008, a community of research libraries committed to the long-term curation and availability of the cultural record. </a:t>
            </a:r>
          </a:p>
          <a:p>
            <a:r>
              <a:rPr lang="en-US" sz="1200" kern="1200" dirty="0">
                <a:solidFill>
                  <a:schemeClr val="tx1"/>
                </a:solidFill>
                <a:effectLst/>
                <a:latin typeface="+mn-lt"/>
                <a:ea typeface="+mn-ea"/>
                <a:cs typeface="+mn-cs"/>
              </a:rPr>
              <a:t>It is as an offshoot of the Google Books project, and most digitization has happened at academic research libraries. </a:t>
            </a:r>
          </a:p>
          <a:p>
            <a:r>
              <a:rPr lang="en-US" sz="1200" kern="1200" dirty="0">
                <a:solidFill>
                  <a:schemeClr val="tx1"/>
                </a:solidFill>
                <a:effectLst/>
                <a:latin typeface="+mn-lt"/>
                <a:ea typeface="+mn-ea"/>
                <a:cs typeface="+mn-cs"/>
              </a:rPr>
              <a:t>Currently, it has grown to over 120 partner institutions, mostly in the US, but also abroad. </a:t>
            </a:r>
          </a:p>
        </p:txBody>
      </p:sp>
      <p:sp>
        <p:nvSpPr>
          <p:cNvPr id="4" name="Slide Number Placeholder 3"/>
          <p:cNvSpPr>
            <a:spLocks noGrp="1"/>
          </p:cNvSpPr>
          <p:nvPr>
            <p:ph type="sldNum" sz="quarter" idx="10"/>
          </p:nvPr>
        </p:nvSpPr>
        <p:spPr/>
        <p:txBody>
          <a:bodyPr/>
          <a:lstStyle/>
          <a:p>
            <a:fld id="{D821779B-A8ED-F742-8DBB-C57FAEDABD9D}" type="slidenum">
              <a:rPr lang="en-US" smtClean="0"/>
              <a:t>20</a:t>
            </a:fld>
            <a:endParaRPr lang="en-US"/>
          </a:p>
        </p:txBody>
      </p:sp>
    </p:spTree>
    <p:extLst>
      <p:ext uri="{BB962C8B-B14F-4D97-AF65-F5344CB8AC3E}">
        <p14:creationId xmlns:p14="http://schemas.microsoft.com/office/powerpoint/2010/main" val="1748630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Digital Library is concerned with collecting, preserving, and providing access to the content digitized at the partner institutions,</a:t>
            </a:r>
            <a:r>
              <a:rPr lang="en-US" sz="120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mostly digitized books from libraries.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HTDL contains over 1</a:t>
            </a:r>
            <a:r>
              <a:rPr lang="en-US" altLang="zh-CN" sz="1200" kern="1200" dirty="0">
                <a:solidFill>
                  <a:schemeClr val="tx1"/>
                </a:solidFill>
                <a:effectLst/>
                <a:latin typeface="+mn-lt"/>
                <a:ea typeface="+mn-ea"/>
                <a:cs typeface="+mn-cs"/>
              </a:rPr>
              <a:t>6</a:t>
            </a:r>
            <a:r>
              <a:rPr lang="en-US" sz="1200" kern="1200" dirty="0">
                <a:solidFill>
                  <a:schemeClr val="tx1"/>
                </a:solidFill>
                <a:effectLst/>
                <a:latin typeface="+mn-lt"/>
                <a:ea typeface="+mn-ea"/>
                <a:cs typeface="+mn-cs"/>
              </a:rPr>
              <a:t> million volumes made up of more than 5 billion total pages. Over half of the volumes are in English. It has material going back to the 15th century, though the majority of the content comes from the 20th century. As a result of the 20th century concentration, </a:t>
            </a:r>
            <a:r>
              <a:rPr lang="en-US" altLang="zh-CN" sz="1200" kern="1200" dirty="0">
                <a:solidFill>
                  <a:schemeClr val="tx1"/>
                </a:solidFill>
                <a:effectLst/>
                <a:latin typeface="+mn-lt"/>
                <a:ea typeface="+mn-ea"/>
                <a:cs typeface="+mn-cs"/>
              </a:rPr>
              <a:t>about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63</a:t>
            </a:r>
            <a:r>
              <a:rPr lang="en-US" sz="1200" kern="1200" dirty="0">
                <a:solidFill>
                  <a:schemeClr val="tx1"/>
                </a:solidFill>
                <a:effectLst/>
                <a:latin typeface="+mn-lt"/>
                <a:ea typeface="+mn-ea"/>
                <a:cs typeface="+mn-cs"/>
              </a:rPr>
              <a:t>% of the material is in copyright or restricted because its rights status is unknown, and </a:t>
            </a:r>
            <a:r>
              <a:rPr lang="en-US" altLang="zh-CN" sz="1200" kern="1200" dirty="0">
                <a:solidFill>
                  <a:schemeClr val="tx1"/>
                </a:solidFill>
                <a:effectLst/>
                <a:latin typeface="+mn-lt"/>
                <a:ea typeface="+mn-ea"/>
                <a:cs typeface="+mn-cs"/>
              </a:rPr>
              <a:t>about</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is in the public domain. The HT has a review project for determining rights statuses for that chunk of “unknown” material. While the HTRC is getting set-up to provide access on certain terms to in-copyright content, for now it provides access to the 3</a:t>
            </a:r>
            <a:r>
              <a:rPr lang="en-US" altLang="zh-CN" sz="1200" kern="12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of the HTDL that’s in the public domain.</a:t>
            </a:r>
          </a:p>
          <a:p>
            <a:r>
              <a:rPr lang="en-US" sz="1200" kern="1200" dirty="0">
                <a:solidFill>
                  <a:schemeClr val="tx1"/>
                </a:solidFill>
                <a:effectLst/>
                <a:latin typeface="+mn-lt"/>
                <a:ea typeface="+mn-ea"/>
                <a:cs typeface="+mn-cs"/>
              </a:rPr>
              <a:t>The HTDL has its own interface for searching, reading, and building collections of volumes in the public domain. </a:t>
            </a:r>
          </a:p>
        </p:txBody>
      </p:sp>
      <p:sp>
        <p:nvSpPr>
          <p:cNvPr id="256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MS PGothic" charset="0"/>
                <a:cs typeface="MS PGothic" charset="0"/>
              </a:defRPr>
            </a:lvl1pPr>
            <a:lvl2pPr marL="742950" indent="-285750">
              <a:defRPr>
                <a:solidFill>
                  <a:schemeClr val="tx1"/>
                </a:solidFill>
                <a:latin typeface="Calibri" charset="0"/>
                <a:ea typeface="MS PGothic" charset="0"/>
                <a:cs typeface="MS PGothic" charset="0"/>
              </a:defRPr>
            </a:lvl2pPr>
            <a:lvl3pPr marL="1143000" indent="-228600">
              <a:defRPr>
                <a:solidFill>
                  <a:schemeClr val="tx1"/>
                </a:solidFill>
                <a:latin typeface="Calibri" charset="0"/>
                <a:ea typeface="MS PGothic" charset="0"/>
                <a:cs typeface="MS PGothic" charset="0"/>
              </a:defRPr>
            </a:lvl3pPr>
            <a:lvl4pPr marL="1600200" indent="-228600">
              <a:defRPr>
                <a:solidFill>
                  <a:schemeClr val="tx1"/>
                </a:solidFill>
                <a:latin typeface="Calibri" charset="0"/>
                <a:ea typeface="MS PGothic" charset="0"/>
                <a:cs typeface="MS PGothic" charset="0"/>
              </a:defRPr>
            </a:lvl4pPr>
            <a:lvl5pPr marL="2057400" indent="-22860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fld id="{6D7F411A-C4F3-AD45-91CE-2D2CDDF959B6}" type="slidenum">
              <a:rPr lang="en-US">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009754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HTRC is concerned with allowing users to gather, analyze and produce new knowledge primarily via computational text analysis. It facilitates large-scale computational research of HTDL content. The “center”, which is located at Indiana University and the University of Illinois, does various R&amp;D for non-consumptive text analysis, a concept that we will be explaining in later slides. It conducts user studies, finds cutting-edge technical solutions, and builds tools and services.</a:t>
            </a:r>
          </a:p>
        </p:txBody>
      </p:sp>
      <p:sp>
        <p:nvSpPr>
          <p:cNvPr id="4" name="Slide Number Placeholder 3"/>
          <p:cNvSpPr>
            <a:spLocks noGrp="1"/>
          </p:cNvSpPr>
          <p:nvPr>
            <p:ph type="sldNum" sz="quarter" idx="10"/>
          </p:nvPr>
        </p:nvSpPr>
        <p:spPr/>
        <p:txBody>
          <a:bodyPr/>
          <a:lstStyle/>
          <a:p>
            <a:fld id="{D821779B-A8ED-F742-8DBB-C57FAEDABD9D}" type="slidenum">
              <a:rPr lang="en-US" smtClean="0"/>
              <a:t>22</a:t>
            </a:fld>
            <a:endParaRPr lang="en-US"/>
          </a:p>
        </p:txBody>
      </p:sp>
    </p:spTree>
    <p:extLst>
      <p:ext uri="{BB962C8B-B14F-4D97-AF65-F5344CB8AC3E}">
        <p14:creationId xmlns:p14="http://schemas.microsoft.com/office/powerpoint/2010/main" val="1063349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HTRC tools and services operate within a “non-consumptive” research paradigm. </a:t>
            </a:r>
          </a:p>
          <a:p>
            <a:pPr marL="171450" indent="-171450">
              <a:buFont typeface="Arial" charset="0"/>
              <a:buChar char="•"/>
            </a:pPr>
            <a:r>
              <a:rPr lang="en-US" sz="1200" kern="1200" dirty="0">
                <a:solidFill>
                  <a:schemeClr val="tx1"/>
                </a:solidFill>
                <a:effectLst/>
                <a:latin typeface="+mn-lt"/>
                <a:ea typeface="+mn-ea"/>
                <a:cs typeface="+mn-cs"/>
              </a:rPr>
              <a:t>This is a term for text analysis research that lets a person run tools or algorithms against data without letting them read the text. The precise definition is shown here on the slide </a:t>
            </a:r>
            <a:r>
              <a:rPr lang="en-US" sz="1200" i="1" kern="1200" dirty="0">
                <a:solidFill>
                  <a:schemeClr val="tx1"/>
                </a:solidFill>
                <a:effectLst/>
                <a:latin typeface="+mn-lt"/>
                <a:ea typeface="+mn-ea"/>
                <a:cs typeface="+mn-cs"/>
              </a:rPr>
              <a:t>(Research in which computational analysis is performed on text, but not research in which a researcher reads or displays substantial portions of the text to understand the expressive content presented within it).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Non-consumptive research complies with copyright law because of the distinction in law between “ideas” and “expressions”. It is sometimes called non-expressive use (because it works with “ideas” instead of specific “expressions”, hence the term “non-expressive”).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non-consumptive research paradigm is the foundational underlying structure of HTRC work.</a:t>
            </a:r>
          </a:p>
          <a:p>
            <a:endParaRPr lang="en-US" dirty="0"/>
          </a:p>
        </p:txBody>
      </p:sp>
      <p:sp>
        <p:nvSpPr>
          <p:cNvPr id="4" name="Slide Number Placeholder 3"/>
          <p:cNvSpPr>
            <a:spLocks noGrp="1"/>
          </p:cNvSpPr>
          <p:nvPr>
            <p:ph type="sldNum" sz="quarter" idx="10"/>
          </p:nvPr>
        </p:nvSpPr>
        <p:spPr/>
        <p:txBody>
          <a:bodyPr/>
          <a:lstStyle/>
          <a:p>
            <a:fld id="{D821779B-A8ED-F742-8DBB-C57FAEDABD9D}" type="slidenum">
              <a:rPr lang="en-US" smtClean="0"/>
              <a:t>23</a:t>
            </a:fld>
            <a:endParaRPr lang="en-US"/>
          </a:p>
        </p:txBody>
      </p:sp>
    </p:spTree>
    <p:extLst>
      <p:ext uri="{BB962C8B-B14F-4D97-AF65-F5344CB8AC3E}">
        <p14:creationId xmlns:p14="http://schemas.microsoft.com/office/powerpoint/2010/main" val="2058236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end this module with a group discussion. In groups, please </a:t>
            </a:r>
            <a:r>
              <a:rPr lang="en-US" sz="1200" i="0" kern="1200" dirty="0">
                <a:solidFill>
                  <a:schemeClr val="tx1"/>
                </a:solidFill>
                <a:effectLst/>
                <a:latin typeface="+mn-lt"/>
                <a:ea typeface="+mn-ea"/>
                <a:cs typeface="+mn-cs"/>
              </a:rPr>
              <a:t>discuss w</a:t>
            </a:r>
            <a:r>
              <a:rPr lang="en-US" sz="1200" i="0" dirty="0"/>
              <a:t>hat do you think are the characteristics of a good candidate research question/project for using text analysis methods?</a:t>
            </a:r>
            <a:endParaRPr lang="en-US" sz="120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(Instructor organizes discussion)</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dirty="0"/>
          </a:p>
        </p:txBody>
      </p:sp>
      <p:sp>
        <p:nvSpPr>
          <p:cNvPr id="4" name="Slide Number Placeholder 3"/>
          <p:cNvSpPr>
            <a:spLocks noGrp="1"/>
          </p:cNvSpPr>
          <p:nvPr>
            <p:ph type="sldNum" sz="quarter" idx="10"/>
          </p:nvPr>
        </p:nvSpPr>
        <p:spPr/>
        <p:txBody>
          <a:bodyPr/>
          <a:lstStyle/>
          <a:p>
            <a:fld id="{F028CD09-B752-B54F-9BC6-8FE30793453A}" type="slidenum">
              <a:rPr lang="en-US" smtClean="0"/>
              <a:t>24</a:t>
            </a:fld>
            <a:endParaRPr lang="en-US"/>
          </a:p>
        </p:txBody>
      </p:sp>
    </p:spTree>
    <p:extLst>
      <p:ext uri="{BB962C8B-B14F-4D97-AF65-F5344CB8AC3E}">
        <p14:creationId xmlns:p14="http://schemas.microsoft.com/office/powerpoint/2010/main" val="936732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workshop, we will keep returning to </a:t>
            </a:r>
            <a:r>
              <a:rPr lang="en-US" altLang="zh-CN" sz="1200" kern="1200" dirty="0">
                <a:solidFill>
                  <a:schemeClr val="tx1"/>
                </a:solidFill>
                <a:effectLst/>
                <a:latin typeface="+mn-lt"/>
                <a:ea typeface="+mn-ea"/>
                <a:cs typeface="+mn-cs"/>
              </a:rPr>
              <a:t>this</a:t>
            </a:r>
            <a:r>
              <a:rPr lang="en-US" sz="1200" kern="1200" dirty="0">
                <a:solidFill>
                  <a:schemeClr val="tx1"/>
                </a:solidFill>
                <a:effectLst/>
                <a:latin typeface="+mn-lt"/>
                <a:ea typeface="+mn-ea"/>
                <a:cs typeface="+mn-cs"/>
              </a:rPr>
              <a:t> sample text analysis reference question. Imagine that a student comes to you with this research topic: “I’m a student in history who would like to incorporate digital methods into my research. I study American politics, and in particular I’d like to examine how concepts such as liberty change over time.” As we work from one module to the next following the research process, we’ll practice different approaches for answering this question throughout the workshop. The question will also help us frame the role of the librarian in supporting or participating in text analysis research.</a:t>
            </a:r>
          </a:p>
        </p:txBody>
      </p:sp>
      <p:sp>
        <p:nvSpPr>
          <p:cNvPr id="4" name="Slide Number Placeholder 3"/>
          <p:cNvSpPr>
            <a:spLocks noGrp="1"/>
          </p:cNvSpPr>
          <p:nvPr>
            <p:ph type="sldNum" sz="quarter" idx="10"/>
          </p:nvPr>
        </p:nvSpPr>
        <p:spPr/>
        <p:txBody>
          <a:bodyPr/>
          <a:lstStyle/>
          <a:p>
            <a:fld id="{D821779B-A8ED-F742-8DBB-C57FAEDABD9D}" type="slidenum">
              <a:rPr lang="en-US" smtClean="0"/>
              <a:t>25</a:t>
            </a:fld>
            <a:endParaRPr lang="en-US"/>
          </a:p>
        </p:txBody>
      </p:sp>
    </p:spTree>
    <p:extLst>
      <p:ext uri="{BB962C8B-B14F-4D97-AF65-F5344CB8AC3E}">
        <p14:creationId xmlns:p14="http://schemas.microsoft.com/office/powerpoint/2010/main" val="554542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Throughout the workshop, we will also be introducing a real case study of text analysis step by step. The case study is called </a:t>
            </a:r>
            <a:r>
              <a:rPr lang="en-US" sz="1200" i="1" kern="1200" dirty="0">
                <a:solidFill>
                  <a:schemeClr val="tx1"/>
                </a:solidFill>
                <a:effectLst/>
                <a:latin typeface="+mn-lt"/>
                <a:ea typeface="+mn-ea"/>
                <a:cs typeface="+mn-cs"/>
              </a:rPr>
              <a:t>Inside the Creative Boom</a:t>
            </a:r>
            <a:r>
              <a:rPr lang="en-US" sz="1200" kern="1200" dirty="0">
                <a:solidFill>
                  <a:schemeClr val="tx1"/>
                </a:solidFill>
                <a:effectLst/>
                <a:latin typeface="+mn-lt"/>
                <a:ea typeface="+mn-ea"/>
                <a:cs typeface="+mn-cs"/>
              </a:rPr>
              <a:t> and was conducted by researcher Samuel Franklin. His project explored how the use and meaning of creative and creativity changed over the 20th century. We’ll discuss how this researcher approached his question throughout the workshop to give you a more concrete idea of what needs to be considered and done in each step of a text analysis research project.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Modified</a:t>
            </a:r>
            <a:r>
              <a:rPr lang="en-US" sz="1200" kern="1200" baseline="0" dirty="0">
                <a:solidFill>
                  <a:schemeClr val="tx1"/>
                </a:solidFill>
                <a:effectLst/>
                <a:latin typeface="+mn-lt"/>
                <a:ea typeface="+mn-ea"/>
                <a:cs typeface="+mn-cs"/>
              </a:rPr>
              <a:t> from project report abstract: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project set out to make use of the HathiTrust corpus to map the career of the words “creative,” “creativity,” and their less common variants over the last several hundred years, with an emphasis on the twentieth century. It was already known that the word “creative” emerged gradually over the course of the modern era, increasing in use rapidly in the twentieth century, and that “creativity” only barely appeared around the turn of the twentieth century and exploded into the regular English lexicon in the post-WWII era. In order to discern the relationship between these two patterns, and to figure out if the recent rise of “creativity” signifies simply the popularization of a pre-existing concept or a new conceptual formation, a more granular analysis of these trends was necessary. Have the increases in the use of the word types “creative” and “creativity” been distributed evenly throughout the printed corpus, or have they clustered around certain fields, genres, or communities of discourse? To what topics, activities, and types of people have those words pertained? Is it possible to discern variation and change in the meanings of those words across and between genres, fields, and eras? To answer these questions, [he] proposed utilizing a number of different analytical tools such as collocates, topic modelling, and faceted queries, using the HathiTrust corpus and subsets therein.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Link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final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report:</a:t>
            </a:r>
            <a:r>
              <a:rPr lang="zh-CN" altLang="en-US" sz="1200" kern="1200" dirty="0">
                <a:solidFill>
                  <a:schemeClr val="tx1"/>
                </a:solidFill>
                <a:effectLst/>
                <a:latin typeface="+mn-lt"/>
                <a:ea typeface="+mn-ea"/>
                <a:cs typeface="+mn-cs"/>
              </a:rPr>
              <a:t> </a:t>
            </a:r>
            <a:r>
              <a:rPr lang="en-US" dirty="0"/>
              <a:t>https://</a:t>
            </a:r>
            <a:r>
              <a:rPr lang="en-US" dirty="0" err="1"/>
              <a:t>wiki.htrc.illinois.edu</a:t>
            </a:r>
            <a:r>
              <a:rPr lang="en-US" dirty="0"/>
              <a:t>/download/attachments/31588360/</a:t>
            </a:r>
            <a:r>
              <a:rPr lang="en-US" dirty="0" err="1"/>
              <a:t>Franklin_ACS_End-Report.pdf?version</a:t>
            </a:r>
            <a:r>
              <a:rPr lang="en-US" dirty="0"/>
              <a:t>=1&amp;modificationDate=1506961462000&amp;api=v2</a:t>
            </a:r>
            <a:r>
              <a:rPr lang="zh-CN" altLang="en-US"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26</a:t>
            </a:fld>
            <a:endParaRPr lang="en-US"/>
          </a:p>
        </p:txBody>
      </p:sp>
    </p:spTree>
    <p:extLst>
      <p:ext uri="{BB962C8B-B14F-4D97-AF65-F5344CB8AC3E}">
        <p14:creationId xmlns:p14="http://schemas.microsoft.com/office/powerpoint/2010/main" val="1065479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That’s all we have for this lesson, and we will be happy to take any questions from you. </a:t>
            </a:r>
          </a:p>
        </p:txBody>
      </p:sp>
      <p:sp>
        <p:nvSpPr>
          <p:cNvPr id="4" name="Slide Number Placeholder 3"/>
          <p:cNvSpPr>
            <a:spLocks noGrp="1"/>
          </p:cNvSpPr>
          <p:nvPr>
            <p:ph type="sldNum" sz="quarter" idx="10"/>
          </p:nvPr>
        </p:nvSpPr>
        <p:spPr/>
        <p:txBody>
          <a:bodyPr/>
          <a:lstStyle/>
          <a:p>
            <a:fld id="{F028CD09-B752-B54F-9BC6-8FE30793453A}" type="slidenum">
              <a:rPr lang="en-US" smtClean="0"/>
              <a:t>27</a:t>
            </a:fld>
            <a:endParaRPr lang="en-US"/>
          </a:p>
        </p:txBody>
      </p:sp>
    </p:spTree>
    <p:extLst>
      <p:ext uri="{BB962C8B-B14F-4D97-AF65-F5344CB8AC3E}">
        <p14:creationId xmlns:p14="http://schemas.microsoft.com/office/powerpoint/2010/main" val="715557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28</a:t>
            </a:fld>
            <a:endParaRPr lang="en-US"/>
          </a:p>
        </p:txBody>
      </p:sp>
    </p:spTree>
    <p:extLst>
      <p:ext uri="{BB962C8B-B14F-4D97-AF65-F5344CB8AC3E}">
        <p14:creationId xmlns:p14="http://schemas.microsoft.com/office/powerpoint/2010/main" val="112165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first topic is what exactly is text mining, or text analysis?</a:t>
            </a:r>
          </a:p>
          <a:p>
            <a:r>
              <a:rPr lang="en-US" sz="1200" kern="1200" dirty="0">
                <a:solidFill>
                  <a:schemeClr val="tx1"/>
                </a:solidFill>
                <a:effectLst/>
                <a:latin typeface="+mn-lt"/>
                <a:ea typeface="+mn-ea"/>
                <a:cs typeface="+mn-cs"/>
              </a:rPr>
              <a:t>Text analysis a subset of data analysis. Broadly speaking, it’s the process by which computers are used to reveal information in and about text </a:t>
            </a:r>
            <a:r>
              <a:rPr lang="en-US" sz="1200" i="1" kern="1200" dirty="0">
                <a:solidFill>
                  <a:schemeClr val="tx1"/>
                </a:solidFill>
                <a:effectLst/>
                <a:latin typeface="+mn-lt"/>
                <a:ea typeface="+mn-ea"/>
                <a:cs typeface="+mn-cs"/>
              </a:rPr>
              <a:t>(Marti Hearst definition).</a:t>
            </a:r>
            <a:r>
              <a:rPr lang="en-US" sz="1200" kern="1200" dirty="0">
                <a:solidFill>
                  <a:schemeClr val="tx1"/>
                </a:solidFill>
                <a:effectLst/>
                <a:latin typeface="+mn-lt"/>
                <a:ea typeface="+mn-ea"/>
                <a:cs typeface="+mn-cs"/>
              </a:rPr>
              <a:t> Computer algorithms can discern patterns in bodies of (often</a:t>
            </a:r>
            <a:r>
              <a:rPr lang="en-US" sz="1200" kern="1200" baseline="0" dirty="0">
                <a:solidFill>
                  <a:schemeClr val="tx1"/>
                </a:solidFill>
                <a:effectLst/>
                <a:latin typeface="+mn-lt"/>
                <a:ea typeface="+mn-ea"/>
                <a:cs typeface="+mn-cs"/>
              </a:rPr>
              <a:t> unstructured)</a:t>
            </a:r>
            <a:r>
              <a:rPr lang="en-US" sz="1200" kern="1200" dirty="0">
                <a:solidFill>
                  <a:schemeClr val="tx1"/>
                </a:solidFill>
                <a:effectLst/>
                <a:latin typeface="+mn-lt"/>
                <a:ea typeface="+mn-ea"/>
                <a:cs typeface="+mn-cs"/>
              </a:rPr>
              <a:t> text. ”Unstructured” means</a:t>
            </a:r>
            <a:r>
              <a:rPr lang="en-US" sz="1200" kern="1200" baseline="0" dirty="0">
                <a:solidFill>
                  <a:schemeClr val="tx1"/>
                </a:solidFill>
                <a:effectLst/>
                <a:latin typeface="+mn-lt"/>
                <a:ea typeface="+mn-ea"/>
                <a:cs typeface="+mn-cs"/>
              </a:rPr>
              <a:t> that little is known about the semantic meaning of the text data and that it does not fit a defined data model or database. </a:t>
            </a:r>
            <a:r>
              <a:rPr lang="en-US" sz="1200" kern="1200" dirty="0">
                <a:solidFill>
                  <a:schemeClr val="tx1"/>
                </a:solidFill>
                <a:effectLst/>
                <a:latin typeface="+mn-lt"/>
                <a:ea typeface="+mn-ea"/>
                <a:cs typeface="+mn-cs"/>
              </a:rPr>
              <a:t>An algorithm is simply a computational process that creates an output from an input. In text analysis, the input would be the unstructured text, and the output would be indicators to help you reveal different things about the text. It should be noted that text analysis is more than just search, meaning it’s not just about discovery and knowing something is there. It’s also about exploring what does it mean for something to be there. For instance, knowing the word “creativity” appears in x number of volumes is only the first step; we also want to know what does this tell us. </a:t>
            </a:r>
          </a:p>
          <a:p>
            <a:pPr lvl="0"/>
            <a:r>
              <a:rPr lang="en-US" sz="1200" kern="1200" dirty="0">
                <a:solidFill>
                  <a:schemeClr val="tx1"/>
                </a:solidFill>
                <a:effectLst/>
                <a:latin typeface="+mn-lt"/>
                <a:ea typeface="+mn-ea"/>
                <a:cs typeface="+mn-cs"/>
              </a:rPr>
              <a:t>Text analysis can be used for a variety of purposes. It can be used for exploratory and analytical research, such as seeking out patterns in scientific literature to pick up trends in medical research otherwise difficult to see from the vantage point of an individual reader. It can also be used in developing tools that we use in our daily lives, for example creating spam filters to identify spam e-mail.</a:t>
            </a:r>
          </a:p>
        </p:txBody>
      </p:sp>
      <p:sp>
        <p:nvSpPr>
          <p:cNvPr id="4" name="Slide Number Placeholder 3"/>
          <p:cNvSpPr>
            <a:spLocks noGrp="1"/>
          </p:cNvSpPr>
          <p:nvPr>
            <p:ph type="sldNum" sz="quarter" idx="10"/>
          </p:nvPr>
        </p:nvSpPr>
        <p:spPr/>
        <p:txBody>
          <a:bodyPr/>
          <a:lstStyle/>
          <a:p>
            <a:fld id="{F028CD09-B752-B54F-9BC6-8FE30793453A}" type="slidenum">
              <a:rPr lang="en-US" smtClean="0"/>
              <a:t>3</a:t>
            </a:fld>
            <a:endParaRPr lang="en-US"/>
          </a:p>
        </p:txBody>
      </p:sp>
    </p:spTree>
    <p:extLst>
      <p:ext uri="{BB962C8B-B14F-4D97-AF65-F5344CB8AC3E}">
        <p14:creationId xmlns:p14="http://schemas.microsoft.com/office/powerpoint/2010/main" val="94424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4</a:t>
            </a:fld>
            <a:endParaRPr lang="en-US"/>
          </a:p>
        </p:txBody>
      </p:sp>
    </p:spTree>
    <p:extLst>
      <p:ext uri="{BB962C8B-B14F-4D97-AF65-F5344CB8AC3E}">
        <p14:creationId xmlns:p14="http://schemas.microsoft.com/office/powerpoint/2010/main" val="277278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Text analysis research questions explore a wide range of topics, from biomedical discovery to literary history. Research questions that are conducive for text analysis methods may involve these characteristics:</a:t>
            </a:r>
          </a:p>
          <a:p>
            <a:pPr marL="171450" lvl="0" indent="-171450">
              <a:buFont typeface="Arial" charset="0"/>
              <a:buChar char="•"/>
            </a:pPr>
            <a:r>
              <a:rPr lang="en-US" sz="1200" kern="1200" dirty="0">
                <a:solidFill>
                  <a:schemeClr val="tx1"/>
                </a:solidFill>
                <a:effectLst/>
                <a:latin typeface="+mn-lt"/>
                <a:ea typeface="+mn-ea"/>
                <a:cs typeface="+mn-cs"/>
              </a:rPr>
              <a:t>Change over time </a:t>
            </a:r>
          </a:p>
          <a:p>
            <a:pPr marL="171450" lvl="0" indent="-171450">
              <a:buFont typeface="Arial" charset="0"/>
              <a:buChar char="•"/>
            </a:pPr>
            <a:r>
              <a:rPr lang="en-US" sz="1200" kern="1200" dirty="0">
                <a:solidFill>
                  <a:schemeClr val="tx1"/>
                </a:solidFill>
                <a:effectLst/>
                <a:latin typeface="+mn-lt"/>
                <a:ea typeface="+mn-ea"/>
                <a:cs typeface="+mn-cs"/>
              </a:rPr>
              <a:t>Pattern recognition </a:t>
            </a:r>
          </a:p>
          <a:p>
            <a:pPr marL="171450" lvl="0" indent="-171450">
              <a:buFont typeface="Arial" charset="0"/>
              <a:buChar char="•"/>
            </a:pPr>
            <a:r>
              <a:rPr lang="en-US" sz="1200" kern="1200" dirty="0">
                <a:solidFill>
                  <a:schemeClr val="tx1"/>
                </a:solidFill>
                <a:effectLst/>
                <a:latin typeface="+mn-lt"/>
                <a:ea typeface="+mn-ea"/>
                <a:cs typeface="+mn-cs"/>
              </a:rPr>
              <a:t>Comparative analysis </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5</a:t>
            </a:fld>
            <a:endParaRPr lang="en-US"/>
          </a:p>
        </p:txBody>
      </p:sp>
    </p:spTree>
    <p:extLst>
      <p:ext uri="{BB962C8B-B14F-4D97-AF65-F5344CB8AC3E}">
        <p14:creationId xmlns:p14="http://schemas.microsoft.com/office/powerpoint/2010/main" val="24847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kern="1200" dirty="0">
                <a:solidFill>
                  <a:schemeClr val="tx1"/>
                </a:solidFill>
                <a:effectLst/>
                <a:latin typeface="+mn-lt"/>
                <a:ea typeface="+mn-ea"/>
                <a:cs typeface="+mn-cs"/>
              </a:rPr>
              <a:t>Understanding text via text analysis has a significant impact on how research is being conducted.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 general sense, the shift in the researcher’s perspective leads to shifts in research questions. Text analysis techniques are sometimes called “distant reading”. This is a term coined by Stanford professor Franco Moretti, meaning “reading” literature not by studying particular texts, but by aggregating and analyzing massive amounts of texts and “reading” them at a “distance”. This scaling-up and “distancing” can bring out more insights from a very different vantage point.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also worth mentioning that text analysis doesn’t have to be the primary method in a research project. It may be just one step in the entire process, or it can be combined with close reading. This approach has been called “intermediate reading” or “distant-close reading”.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shift in research perspective allows for new kinds of research questions to be asked, or for old questions to be “answered” in new ways. Here are some of the possibilities that text analysis can bring to researchers:</a:t>
            </a:r>
          </a:p>
          <a:p>
            <a:pPr marL="171450" lvl="0" indent="-171450">
              <a:buFont typeface="Arial" charset="0"/>
              <a:buChar char="•"/>
            </a:pPr>
            <a:r>
              <a:rPr lang="en-US" sz="1200" kern="1200" dirty="0">
                <a:solidFill>
                  <a:schemeClr val="tx1"/>
                </a:solidFill>
                <a:effectLst/>
                <a:latin typeface="+mn-lt"/>
                <a:ea typeface="+mn-ea"/>
                <a:cs typeface="+mn-cs"/>
              </a:rPr>
              <a:t>It can explore questions not provable by human reading alone</a:t>
            </a:r>
          </a:p>
          <a:p>
            <a:pPr marL="171450" lvl="0" indent="-171450">
              <a:buFont typeface="Arial" charset="0"/>
              <a:buChar char="•"/>
            </a:pPr>
            <a:r>
              <a:rPr lang="en-US" sz="1200" kern="1200" dirty="0">
                <a:solidFill>
                  <a:schemeClr val="tx1"/>
                </a:solidFill>
                <a:effectLst/>
                <a:latin typeface="+mn-lt"/>
                <a:ea typeface="+mn-ea"/>
                <a:cs typeface="+mn-cs"/>
              </a:rPr>
              <a:t>It allows larger corpora for analysis</a:t>
            </a:r>
          </a:p>
          <a:p>
            <a:pPr marL="171450" lvl="0" indent="-171450">
              <a:buFont typeface="Arial" charset="0"/>
              <a:buChar char="•"/>
            </a:pPr>
            <a:r>
              <a:rPr lang="en-US" sz="1200" kern="1200" dirty="0">
                <a:solidFill>
                  <a:schemeClr val="tx1"/>
                </a:solidFill>
                <a:effectLst/>
                <a:latin typeface="+mn-lt"/>
                <a:ea typeface="+mn-ea"/>
                <a:cs typeface="+mn-cs"/>
              </a:rPr>
              <a:t>It allows </a:t>
            </a:r>
            <a:r>
              <a:rPr lang="en-US" altLang="zh-CN" sz="1200" kern="1200" dirty="0">
                <a:solidFill>
                  <a:schemeClr val="tx1"/>
                </a:solidFill>
                <a:effectLst/>
                <a:latin typeface="+mn-lt"/>
                <a:ea typeface="+mn-ea"/>
                <a:cs typeface="+mn-cs"/>
              </a:rPr>
              <a:t>studie</a:t>
            </a:r>
            <a:r>
              <a:rPr lang="en-US" altLang="zh-CN" sz="1200" kern="1200" baseline="0" dirty="0">
                <a:solidFill>
                  <a:schemeClr val="tx1"/>
                </a:solidFill>
                <a:effectLst/>
                <a:latin typeface="+mn-lt"/>
                <a:ea typeface="+mn-ea"/>
                <a:cs typeface="+mn-cs"/>
              </a:rPr>
              <a:t>s</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that</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cover</a:t>
            </a:r>
            <a:r>
              <a:rPr lang="zh-CN" alt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longer </a:t>
            </a:r>
            <a:r>
              <a:rPr lang="en-US" altLang="zh-CN" sz="1200" kern="1200" dirty="0">
                <a:solidFill>
                  <a:schemeClr val="tx1"/>
                </a:solidFill>
                <a:effectLst/>
                <a:latin typeface="+mn-lt"/>
                <a:ea typeface="+mn-ea"/>
                <a:cs typeface="+mn-cs"/>
              </a:rPr>
              <a:t>time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spans</a:t>
            </a:r>
            <a:endParaRPr lang="en-US" sz="1200" kern="1200" dirty="0">
              <a:solidFill>
                <a:schemeClr val="tx1"/>
              </a:solidFill>
              <a:effectLst/>
              <a:latin typeface="+mn-lt"/>
              <a:ea typeface="+mn-ea"/>
              <a:cs typeface="+mn-cs"/>
            </a:endParaRPr>
          </a:p>
          <a:p>
            <a:pPr marL="171450" lvl="0" indent="-171450">
              <a:buFont typeface="Arial" charset="0"/>
              <a:buChar char="•"/>
            </a:pP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As pointed out by </a:t>
            </a:r>
            <a:r>
              <a:rPr lang="en-US" sz="1200" i="1" kern="1200" dirty="0" err="1">
                <a:solidFill>
                  <a:schemeClr val="tx1"/>
                </a:solidFill>
                <a:effectLst/>
                <a:latin typeface="+mn-lt"/>
                <a:ea typeface="+mn-ea"/>
                <a:cs typeface="+mn-cs"/>
              </a:rPr>
              <a:t>Laudin</a:t>
            </a:r>
            <a:r>
              <a:rPr lang="en-US" sz="1200" i="1" kern="1200" dirty="0">
                <a:solidFill>
                  <a:schemeClr val="tx1"/>
                </a:solidFill>
                <a:effectLst/>
                <a:latin typeface="+mn-lt"/>
                <a:ea typeface="+mn-ea"/>
                <a:cs typeface="+mn-cs"/>
              </a:rPr>
              <a:t> and Goodwin, text analysis techniques are often best when combined with qualitative assessment and theoretical context.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9052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Before we move on, there is one point that needs to be emphasized. Our workshop outline and modules may appear to suggest the research workflow of a text analysis project is linear and follows a predetermined sequence one step after another, like this diagram on the slide. One finds text, prepares the text, analyzes it with algorithms and visualizes the results. </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7</a:t>
            </a:fld>
            <a:endParaRPr lang="en-US"/>
          </a:p>
        </p:txBody>
      </p:sp>
    </p:spTree>
    <p:extLst>
      <p:ext uri="{BB962C8B-B14F-4D97-AF65-F5344CB8AC3E}">
        <p14:creationId xmlns:p14="http://schemas.microsoft.com/office/powerpoint/2010/main" val="1790956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an actual text analysis workflow is usually much more complicated and is rarely a linear, sequential process. It’s often more like this diagram here on th</a:t>
            </a:r>
            <a:r>
              <a:rPr lang="en-US" altLang="zh-CN" sz="1200" kern="1200" dirty="0">
                <a:solidFill>
                  <a:schemeClr val="tx1"/>
                </a:solidFill>
                <a:effectLst/>
                <a:latin typeface="+mn-lt"/>
                <a:ea typeface="+mn-ea"/>
                <a:cs typeface="+mn-cs"/>
              </a:rPr>
              <a:t>is</a:t>
            </a:r>
            <a:r>
              <a:rPr lang="en-US" sz="1200" kern="1200" dirty="0">
                <a:solidFill>
                  <a:schemeClr val="tx1"/>
                </a:solidFill>
                <a:effectLst/>
                <a:latin typeface="+mn-lt"/>
                <a:ea typeface="+mn-ea"/>
                <a:cs typeface="+mn-cs"/>
              </a:rPr>
              <a:t> slide. Depending on the project, a researcher may repeat certain steps in small cycles, or return to previous steps, or do some exploratory steps to determine next steps. Therefore, it is important to note that while we are using the modules to represent the general, progressive process of text analysis research, things are a lot messier in real life. </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8</a:t>
            </a:fld>
            <a:endParaRPr lang="en-US"/>
          </a:p>
        </p:txBody>
      </p:sp>
    </p:spTree>
    <p:extLst>
      <p:ext uri="{BB962C8B-B14F-4D97-AF65-F5344CB8AC3E}">
        <p14:creationId xmlns:p14="http://schemas.microsoft.com/office/powerpoint/2010/main" val="1024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look at some real-world examples that show these characteristics, as well demonstrate the impacts on research we discussed earlier.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this hands-on activity, please split into groups and review these summarized research projects </a:t>
            </a:r>
            <a:r>
              <a:rPr lang="en-US" sz="1200" u="sng" kern="1200" dirty="0">
                <a:solidFill>
                  <a:schemeClr val="tx1"/>
                </a:solidFill>
                <a:effectLst/>
                <a:latin typeface="+mn-lt"/>
                <a:ea typeface="+mn-ea"/>
                <a:cs typeface="+mn-cs"/>
                <a:hlinkClick r:id="rId3"/>
              </a:rPr>
              <a:t>http://go.illinois.edu/ddrf-research-examples</a:t>
            </a:r>
            <a:r>
              <a:rPr lang="zh-CN" altLang="en-US" sz="1200" u="none" kern="1200" baseline="0" dirty="0">
                <a:solidFill>
                  <a:schemeClr val="tx1"/>
                </a:solidFill>
                <a:effectLst/>
                <a:latin typeface="+mn-lt"/>
                <a:ea typeface="+mn-ea"/>
                <a:cs typeface="+mn-cs"/>
              </a:rPr>
              <a:t> </a:t>
            </a:r>
            <a:r>
              <a:rPr lang="en-US" altLang="zh-CN" sz="1200" u="none" kern="1200" baseline="0" dirty="0">
                <a:solidFill>
                  <a:schemeClr val="tx1"/>
                </a:solidFill>
                <a:effectLst/>
                <a:latin typeface="+mn-lt"/>
                <a:ea typeface="+mn-ea"/>
                <a:cs typeface="+mn-cs"/>
              </a:rPr>
              <a:t>.</a:t>
            </a:r>
            <a:r>
              <a:rPr lang="zh-CN" altLang="en-US" sz="1200" u="none" kern="1200" baseline="0" dirty="0">
                <a:solidFill>
                  <a:schemeClr val="tx1"/>
                </a:solidFill>
                <a:effectLst/>
                <a:latin typeface="+mn-lt"/>
                <a:ea typeface="+mn-ea"/>
                <a:cs typeface="+mn-cs"/>
              </a:rPr>
              <a:t> </a:t>
            </a:r>
            <a:r>
              <a:rPr lang="en-US" altLang="zh-CN" sz="1200" u="none" kern="1200" baseline="0" dirty="0">
                <a:solidFill>
                  <a:schemeClr val="tx1"/>
                </a:solidFill>
                <a:effectLst/>
                <a:latin typeface="+mn-lt"/>
                <a:ea typeface="+mn-ea"/>
                <a:cs typeface="+mn-cs"/>
              </a:rPr>
              <a:t>Discuss</a:t>
            </a:r>
            <a:r>
              <a:rPr lang="zh-CN" altLang="en-US" sz="1200" u="none" kern="1200" baseline="0" dirty="0">
                <a:solidFill>
                  <a:schemeClr val="tx1"/>
                </a:solidFill>
                <a:effectLst/>
                <a:latin typeface="+mn-lt"/>
                <a:ea typeface="+mn-ea"/>
                <a:cs typeface="+mn-cs"/>
              </a:rPr>
              <a:t> </a:t>
            </a:r>
            <a:r>
              <a:rPr lang="en-US" altLang="zh-CN" sz="1200" u="none" kern="1200" baseline="0" dirty="0">
                <a:solidFill>
                  <a:schemeClr val="tx1"/>
                </a:solidFill>
                <a:effectLst/>
                <a:latin typeface="+mn-lt"/>
                <a:ea typeface="+mn-ea"/>
                <a:cs typeface="+mn-cs"/>
              </a:rPr>
              <a:t>the</a:t>
            </a:r>
            <a:r>
              <a:rPr lang="zh-CN" altLang="en-US" sz="1200" u="none" kern="1200" baseline="0" dirty="0">
                <a:solidFill>
                  <a:schemeClr val="tx1"/>
                </a:solidFill>
                <a:effectLst/>
                <a:latin typeface="+mn-lt"/>
                <a:ea typeface="+mn-ea"/>
                <a:cs typeface="+mn-cs"/>
              </a:rPr>
              <a:t> </a:t>
            </a:r>
            <a:r>
              <a:rPr lang="en-US" altLang="zh-CN" sz="1200" u="none" kern="1200" baseline="0" dirty="0">
                <a:solidFill>
                  <a:schemeClr val="tx1"/>
                </a:solidFill>
                <a:effectLst/>
                <a:latin typeface="+mn-lt"/>
                <a:ea typeface="+mn-ea"/>
                <a:cs typeface="+mn-cs"/>
              </a:rPr>
              <a:t>following</a:t>
            </a:r>
            <a:r>
              <a:rPr lang="zh-CN" altLang="en-US" sz="1200" u="none" kern="1200" baseline="0" dirty="0">
                <a:solidFill>
                  <a:schemeClr val="tx1"/>
                </a:solidFill>
                <a:effectLst/>
                <a:latin typeface="+mn-lt"/>
                <a:ea typeface="+mn-ea"/>
                <a:cs typeface="+mn-cs"/>
              </a:rPr>
              <a:t> </a:t>
            </a:r>
            <a:r>
              <a:rPr lang="en-US" altLang="zh-CN" sz="1200" u="none" kern="1200" baseline="0" dirty="0">
                <a:solidFill>
                  <a:schemeClr val="tx1"/>
                </a:solidFill>
                <a:effectLst/>
                <a:latin typeface="+mn-lt"/>
                <a:ea typeface="+mn-ea"/>
                <a:cs typeface="+mn-cs"/>
              </a:rPr>
              <a:t>questions:</a:t>
            </a:r>
            <a:endParaRPr lang="en-US"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How do the projects involve change over time, pattern recognition, or comparative analysis?</a:t>
            </a:r>
          </a:p>
          <a:p>
            <a:pPr marL="171450" lvl="0" indent="-171450">
              <a:buFont typeface="Arial" charset="0"/>
              <a:buChar char="•"/>
            </a:pPr>
            <a:r>
              <a:rPr lang="en-US" sz="1200" kern="1200" dirty="0">
                <a:solidFill>
                  <a:schemeClr val="tx1"/>
                </a:solidFill>
                <a:effectLst/>
                <a:latin typeface="+mn-lt"/>
                <a:ea typeface="+mn-ea"/>
                <a:cs typeface="+mn-cs"/>
              </a:rPr>
              <a:t>What kind of text data do they use (time period, source, etc.)?</a:t>
            </a:r>
          </a:p>
          <a:p>
            <a:pPr marL="171450" lvl="0" indent="-171450">
              <a:buFont typeface="Arial" charset="0"/>
              <a:buChar char="•"/>
            </a:pPr>
            <a:r>
              <a:rPr lang="en-US" sz="1200" kern="1200" dirty="0">
                <a:solidFill>
                  <a:schemeClr val="tx1"/>
                </a:solidFill>
                <a:effectLst/>
                <a:latin typeface="+mn-lt"/>
                <a:ea typeface="+mn-ea"/>
                <a:cs typeface="+mn-cs"/>
              </a:rPr>
              <a:t>What are their findings? </a:t>
            </a:r>
          </a:p>
          <a:p>
            <a:pPr marL="171450" lvl="0" indent="-171450">
              <a:buFont typeface="Arial" charset="0"/>
              <a:buChar char="•"/>
            </a:pP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Research project summaries are in the above URL for the instructor’s use.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9</a:t>
            </a:fld>
            <a:endParaRPr lang="en-US"/>
          </a:p>
        </p:txBody>
      </p:sp>
    </p:spTree>
    <p:extLst>
      <p:ext uri="{BB962C8B-B14F-4D97-AF65-F5344CB8AC3E}">
        <p14:creationId xmlns:p14="http://schemas.microsoft.com/office/powerpoint/2010/main" val="17409899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6282594" y="665034"/>
            <a:ext cx="5686669" cy="52669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5139" y="1750647"/>
            <a:ext cx="10058400" cy="3306736"/>
          </a:xfrm>
          <a:prstGeom prst="rect">
            <a:avLst/>
          </a:prstGeom>
        </p:spPr>
      </p:pic>
    </p:spTree>
    <p:extLst>
      <p:ext uri="{BB962C8B-B14F-4D97-AF65-F5344CB8AC3E}">
        <p14:creationId xmlns:p14="http://schemas.microsoft.com/office/powerpoint/2010/main" val="1941124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99090" y="4830879"/>
            <a:ext cx="10972800" cy="1110697"/>
          </a:xfrm>
          <a:prstGeom prst="rect">
            <a:avLst/>
          </a:prstGeom>
        </p:spPr>
        <p:txBody>
          <a:bodyPr anchor="t"/>
          <a:lstStyle>
            <a:lvl1pPr algn="ctr">
              <a:defRPr b="0">
                <a:solidFill>
                  <a:schemeClr val="tx1"/>
                </a:solidFill>
              </a:defRPr>
            </a:lvl1pPr>
          </a:lstStyle>
          <a:p>
            <a:r>
              <a:rPr lang="en-US" b="1" dirty="0" smtClean="0">
                <a:solidFill>
                  <a:schemeClr val="bg1"/>
                </a:solidFill>
                <a:latin typeface="Arial" charset="0"/>
                <a:ea typeface="Arial" charset="0"/>
                <a:cs typeface="Arial" charset="0"/>
              </a:rPr>
              <a:t>Click to edit Master title style</a:t>
            </a:r>
            <a:endParaRPr lang="en-US" b="1" dirty="0">
              <a:solidFill>
                <a:schemeClr val="bg1"/>
              </a:solidFill>
              <a:latin typeface="Arial" charset="0"/>
              <a:ea typeface="Arial" charset="0"/>
              <a:cs typeface="Arial" charset="0"/>
            </a:endParaRPr>
          </a:p>
        </p:txBody>
      </p:sp>
      <p:grpSp>
        <p:nvGrpSpPr>
          <p:cNvPr id="3" name="Group 2"/>
          <p:cNvGrpSpPr/>
          <p:nvPr userDrawn="1"/>
        </p:nvGrpSpPr>
        <p:grpSpPr>
          <a:xfrm>
            <a:off x="2276075" y="1351770"/>
            <a:ext cx="7618830" cy="2914585"/>
            <a:chOff x="2310816" y="1509426"/>
            <a:chExt cx="8363896" cy="2914585"/>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0816" y="1509426"/>
              <a:ext cx="3376735" cy="2914585"/>
            </a:xfrm>
            <a:prstGeom prst="rect">
              <a:avLst/>
            </a:prstGeom>
          </p:spPr>
        </p:pic>
        <p:sp>
          <p:nvSpPr>
            <p:cNvPr id="2" name="TextBox 1"/>
            <p:cNvSpPr txBox="1"/>
            <p:nvPr userDrawn="1"/>
          </p:nvSpPr>
          <p:spPr>
            <a:xfrm>
              <a:off x="5687551" y="2215839"/>
              <a:ext cx="4987161" cy="1501758"/>
            </a:xfrm>
            <a:prstGeom prst="rect">
              <a:avLst/>
            </a:prstGeom>
            <a:noFill/>
          </p:spPr>
          <p:txBody>
            <a:bodyPr wrap="square" rtlCol="0">
              <a:spAutoFit/>
            </a:bodyPr>
            <a:lstStyle/>
            <a:p>
              <a:pPr algn="l">
                <a:lnSpc>
                  <a:spcPct val="120000"/>
                </a:lnSpc>
              </a:pPr>
              <a:r>
                <a:rPr lang="en-US" sz="4000" b="1" dirty="0" smtClean="0">
                  <a:solidFill>
                    <a:schemeClr val="bg1"/>
                  </a:solidFill>
                </a:rPr>
                <a:t>Digging</a:t>
              </a:r>
              <a:r>
                <a:rPr lang="en-US" sz="4000" b="1" baseline="0" dirty="0" smtClean="0">
                  <a:solidFill>
                    <a:schemeClr val="bg1"/>
                  </a:solidFill>
                </a:rPr>
                <a:t> Deeper, Reaching Further</a:t>
              </a:r>
              <a:endParaRPr lang="en-US" sz="4000" b="1" dirty="0">
                <a:solidFill>
                  <a:schemeClr val="bg1"/>
                </a:solidFill>
              </a:endParaRPr>
            </a:p>
          </p:txBody>
        </p:sp>
      </p:grpSp>
    </p:spTree>
    <p:extLst>
      <p:ext uri="{BB962C8B-B14F-4D97-AF65-F5344CB8AC3E}">
        <p14:creationId xmlns:p14="http://schemas.microsoft.com/office/powerpoint/2010/main" val="18241850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cxnSp>
        <p:nvCxnSpPr>
          <p:cNvPr id="8" name="Straight Connector 7"/>
          <p:cNvCxnSpPr/>
          <p:nvPr userDrawn="1"/>
        </p:nvCxnSpPr>
        <p:spPr>
          <a:xfrm>
            <a:off x="0" y="163286"/>
            <a:ext cx="12192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1512888"/>
            <a:ext cx="12201902" cy="111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0"/>
          </p:nvPr>
        </p:nvSpPr>
        <p:spPr>
          <a:xfrm>
            <a:off x="546540" y="6326753"/>
            <a:ext cx="2049517" cy="375526"/>
          </a:xfrm>
        </p:spPr>
        <p:txBody>
          <a:bodyPr/>
          <a:lstStyle>
            <a:lvl1pPr algn="l">
              <a:defRPr sz="1600">
                <a:solidFill>
                  <a:schemeClr val="tx1"/>
                </a:solidFill>
              </a:defRPr>
            </a:lvl1pPr>
          </a:lstStyle>
          <a:p>
            <a:fld id="{52579102-90C2-3146-A8FF-82DE1C88FDD7}" type="slidenum">
              <a:rPr lang="en-US" smtClean="0"/>
              <a:pPr/>
              <a:t>‹#›</a:t>
            </a:fld>
            <a:endParaRPr lang="en-US" dirty="0"/>
          </a:p>
        </p:txBody>
      </p:sp>
      <p:sp>
        <p:nvSpPr>
          <p:cNvPr id="4" name="TextBox 3"/>
          <p:cNvSpPr txBox="1"/>
          <p:nvPr userDrawn="1"/>
        </p:nvSpPr>
        <p:spPr>
          <a:xfrm>
            <a:off x="128752" y="6345239"/>
            <a:ext cx="709448" cy="338554"/>
          </a:xfrm>
          <a:prstGeom prst="rect">
            <a:avLst/>
          </a:prstGeom>
          <a:noFill/>
        </p:spPr>
        <p:txBody>
          <a:bodyPr wrap="square" rtlCol="0">
            <a:spAutoFit/>
          </a:bodyPr>
          <a:lstStyle/>
          <a:p>
            <a:r>
              <a:rPr lang="en-US" altLang="zh-CN" sz="1600" dirty="0" smtClean="0"/>
              <a:t>M1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6016243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cxnSp>
        <p:nvCxnSpPr>
          <p:cNvPr id="9" name="Straight Connector 8"/>
          <p:cNvCxnSpPr/>
          <p:nvPr userDrawn="1"/>
        </p:nvCxnSpPr>
        <p:spPr>
          <a:xfrm>
            <a:off x="0" y="163286"/>
            <a:ext cx="12192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1512888"/>
            <a:ext cx="12201902" cy="1111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0"/>
          </p:nvPr>
        </p:nvSpPr>
        <p:spPr>
          <a:xfrm>
            <a:off x="557924" y="6326753"/>
            <a:ext cx="2049517" cy="375526"/>
          </a:xfrm>
        </p:spPr>
        <p:txBody>
          <a:bodyPr/>
          <a:lstStyle>
            <a:lvl1pPr>
              <a:defRPr sz="1600"/>
            </a:lvl1pPr>
          </a:lstStyle>
          <a:p>
            <a:fld id="{52579102-90C2-3146-A8FF-82DE1C88FDD7}" type="slidenum">
              <a:rPr lang="en-US" smtClean="0"/>
              <a:pPr/>
              <a:t>‹#›</a:t>
            </a:fld>
            <a:endParaRPr lang="en-US" dirty="0"/>
          </a:p>
        </p:txBody>
      </p:sp>
      <p:sp>
        <p:nvSpPr>
          <p:cNvPr id="11" name="TextBox 10"/>
          <p:cNvSpPr txBox="1"/>
          <p:nvPr userDrawn="1"/>
        </p:nvSpPr>
        <p:spPr>
          <a:xfrm>
            <a:off x="128752" y="6345239"/>
            <a:ext cx="709448" cy="338554"/>
          </a:xfrm>
          <a:prstGeom prst="rect">
            <a:avLst/>
          </a:prstGeom>
          <a:noFill/>
        </p:spPr>
        <p:txBody>
          <a:bodyPr wrap="square" rtlCol="0">
            <a:spAutoFit/>
          </a:bodyPr>
          <a:lstStyle/>
          <a:p>
            <a:r>
              <a:rPr lang="en-US" altLang="zh-CN" sz="1600" dirty="0" smtClean="0"/>
              <a:t>M1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20612051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sp>
        <p:nvSpPr>
          <p:cNvPr id="4" name="Slide Number Placeholder 3"/>
          <p:cNvSpPr>
            <a:spLocks noGrp="1"/>
          </p:cNvSpPr>
          <p:nvPr>
            <p:ph type="sldNum" sz="quarter" idx="10"/>
          </p:nvPr>
        </p:nvSpPr>
        <p:spPr>
          <a:xfrm>
            <a:off x="573699" y="6320891"/>
            <a:ext cx="2049517" cy="375526"/>
          </a:xfrm>
        </p:spPr>
        <p:txBody>
          <a:bodyPr/>
          <a:lstStyle>
            <a:lvl1pPr>
              <a:defRPr sz="1600"/>
            </a:lvl1pPr>
          </a:lstStyle>
          <a:p>
            <a:fld id="{52579102-90C2-3146-A8FF-82DE1C88FDD7}" type="slidenum">
              <a:rPr lang="en-US" smtClean="0"/>
              <a:pPr/>
              <a:t>‹#›</a:t>
            </a:fld>
            <a:endParaRPr lang="en-US" dirty="0"/>
          </a:p>
        </p:txBody>
      </p:sp>
      <p:sp>
        <p:nvSpPr>
          <p:cNvPr id="5" name="TextBox 4"/>
          <p:cNvSpPr txBox="1"/>
          <p:nvPr userDrawn="1"/>
        </p:nvSpPr>
        <p:spPr>
          <a:xfrm>
            <a:off x="128752" y="6345239"/>
            <a:ext cx="709448" cy="338554"/>
          </a:xfrm>
          <a:prstGeom prst="rect">
            <a:avLst/>
          </a:prstGeom>
          <a:noFill/>
        </p:spPr>
        <p:txBody>
          <a:bodyPr wrap="square" rtlCol="0">
            <a:spAutoFit/>
          </a:bodyPr>
          <a:lstStyle/>
          <a:p>
            <a:r>
              <a:rPr lang="en-US" altLang="zh-CN" sz="1600" dirty="0" smtClean="0"/>
              <a:t>M1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4659029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573689" y="6310987"/>
            <a:ext cx="2049517" cy="375526"/>
          </a:xfrm>
        </p:spPr>
        <p:txBody>
          <a:bodyPr/>
          <a:lstStyle>
            <a:lvl1pPr>
              <a:defRPr sz="1600"/>
            </a:lvl1pPr>
          </a:lstStyle>
          <a:p>
            <a:fld id="{52579102-90C2-3146-A8FF-82DE1C88FDD7}" type="slidenum">
              <a:rPr lang="en-US" smtClean="0"/>
              <a:pPr/>
              <a:t>‹#›</a:t>
            </a:fld>
            <a:endParaRPr lang="en-US"/>
          </a:p>
        </p:txBody>
      </p:sp>
      <p:sp>
        <p:nvSpPr>
          <p:cNvPr id="4" name="TextBox 3"/>
          <p:cNvSpPr txBox="1"/>
          <p:nvPr userDrawn="1"/>
        </p:nvSpPr>
        <p:spPr>
          <a:xfrm>
            <a:off x="128752" y="6345239"/>
            <a:ext cx="709448" cy="338554"/>
          </a:xfrm>
          <a:prstGeom prst="rect">
            <a:avLst/>
          </a:prstGeom>
          <a:noFill/>
        </p:spPr>
        <p:txBody>
          <a:bodyPr wrap="square" rtlCol="0">
            <a:spAutoFit/>
          </a:bodyPr>
          <a:lstStyle/>
          <a:p>
            <a:r>
              <a:rPr lang="en-US" altLang="zh-CN" sz="1600" dirty="0" smtClean="0"/>
              <a:t>M1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4984822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sp>
        <p:nvSpPr>
          <p:cNvPr id="6" name="Slide Number Placeholder 5"/>
          <p:cNvSpPr>
            <a:spLocks noGrp="1"/>
          </p:cNvSpPr>
          <p:nvPr>
            <p:ph type="sldNum" sz="quarter" idx="10"/>
          </p:nvPr>
        </p:nvSpPr>
        <p:spPr>
          <a:xfrm>
            <a:off x="614855" y="6345239"/>
            <a:ext cx="2049517" cy="375526"/>
          </a:xfrm>
        </p:spPr>
        <p:txBody>
          <a:bodyPr/>
          <a:lstStyle>
            <a:lvl1pPr>
              <a:defRPr sz="1600"/>
            </a:lvl1pPr>
          </a:lstStyle>
          <a:p>
            <a:fld id="{52579102-90C2-3146-A8FF-82DE1C88FDD7}" type="slidenum">
              <a:rPr lang="en-US" smtClean="0"/>
              <a:pPr/>
              <a:t>‹#›</a:t>
            </a:fld>
            <a:endParaRPr lang="en-US"/>
          </a:p>
        </p:txBody>
      </p:sp>
      <p:sp>
        <p:nvSpPr>
          <p:cNvPr id="7" name="TextBox 6"/>
          <p:cNvSpPr txBox="1"/>
          <p:nvPr userDrawn="1"/>
        </p:nvSpPr>
        <p:spPr>
          <a:xfrm>
            <a:off x="144518" y="6361005"/>
            <a:ext cx="709448" cy="338554"/>
          </a:xfrm>
          <a:prstGeom prst="rect">
            <a:avLst/>
          </a:prstGeom>
          <a:noFill/>
        </p:spPr>
        <p:txBody>
          <a:bodyPr wrap="square" rtlCol="0">
            <a:spAutoFit/>
          </a:bodyPr>
          <a:lstStyle/>
          <a:p>
            <a:r>
              <a:rPr lang="en-US" altLang="zh-CN" sz="1600" dirty="0" smtClean="0"/>
              <a:t>M1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4507162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64" y="5846333"/>
            <a:ext cx="788136" cy="875145"/>
          </a:xfrm>
          <a:prstGeom prst="rect">
            <a:avLst/>
          </a:prstGeom>
        </p:spPr>
      </p:pic>
      <p:sp>
        <p:nvSpPr>
          <p:cNvPr id="9" name="Right Arrow 8"/>
          <p:cNvSpPr/>
          <p:nvPr/>
        </p:nvSpPr>
        <p:spPr>
          <a:xfrm>
            <a:off x="0" y="2215"/>
            <a:ext cx="11808213" cy="182562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w="0">
                <a:noFill/>
              </a:ln>
              <a:solidFill>
                <a:schemeClr val="accent2"/>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p:txBody>
          <a:bodyPr/>
          <a:lstStyle>
            <a:lvl1pPr algn="l">
              <a:defRPr>
                <a:solidFill>
                  <a:srgbClr val="FFFFFF"/>
                </a:solidFill>
              </a:defRPr>
            </a:lvl1pPr>
          </a:lstStyle>
          <a:p>
            <a:r>
              <a:rPr lang="en-US" smtClean="0"/>
              <a:t>Click to edit Master title style</a:t>
            </a:r>
            <a:endParaRPr lang="en-US"/>
          </a:p>
        </p:txBody>
      </p:sp>
      <p:sp>
        <p:nvSpPr>
          <p:cNvPr id="11" name="Slide Number Placeholder 10"/>
          <p:cNvSpPr>
            <a:spLocks noGrp="1"/>
          </p:cNvSpPr>
          <p:nvPr>
            <p:ph type="sldNum" sz="quarter" idx="10"/>
          </p:nvPr>
        </p:nvSpPr>
        <p:spPr/>
        <p:txBody>
          <a:bodyPr/>
          <a:lstStyle/>
          <a:p>
            <a:fld id="{52579102-90C2-3146-A8FF-82DE1C88FDD7}" type="slidenum">
              <a:rPr lang="en-US" smtClean="0"/>
              <a:t>‹#›</a:t>
            </a:fld>
            <a:endParaRPr lang="en-US"/>
          </a:p>
        </p:txBody>
      </p:sp>
    </p:spTree>
    <p:extLst>
      <p:ext uri="{BB962C8B-B14F-4D97-AF65-F5344CB8AC3E}">
        <p14:creationId xmlns:p14="http://schemas.microsoft.com/office/powerpoint/2010/main" val="12201385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600203"/>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64" y="5846333"/>
            <a:ext cx="788136" cy="875145"/>
          </a:xfrm>
          <a:prstGeom prst="rect">
            <a:avLst/>
          </a:prstGeom>
        </p:spPr>
      </p:pic>
      <p:sp>
        <p:nvSpPr>
          <p:cNvPr id="13" name="Right Arrow 12"/>
          <p:cNvSpPr/>
          <p:nvPr/>
        </p:nvSpPr>
        <p:spPr>
          <a:xfrm>
            <a:off x="0" y="2215"/>
            <a:ext cx="11808213" cy="1825625"/>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w="0">
                <a:noFill/>
              </a:ln>
              <a:solidFill>
                <a:schemeClr val="accent2"/>
              </a:solidFill>
              <a:effectLst>
                <a:outerShdw blurRad="38100" dist="19050" dir="2700000" algn="tl" rotWithShape="0">
                  <a:schemeClr val="dk1">
                    <a:alpha val="40000"/>
                  </a:schemeClr>
                </a:outerShdw>
              </a:effectLst>
            </a:endParaRPr>
          </a:p>
        </p:txBody>
      </p:sp>
      <p:sp>
        <p:nvSpPr>
          <p:cNvPr id="14" name="Title 1"/>
          <p:cNvSpPr>
            <a:spLocks noGrp="1"/>
          </p:cNvSpPr>
          <p:nvPr>
            <p:ph type="title"/>
          </p:nvPr>
        </p:nvSpPr>
        <p:spPr>
          <a:xfrm>
            <a:off x="609600" y="274638"/>
            <a:ext cx="10972800" cy="1143000"/>
          </a:xfrm>
        </p:spPr>
        <p:txBody>
          <a:bodyPr/>
          <a:lstStyle>
            <a:lvl1pPr algn="l">
              <a:defRPr>
                <a:solidFill>
                  <a:schemeClr val="bg1"/>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52579102-90C2-3146-A8FF-82DE1C88FDD7}" type="slidenum">
              <a:rPr lang="en-US" smtClean="0"/>
              <a:t>‹#›</a:t>
            </a:fld>
            <a:endParaRPr lang="en-US"/>
          </a:p>
        </p:txBody>
      </p:sp>
    </p:spTree>
    <p:extLst>
      <p:ext uri="{BB962C8B-B14F-4D97-AF65-F5344CB8AC3E}">
        <p14:creationId xmlns:p14="http://schemas.microsoft.com/office/powerpoint/2010/main" val="3133682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873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758950"/>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4"/>
          </p:nvPr>
        </p:nvSpPr>
        <p:spPr>
          <a:xfrm>
            <a:off x="189186" y="6356350"/>
            <a:ext cx="2049517" cy="375526"/>
          </a:xfrm>
          <a:prstGeom prst="rect">
            <a:avLst/>
          </a:prstGeom>
        </p:spPr>
        <p:txBody>
          <a:bodyPr vert="horz" lIns="91440" tIns="45720" rIns="91440" bIns="45720" rtlCol="0" anchor="ctr"/>
          <a:lstStyle>
            <a:lvl1pPr algn="l">
              <a:defRPr sz="1800">
                <a:solidFill>
                  <a:schemeClr val="tx1"/>
                </a:solidFill>
              </a:defRPr>
            </a:lvl1pPr>
          </a:lstStyle>
          <a:p>
            <a:fld id="{32160F89-7DD7-624C-AA35-E792F86C7550}" type="slidenum">
              <a:rPr lang="en-US" smtClean="0"/>
              <a:pPr/>
              <a:t>‹#›</a:t>
            </a:fld>
            <a:endParaRPr lang="en-US" dirty="0"/>
          </a:p>
        </p:txBody>
      </p:sp>
    </p:spTree>
    <p:extLst>
      <p:ext uri="{BB962C8B-B14F-4D97-AF65-F5344CB8AC3E}">
        <p14:creationId xmlns:p14="http://schemas.microsoft.com/office/powerpoint/2010/main" val="1640843797"/>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4.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iki.htrc.illinois.edu/x/CADiAQ"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people.ischool.berkeley.edu/~hearst/text-mining.html"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journalofdigitalhumanities.org/1-2/the-emergence-of-literary-diction-by-ted-underwood-and-jordan-sellers/" TargetMode="External"/><Relationship Id="rId5" Type="http://schemas.openxmlformats.org/officeDocument/2006/relationships/hyperlink" Target="http://languagelog.ldc.upenn.edu/nll/?p=5315" TargetMode="External"/><Relationship Id="rId4" Type="http://schemas.openxmlformats.org/officeDocument/2006/relationships/hyperlink" Target="http://digitalcommons.unl.edu/englishfacpubs/10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go.illinois.edu/ddrf-research-examples"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6247" y="4801372"/>
            <a:ext cx="9144000" cy="1110697"/>
          </a:xfrm>
        </p:spPr>
        <p:txBody>
          <a:bodyPr/>
          <a:lstStyle/>
          <a:p>
            <a:r>
              <a:rPr lang="en-US" b="1" dirty="0">
                <a:solidFill>
                  <a:schemeClr val="bg1"/>
                </a:solidFill>
              </a:rPr>
              <a:t>Module 1: Getting Started</a:t>
            </a:r>
          </a:p>
        </p:txBody>
      </p:sp>
      <p:pic>
        <p:nvPicPr>
          <p:cNvPr id="4" name="Picture 3">
            <a:hlinkClick r:id="rId3"/>
          </p:cNvPr>
          <p:cNvPicPr>
            <a:picLocks noChangeAspect="1"/>
          </p:cNvPicPr>
          <p:nvPr/>
        </p:nvPicPr>
        <p:blipFill rotWithShape="1">
          <a:blip r:embed="rId4">
            <a:extLst>
              <a:ext uri="{28A0092B-C50C-407E-A947-70E740481C1C}">
                <a14:useLocalDpi xmlns:a14="http://schemas.microsoft.com/office/drawing/2010/main" val="0"/>
              </a:ext>
            </a:extLst>
          </a:blip>
          <a:srcRect l="27461" t="15384" r="7687" b="26922"/>
          <a:stretch/>
        </p:blipFill>
        <p:spPr>
          <a:xfrm>
            <a:off x="4059936" y="6455664"/>
            <a:ext cx="7644384" cy="27432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25149" r="72545" b="25173"/>
          <a:stretch/>
        </p:blipFill>
        <p:spPr>
          <a:xfrm>
            <a:off x="515722" y="6492240"/>
            <a:ext cx="3507638" cy="256032"/>
          </a:xfrm>
          <a:prstGeom prst="rect">
            <a:avLst/>
          </a:prstGeom>
        </p:spPr>
      </p:pic>
    </p:spTree>
    <p:extLst>
      <p:ext uri="{BB962C8B-B14F-4D97-AF65-F5344CB8AC3E}">
        <p14:creationId xmlns:p14="http://schemas.microsoft.com/office/powerpoint/2010/main" val="1522854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187325"/>
            <a:ext cx="11049000" cy="1325563"/>
          </a:xfrm>
          <a:prstGeom prst="rect">
            <a:avLst/>
          </a:prstGeom>
        </p:spPr>
        <p:txBody>
          <a:bodyPr vert="horz" lIns="91425" tIns="91425" rIns="91425" bIns="91425" rtlCol="0" anchor="ctr" anchorCtr="0">
            <a:noAutofit/>
          </a:bodyPr>
          <a:lstStyle/>
          <a:p>
            <a:pPr>
              <a:spcBef>
                <a:spcPts val="0"/>
              </a:spcBef>
            </a:pPr>
            <a:r>
              <a:rPr lang="en-US" sz="3200" dirty="0"/>
              <a:t>Example: </a:t>
            </a:r>
            <a:r>
              <a:rPr lang="en-US" sz="3200" i="1" dirty="0"/>
              <a:t>Rowling and </a:t>
            </a:r>
            <a:r>
              <a:rPr lang="en-US" altLang="zh-CN" sz="3200" i="1" dirty="0"/>
              <a:t>“</a:t>
            </a:r>
            <a:r>
              <a:rPr lang="en-US" sz="3200" i="1" dirty="0"/>
              <a:t>Galbraith</a:t>
            </a:r>
            <a:r>
              <a:rPr lang="en-US" altLang="zh-CN" sz="3200" i="1" dirty="0"/>
              <a:t>”</a:t>
            </a:r>
            <a:r>
              <a:rPr lang="en-US" sz="3200" i="1" dirty="0"/>
              <a:t>: an authorial analysis</a:t>
            </a:r>
            <a:endParaRPr lang="en" sz="3200" dirty="0"/>
          </a:p>
        </p:txBody>
      </p:sp>
      <p:sp>
        <p:nvSpPr>
          <p:cNvPr id="115" name="Shape 115"/>
          <p:cNvSpPr txBox="1">
            <a:spLocks noGrp="1"/>
          </p:cNvSpPr>
          <p:nvPr>
            <p:ph idx="1"/>
          </p:nvPr>
        </p:nvSpPr>
        <p:spPr>
          <a:xfrm>
            <a:off x="838200" y="1747839"/>
            <a:ext cx="7962900" cy="3586928"/>
          </a:xfrm>
          <a:prstGeom prst="rect">
            <a:avLst/>
          </a:prstGeom>
        </p:spPr>
        <p:txBody>
          <a:bodyPr vert="horz" lIns="91425" tIns="91425" rIns="91425" bIns="91425" rtlCol="0" anchor="t" anchorCtr="0">
            <a:noAutofit/>
          </a:bodyPr>
          <a:lstStyle/>
          <a:p>
            <a:pPr marL="0" indent="0">
              <a:spcBef>
                <a:spcPts val="0"/>
              </a:spcBef>
              <a:buNone/>
            </a:pPr>
            <a:r>
              <a:rPr lang="en-US" sz="3200" b="1" dirty="0"/>
              <a:t>Question:</a:t>
            </a:r>
            <a:endParaRPr lang="en-US" b="1" dirty="0"/>
          </a:p>
          <a:p>
            <a:pPr marL="0" indent="0">
              <a:lnSpc>
                <a:spcPct val="130000"/>
              </a:lnSpc>
              <a:buNone/>
            </a:pPr>
            <a:r>
              <a:rPr lang="en-US" i="1" dirty="0"/>
              <a:t>Did JK Rowling write </a:t>
            </a:r>
            <a:r>
              <a:rPr lang="en-US" dirty="0"/>
              <a:t>The Cuckoo’s Calling</a:t>
            </a:r>
            <a:r>
              <a:rPr lang="en-US" i="1" dirty="0"/>
              <a:t> under the pen name Robert Galbraith?</a:t>
            </a:r>
          </a:p>
          <a:p>
            <a:pPr marL="0" indent="0">
              <a:lnSpc>
                <a:spcPct val="130000"/>
              </a:lnSpc>
              <a:buNone/>
            </a:pPr>
            <a:endParaRPr lang="en-US" sz="1600" i="1" dirty="0"/>
          </a:p>
          <a:p>
            <a:pPr marL="0" indent="0">
              <a:lnSpc>
                <a:spcPct val="130000"/>
              </a:lnSpc>
              <a:buNone/>
            </a:pPr>
            <a:r>
              <a:rPr lang="en-US" dirty="0"/>
              <a:t>Would be impossible to prove through human reading alone!</a:t>
            </a:r>
          </a:p>
          <a:p>
            <a:pPr marL="0" indent="0" algn="ctr">
              <a:buNone/>
            </a:pPr>
            <a:r>
              <a:rPr lang="en-US" b="1" dirty="0"/>
              <a:t>comparative | patterns </a:t>
            </a:r>
            <a:endParaRPr lang="en-US" i="1" dirty="0"/>
          </a:p>
          <a:p>
            <a:pPr marL="0" indent="0">
              <a:spcBef>
                <a:spcPts val="0"/>
              </a:spcBef>
              <a:buNone/>
            </a:pPr>
            <a:endParaRPr lang="en-US" b="1" dirty="0"/>
          </a:p>
        </p:txBody>
      </p:sp>
      <p:pic>
        <p:nvPicPr>
          <p:cNvPr id="3" name="Picture 2" descr="Book cover for The Cuckoo's Calling." title="Book cover for The Cuckoo's Call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7051" y="1997934"/>
            <a:ext cx="2156749" cy="3466204"/>
          </a:xfrm>
          <a:prstGeom prst="rect">
            <a:avLst/>
          </a:prstGeom>
          <a:ln>
            <a:solidFill>
              <a:schemeClr val="tx1"/>
            </a:solidFill>
          </a:ln>
        </p:spPr>
      </p:pic>
      <p:sp>
        <p:nvSpPr>
          <p:cNvPr id="6" name="Shape 125" descr="An image of the book cover for The Cuckoo's Calling by JK Rowling. " title="Book cover for The Cuckoo’s Calling"/>
          <p:cNvSpPr txBox="1"/>
          <p:nvPr/>
        </p:nvSpPr>
        <p:spPr>
          <a:xfrm>
            <a:off x="9197051" y="5464138"/>
            <a:ext cx="2390604" cy="570267"/>
          </a:xfrm>
          <a:prstGeom prst="rect">
            <a:avLst/>
          </a:prstGeom>
          <a:noFill/>
          <a:ln>
            <a:noFill/>
          </a:ln>
        </p:spPr>
        <p:txBody>
          <a:bodyPr lIns="91425" tIns="91425" rIns="91425" bIns="91425" anchor="t" anchorCtr="0">
            <a:noAutofit/>
          </a:bodyPr>
          <a:lstStyle/>
          <a:p>
            <a:r>
              <a:rPr lang="en-US" sz="1400" i="1" dirty="0">
                <a:ea typeface="Open Sans"/>
                <a:cs typeface="Open Sans"/>
                <a:sym typeface="Open Sans"/>
              </a:rPr>
              <a:t>Book cover for The Cuckoo’s Calling</a:t>
            </a:r>
            <a:endParaRPr lang="en" sz="1400" i="1" dirty="0">
              <a:ea typeface="Open Sans"/>
              <a:cs typeface="Open Sans"/>
              <a:sym typeface="Open Sans"/>
            </a:endParaRPr>
          </a:p>
        </p:txBody>
      </p:sp>
      <p:sp>
        <p:nvSpPr>
          <p:cNvPr id="4" name="Rectangle 3"/>
          <p:cNvSpPr/>
          <p:nvPr/>
        </p:nvSpPr>
        <p:spPr>
          <a:xfrm>
            <a:off x="838200" y="6110288"/>
            <a:ext cx="9878568" cy="369332"/>
          </a:xfrm>
          <a:prstGeom prst="rect">
            <a:avLst/>
          </a:prstGeom>
        </p:spPr>
        <p:txBody>
          <a:bodyPr wrap="square">
            <a:spAutoFit/>
          </a:bodyPr>
          <a:lstStyle/>
          <a:p>
            <a:pPr lvl="0"/>
            <a:r>
              <a:rPr lang="en-US" b="1" dirty="0"/>
              <a:t>Read more</a:t>
            </a:r>
            <a:r>
              <a:rPr lang="en-US" b="1"/>
              <a:t>: </a:t>
            </a:r>
            <a:r>
              <a:rPr lang="en-US"/>
              <a:t>Rowling and “Galbraith”: </a:t>
            </a:r>
            <a:r>
              <a:rPr lang="en-US" dirty="0"/>
              <a:t>an </a:t>
            </a:r>
            <a:r>
              <a:rPr lang="en-US"/>
              <a:t>authorial analysis (</a:t>
            </a:r>
            <a:r>
              <a:rPr lang="en-US" dirty="0" err="1"/>
              <a:t>Juola</a:t>
            </a:r>
            <a:r>
              <a:rPr lang="en-US" dirty="0"/>
              <a:t>, 2013) </a:t>
            </a:r>
            <a:endParaRPr lang="en" dirty="0"/>
          </a:p>
        </p:txBody>
      </p:sp>
      <p:sp>
        <p:nvSpPr>
          <p:cNvPr id="9"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10</a:t>
            </a:fld>
            <a:endParaRPr lang="en-US" dirty="0"/>
          </a:p>
        </p:txBody>
      </p:sp>
    </p:spTree>
    <p:extLst>
      <p:ext uri="{BB962C8B-B14F-4D97-AF65-F5344CB8AC3E}">
        <p14:creationId xmlns:p14="http://schemas.microsoft.com/office/powerpoint/2010/main" val="1352659767"/>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187325"/>
            <a:ext cx="10655300" cy="1325563"/>
          </a:xfrm>
          <a:prstGeom prst="rect">
            <a:avLst/>
          </a:prstGeom>
        </p:spPr>
        <p:txBody>
          <a:bodyPr vert="horz" lIns="91425" tIns="91425" rIns="91425" bIns="91425" rtlCol="0" anchor="ctr" anchorCtr="0">
            <a:noAutofit/>
          </a:bodyPr>
          <a:lstStyle/>
          <a:p>
            <a:pPr>
              <a:spcBef>
                <a:spcPts val="0"/>
              </a:spcBef>
            </a:pPr>
            <a:r>
              <a:rPr lang="en-US" sz="3200" dirty="0"/>
              <a:t>Example: </a:t>
            </a:r>
            <a:r>
              <a:rPr lang="en-US" sz="3200" i="1" dirty="0"/>
              <a:t>Rowling and </a:t>
            </a:r>
            <a:r>
              <a:rPr lang="en-US" altLang="zh-CN" sz="3200" i="1" dirty="0"/>
              <a:t>“</a:t>
            </a:r>
            <a:r>
              <a:rPr lang="en-US" sz="3200" i="1" dirty="0"/>
              <a:t>Galbraith</a:t>
            </a:r>
            <a:r>
              <a:rPr lang="en-US" altLang="zh-CN" sz="3200" i="1" dirty="0"/>
              <a:t>”</a:t>
            </a:r>
            <a:r>
              <a:rPr lang="en-US" sz="3200" i="1" dirty="0"/>
              <a:t>: an authorial analysis</a:t>
            </a:r>
            <a:endParaRPr lang="en" sz="3200" i="1" dirty="0"/>
          </a:p>
        </p:txBody>
      </p:sp>
      <p:sp>
        <p:nvSpPr>
          <p:cNvPr id="115" name="Shape 115"/>
          <p:cNvSpPr txBox="1">
            <a:spLocks noGrp="1"/>
          </p:cNvSpPr>
          <p:nvPr>
            <p:ph idx="1"/>
          </p:nvPr>
        </p:nvSpPr>
        <p:spPr>
          <a:xfrm>
            <a:off x="838199" y="1605784"/>
            <a:ext cx="11616559" cy="4504503"/>
          </a:xfrm>
          <a:prstGeom prst="rect">
            <a:avLst/>
          </a:prstGeom>
        </p:spPr>
        <p:txBody>
          <a:bodyPr vert="horz" lIns="91425" tIns="91425" rIns="91425" bIns="91425" rtlCol="0" anchor="t" anchorCtr="0">
            <a:noAutofit/>
          </a:bodyPr>
          <a:lstStyle/>
          <a:p>
            <a:pPr marL="0" indent="0">
              <a:lnSpc>
                <a:spcPct val="150000"/>
              </a:lnSpc>
              <a:spcBef>
                <a:spcPts val="0"/>
              </a:spcBef>
              <a:buNone/>
            </a:pPr>
            <a:r>
              <a:rPr lang="en-US" sz="3200" b="1" dirty="0"/>
              <a:t>Approach: </a:t>
            </a:r>
            <a:endParaRPr lang="en-US" b="1" dirty="0"/>
          </a:p>
          <a:p>
            <a:pPr>
              <a:lnSpc>
                <a:spcPct val="150000"/>
              </a:lnSpc>
              <a:spcBef>
                <a:spcPts val="0"/>
              </a:spcBef>
            </a:pPr>
            <a:r>
              <a:rPr lang="en-US" sz="3200" dirty="0"/>
              <a:t>Reading led to hunch about authorship</a:t>
            </a:r>
          </a:p>
          <a:p>
            <a:pPr>
              <a:lnSpc>
                <a:spcPct val="150000"/>
              </a:lnSpc>
              <a:spcBef>
                <a:spcPts val="0"/>
              </a:spcBef>
            </a:pPr>
            <a:r>
              <a:rPr lang="en-US" sz="3200" dirty="0"/>
              <a:t>Computational comparison of diction between this book and others written by Rowling</a:t>
            </a:r>
          </a:p>
          <a:p>
            <a:pPr>
              <a:lnSpc>
                <a:spcPct val="150000"/>
              </a:lnSpc>
              <a:spcBef>
                <a:spcPts val="0"/>
              </a:spcBef>
            </a:pPr>
            <a:r>
              <a:rPr lang="en-US" sz="3200" dirty="0"/>
              <a:t>Statistical ‘proof’ of authorial fingerprint</a:t>
            </a:r>
          </a:p>
          <a:p>
            <a:pPr>
              <a:lnSpc>
                <a:spcPct val="150000"/>
              </a:lnSpc>
              <a:spcBef>
                <a:spcPts val="0"/>
              </a:spcBef>
            </a:pPr>
            <a:endParaRPr lang="en-US" sz="2400" dirty="0"/>
          </a:p>
          <a:p>
            <a:pPr marL="0" indent="0">
              <a:lnSpc>
                <a:spcPct val="150000"/>
              </a:lnSpc>
              <a:spcBef>
                <a:spcPts val="0"/>
              </a:spcBef>
              <a:buNone/>
            </a:pPr>
            <a:endParaRPr lang="en-US" sz="2400" dirty="0"/>
          </a:p>
        </p:txBody>
      </p:sp>
      <p:sp>
        <p:nvSpPr>
          <p:cNvPr id="6" name="Rectangle 5"/>
          <p:cNvSpPr/>
          <p:nvPr/>
        </p:nvSpPr>
        <p:spPr>
          <a:xfrm>
            <a:off x="838200" y="6110288"/>
            <a:ext cx="9878568" cy="369332"/>
          </a:xfrm>
          <a:prstGeom prst="rect">
            <a:avLst/>
          </a:prstGeom>
        </p:spPr>
        <p:txBody>
          <a:bodyPr wrap="square">
            <a:spAutoFit/>
          </a:bodyPr>
          <a:lstStyle/>
          <a:p>
            <a:pPr lvl="0"/>
            <a:r>
              <a:rPr lang="en-US" b="1" dirty="0"/>
              <a:t>Read more</a:t>
            </a:r>
            <a:r>
              <a:rPr lang="en-US" b="1"/>
              <a:t>: </a:t>
            </a:r>
            <a:r>
              <a:rPr lang="en-US"/>
              <a:t>Rowling and “Galbraith”: </a:t>
            </a:r>
            <a:r>
              <a:rPr lang="en-US" dirty="0"/>
              <a:t>an </a:t>
            </a:r>
            <a:r>
              <a:rPr lang="en-US"/>
              <a:t>authorial analysis (</a:t>
            </a:r>
            <a:r>
              <a:rPr lang="en-US" dirty="0" err="1"/>
              <a:t>Juola</a:t>
            </a:r>
            <a:r>
              <a:rPr lang="en-US" dirty="0"/>
              <a:t>, 2013) </a:t>
            </a:r>
            <a:endParaRPr lang="en" dirty="0"/>
          </a:p>
        </p:txBody>
      </p:sp>
      <p:sp>
        <p:nvSpPr>
          <p:cNvPr id="8"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11</a:t>
            </a:fld>
            <a:endParaRPr lang="en-US" dirty="0"/>
          </a:p>
        </p:txBody>
      </p:sp>
    </p:spTree>
    <p:extLst>
      <p:ext uri="{BB962C8B-B14F-4D97-AF65-F5344CB8AC3E}">
        <p14:creationId xmlns:p14="http://schemas.microsoft.com/office/powerpoint/2010/main" val="184990815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Shape 107"/>
          <p:cNvSpPr txBox="1">
            <a:spLocks noGrp="1"/>
          </p:cNvSpPr>
          <p:nvPr>
            <p:ph idx="1"/>
          </p:nvPr>
        </p:nvSpPr>
        <p:spPr>
          <a:xfrm>
            <a:off x="838200" y="1512888"/>
            <a:ext cx="10871200" cy="3104118"/>
          </a:xfrm>
          <a:prstGeom prst="rect">
            <a:avLst/>
          </a:prstGeom>
        </p:spPr>
        <p:txBody>
          <a:bodyPr vert="horz" lIns="91425" tIns="91425" rIns="91425" bIns="91425" rtlCol="0" anchor="t" anchorCtr="0">
            <a:noAutofit/>
          </a:bodyPr>
          <a:lstStyle/>
          <a:p>
            <a:pPr marL="0" indent="0">
              <a:lnSpc>
                <a:spcPct val="120000"/>
              </a:lnSpc>
              <a:buNone/>
            </a:pPr>
            <a:r>
              <a:rPr lang="en-US" sz="3200" b="1" dirty="0">
                <a:solidFill>
                  <a:srgbClr val="000000"/>
                </a:solidFill>
              </a:rPr>
              <a:t>Question:</a:t>
            </a:r>
            <a:endParaRPr lang="en-US" b="1" dirty="0">
              <a:solidFill>
                <a:srgbClr val="000000"/>
              </a:solidFill>
            </a:endParaRPr>
          </a:p>
          <a:p>
            <a:pPr marL="0" indent="0">
              <a:lnSpc>
                <a:spcPct val="120000"/>
              </a:lnSpc>
              <a:buNone/>
            </a:pPr>
            <a:r>
              <a:rPr lang="en-US" i="1" dirty="0"/>
              <a:t>What themes are common in 19</a:t>
            </a:r>
            <a:r>
              <a:rPr lang="en-US" i="1" baseline="30000" dirty="0"/>
              <a:t>th</a:t>
            </a:r>
            <a:r>
              <a:rPr lang="en-US" i="1" dirty="0"/>
              <a:t> century literature?</a:t>
            </a:r>
            <a:endParaRPr lang="en-US" b="1" dirty="0"/>
          </a:p>
          <a:p>
            <a:pPr marL="0" indent="0">
              <a:lnSpc>
                <a:spcPct val="120000"/>
              </a:lnSpc>
              <a:spcBef>
                <a:spcPts val="0"/>
              </a:spcBef>
              <a:buNone/>
            </a:pPr>
            <a:endParaRPr lang="en-US" b="1" dirty="0"/>
          </a:p>
          <a:p>
            <a:pPr marL="0" indent="0">
              <a:lnSpc>
                <a:spcPct val="120000"/>
              </a:lnSpc>
              <a:spcBef>
                <a:spcPts val="0"/>
              </a:spcBef>
              <a:buNone/>
            </a:pPr>
            <a:r>
              <a:rPr lang="en-US" dirty="0"/>
              <a:t>Answering this question requires a very large corpus</a:t>
            </a:r>
            <a:r>
              <a:rPr lang="zh-CN" altLang="en-US" dirty="0"/>
              <a:t> </a:t>
            </a:r>
            <a:r>
              <a:rPr lang="en-US" altLang="zh-CN" dirty="0"/>
              <a:t>and</a:t>
            </a:r>
            <a:r>
              <a:rPr lang="en-US" dirty="0"/>
              <a:t> an impossible amount of human reading! </a:t>
            </a:r>
          </a:p>
          <a:p>
            <a:pPr marL="0" indent="0">
              <a:lnSpc>
                <a:spcPct val="120000"/>
              </a:lnSpc>
              <a:spcBef>
                <a:spcPts val="0"/>
              </a:spcBef>
              <a:buNone/>
            </a:pPr>
            <a:endParaRPr lang="en-US" sz="1600" dirty="0"/>
          </a:p>
          <a:p>
            <a:pPr marL="0" indent="0" algn="ctr">
              <a:lnSpc>
                <a:spcPct val="120000"/>
              </a:lnSpc>
              <a:spcBef>
                <a:spcPts val="0"/>
              </a:spcBef>
              <a:buNone/>
            </a:pPr>
            <a:endParaRPr lang="en-US" b="1" dirty="0"/>
          </a:p>
          <a:p>
            <a:pPr marL="0" indent="0" algn="ctr">
              <a:lnSpc>
                <a:spcPct val="120000"/>
              </a:lnSpc>
              <a:spcBef>
                <a:spcPts val="0"/>
              </a:spcBef>
              <a:buNone/>
            </a:pPr>
            <a:r>
              <a:rPr lang="en-US" b="1" dirty="0"/>
              <a:t>patterns | comparative</a:t>
            </a:r>
            <a:endParaRPr lang="en-US" dirty="0"/>
          </a:p>
        </p:txBody>
      </p:sp>
      <p:sp>
        <p:nvSpPr>
          <p:cNvPr id="3" name="Rectangle 2"/>
          <p:cNvSpPr/>
          <p:nvPr/>
        </p:nvSpPr>
        <p:spPr>
          <a:xfrm>
            <a:off x="1090448" y="6345239"/>
            <a:ext cx="9878568" cy="369332"/>
          </a:xfrm>
          <a:prstGeom prst="rect">
            <a:avLst/>
          </a:prstGeom>
        </p:spPr>
        <p:txBody>
          <a:bodyPr wrap="square">
            <a:spAutoFit/>
          </a:bodyPr>
          <a:lstStyle/>
          <a:p>
            <a:pPr marL="347663" indent="-347663"/>
            <a:r>
              <a:rPr lang="en-US" b="1" dirty="0"/>
              <a:t>Read more: </a:t>
            </a:r>
            <a:r>
              <a:rPr lang="en" dirty="0"/>
              <a:t>Significant Themes in 19th Century</a:t>
            </a:r>
            <a:r>
              <a:rPr lang="en-US" dirty="0"/>
              <a:t> </a:t>
            </a:r>
            <a:r>
              <a:rPr lang="en" dirty="0"/>
              <a:t>Literature</a:t>
            </a:r>
            <a:r>
              <a:rPr lang="en-US" dirty="0"/>
              <a:t> (</a:t>
            </a:r>
            <a:r>
              <a:rPr lang="en" dirty="0" err="1"/>
              <a:t>Jockers</a:t>
            </a:r>
            <a:r>
              <a:rPr lang="en" dirty="0"/>
              <a:t> </a:t>
            </a:r>
            <a:r>
              <a:rPr lang="en-US" dirty="0"/>
              <a:t>and </a:t>
            </a:r>
            <a:r>
              <a:rPr lang="en" dirty="0"/>
              <a:t> </a:t>
            </a:r>
            <a:r>
              <a:rPr lang="en-US" dirty="0" err="1"/>
              <a:t>Mimno</a:t>
            </a:r>
            <a:r>
              <a:rPr lang="en-US" dirty="0"/>
              <a:t>, 201</a:t>
            </a:r>
            <a:r>
              <a:rPr lang="en-US" altLang="zh-CN" dirty="0"/>
              <a:t>2</a:t>
            </a:r>
            <a:r>
              <a:rPr lang="en-US" dirty="0"/>
              <a:t>)</a:t>
            </a:r>
            <a:endParaRPr lang="en" sz="2000" dirty="0"/>
          </a:p>
        </p:txBody>
      </p:sp>
      <p:sp>
        <p:nvSpPr>
          <p:cNvPr id="9" name="Shape 106"/>
          <p:cNvSpPr txBox="1">
            <a:spLocks/>
          </p:cNvSpPr>
          <p:nvPr/>
        </p:nvSpPr>
        <p:spPr>
          <a:xfrm>
            <a:off x="838200" y="187325"/>
            <a:ext cx="10871200" cy="1325563"/>
          </a:xfrm>
          <a:prstGeom prst="rect">
            <a:avLst/>
          </a:prstGeom>
        </p:spPr>
        <p:txBody>
          <a:bodyPr vert="horz"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3200" dirty="0"/>
              <a:t>Example: </a:t>
            </a:r>
            <a:r>
              <a:rPr lang="en" sz="3200" i="1" dirty="0"/>
              <a:t>Significant Themes in 19th Century</a:t>
            </a:r>
            <a:r>
              <a:rPr lang="en-US" sz="3200" i="1" dirty="0"/>
              <a:t> </a:t>
            </a:r>
            <a:r>
              <a:rPr lang="en" sz="3200" i="1" dirty="0"/>
              <a:t>Literature</a:t>
            </a:r>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12</a:t>
            </a:fld>
            <a:endParaRPr lang="en-US" dirty="0"/>
          </a:p>
        </p:txBody>
      </p:sp>
    </p:spTree>
    <p:extLst>
      <p:ext uri="{BB962C8B-B14F-4D97-AF65-F5344CB8AC3E}">
        <p14:creationId xmlns:p14="http://schemas.microsoft.com/office/powerpoint/2010/main" val="1250033426"/>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838200" y="187325"/>
            <a:ext cx="10871200" cy="1325563"/>
          </a:xfrm>
          <a:prstGeom prst="rect">
            <a:avLst/>
          </a:prstGeom>
        </p:spPr>
        <p:txBody>
          <a:bodyPr vert="horz" lIns="91425" tIns="91425" rIns="91425" bIns="91425" rtlCol="0" anchor="ctr" anchorCtr="0">
            <a:noAutofit/>
          </a:bodyPr>
          <a:lstStyle/>
          <a:p>
            <a:pPr>
              <a:spcBef>
                <a:spcPts val="0"/>
              </a:spcBef>
            </a:pPr>
            <a:r>
              <a:rPr lang="en-US" sz="3200" dirty="0"/>
              <a:t>Example: </a:t>
            </a:r>
            <a:r>
              <a:rPr lang="en" sz="3200" i="1" dirty="0"/>
              <a:t>Significant Themes in 19th Century</a:t>
            </a:r>
            <a:r>
              <a:rPr lang="en-US" sz="3200" i="1" dirty="0"/>
              <a:t> </a:t>
            </a:r>
            <a:r>
              <a:rPr lang="en" sz="3200" i="1" dirty="0"/>
              <a:t>Literature</a:t>
            </a:r>
          </a:p>
        </p:txBody>
      </p:sp>
      <p:sp>
        <p:nvSpPr>
          <p:cNvPr id="107" name="Shape 107"/>
          <p:cNvSpPr txBox="1">
            <a:spLocks noGrp="1"/>
          </p:cNvSpPr>
          <p:nvPr>
            <p:ph idx="1"/>
          </p:nvPr>
        </p:nvSpPr>
        <p:spPr>
          <a:xfrm>
            <a:off x="838200" y="1715706"/>
            <a:ext cx="11353800" cy="3748291"/>
          </a:xfrm>
          <a:prstGeom prst="rect">
            <a:avLst/>
          </a:prstGeom>
        </p:spPr>
        <p:txBody>
          <a:bodyPr vert="horz" lIns="91425" tIns="91425" rIns="91425" bIns="91425" rtlCol="0" anchor="t" anchorCtr="0">
            <a:noAutofit/>
          </a:bodyPr>
          <a:lstStyle/>
          <a:p>
            <a:pPr marL="0" indent="0">
              <a:lnSpc>
                <a:spcPct val="150000"/>
              </a:lnSpc>
              <a:spcBef>
                <a:spcPts val="0"/>
              </a:spcBef>
              <a:buNone/>
            </a:pPr>
            <a:r>
              <a:rPr lang="en-US" sz="3200" b="1" dirty="0"/>
              <a:t>Approach: </a:t>
            </a:r>
          </a:p>
          <a:p>
            <a:pPr>
              <a:lnSpc>
                <a:spcPct val="150000"/>
              </a:lnSpc>
              <a:spcBef>
                <a:spcPts val="0"/>
              </a:spcBef>
            </a:pPr>
            <a:r>
              <a:rPr lang="en-US" sz="3200" dirty="0"/>
              <a:t>Run large quantities of text through a statistical algorithm </a:t>
            </a:r>
          </a:p>
          <a:p>
            <a:pPr>
              <a:lnSpc>
                <a:spcPct val="150000"/>
              </a:lnSpc>
              <a:spcBef>
                <a:spcPts val="0"/>
              </a:spcBef>
            </a:pPr>
            <a:r>
              <a:rPr lang="en-US" sz="3200" dirty="0"/>
              <a:t>Words that co-occur are likely to be about the same thing</a:t>
            </a:r>
          </a:p>
          <a:p>
            <a:pPr>
              <a:lnSpc>
                <a:spcPct val="150000"/>
              </a:lnSpc>
              <a:spcBef>
                <a:spcPts val="0"/>
              </a:spcBef>
            </a:pPr>
            <a:r>
              <a:rPr lang="en-US" sz="3200" dirty="0"/>
              <a:t>Co-occurring words are represented as topics</a:t>
            </a:r>
          </a:p>
        </p:txBody>
      </p:sp>
      <p:sp>
        <p:nvSpPr>
          <p:cNvPr id="6" name="Rectangle 5"/>
          <p:cNvSpPr/>
          <p:nvPr/>
        </p:nvSpPr>
        <p:spPr>
          <a:xfrm>
            <a:off x="838200" y="5975907"/>
            <a:ext cx="9878568" cy="369332"/>
          </a:xfrm>
          <a:prstGeom prst="rect">
            <a:avLst/>
          </a:prstGeom>
        </p:spPr>
        <p:txBody>
          <a:bodyPr wrap="square">
            <a:spAutoFit/>
          </a:bodyPr>
          <a:lstStyle/>
          <a:p>
            <a:pPr marL="347663" indent="-347663"/>
            <a:r>
              <a:rPr lang="en-US" b="1" dirty="0"/>
              <a:t>Read more: </a:t>
            </a:r>
            <a:r>
              <a:rPr lang="en" dirty="0"/>
              <a:t>Significant Themes in 19th Century</a:t>
            </a:r>
            <a:r>
              <a:rPr lang="en-US" dirty="0"/>
              <a:t> </a:t>
            </a:r>
            <a:r>
              <a:rPr lang="en" dirty="0"/>
              <a:t>Literature</a:t>
            </a:r>
            <a:r>
              <a:rPr lang="en-US" dirty="0"/>
              <a:t> (</a:t>
            </a:r>
            <a:r>
              <a:rPr lang="en" dirty="0" err="1"/>
              <a:t>Jockers</a:t>
            </a:r>
            <a:r>
              <a:rPr lang="en" dirty="0"/>
              <a:t> </a:t>
            </a:r>
            <a:r>
              <a:rPr lang="en-US" dirty="0"/>
              <a:t>and </a:t>
            </a:r>
            <a:r>
              <a:rPr lang="en" dirty="0"/>
              <a:t> </a:t>
            </a:r>
            <a:r>
              <a:rPr lang="en-US" dirty="0" err="1"/>
              <a:t>Mimno</a:t>
            </a:r>
            <a:r>
              <a:rPr lang="en-US" dirty="0"/>
              <a:t>, 201</a:t>
            </a:r>
            <a:r>
              <a:rPr lang="en-US" altLang="zh-CN" dirty="0"/>
              <a:t>2</a:t>
            </a:r>
            <a:r>
              <a:rPr lang="en-US" dirty="0"/>
              <a:t>)</a:t>
            </a:r>
            <a:endParaRPr lang="en" sz="2000" dirty="0"/>
          </a:p>
        </p:txBody>
      </p:sp>
      <p:sp>
        <p:nvSpPr>
          <p:cNvPr id="8"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13</a:t>
            </a:fld>
            <a:endParaRPr lang="en-US" dirty="0"/>
          </a:p>
        </p:txBody>
      </p:sp>
    </p:spTree>
    <p:extLst>
      <p:ext uri="{BB962C8B-B14F-4D97-AF65-F5344CB8AC3E}">
        <p14:creationId xmlns:p14="http://schemas.microsoft.com/office/powerpoint/2010/main" val="206386981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a:t>
            </a:r>
            <a:r>
              <a:rPr lang="en" sz="3200" i="1" dirty="0"/>
              <a:t>Significant Themes in 19th Century</a:t>
            </a:r>
            <a:r>
              <a:rPr lang="en-US" sz="3200" i="1" dirty="0"/>
              <a:t> </a:t>
            </a:r>
            <a:r>
              <a:rPr lang="en" sz="3200" i="1" dirty="0"/>
              <a:t>Literature</a:t>
            </a:r>
            <a:endParaRPr lang="en-US" sz="3200" dirty="0"/>
          </a:p>
        </p:txBody>
      </p:sp>
      <p:pic>
        <p:nvPicPr>
          <p:cNvPr id="4" name="Shape 108" descr="A word cloud of the topic labeled &quot;Female Fashion&quot; by the authors. The words &quot;dress&quot;, &quot;silk&quot;, &quot;gown&quot;, &quot;lace&quot; are at the center of the word cloud and larger than other words. " title="Word cloud of topic labeled &quot;Female Fashion&quot;"/>
          <p:cNvPicPr preferRelativeResize="0"/>
          <p:nvPr/>
        </p:nvPicPr>
        <p:blipFill>
          <a:blip r:embed="rId3">
            <a:alphaModFix/>
          </a:blip>
          <a:stretch>
            <a:fillRect/>
          </a:stretch>
        </p:blipFill>
        <p:spPr>
          <a:xfrm>
            <a:off x="3905250" y="1676401"/>
            <a:ext cx="7353300" cy="4979988"/>
          </a:xfrm>
          <a:prstGeom prst="rect">
            <a:avLst/>
          </a:prstGeom>
          <a:noFill/>
          <a:ln w="9525" cap="flat" cmpd="sng">
            <a:solidFill>
              <a:srgbClr val="000000"/>
            </a:solidFill>
            <a:prstDash val="solid"/>
            <a:round/>
            <a:headEnd type="none" w="med" len="med"/>
            <a:tailEnd type="none" w="med" len="med"/>
          </a:ln>
        </p:spPr>
      </p:pic>
      <p:sp>
        <p:nvSpPr>
          <p:cNvPr id="5" name="Shape 109"/>
          <p:cNvSpPr txBox="1"/>
          <p:nvPr/>
        </p:nvSpPr>
        <p:spPr>
          <a:xfrm>
            <a:off x="838200" y="3026552"/>
            <a:ext cx="2882900" cy="1050148"/>
          </a:xfrm>
          <a:prstGeom prst="rect">
            <a:avLst/>
          </a:prstGeom>
          <a:noFill/>
          <a:ln>
            <a:noFill/>
          </a:ln>
        </p:spPr>
        <p:txBody>
          <a:bodyPr lIns="91425" tIns="91425" rIns="91425" bIns="91425" anchor="t" anchorCtr="0">
            <a:noAutofit/>
          </a:bodyPr>
          <a:lstStyle/>
          <a:p>
            <a:pPr algn="r"/>
            <a:r>
              <a:rPr lang="en" sz="2400" dirty="0">
                <a:ea typeface="Open Sans"/>
                <a:cs typeface="Open Sans"/>
                <a:sym typeface="Open Sans"/>
              </a:rPr>
              <a:t>From paper - Figure 3: Word cloud of topic labeled “Female Fashion.”</a:t>
            </a:r>
          </a:p>
        </p:txBody>
      </p:sp>
      <p:sp>
        <p:nvSpPr>
          <p:cNvPr id="7"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14</a:t>
            </a:fld>
            <a:endParaRPr lang="en-US" dirty="0"/>
          </a:p>
        </p:txBody>
      </p:sp>
    </p:spTree>
    <p:extLst>
      <p:ext uri="{BB962C8B-B14F-4D97-AF65-F5344CB8AC3E}">
        <p14:creationId xmlns:p14="http://schemas.microsoft.com/office/powerpoint/2010/main" val="1596914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838200" y="187325"/>
            <a:ext cx="11353800" cy="1325563"/>
          </a:xfrm>
          <a:prstGeom prst="rect">
            <a:avLst/>
          </a:prstGeom>
        </p:spPr>
        <p:txBody>
          <a:bodyPr vert="horz" lIns="91425" tIns="91425" rIns="91425" bIns="91425" rtlCol="0" anchor="ctr" anchorCtr="0">
            <a:noAutofit/>
          </a:bodyPr>
          <a:lstStyle/>
          <a:p>
            <a:pPr>
              <a:spcBef>
                <a:spcPts val="0"/>
              </a:spcBef>
            </a:pPr>
            <a:r>
              <a:rPr lang="en-US" sz="4000" dirty="0"/>
              <a:t>Example:</a:t>
            </a:r>
            <a:r>
              <a:rPr lang="en-US" sz="4000" i="1" dirty="0"/>
              <a:t> </a:t>
            </a:r>
            <a:r>
              <a:rPr lang="en-US" sz="4000" i="1" dirty="0">
                <a:solidFill>
                  <a:schemeClr val="dk1"/>
                </a:solidFill>
                <a:ea typeface="Open Sans"/>
                <a:cs typeface="Open Sans"/>
                <a:sym typeface="Open Sans"/>
              </a:rPr>
              <a:t>The Emergence of Literary Diction</a:t>
            </a:r>
            <a:endParaRPr lang="en" sz="4000" i="1" dirty="0"/>
          </a:p>
        </p:txBody>
      </p:sp>
      <p:sp>
        <p:nvSpPr>
          <p:cNvPr id="2" name="Content Placeholder 1"/>
          <p:cNvSpPr>
            <a:spLocks noGrp="1"/>
          </p:cNvSpPr>
          <p:nvPr>
            <p:ph idx="1"/>
          </p:nvPr>
        </p:nvSpPr>
        <p:spPr>
          <a:xfrm>
            <a:off x="567558" y="1799897"/>
            <a:ext cx="11149161" cy="4310391"/>
          </a:xfrm>
        </p:spPr>
        <p:txBody>
          <a:bodyPr>
            <a:normAutofit/>
          </a:bodyPr>
          <a:lstStyle/>
          <a:p>
            <a:pPr marL="0" indent="0">
              <a:lnSpc>
                <a:spcPct val="140000"/>
              </a:lnSpc>
              <a:spcBef>
                <a:spcPts val="0"/>
              </a:spcBef>
              <a:buNone/>
              <a:tabLst>
                <a:tab pos="1203325" algn="l"/>
              </a:tabLst>
            </a:pPr>
            <a:r>
              <a:rPr lang="en-US" sz="3200" b="1" dirty="0">
                <a:solidFill>
                  <a:schemeClr val="dk1"/>
                </a:solidFill>
                <a:ea typeface="Open Sans"/>
                <a:cs typeface="Open Sans"/>
                <a:sym typeface="Open Sans"/>
              </a:rPr>
              <a:t>Question: </a:t>
            </a:r>
            <a:endParaRPr lang="en-US" sz="3500" b="1" dirty="0">
              <a:solidFill>
                <a:schemeClr val="dk1"/>
              </a:solidFill>
              <a:ea typeface="Open Sans"/>
              <a:cs typeface="Open Sans"/>
              <a:sym typeface="Open Sans"/>
            </a:endParaRPr>
          </a:p>
          <a:p>
            <a:pPr marL="0" indent="0">
              <a:lnSpc>
                <a:spcPct val="140000"/>
              </a:lnSpc>
              <a:spcBef>
                <a:spcPts val="0"/>
              </a:spcBef>
              <a:buNone/>
              <a:tabLst>
                <a:tab pos="1203325" algn="l"/>
              </a:tabLst>
            </a:pPr>
            <a:r>
              <a:rPr lang="en-US" i="1" dirty="0">
                <a:solidFill>
                  <a:schemeClr val="dk1"/>
                </a:solidFill>
                <a:ea typeface="Open Sans"/>
                <a:cs typeface="Open Sans"/>
                <a:sym typeface="Open Sans"/>
              </a:rPr>
              <a:t>What textual characteristics constitute “literary language”?</a:t>
            </a:r>
          </a:p>
          <a:p>
            <a:pPr marL="0" indent="0">
              <a:lnSpc>
                <a:spcPct val="140000"/>
              </a:lnSpc>
              <a:spcBef>
                <a:spcPts val="0"/>
              </a:spcBef>
              <a:buNone/>
              <a:tabLst>
                <a:tab pos="1203325" algn="l"/>
              </a:tabLst>
            </a:pPr>
            <a:endParaRPr lang="en-US" dirty="0">
              <a:solidFill>
                <a:schemeClr val="dk1"/>
              </a:solidFill>
              <a:ea typeface="Open Sans"/>
              <a:cs typeface="Open Sans"/>
              <a:sym typeface="Open Sans"/>
            </a:endParaRPr>
          </a:p>
          <a:p>
            <a:pPr marL="0" indent="0">
              <a:lnSpc>
                <a:spcPct val="140000"/>
              </a:lnSpc>
              <a:spcBef>
                <a:spcPts val="0"/>
              </a:spcBef>
              <a:buNone/>
              <a:tabLst>
                <a:tab pos="1203325" algn="l"/>
              </a:tabLst>
            </a:pPr>
            <a:r>
              <a:rPr lang="en-US" dirty="0">
                <a:solidFill>
                  <a:schemeClr val="dk1"/>
                </a:solidFill>
                <a:ea typeface="Open Sans"/>
                <a:cs typeface="Open Sans"/>
                <a:sym typeface="Open Sans"/>
              </a:rPr>
              <a:t>This question </a:t>
            </a:r>
            <a:r>
              <a:rPr lang="en-US" altLang="zh-CN" dirty="0">
                <a:solidFill>
                  <a:schemeClr val="dk1"/>
                </a:solidFill>
                <a:ea typeface="Open Sans"/>
                <a:cs typeface="Open Sans"/>
                <a:sym typeface="Open Sans"/>
              </a:rPr>
              <a:t>covers</a:t>
            </a:r>
            <a:r>
              <a:rPr lang="en-US" dirty="0">
                <a:solidFill>
                  <a:schemeClr val="dk1"/>
                </a:solidFill>
                <a:ea typeface="Open Sans"/>
                <a:cs typeface="Open Sans"/>
                <a:sym typeface="Open Sans"/>
              </a:rPr>
              <a:t> a very large </a:t>
            </a:r>
            <a:r>
              <a:rPr lang="en-US" altLang="zh-CN" dirty="0">
                <a:solidFill>
                  <a:schemeClr val="dk1"/>
                </a:solidFill>
                <a:ea typeface="Open Sans"/>
                <a:cs typeface="Open Sans"/>
                <a:sym typeface="Open Sans"/>
              </a:rPr>
              <a:t>time</a:t>
            </a:r>
            <a:r>
              <a:rPr lang="zh-CN" altLang="en-US" dirty="0">
                <a:solidFill>
                  <a:schemeClr val="dk1"/>
                </a:solidFill>
                <a:ea typeface="Open Sans"/>
                <a:cs typeface="Open Sans"/>
                <a:sym typeface="Open Sans"/>
              </a:rPr>
              <a:t> </a:t>
            </a:r>
            <a:r>
              <a:rPr lang="en-US" dirty="0">
                <a:solidFill>
                  <a:schemeClr val="dk1"/>
                </a:solidFill>
                <a:ea typeface="Open Sans"/>
                <a:cs typeface="Open Sans"/>
                <a:sym typeface="Open Sans"/>
              </a:rPr>
              <a:t>span! </a:t>
            </a:r>
          </a:p>
          <a:p>
            <a:pPr marL="0" indent="0" algn="ctr">
              <a:lnSpc>
                <a:spcPct val="140000"/>
              </a:lnSpc>
              <a:spcBef>
                <a:spcPts val="0"/>
              </a:spcBef>
              <a:buNone/>
              <a:tabLst>
                <a:tab pos="1203325" algn="l"/>
              </a:tabLst>
            </a:pPr>
            <a:endParaRPr lang="en-US" b="1" dirty="0">
              <a:solidFill>
                <a:schemeClr val="dk1"/>
              </a:solidFill>
              <a:ea typeface="Open Sans"/>
              <a:cs typeface="Open Sans"/>
              <a:sym typeface="Open Sans"/>
            </a:endParaRPr>
          </a:p>
          <a:p>
            <a:pPr marL="0" indent="0" algn="ctr">
              <a:lnSpc>
                <a:spcPct val="140000"/>
              </a:lnSpc>
              <a:spcBef>
                <a:spcPts val="0"/>
              </a:spcBef>
              <a:buNone/>
              <a:tabLst>
                <a:tab pos="1203325" algn="l"/>
              </a:tabLst>
            </a:pPr>
            <a:r>
              <a:rPr lang="en-US" b="1" dirty="0">
                <a:solidFill>
                  <a:schemeClr val="dk1"/>
                </a:solidFill>
                <a:ea typeface="Open Sans"/>
                <a:cs typeface="Open Sans"/>
                <a:sym typeface="Open Sans"/>
              </a:rPr>
              <a:t>change over time | patterns</a:t>
            </a:r>
            <a:endParaRPr lang="en-US" dirty="0">
              <a:solidFill>
                <a:schemeClr val="dk1"/>
              </a:solidFill>
              <a:ea typeface="Open Sans"/>
              <a:cs typeface="Open Sans"/>
              <a:sym typeface="Open Sans"/>
            </a:endParaRPr>
          </a:p>
          <a:p>
            <a:pPr marL="0" indent="0">
              <a:buNone/>
              <a:tabLst>
                <a:tab pos="1203325" algn="l"/>
              </a:tabLst>
            </a:pPr>
            <a:endParaRPr lang="en-US" dirty="0">
              <a:solidFill>
                <a:schemeClr val="dk1"/>
              </a:solidFill>
              <a:ea typeface="Open Sans"/>
              <a:cs typeface="Open Sans"/>
              <a:sym typeface="Open Sans"/>
            </a:endParaRPr>
          </a:p>
        </p:txBody>
      </p:sp>
      <p:sp>
        <p:nvSpPr>
          <p:cNvPr id="4" name="Rectangle 3"/>
          <p:cNvSpPr/>
          <p:nvPr/>
        </p:nvSpPr>
        <p:spPr>
          <a:xfrm>
            <a:off x="1643513" y="6197242"/>
            <a:ext cx="10335768" cy="400110"/>
          </a:xfrm>
          <a:prstGeom prst="rect">
            <a:avLst/>
          </a:prstGeom>
        </p:spPr>
        <p:txBody>
          <a:bodyPr wrap="square">
            <a:spAutoFit/>
          </a:bodyPr>
          <a:lstStyle/>
          <a:p>
            <a:pPr>
              <a:tabLst>
                <a:tab pos="1203325" algn="l"/>
              </a:tabLst>
            </a:pPr>
            <a:r>
              <a:rPr lang="en-US" sz="2000" b="1" dirty="0">
                <a:solidFill>
                  <a:schemeClr val="dk1"/>
                </a:solidFill>
                <a:ea typeface="Open Sans"/>
                <a:cs typeface="Open Sans"/>
                <a:sym typeface="Open Sans"/>
              </a:rPr>
              <a:t>Read more: </a:t>
            </a:r>
            <a:r>
              <a:rPr lang="en-US" sz="2000" dirty="0">
                <a:solidFill>
                  <a:schemeClr val="dk1"/>
                </a:solidFill>
                <a:ea typeface="Open Sans"/>
                <a:cs typeface="Open Sans"/>
                <a:sym typeface="Open Sans"/>
              </a:rPr>
              <a:t>The Emergence of Literary Diction (Underwood and Sellers, 2012) </a:t>
            </a:r>
            <a:endParaRPr lang="en-US" sz="2000"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15</a:t>
            </a:fld>
            <a:endParaRPr lang="en-US" dirty="0"/>
          </a:p>
        </p:txBody>
      </p:sp>
    </p:spTree>
    <p:extLst>
      <p:ext uri="{BB962C8B-B14F-4D97-AF65-F5344CB8AC3E}">
        <p14:creationId xmlns:p14="http://schemas.microsoft.com/office/powerpoint/2010/main" val="180361812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838200" y="187325"/>
            <a:ext cx="11353800" cy="1325563"/>
          </a:xfrm>
          <a:prstGeom prst="rect">
            <a:avLst/>
          </a:prstGeom>
        </p:spPr>
        <p:txBody>
          <a:bodyPr vert="horz" lIns="91425" tIns="91425" rIns="91425" bIns="91425" rtlCol="0" anchor="ctr" anchorCtr="0">
            <a:noAutofit/>
          </a:bodyPr>
          <a:lstStyle/>
          <a:p>
            <a:pPr>
              <a:spcBef>
                <a:spcPts val="0"/>
              </a:spcBef>
            </a:pPr>
            <a:r>
              <a:rPr lang="en-US" sz="4000" dirty="0"/>
              <a:t>Example: </a:t>
            </a:r>
            <a:r>
              <a:rPr lang="en-US" sz="4000" i="1" dirty="0">
                <a:solidFill>
                  <a:schemeClr val="dk1"/>
                </a:solidFill>
                <a:ea typeface="Open Sans"/>
                <a:cs typeface="Open Sans"/>
                <a:sym typeface="Open Sans"/>
              </a:rPr>
              <a:t>The Emergence of Literary Diction</a:t>
            </a:r>
            <a:endParaRPr lang="en" sz="4000" i="1" dirty="0"/>
          </a:p>
        </p:txBody>
      </p:sp>
      <p:sp>
        <p:nvSpPr>
          <p:cNvPr id="2" name="Content Placeholder 1"/>
          <p:cNvSpPr>
            <a:spLocks noGrp="1"/>
          </p:cNvSpPr>
          <p:nvPr>
            <p:ph idx="1"/>
          </p:nvPr>
        </p:nvSpPr>
        <p:spPr>
          <a:xfrm>
            <a:off x="838200" y="1430309"/>
            <a:ext cx="11206655" cy="4762559"/>
          </a:xfrm>
        </p:spPr>
        <p:txBody>
          <a:bodyPr>
            <a:normAutofit/>
          </a:bodyPr>
          <a:lstStyle/>
          <a:p>
            <a:pPr marL="0" indent="0">
              <a:lnSpc>
                <a:spcPct val="150000"/>
              </a:lnSpc>
              <a:buNone/>
              <a:tabLst>
                <a:tab pos="1203325" algn="l"/>
              </a:tabLst>
            </a:pPr>
            <a:r>
              <a:rPr lang="en-US" b="1" dirty="0">
                <a:solidFill>
                  <a:schemeClr val="dk1"/>
                </a:solidFill>
                <a:ea typeface="Open Sans"/>
                <a:cs typeface="Open Sans"/>
                <a:sym typeface="Open Sans"/>
              </a:rPr>
              <a:t>Approach: </a:t>
            </a:r>
          </a:p>
          <a:p>
            <a:pPr>
              <a:lnSpc>
                <a:spcPct val="150000"/>
              </a:lnSpc>
              <a:tabLst>
                <a:tab pos="1203325" algn="l"/>
              </a:tabLst>
            </a:pPr>
            <a:r>
              <a:rPr lang="en-US" dirty="0">
                <a:ea typeface="Open Sans"/>
                <a:cs typeface="Open Sans"/>
                <a:sym typeface="Open Sans"/>
              </a:rPr>
              <a:t>Train a computational model to identify literary genres</a:t>
            </a:r>
          </a:p>
          <a:p>
            <a:pPr>
              <a:lnSpc>
                <a:spcPct val="150000"/>
              </a:lnSpc>
              <a:tabLst>
                <a:tab pos="1203325" algn="l"/>
              </a:tabLst>
            </a:pPr>
            <a:r>
              <a:rPr lang="en-US" dirty="0">
                <a:ea typeface="Open Sans"/>
                <a:cs typeface="Open Sans"/>
                <a:sym typeface="Open Sans"/>
              </a:rPr>
              <a:t>Compare which words are most frequently used over time in non-fiction prose versus “literary” genres</a:t>
            </a:r>
          </a:p>
          <a:p>
            <a:pPr>
              <a:lnSpc>
                <a:spcPct val="150000"/>
              </a:lnSpc>
              <a:tabLst>
                <a:tab pos="1203325" algn="l"/>
              </a:tabLst>
            </a:pPr>
            <a:r>
              <a:rPr lang="en-US" dirty="0">
                <a:ea typeface="Open Sans"/>
                <a:cs typeface="Open Sans"/>
                <a:sym typeface="Open Sans"/>
              </a:rPr>
              <a:t>Demonstrated tendency for poetry, drama, and fiction to use older English words</a:t>
            </a:r>
          </a:p>
          <a:p>
            <a:pPr marL="0" indent="0">
              <a:buNone/>
              <a:tabLst>
                <a:tab pos="1203325" algn="l"/>
              </a:tabLst>
            </a:pPr>
            <a:endParaRPr lang="en-US" dirty="0">
              <a:solidFill>
                <a:schemeClr val="dk1"/>
              </a:solidFill>
              <a:ea typeface="Open Sans"/>
              <a:cs typeface="Open Sans"/>
              <a:sym typeface="Open Sans"/>
            </a:endParaRPr>
          </a:p>
        </p:txBody>
      </p:sp>
      <p:sp>
        <p:nvSpPr>
          <p:cNvPr id="7" name="Rectangle 6"/>
          <p:cNvSpPr/>
          <p:nvPr/>
        </p:nvSpPr>
        <p:spPr>
          <a:xfrm>
            <a:off x="1468821" y="6129912"/>
            <a:ext cx="10335768" cy="400110"/>
          </a:xfrm>
          <a:prstGeom prst="rect">
            <a:avLst/>
          </a:prstGeom>
        </p:spPr>
        <p:txBody>
          <a:bodyPr wrap="square">
            <a:spAutoFit/>
          </a:bodyPr>
          <a:lstStyle/>
          <a:p>
            <a:pPr>
              <a:tabLst>
                <a:tab pos="1203325" algn="l"/>
              </a:tabLst>
            </a:pPr>
            <a:r>
              <a:rPr lang="en-US" sz="2000" b="1" dirty="0">
                <a:solidFill>
                  <a:schemeClr val="dk1"/>
                </a:solidFill>
                <a:ea typeface="Open Sans"/>
                <a:cs typeface="Open Sans"/>
                <a:sym typeface="Open Sans"/>
              </a:rPr>
              <a:t>Read more: </a:t>
            </a:r>
            <a:r>
              <a:rPr lang="en-US" sz="2000" dirty="0">
                <a:solidFill>
                  <a:schemeClr val="dk1"/>
                </a:solidFill>
                <a:ea typeface="Open Sans"/>
                <a:cs typeface="Open Sans"/>
                <a:sym typeface="Open Sans"/>
              </a:rPr>
              <a:t>The Emergence of Literary Diction (Underwood and Sellers, 2012) </a:t>
            </a:r>
            <a:endParaRPr lang="en-US" sz="2000"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16</a:t>
            </a:fld>
            <a:endParaRPr lang="en-US" dirty="0"/>
          </a:p>
        </p:txBody>
      </p:sp>
    </p:spTree>
    <p:extLst>
      <p:ext uri="{BB962C8B-B14F-4D97-AF65-F5344CB8AC3E}">
        <p14:creationId xmlns:p14="http://schemas.microsoft.com/office/powerpoint/2010/main" val="175540623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292" y="253500"/>
            <a:ext cx="10515600" cy="1325563"/>
          </a:xfrm>
        </p:spPr>
        <p:txBody>
          <a:bodyPr>
            <a:normAutofit/>
          </a:bodyPr>
          <a:lstStyle/>
          <a:p>
            <a:r>
              <a:rPr lang="en-US" sz="4000" dirty="0"/>
              <a:t>Example:</a:t>
            </a:r>
            <a:r>
              <a:rPr lang="en-US" sz="4000" i="1" dirty="0"/>
              <a:t> </a:t>
            </a:r>
            <a:r>
              <a:rPr lang="en-US" sz="4000" i="1" dirty="0">
                <a:solidFill>
                  <a:schemeClr val="dk1"/>
                </a:solidFill>
                <a:ea typeface="Open Sans"/>
                <a:cs typeface="Open Sans"/>
                <a:sym typeface="Open Sans"/>
              </a:rPr>
              <a:t>The Emergence of Literary Diction</a:t>
            </a:r>
            <a:endParaRPr lang="en-US" sz="4000" dirty="0"/>
          </a:p>
        </p:txBody>
      </p:sp>
      <p:sp>
        <p:nvSpPr>
          <p:cNvPr id="4" name="Shape 101"/>
          <p:cNvSpPr txBox="1"/>
          <p:nvPr/>
        </p:nvSpPr>
        <p:spPr>
          <a:xfrm>
            <a:off x="0" y="4931494"/>
            <a:ext cx="3318495" cy="996036"/>
          </a:xfrm>
          <a:prstGeom prst="rect">
            <a:avLst/>
          </a:prstGeom>
          <a:noFill/>
          <a:ln>
            <a:noFill/>
          </a:ln>
        </p:spPr>
        <p:txBody>
          <a:bodyPr lIns="91425" tIns="91425" rIns="91425" bIns="91425" anchor="t" anchorCtr="0">
            <a:noAutofit/>
          </a:bodyPr>
          <a:lstStyle/>
          <a:p>
            <a:pPr algn="r"/>
            <a:r>
              <a:rPr lang="en" sz="2000" b="1" dirty="0">
                <a:ea typeface="Open Sans"/>
                <a:cs typeface="Open Sans"/>
                <a:sym typeface="Open Sans"/>
              </a:rPr>
              <a:t>From paper</a:t>
            </a:r>
            <a:r>
              <a:rPr lang="en-US" altLang="zh-CN" sz="2000" b="1" dirty="0">
                <a:ea typeface="Open Sans"/>
                <a:cs typeface="Open Sans"/>
                <a:sym typeface="Open Sans"/>
              </a:rPr>
              <a:t>:</a:t>
            </a:r>
            <a:r>
              <a:rPr lang="zh-CN" altLang="en-US" sz="2000" b="1" dirty="0">
                <a:ea typeface="Open Sans"/>
                <a:cs typeface="Open Sans"/>
                <a:sym typeface="Open Sans"/>
              </a:rPr>
              <a:t> </a:t>
            </a:r>
            <a:r>
              <a:rPr lang="en" sz="2000" b="1" dirty="0">
                <a:ea typeface="Open Sans"/>
                <a:cs typeface="Open Sans"/>
                <a:sym typeface="Open Sans"/>
              </a:rPr>
              <a:t>graph of diction patterns between genres, using frequency counts</a:t>
            </a:r>
          </a:p>
        </p:txBody>
      </p:sp>
      <p:sp>
        <p:nvSpPr>
          <p:cNvPr id="14" name="TextBox 13"/>
          <p:cNvSpPr txBox="1"/>
          <p:nvPr/>
        </p:nvSpPr>
        <p:spPr>
          <a:xfrm>
            <a:off x="399416" y="1553835"/>
            <a:ext cx="3563027" cy="1323439"/>
          </a:xfrm>
          <a:prstGeom prst="rect">
            <a:avLst/>
          </a:prstGeom>
          <a:noFill/>
        </p:spPr>
        <p:txBody>
          <a:bodyPr wrap="square" rtlCol="0">
            <a:spAutoFit/>
          </a:bodyPr>
          <a:lstStyle/>
          <a:p>
            <a:r>
              <a:rPr lang="en-US" sz="2000" i="1" dirty="0"/>
              <a:t>Y axis: Yearly ratio of words that entered English before 1150 / words that entered from 1150-1699 </a:t>
            </a:r>
          </a:p>
        </p:txBody>
      </p:sp>
      <p:grpSp>
        <p:nvGrpSpPr>
          <p:cNvPr id="15" name="Group 14" descr="Graph illustrates word age over time. The Y axis shows the ratio of old words to new words, and the X axis shows years. The words used in Poetry, Drama, and Fiction are shown in purple, and nonfiction prose are shown in dark gray. The graph shows a gradual increase in the use of new words in both categories until about 1775, when older words began to be more prevalent in Poetry, Drama, and Fiction. Thus, it shows one way that literary diction differs from that of nonfiction writing between 1700 and 1900." title="Graph of diction patterns between genres"/>
          <p:cNvGrpSpPr/>
          <p:nvPr/>
        </p:nvGrpSpPr>
        <p:grpSpPr>
          <a:xfrm>
            <a:off x="3835983" y="1610258"/>
            <a:ext cx="8177341" cy="5065032"/>
            <a:chOff x="3835983" y="1610258"/>
            <a:chExt cx="8177341" cy="5065032"/>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5978" y="1610258"/>
              <a:ext cx="7131415" cy="5044427"/>
            </a:xfrm>
            <a:prstGeom prst="rect">
              <a:avLst/>
            </a:prstGeom>
            <a:ln>
              <a:noFill/>
            </a:ln>
          </p:spPr>
        </p:pic>
        <p:sp>
          <p:nvSpPr>
            <p:cNvPr id="3" name="TextBox 2"/>
            <p:cNvSpPr txBox="1"/>
            <p:nvPr/>
          </p:nvSpPr>
          <p:spPr>
            <a:xfrm>
              <a:off x="9380802" y="6305958"/>
              <a:ext cx="1718441" cy="369332"/>
            </a:xfrm>
            <a:prstGeom prst="rect">
              <a:avLst/>
            </a:prstGeom>
            <a:noFill/>
          </p:spPr>
          <p:txBody>
            <a:bodyPr wrap="square" rtlCol="0">
              <a:spAutoFit/>
            </a:bodyPr>
            <a:lstStyle/>
            <a:p>
              <a:r>
                <a:rPr lang="en-US" i="1" dirty="0"/>
                <a:t>X axis: Year</a:t>
              </a:r>
            </a:p>
          </p:txBody>
        </p:sp>
        <p:sp>
          <p:nvSpPr>
            <p:cNvPr id="6" name="TextBox 5"/>
            <p:cNvSpPr txBox="1"/>
            <p:nvPr/>
          </p:nvSpPr>
          <p:spPr>
            <a:xfrm>
              <a:off x="4323548" y="6285353"/>
              <a:ext cx="697550" cy="369332"/>
            </a:xfrm>
            <a:prstGeom prst="rect">
              <a:avLst/>
            </a:prstGeom>
            <a:solidFill>
              <a:schemeClr val="bg1"/>
            </a:solidFill>
          </p:spPr>
          <p:txBody>
            <a:bodyPr wrap="square" rtlCol="0">
              <a:spAutoFit/>
            </a:bodyPr>
            <a:lstStyle/>
            <a:p>
              <a:r>
                <a:rPr lang="en-US"/>
                <a:t>1700</a:t>
              </a:r>
            </a:p>
          </p:txBody>
        </p:sp>
        <p:sp>
          <p:nvSpPr>
            <p:cNvPr id="7" name="TextBox 6"/>
            <p:cNvSpPr txBox="1"/>
            <p:nvPr/>
          </p:nvSpPr>
          <p:spPr>
            <a:xfrm>
              <a:off x="5408668" y="6285353"/>
              <a:ext cx="697550" cy="369332"/>
            </a:xfrm>
            <a:prstGeom prst="rect">
              <a:avLst/>
            </a:prstGeom>
            <a:solidFill>
              <a:schemeClr val="bg1"/>
            </a:solidFill>
          </p:spPr>
          <p:txBody>
            <a:bodyPr wrap="square" rtlCol="0">
              <a:spAutoFit/>
            </a:bodyPr>
            <a:lstStyle/>
            <a:p>
              <a:r>
                <a:rPr lang="en-US" dirty="0"/>
                <a:t>1750</a:t>
              </a:r>
            </a:p>
          </p:txBody>
        </p:sp>
        <p:sp>
          <p:nvSpPr>
            <p:cNvPr id="8" name="TextBox 7"/>
            <p:cNvSpPr txBox="1"/>
            <p:nvPr/>
          </p:nvSpPr>
          <p:spPr>
            <a:xfrm>
              <a:off x="6503751" y="6285353"/>
              <a:ext cx="697550" cy="369332"/>
            </a:xfrm>
            <a:prstGeom prst="rect">
              <a:avLst/>
            </a:prstGeom>
            <a:solidFill>
              <a:schemeClr val="bg1"/>
            </a:solidFill>
          </p:spPr>
          <p:txBody>
            <a:bodyPr wrap="square" rtlCol="0">
              <a:spAutoFit/>
            </a:bodyPr>
            <a:lstStyle/>
            <a:p>
              <a:r>
                <a:rPr lang="en-US"/>
                <a:t>1800</a:t>
              </a:r>
              <a:endParaRPr lang="en-US" dirty="0"/>
            </a:p>
          </p:txBody>
        </p:sp>
        <p:sp>
          <p:nvSpPr>
            <p:cNvPr id="9" name="TextBox 8"/>
            <p:cNvSpPr txBox="1"/>
            <p:nvPr/>
          </p:nvSpPr>
          <p:spPr>
            <a:xfrm>
              <a:off x="7575734" y="6285353"/>
              <a:ext cx="697550" cy="369332"/>
            </a:xfrm>
            <a:prstGeom prst="rect">
              <a:avLst/>
            </a:prstGeom>
            <a:solidFill>
              <a:schemeClr val="bg1"/>
            </a:solidFill>
          </p:spPr>
          <p:txBody>
            <a:bodyPr wrap="square" rtlCol="0">
              <a:spAutoFit/>
            </a:bodyPr>
            <a:lstStyle/>
            <a:p>
              <a:r>
                <a:rPr lang="en-US" dirty="0"/>
                <a:t>1850</a:t>
              </a:r>
            </a:p>
          </p:txBody>
        </p:sp>
        <p:sp>
          <p:nvSpPr>
            <p:cNvPr id="10" name="TextBox 9"/>
            <p:cNvSpPr txBox="1"/>
            <p:nvPr/>
          </p:nvSpPr>
          <p:spPr>
            <a:xfrm>
              <a:off x="3835983" y="1999561"/>
              <a:ext cx="588726" cy="369332"/>
            </a:xfrm>
            <a:prstGeom prst="rect">
              <a:avLst/>
            </a:prstGeom>
            <a:solidFill>
              <a:schemeClr val="bg1"/>
            </a:solidFill>
          </p:spPr>
          <p:txBody>
            <a:bodyPr wrap="square" rtlCol="0">
              <a:spAutoFit/>
            </a:bodyPr>
            <a:lstStyle/>
            <a:p>
              <a:r>
                <a:rPr lang="en-US" dirty="0"/>
                <a:t>2.5</a:t>
              </a:r>
            </a:p>
          </p:txBody>
        </p:sp>
        <p:sp>
          <p:nvSpPr>
            <p:cNvPr id="11" name="TextBox 10"/>
            <p:cNvSpPr txBox="1"/>
            <p:nvPr/>
          </p:nvSpPr>
          <p:spPr>
            <a:xfrm>
              <a:off x="3851749" y="2984253"/>
              <a:ext cx="572960" cy="369332"/>
            </a:xfrm>
            <a:prstGeom prst="rect">
              <a:avLst/>
            </a:prstGeom>
            <a:solidFill>
              <a:schemeClr val="bg1"/>
            </a:solidFill>
          </p:spPr>
          <p:txBody>
            <a:bodyPr wrap="square" rtlCol="0">
              <a:spAutoFit/>
            </a:bodyPr>
            <a:lstStyle/>
            <a:p>
              <a:r>
                <a:rPr lang="en-US" dirty="0"/>
                <a:t>2.0</a:t>
              </a:r>
            </a:p>
          </p:txBody>
        </p:sp>
        <p:sp>
          <p:nvSpPr>
            <p:cNvPr id="12" name="TextBox 11"/>
            <p:cNvSpPr txBox="1"/>
            <p:nvPr/>
          </p:nvSpPr>
          <p:spPr>
            <a:xfrm>
              <a:off x="3846348" y="3979337"/>
              <a:ext cx="588726" cy="369332"/>
            </a:xfrm>
            <a:prstGeom prst="rect">
              <a:avLst/>
            </a:prstGeom>
            <a:solidFill>
              <a:schemeClr val="bg1"/>
            </a:solidFill>
          </p:spPr>
          <p:txBody>
            <a:bodyPr wrap="square" rtlCol="0">
              <a:spAutoFit/>
            </a:bodyPr>
            <a:lstStyle/>
            <a:p>
              <a:r>
                <a:rPr lang="en-US" dirty="0"/>
                <a:t>1</a:t>
              </a:r>
              <a:r>
                <a:rPr lang="en-US"/>
                <a:t>.5</a:t>
              </a:r>
              <a:endParaRPr lang="en-US" dirty="0"/>
            </a:p>
          </p:txBody>
        </p:sp>
        <p:sp>
          <p:nvSpPr>
            <p:cNvPr id="13" name="TextBox 12"/>
            <p:cNvSpPr txBox="1"/>
            <p:nvPr/>
          </p:nvSpPr>
          <p:spPr>
            <a:xfrm>
              <a:off x="3846348" y="5060180"/>
              <a:ext cx="588726" cy="369332"/>
            </a:xfrm>
            <a:prstGeom prst="rect">
              <a:avLst/>
            </a:prstGeom>
            <a:solidFill>
              <a:schemeClr val="bg1"/>
            </a:solidFill>
          </p:spPr>
          <p:txBody>
            <a:bodyPr wrap="square" rtlCol="0">
              <a:spAutoFit/>
            </a:bodyPr>
            <a:lstStyle/>
            <a:p>
              <a:r>
                <a:rPr lang="en-US" dirty="0"/>
                <a:t>1.0</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9906" t="11211" r="77272" b="79855"/>
            <a:stretch/>
          </p:blipFill>
          <p:spPr>
            <a:xfrm>
              <a:off x="6843260" y="2143559"/>
              <a:ext cx="914400" cy="450665"/>
            </a:xfrm>
            <a:prstGeom prst="rect">
              <a:avLst/>
            </a:prstGeom>
            <a:ln>
              <a:noFill/>
            </a:ln>
          </p:spPr>
        </p:pic>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23145" t="27632" r="59120" b="54739"/>
            <a:stretch/>
          </p:blipFill>
          <p:spPr>
            <a:xfrm>
              <a:off x="5575929" y="1983795"/>
              <a:ext cx="1264769" cy="889263"/>
            </a:xfrm>
            <a:prstGeom prst="rect">
              <a:avLst/>
            </a:prstGeom>
            <a:ln>
              <a:noFill/>
            </a:ln>
          </p:spPr>
        </p:pic>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23145" t="27632" r="59120" b="54739"/>
            <a:stretch/>
          </p:blipFill>
          <p:spPr>
            <a:xfrm>
              <a:off x="6691747" y="1992474"/>
              <a:ext cx="1254071" cy="889263"/>
            </a:xfrm>
            <a:prstGeom prst="rect">
              <a:avLst/>
            </a:prstGeom>
            <a:ln>
              <a:noFill/>
            </a:ln>
          </p:spPr>
        </p:pic>
        <p:sp>
          <p:nvSpPr>
            <p:cNvPr id="19" name="TextBox 18"/>
            <p:cNvSpPr txBox="1"/>
            <p:nvPr/>
          </p:nvSpPr>
          <p:spPr>
            <a:xfrm>
              <a:off x="9238595" y="3562707"/>
              <a:ext cx="1230799" cy="369332"/>
            </a:xfrm>
            <a:prstGeom prst="rect">
              <a:avLst/>
            </a:prstGeom>
            <a:solidFill>
              <a:schemeClr val="bg1"/>
            </a:solidFill>
          </p:spPr>
          <p:txBody>
            <a:bodyPr wrap="square" rtlCol="0">
              <a:spAutoFit/>
            </a:bodyPr>
            <a:lstStyle/>
            <a:p>
              <a:r>
                <a:rPr lang="en-US" i="1"/>
                <a:t>Genre</a:t>
              </a:r>
              <a:endParaRPr lang="en-US" i="1" dirty="0"/>
            </a:p>
          </p:txBody>
        </p:sp>
        <p:sp>
          <p:nvSpPr>
            <p:cNvPr id="20" name="TextBox 19"/>
            <p:cNvSpPr txBox="1"/>
            <p:nvPr/>
          </p:nvSpPr>
          <p:spPr>
            <a:xfrm>
              <a:off x="9559617" y="3839706"/>
              <a:ext cx="2453707" cy="369332"/>
            </a:xfrm>
            <a:prstGeom prst="rect">
              <a:avLst/>
            </a:prstGeom>
            <a:solidFill>
              <a:schemeClr val="bg1"/>
            </a:solidFill>
          </p:spPr>
          <p:txBody>
            <a:bodyPr wrap="square" rtlCol="0">
              <a:spAutoFit/>
            </a:bodyPr>
            <a:lstStyle/>
            <a:p>
              <a:r>
                <a:rPr lang="en-US" i="1"/>
                <a:t>Poetry, Drama, Fiction</a:t>
              </a:r>
              <a:endParaRPr lang="en-US" i="1" dirty="0"/>
            </a:p>
          </p:txBody>
        </p:sp>
        <p:sp>
          <p:nvSpPr>
            <p:cNvPr id="21" name="TextBox 20"/>
            <p:cNvSpPr txBox="1"/>
            <p:nvPr/>
          </p:nvSpPr>
          <p:spPr>
            <a:xfrm>
              <a:off x="9559617" y="4164003"/>
              <a:ext cx="2453707" cy="369332"/>
            </a:xfrm>
            <a:prstGeom prst="rect">
              <a:avLst/>
            </a:prstGeom>
            <a:solidFill>
              <a:schemeClr val="bg1"/>
            </a:solidFill>
          </p:spPr>
          <p:txBody>
            <a:bodyPr wrap="square" rtlCol="0">
              <a:spAutoFit/>
            </a:bodyPr>
            <a:lstStyle/>
            <a:p>
              <a:r>
                <a:rPr lang="en-US" i="1"/>
                <a:t>Nonfiction Prose</a:t>
              </a:r>
              <a:endParaRPr lang="en-US" i="1" dirty="0"/>
            </a:p>
          </p:txBody>
        </p:sp>
      </p:grpSp>
      <p:sp>
        <p:nvSpPr>
          <p:cNvPr id="23"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17</a:t>
            </a:fld>
            <a:endParaRPr lang="en-US" dirty="0"/>
          </a:p>
        </p:txBody>
      </p:sp>
    </p:spTree>
    <p:extLst>
      <p:ext uri="{BB962C8B-B14F-4D97-AF65-F5344CB8AC3E}">
        <p14:creationId xmlns:p14="http://schemas.microsoft.com/office/powerpoint/2010/main" val="208472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Minute Paper and Discussion</a:t>
            </a:r>
            <a:endParaRPr lang="en-US" dirty="0"/>
          </a:p>
        </p:txBody>
      </p:sp>
      <p:sp>
        <p:nvSpPr>
          <p:cNvPr id="3" name="Content Placeholder 2"/>
          <p:cNvSpPr>
            <a:spLocks noGrp="1"/>
          </p:cNvSpPr>
          <p:nvPr>
            <p:ph sz="half" idx="1"/>
          </p:nvPr>
        </p:nvSpPr>
        <p:spPr/>
        <p:txBody>
          <a:bodyPr>
            <a:normAutofit/>
          </a:bodyPr>
          <a:lstStyle/>
          <a:p>
            <a:pPr>
              <a:lnSpc>
                <a:spcPct val="150000"/>
              </a:lnSpc>
            </a:pPr>
            <a:r>
              <a:rPr lang="en-US" sz="3200" i="1" dirty="0"/>
              <a:t>What </a:t>
            </a:r>
            <a:r>
              <a:rPr lang="en-US" sz="3200" i="1" dirty="0" smtClean="0"/>
              <a:t>other examples </a:t>
            </a:r>
            <a:r>
              <a:rPr lang="en-US" sz="3200" i="1" dirty="0"/>
              <a:t>have you seen of text analysis?</a:t>
            </a:r>
          </a:p>
          <a:p>
            <a:pPr marL="0" indent="0">
              <a:lnSpc>
                <a:spcPct val="150000"/>
              </a:lnSpc>
              <a:buNone/>
            </a:pPr>
            <a:endParaRPr lang="en-US" sz="3200" i="1" dirty="0"/>
          </a:p>
          <a:p>
            <a:pPr>
              <a:lnSpc>
                <a:spcPct val="150000"/>
              </a:lnSpc>
            </a:pPr>
            <a:r>
              <a:rPr lang="en-US" sz="3200" i="1" dirty="0"/>
              <a:t>In what contexts do you see yourself using text analysis? </a:t>
            </a:r>
            <a:r>
              <a:rPr lang="en-US" altLang="zh-CN" sz="3200" i="1" dirty="0"/>
              <a:t>What</a:t>
            </a:r>
            <a:r>
              <a:rPr lang="zh-CN" altLang="en-US" sz="3200" i="1" dirty="0"/>
              <a:t> </a:t>
            </a:r>
            <a:r>
              <a:rPr lang="en-US" altLang="zh-CN" sz="3200" i="1" dirty="0"/>
              <a:t>about</a:t>
            </a:r>
            <a:r>
              <a:rPr lang="zh-CN" altLang="en-US" sz="3200" i="1" dirty="0"/>
              <a:t> </a:t>
            </a:r>
            <a:r>
              <a:rPr lang="en-US" altLang="zh-CN" sz="3200" i="1" dirty="0"/>
              <a:t>t</a:t>
            </a:r>
            <a:r>
              <a:rPr lang="en-US" sz="3200" i="1" dirty="0"/>
              <a:t>he researchers you support?</a:t>
            </a:r>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18</a:t>
            </a:fld>
            <a:endParaRPr lang="en-US" dirty="0"/>
          </a:p>
        </p:txBody>
      </p:sp>
    </p:spTree>
    <p:extLst>
      <p:ext uri="{BB962C8B-B14F-4D97-AF65-F5344CB8AC3E}">
        <p14:creationId xmlns:p14="http://schemas.microsoft.com/office/powerpoint/2010/main" val="168116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lstStyle/>
          <a:p>
            <a:r>
              <a:rPr lang="en-US" dirty="0" smtClean="0"/>
              <a:t>Our tool for the day: HTRC </a:t>
            </a:r>
            <a:r>
              <a:rPr lang="en-US" dirty="0"/>
              <a:t>for text analysis</a:t>
            </a:r>
          </a:p>
        </p:txBody>
      </p:sp>
      <p:grpSp>
        <p:nvGrpSpPr>
          <p:cNvPr id="2" name="Group 1" descr="In a basic text analysis workflow, researchers gather digitized text, or text that has been scanned and OCR-ed, apply computational methods to that text such as word counts, classification techniques, and topic modeling, then analyzes the results generated by the algorithm or technique. The HTRC enters the workflow at the points of providing digitized text at scale from HTDL and providing tools and services that enable computational research. " title="Diagram of text analysis workflow with HTDL and HTRC"/>
          <p:cNvGrpSpPr/>
          <p:nvPr/>
        </p:nvGrpSpPr>
        <p:grpSpPr>
          <a:xfrm>
            <a:off x="2057400" y="1683935"/>
            <a:ext cx="8631620" cy="4554285"/>
            <a:chOff x="2057400" y="1683935"/>
            <a:chExt cx="8631620" cy="4554285"/>
          </a:xfrm>
        </p:grpSpPr>
        <p:sp>
          <p:nvSpPr>
            <p:cNvPr id="5" name="TextBox 4"/>
            <p:cNvSpPr txBox="1"/>
            <p:nvPr/>
          </p:nvSpPr>
          <p:spPr>
            <a:xfrm>
              <a:off x="2057400" y="1904999"/>
              <a:ext cx="4572000" cy="523220"/>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2800" dirty="0">
                  <a:solidFill>
                    <a:srgbClr val="000000"/>
                  </a:solidFill>
                </a:rPr>
                <a:t>Digitized text </a:t>
              </a:r>
            </a:p>
          </p:txBody>
        </p:sp>
        <p:sp>
          <p:nvSpPr>
            <p:cNvPr id="8" name="TextBox 7"/>
            <p:cNvSpPr txBox="1"/>
            <p:nvPr/>
          </p:nvSpPr>
          <p:spPr>
            <a:xfrm>
              <a:off x="2074952" y="3738027"/>
              <a:ext cx="4557445" cy="523220"/>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2800" dirty="0">
                  <a:solidFill>
                    <a:srgbClr val="000000"/>
                  </a:solidFill>
                </a:rPr>
                <a:t>Computational methods</a:t>
              </a:r>
            </a:p>
          </p:txBody>
        </p:sp>
        <p:sp>
          <p:nvSpPr>
            <p:cNvPr id="9" name="TextBox 8"/>
            <p:cNvSpPr txBox="1"/>
            <p:nvPr/>
          </p:nvSpPr>
          <p:spPr>
            <a:xfrm>
              <a:off x="2092503" y="5715000"/>
              <a:ext cx="4522342" cy="523220"/>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2800" dirty="0">
                  <a:solidFill>
                    <a:srgbClr val="000000"/>
                  </a:solidFill>
                </a:rPr>
                <a:t>Analysis</a:t>
              </a:r>
            </a:p>
          </p:txBody>
        </p:sp>
        <p:pic>
          <p:nvPicPr>
            <p:cNvPr id="68" name="Picture 67"/>
            <p:cNvPicPr>
              <a:picLocks noChangeAspect="1"/>
            </p:cNvPicPr>
            <p:nvPr/>
          </p:nvPicPr>
          <p:blipFill>
            <a:blip r:embed="rId3"/>
            <a:stretch>
              <a:fillRect/>
            </a:stretch>
          </p:blipFill>
          <p:spPr>
            <a:xfrm>
              <a:off x="4114800" y="2638577"/>
              <a:ext cx="456570" cy="1229379"/>
            </a:xfrm>
            <a:prstGeom prst="rect">
              <a:avLst/>
            </a:prstGeom>
          </p:spPr>
        </p:pic>
        <p:pic>
          <p:nvPicPr>
            <p:cNvPr id="13" name="Picture 12"/>
            <p:cNvPicPr>
              <a:picLocks noChangeAspect="1"/>
            </p:cNvPicPr>
            <p:nvPr/>
          </p:nvPicPr>
          <p:blipFill>
            <a:blip r:embed="rId3"/>
            <a:stretch>
              <a:fillRect/>
            </a:stretch>
          </p:blipFill>
          <p:spPr>
            <a:xfrm>
              <a:off x="4114800" y="4566048"/>
              <a:ext cx="456570" cy="1229379"/>
            </a:xfrm>
            <a:prstGeom prst="rect">
              <a:avLst/>
            </a:prstGeom>
          </p:spPr>
        </p:pic>
        <p:sp>
          <p:nvSpPr>
            <p:cNvPr id="10" name="TextBox 9"/>
            <p:cNvSpPr txBox="1"/>
            <p:nvPr/>
          </p:nvSpPr>
          <p:spPr>
            <a:xfrm>
              <a:off x="7582519" y="2638576"/>
              <a:ext cx="2848551" cy="830997"/>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pPr algn="ctr"/>
              <a:r>
                <a:rPr lang="en-US" sz="2400" b="1" dirty="0">
                  <a:solidFill>
                    <a:srgbClr val="000000"/>
                  </a:solidFill>
                </a:rPr>
                <a:t>HathiTrust Research Center</a:t>
              </a:r>
            </a:p>
          </p:txBody>
        </p:sp>
        <p:cxnSp>
          <p:nvCxnSpPr>
            <p:cNvPr id="11" name="Elbow Connector 10"/>
            <p:cNvCxnSpPr/>
            <p:nvPr/>
          </p:nvCxnSpPr>
          <p:spPr>
            <a:xfrm rot="16200000" flipV="1">
              <a:off x="7688625" y="1183584"/>
              <a:ext cx="319950" cy="2286000"/>
            </a:xfrm>
            <a:prstGeom prst="bentConnector2">
              <a:avLst/>
            </a:prstGeom>
            <a:ln w="34925">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0800000" flipV="1">
              <a:off x="6705600" y="3493568"/>
              <a:ext cx="2286000" cy="468832"/>
            </a:xfrm>
            <a:prstGeom prst="bentConnector3">
              <a:avLst>
                <a:gd name="adj1" fmla="val -87"/>
              </a:avLst>
            </a:prstGeom>
            <a:ln w="34925">
              <a:solidFill>
                <a:schemeClr val="accent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18805" y="1683935"/>
              <a:ext cx="4070215" cy="400110"/>
            </a:xfrm>
            <a:prstGeom prst="rect">
              <a:avLst/>
            </a:prstGeom>
            <a:noFill/>
          </p:spPr>
          <p:txBody>
            <a:bodyPr wrap="square" rtlCol="0">
              <a:spAutoFit/>
            </a:bodyPr>
            <a:lstStyle/>
            <a:p>
              <a:r>
                <a:rPr lang="en-US" sz="2000" dirty="0">
                  <a:solidFill>
                    <a:srgbClr val="000000"/>
                  </a:solidFill>
                </a:rPr>
                <a:t>at scale from the digital library</a:t>
              </a:r>
            </a:p>
          </p:txBody>
        </p:sp>
        <p:sp>
          <p:nvSpPr>
            <p:cNvPr id="16" name="TextBox 15"/>
            <p:cNvSpPr txBox="1"/>
            <p:nvPr/>
          </p:nvSpPr>
          <p:spPr>
            <a:xfrm>
              <a:off x="6632397" y="4036587"/>
              <a:ext cx="3798673" cy="400110"/>
            </a:xfrm>
            <a:prstGeom prst="rect">
              <a:avLst/>
            </a:prstGeom>
            <a:noFill/>
          </p:spPr>
          <p:txBody>
            <a:bodyPr wrap="square" rtlCol="0">
              <a:spAutoFit/>
            </a:bodyPr>
            <a:lstStyle/>
            <a:p>
              <a:r>
                <a:rPr lang="en-US" sz="2000" dirty="0">
                  <a:solidFill>
                    <a:srgbClr val="000000"/>
                  </a:solidFill>
                </a:rPr>
                <a:t>provided tools and services</a:t>
              </a:r>
            </a:p>
          </p:txBody>
        </p:sp>
        <p:sp>
          <p:nvSpPr>
            <p:cNvPr id="17" name="TextBox 16"/>
            <p:cNvSpPr txBox="1"/>
            <p:nvPr/>
          </p:nvSpPr>
          <p:spPr>
            <a:xfrm>
              <a:off x="2057401" y="2540303"/>
              <a:ext cx="2057400" cy="707886"/>
            </a:xfrm>
            <a:prstGeom prst="rect">
              <a:avLst/>
            </a:prstGeom>
            <a:noFill/>
          </p:spPr>
          <p:txBody>
            <a:bodyPr wrap="square" rtlCol="0">
              <a:spAutoFit/>
            </a:bodyPr>
            <a:lstStyle/>
            <a:p>
              <a:r>
                <a:rPr lang="en-US" sz="2000" dirty="0">
                  <a:solidFill>
                    <a:srgbClr val="000000"/>
                  </a:solidFill>
                </a:rPr>
                <a:t>Scanned &amp; OCR-ed</a:t>
              </a:r>
              <a:endParaRPr lang="en-US" dirty="0">
                <a:solidFill>
                  <a:srgbClr val="000000"/>
                </a:solidFill>
              </a:endParaRPr>
            </a:p>
          </p:txBody>
        </p:sp>
        <p:sp>
          <p:nvSpPr>
            <p:cNvPr id="18" name="TextBox 17"/>
            <p:cNvSpPr txBox="1"/>
            <p:nvPr/>
          </p:nvSpPr>
          <p:spPr>
            <a:xfrm>
              <a:off x="2092504" y="4392948"/>
              <a:ext cx="2022297" cy="1323439"/>
            </a:xfrm>
            <a:prstGeom prst="rect">
              <a:avLst/>
            </a:prstGeom>
            <a:noFill/>
          </p:spPr>
          <p:txBody>
            <a:bodyPr wrap="square" rtlCol="0">
              <a:spAutoFit/>
            </a:bodyPr>
            <a:lstStyle/>
            <a:p>
              <a:r>
                <a:rPr lang="en-US" sz="2000" dirty="0">
                  <a:solidFill>
                    <a:srgbClr val="000000"/>
                  </a:solidFill>
                </a:rPr>
                <a:t>E.g. Word counts, classification, topic modeling </a:t>
              </a:r>
            </a:p>
          </p:txBody>
        </p:sp>
      </p:grpSp>
      <p:sp>
        <p:nvSpPr>
          <p:cNvPr id="20"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19</a:t>
            </a:fld>
            <a:endParaRPr lang="en-US" dirty="0"/>
          </a:p>
        </p:txBody>
      </p:sp>
    </p:spTree>
    <p:extLst>
      <p:ext uri="{BB962C8B-B14F-4D97-AF65-F5344CB8AC3E}">
        <p14:creationId xmlns:p14="http://schemas.microsoft.com/office/powerpoint/2010/main" val="207438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this module we’ll</a:t>
            </a:r>
            <a:r>
              <a:rPr lang="is-IS" dirty="0"/>
              <a:t>…</a:t>
            </a:r>
            <a:r>
              <a:rPr lang="en-US" dirty="0"/>
              <a:t> </a:t>
            </a:r>
          </a:p>
        </p:txBody>
      </p:sp>
      <p:sp>
        <p:nvSpPr>
          <p:cNvPr id="4" name="Content Placeholder 3"/>
          <p:cNvSpPr>
            <a:spLocks noGrp="1"/>
          </p:cNvSpPr>
          <p:nvPr>
            <p:ph idx="1"/>
          </p:nvPr>
        </p:nvSpPr>
        <p:spPr/>
        <p:txBody>
          <a:bodyPr>
            <a:noAutofit/>
          </a:bodyPr>
          <a:lstStyle/>
          <a:p>
            <a:pPr>
              <a:lnSpc>
                <a:spcPct val="150000"/>
              </a:lnSpc>
            </a:pPr>
            <a:r>
              <a:rPr lang="en-US" sz="3000" dirty="0"/>
              <a:t>Introduce text analysis and broad text analysis workflows</a:t>
            </a:r>
          </a:p>
          <a:p>
            <a:pPr marL="457200" lvl="1" indent="0">
              <a:lnSpc>
                <a:spcPct val="150000"/>
              </a:lnSpc>
              <a:buNone/>
            </a:pPr>
            <a:r>
              <a:rPr lang="en-US" dirty="0">
                <a:sym typeface="Wingdings"/>
              </a:rPr>
              <a:t> </a:t>
            </a:r>
            <a:r>
              <a:rPr lang="en-US" sz="2800" i="1" dirty="0">
                <a:sym typeface="Wingdings"/>
              </a:rPr>
              <a:t>Make sense of digital scholarly research practices</a:t>
            </a:r>
            <a:endParaRPr lang="en-US" sz="2800" i="1" dirty="0"/>
          </a:p>
          <a:p>
            <a:pPr>
              <a:lnSpc>
                <a:spcPct val="150000"/>
              </a:lnSpc>
            </a:pPr>
            <a:r>
              <a:rPr lang="en-US" sz="3000" dirty="0"/>
              <a:t>Introduce </a:t>
            </a:r>
            <a:r>
              <a:rPr lang="en-US" sz="3000" dirty="0" err="1"/>
              <a:t>HathiTrust</a:t>
            </a:r>
            <a:r>
              <a:rPr lang="en-US" sz="3000" dirty="0"/>
              <a:t> and </a:t>
            </a:r>
            <a:r>
              <a:rPr lang="en-US" altLang="zh-CN" sz="3000" dirty="0"/>
              <a:t>the</a:t>
            </a:r>
            <a:r>
              <a:rPr lang="zh-CN" altLang="en-US" sz="3000" dirty="0"/>
              <a:t> </a:t>
            </a:r>
            <a:r>
              <a:rPr lang="en-US" sz="3000" dirty="0"/>
              <a:t>HathiTrust Research Center</a:t>
            </a:r>
          </a:p>
          <a:p>
            <a:pPr marL="457200" lvl="1" indent="0">
              <a:lnSpc>
                <a:spcPct val="150000"/>
              </a:lnSpc>
              <a:buNone/>
            </a:pPr>
            <a:r>
              <a:rPr lang="en-US" dirty="0">
                <a:sym typeface="Wingdings"/>
              </a:rPr>
              <a:t> </a:t>
            </a:r>
            <a:r>
              <a:rPr lang="en-US" sz="2800" i="1" dirty="0">
                <a:sym typeface="Wingdings"/>
              </a:rPr>
              <a:t>U</a:t>
            </a:r>
            <a:r>
              <a:rPr lang="en-US" sz="2800" i="1" dirty="0"/>
              <a:t>nderstand the context for </a:t>
            </a:r>
            <a:r>
              <a:rPr lang="en-US" sz="2800" i="1" dirty="0" smtClean="0"/>
              <a:t>today’s text analysis tools</a:t>
            </a:r>
            <a:endParaRPr lang="en-US" sz="2800" i="1" dirty="0"/>
          </a:p>
          <a:p>
            <a:pPr>
              <a:lnSpc>
                <a:spcPct val="150000"/>
              </a:lnSpc>
            </a:pPr>
            <a:r>
              <a:rPr lang="is-IS" sz="3000" dirty="0"/>
              <a:t>Introduce our hands-on example and case study</a:t>
            </a:r>
          </a:p>
          <a:p>
            <a:pPr marL="457200" lvl="1" indent="0">
              <a:lnSpc>
                <a:spcPct val="150000"/>
              </a:lnSpc>
              <a:buNone/>
            </a:pPr>
            <a:r>
              <a:rPr lang="is-IS" dirty="0">
                <a:sym typeface="Wingdings"/>
              </a:rPr>
              <a:t> </a:t>
            </a:r>
            <a:r>
              <a:rPr lang="is-IS" sz="2800" i="1" dirty="0">
                <a:sym typeface="Wingdings"/>
              </a:rPr>
              <a:t>Recognize research questions text analysis can answer</a:t>
            </a:r>
            <a:endParaRPr lang="en-US" sz="2800" i="1" dirty="0"/>
          </a:p>
        </p:txBody>
      </p:sp>
      <p:sp>
        <p:nvSpPr>
          <p:cNvPr id="5" name="Slide Number Placeholder 1"/>
          <p:cNvSpPr>
            <a:spLocks noGrp="1"/>
          </p:cNvSpPr>
          <p:nvPr>
            <p:ph type="sldNum" sz="quarter" idx="10"/>
          </p:nvPr>
        </p:nvSpPr>
        <p:spPr>
          <a:xfrm>
            <a:off x="573699" y="6320891"/>
            <a:ext cx="2049517" cy="375526"/>
          </a:xfrm>
        </p:spPr>
        <p:txBody>
          <a:bodyPr/>
          <a:lstStyle/>
          <a:p>
            <a:fld id="{52579102-90C2-3146-A8FF-82DE1C88FDD7}" type="slidenum">
              <a:rPr lang="en-US" smtClean="0"/>
              <a:pPr/>
              <a:t>2</a:t>
            </a:fld>
            <a:endParaRPr lang="en-US" dirty="0"/>
          </a:p>
        </p:txBody>
      </p:sp>
    </p:spTree>
    <p:extLst>
      <p:ext uri="{BB962C8B-B14F-4D97-AF65-F5344CB8AC3E}">
        <p14:creationId xmlns:p14="http://schemas.microsoft.com/office/powerpoint/2010/main" val="1530925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58950"/>
            <a:ext cx="11585028" cy="4351338"/>
          </a:xfrm>
        </p:spPr>
        <p:txBody>
          <a:bodyPr>
            <a:normAutofit/>
          </a:bodyPr>
          <a:lstStyle/>
          <a:p>
            <a:pPr>
              <a:lnSpc>
                <a:spcPct val="150000"/>
              </a:lnSpc>
            </a:pPr>
            <a:r>
              <a:rPr lang="en-US" sz="3200" dirty="0"/>
              <a:t>Founded in 2008</a:t>
            </a:r>
          </a:p>
          <a:p>
            <a:pPr>
              <a:lnSpc>
                <a:spcPct val="150000"/>
              </a:lnSpc>
            </a:pPr>
            <a:r>
              <a:rPr lang="en-US" sz="3200" dirty="0"/>
              <a:t>Grew out of large-scale digitization initiative at academic research libraries </a:t>
            </a:r>
          </a:p>
          <a:p>
            <a:pPr lvl="1">
              <a:lnSpc>
                <a:spcPct val="150000"/>
              </a:lnSpc>
            </a:pPr>
            <a:r>
              <a:rPr lang="en-US" sz="3200" dirty="0"/>
              <a:t>With roots in Google Books project</a:t>
            </a:r>
          </a:p>
          <a:p>
            <a:pPr>
              <a:lnSpc>
                <a:spcPct val="150000"/>
              </a:lnSpc>
            </a:pPr>
            <a:r>
              <a:rPr lang="en-US" sz="3200" dirty="0"/>
              <a:t>Over 1</a:t>
            </a:r>
            <a:r>
              <a:rPr lang="en-US" altLang="zh-CN" sz="3200" dirty="0"/>
              <a:t>2</a:t>
            </a:r>
            <a:r>
              <a:rPr lang="en-US" sz="3200" dirty="0"/>
              <a:t>0 </a:t>
            </a:r>
            <a:r>
              <a:rPr lang="en-US" altLang="zh-CN" sz="3200" dirty="0"/>
              <a:t>partner</a:t>
            </a:r>
            <a:r>
              <a:rPr lang="en-US" sz="3200" dirty="0"/>
              <a:t> institutions continue to contribute</a:t>
            </a:r>
          </a:p>
        </p:txBody>
      </p:sp>
      <p:sp>
        <p:nvSpPr>
          <p:cNvPr id="2" name="Title 1"/>
          <p:cNvSpPr>
            <a:spLocks noGrp="1"/>
          </p:cNvSpPr>
          <p:nvPr>
            <p:ph type="title"/>
          </p:nvPr>
        </p:nvSpPr>
        <p:spPr/>
        <p:txBody>
          <a:bodyPr/>
          <a:lstStyle/>
          <a:p>
            <a:r>
              <a:rPr lang="en-US" dirty="0"/>
              <a:t>HathiTrust</a:t>
            </a:r>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20</a:t>
            </a:fld>
            <a:endParaRPr lang="en-US" dirty="0"/>
          </a:p>
        </p:txBody>
      </p:sp>
    </p:spTree>
    <p:extLst>
      <p:ext uri="{BB962C8B-B14F-4D97-AF65-F5344CB8AC3E}">
        <p14:creationId xmlns:p14="http://schemas.microsoft.com/office/powerpoint/2010/main" val="1646461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758950"/>
            <a:ext cx="6114830" cy="5099050"/>
          </a:xfrm>
        </p:spPr>
        <p:txBody>
          <a:bodyPr>
            <a:normAutofit fontScale="92500" lnSpcReduction="10000"/>
          </a:bodyPr>
          <a:lstStyle/>
          <a:p>
            <a:pPr>
              <a:lnSpc>
                <a:spcPct val="140000"/>
              </a:lnSpc>
            </a:pPr>
            <a:r>
              <a:rPr lang="en-US" sz="3200" dirty="0"/>
              <a:t>Contains over 1</a:t>
            </a:r>
            <a:r>
              <a:rPr lang="en-US" altLang="zh-CN" sz="3200" dirty="0"/>
              <a:t>6</a:t>
            </a:r>
            <a:r>
              <a:rPr lang="en-US" sz="3200" dirty="0"/>
              <a:t> million volumes</a:t>
            </a:r>
          </a:p>
          <a:p>
            <a:pPr lvl="1">
              <a:lnSpc>
                <a:spcPct val="140000"/>
              </a:lnSpc>
            </a:pPr>
            <a:r>
              <a:rPr lang="en-US" sz="2800" dirty="0"/>
              <a:t>~ 50% English</a:t>
            </a:r>
          </a:p>
          <a:p>
            <a:pPr lvl="1">
              <a:lnSpc>
                <a:spcPct val="140000"/>
              </a:lnSpc>
            </a:pPr>
            <a:r>
              <a:rPr lang="en-US" sz="2800" dirty="0"/>
              <a:t>From the 15</a:t>
            </a:r>
            <a:r>
              <a:rPr lang="en-US" sz="2800" baseline="30000" dirty="0"/>
              <a:t>th</a:t>
            </a:r>
            <a:r>
              <a:rPr lang="en-US" sz="2800" dirty="0"/>
              <a:t> to 21</a:t>
            </a:r>
            <a:r>
              <a:rPr lang="en-US" sz="2800" baseline="30000" dirty="0"/>
              <a:t>st</a:t>
            </a:r>
            <a:r>
              <a:rPr lang="en-US" sz="2800" dirty="0"/>
              <a:t> century</a:t>
            </a:r>
            <a:r>
              <a:rPr lang="en-US" altLang="zh-CN" sz="2800" dirty="0"/>
              <a:t>,</a:t>
            </a:r>
            <a:r>
              <a:rPr lang="zh-CN" altLang="en-US" sz="2800" dirty="0"/>
              <a:t> </a:t>
            </a:r>
            <a:r>
              <a:rPr lang="en-US" sz="2800" dirty="0"/>
              <a:t>20th century</a:t>
            </a:r>
            <a:r>
              <a:rPr lang="zh-CN" altLang="en-US" sz="2800" dirty="0"/>
              <a:t> </a:t>
            </a:r>
            <a:r>
              <a:rPr lang="en-US" altLang="zh-CN" sz="2800" dirty="0"/>
              <a:t>concentration</a:t>
            </a:r>
            <a:endParaRPr lang="en-US" sz="2800" dirty="0"/>
          </a:p>
          <a:p>
            <a:pPr lvl="1">
              <a:lnSpc>
                <a:spcPct val="140000"/>
              </a:lnSpc>
            </a:pPr>
            <a:r>
              <a:rPr lang="en-US" altLang="zh-CN" sz="2800" dirty="0"/>
              <a:t>~</a:t>
            </a:r>
            <a:r>
              <a:rPr lang="zh-CN" altLang="en-US" sz="2800" dirty="0"/>
              <a:t> </a:t>
            </a:r>
            <a:r>
              <a:rPr lang="en-US" altLang="zh-CN" sz="2800" dirty="0"/>
              <a:t>63</a:t>
            </a:r>
            <a:r>
              <a:rPr lang="en-US" sz="2800" dirty="0"/>
              <a:t>% in copyright or of undetermined status</a:t>
            </a:r>
          </a:p>
          <a:p>
            <a:pPr>
              <a:lnSpc>
                <a:spcPct val="140000"/>
              </a:lnSpc>
            </a:pPr>
            <a:r>
              <a:rPr lang="en-US" sz="3200" dirty="0"/>
              <a:t>Search and read books</a:t>
            </a:r>
          </a:p>
          <a:p>
            <a:pPr marL="0" indent="0">
              <a:lnSpc>
                <a:spcPct val="140000"/>
              </a:lnSpc>
              <a:buNone/>
            </a:pPr>
            <a:r>
              <a:rPr lang="en-US" sz="3200" dirty="0"/>
              <a:t>   in the public domain</a:t>
            </a:r>
          </a:p>
          <a:p>
            <a:pPr>
              <a:lnSpc>
                <a:spcPct val="140000"/>
              </a:lnSpc>
            </a:pPr>
            <a:endParaRPr lang="en-US" dirty="0"/>
          </a:p>
          <a:p>
            <a:pPr>
              <a:lnSpc>
                <a:spcPct val="140000"/>
              </a:lnSpc>
            </a:pPr>
            <a:endParaRPr lang="en-US" dirty="0"/>
          </a:p>
          <a:p>
            <a:pPr>
              <a:lnSpc>
                <a:spcPct val="140000"/>
              </a:lnSpc>
            </a:pPr>
            <a:endParaRPr lang="en-US" dirty="0"/>
          </a:p>
          <a:p>
            <a:pPr>
              <a:lnSpc>
                <a:spcPct val="140000"/>
              </a:lnSpc>
            </a:pPr>
            <a:endParaRPr lang="en-US" dirty="0"/>
          </a:p>
        </p:txBody>
      </p:sp>
      <p:sp>
        <p:nvSpPr>
          <p:cNvPr id="24578" name="Title 1"/>
          <p:cNvSpPr>
            <a:spLocks noGrp="1"/>
          </p:cNvSpPr>
          <p:nvPr>
            <p:ph type="title"/>
          </p:nvPr>
        </p:nvSpPr>
        <p:spPr/>
        <p:txBody>
          <a:bodyPr>
            <a:normAutofit/>
          </a:bodyPr>
          <a:lstStyle/>
          <a:p>
            <a:r>
              <a:rPr lang="en-US" dirty="0"/>
              <a:t>HathiTrust Digital Library </a:t>
            </a:r>
          </a:p>
        </p:txBody>
      </p:sp>
      <p:pic>
        <p:nvPicPr>
          <p:cNvPr id="2" name="Picture 1" descr="The HTDL web interface has a search box in the middle of the page and other tabs for reading and building collections of volumes. " title="Screenshot of HTDL web interfa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031" y="2409190"/>
            <a:ext cx="4889500" cy="3039747"/>
          </a:xfrm>
          <a:prstGeom prst="rect">
            <a:avLst/>
          </a:prstGeom>
          <a:ln>
            <a:solidFill>
              <a:schemeClr val="tx1"/>
            </a:solidFill>
          </a:ln>
        </p:spPr>
      </p:pic>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21</a:t>
            </a:fld>
            <a:endParaRPr lang="en-US" dirty="0"/>
          </a:p>
        </p:txBody>
      </p:sp>
    </p:spTree>
    <p:extLst>
      <p:ext uri="{BB962C8B-B14F-4D97-AF65-F5344CB8AC3E}">
        <p14:creationId xmlns:p14="http://schemas.microsoft.com/office/powerpoint/2010/main" val="918297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HathiTrust Research Center</a:t>
            </a:r>
            <a:endParaRPr lang="en-US" dirty="0"/>
          </a:p>
        </p:txBody>
      </p:sp>
      <p:sp>
        <p:nvSpPr>
          <p:cNvPr id="3" name="Content Placeholder 2"/>
          <p:cNvSpPr>
            <a:spLocks noGrp="1"/>
          </p:cNvSpPr>
          <p:nvPr>
            <p:ph idx="1"/>
          </p:nvPr>
        </p:nvSpPr>
        <p:spPr>
          <a:xfrm>
            <a:off x="838200" y="1758950"/>
            <a:ext cx="11175124" cy="4351338"/>
          </a:xfrm>
        </p:spPr>
        <p:txBody>
          <a:bodyPr>
            <a:normAutofit/>
          </a:bodyPr>
          <a:lstStyle/>
          <a:p>
            <a:pPr>
              <a:lnSpc>
                <a:spcPct val="150000"/>
              </a:lnSpc>
            </a:pPr>
            <a:r>
              <a:rPr lang="en-US" sz="3200" dirty="0"/>
              <a:t>Facilitates text analysis of HTDL content</a:t>
            </a:r>
          </a:p>
          <a:p>
            <a:pPr>
              <a:lnSpc>
                <a:spcPct val="150000"/>
              </a:lnSpc>
            </a:pPr>
            <a:r>
              <a:rPr lang="en-US" sz="3200" dirty="0"/>
              <a:t>Research &amp; Development</a:t>
            </a:r>
          </a:p>
          <a:p>
            <a:pPr>
              <a:lnSpc>
                <a:spcPct val="150000"/>
              </a:lnSpc>
            </a:pPr>
            <a:r>
              <a:rPr lang="en-US" sz="3200" dirty="0"/>
              <a:t>Located at Indiana University and the University of Illinois</a:t>
            </a:r>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22</a:t>
            </a:fld>
            <a:endParaRPr lang="en-US" dirty="0"/>
          </a:p>
        </p:txBody>
      </p:sp>
    </p:spTree>
    <p:extLst>
      <p:ext uri="{BB962C8B-B14F-4D97-AF65-F5344CB8AC3E}">
        <p14:creationId xmlns:p14="http://schemas.microsoft.com/office/powerpoint/2010/main" val="179329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Non-consumptive research</a:t>
            </a:r>
            <a:endParaRPr lang="en-US" dirty="0"/>
          </a:p>
        </p:txBody>
      </p:sp>
      <p:sp>
        <p:nvSpPr>
          <p:cNvPr id="3" name="Content Placeholder 2"/>
          <p:cNvSpPr>
            <a:spLocks noGrp="1"/>
          </p:cNvSpPr>
          <p:nvPr>
            <p:ph idx="1"/>
          </p:nvPr>
        </p:nvSpPr>
        <p:spPr>
          <a:xfrm>
            <a:off x="838200" y="1512888"/>
            <a:ext cx="11096297" cy="4961815"/>
          </a:xfrm>
        </p:spPr>
        <p:txBody>
          <a:bodyPr>
            <a:normAutofit/>
          </a:bodyPr>
          <a:lstStyle/>
          <a:p>
            <a:pPr marL="0" indent="0">
              <a:lnSpc>
                <a:spcPct val="130000"/>
              </a:lnSpc>
              <a:buNone/>
            </a:pPr>
            <a:r>
              <a:rPr lang="en-US" dirty="0"/>
              <a:t>Research in which computational analysis is performed on text, but not research in which a researcher reads or displays substantial portions of the text to understand the expressive content presented within it.</a:t>
            </a:r>
          </a:p>
          <a:p>
            <a:pPr>
              <a:lnSpc>
                <a:spcPct val="130000"/>
              </a:lnSpc>
            </a:pPr>
            <a:endParaRPr lang="en-US" sz="1400" dirty="0"/>
          </a:p>
          <a:p>
            <a:pPr>
              <a:lnSpc>
                <a:spcPct val="130000"/>
              </a:lnSpc>
            </a:pPr>
            <a:r>
              <a:rPr lang="en-US" dirty="0"/>
              <a:t>Complies with copyright law</a:t>
            </a:r>
          </a:p>
          <a:p>
            <a:pPr>
              <a:lnSpc>
                <a:spcPct val="130000"/>
              </a:lnSpc>
            </a:pPr>
            <a:r>
              <a:rPr lang="en-US" dirty="0"/>
              <a:t>Foundation of HTRC work</a:t>
            </a:r>
          </a:p>
          <a:p>
            <a:pPr>
              <a:lnSpc>
                <a:spcPct val="130000"/>
              </a:lnSpc>
            </a:pPr>
            <a:r>
              <a:rPr lang="en-US" dirty="0"/>
              <a:t>Other terms: non-expressive use</a:t>
            </a:r>
          </a:p>
          <a:p>
            <a:endParaRPr lang="en-US"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23</a:t>
            </a:fld>
            <a:endParaRPr lang="en-US" dirty="0"/>
          </a:p>
        </p:txBody>
      </p:sp>
    </p:spTree>
    <p:extLst>
      <p:ext uri="{BB962C8B-B14F-4D97-AF65-F5344CB8AC3E}">
        <p14:creationId xmlns:p14="http://schemas.microsoft.com/office/powerpoint/2010/main" val="35827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sz="half" idx="1"/>
          </p:nvPr>
        </p:nvSpPr>
        <p:spPr>
          <a:xfrm>
            <a:off x="838200" y="1985359"/>
            <a:ext cx="10515600" cy="3898519"/>
          </a:xfrm>
        </p:spPr>
        <p:txBody>
          <a:bodyPr anchor="t">
            <a:normAutofit/>
          </a:bodyPr>
          <a:lstStyle/>
          <a:p>
            <a:pPr>
              <a:lnSpc>
                <a:spcPct val="150000"/>
              </a:lnSpc>
            </a:pPr>
            <a:r>
              <a:rPr lang="en-US" sz="3200" i="1" dirty="0"/>
              <a:t>What are some of the characteristics of a good candidate research question/project for using text analysis methods?</a:t>
            </a:r>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24</a:t>
            </a:fld>
            <a:endParaRPr lang="en-US" dirty="0"/>
          </a:p>
        </p:txBody>
      </p:sp>
    </p:spTree>
    <p:extLst>
      <p:ext uri="{BB962C8B-B14F-4D97-AF65-F5344CB8AC3E}">
        <p14:creationId xmlns:p14="http://schemas.microsoft.com/office/powerpoint/2010/main" val="47204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altLang="zh-CN" dirty="0"/>
              <a:t>Sample Reference Question</a:t>
            </a:r>
          </a:p>
        </p:txBody>
      </p:sp>
      <p:sp>
        <p:nvSpPr>
          <p:cNvPr id="2" name="Content Placeholder 1"/>
          <p:cNvSpPr>
            <a:spLocks noGrp="1"/>
          </p:cNvSpPr>
          <p:nvPr>
            <p:ph sz="half" idx="1"/>
          </p:nvPr>
        </p:nvSpPr>
        <p:spPr>
          <a:xfrm>
            <a:off x="838200" y="1699500"/>
            <a:ext cx="11353800" cy="5032376"/>
          </a:xfrm>
        </p:spPr>
        <p:txBody>
          <a:bodyPr>
            <a:normAutofit/>
          </a:bodyPr>
          <a:lstStyle/>
          <a:p>
            <a:pPr marL="0" lvl="0" indent="0">
              <a:lnSpc>
                <a:spcPct val="120000"/>
              </a:lnSpc>
              <a:buNone/>
            </a:pPr>
            <a:r>
              <a:rPr lang="en-US" altLang="zh-CN" sz="3200" b="1" dirty="0"/>
              <a:t>Question:</a:t>
            </a:r>
          </a:p>
          <a:p>
            <a:pPr marL="0" indent="-57150">
              <a:lnSpc>
                <a:spcPct val="120000"/>
              </a:lnSpc>
              <a:buNone/>
            </a:pPr>
            <a:r>
              <a:rPr lang="en-US" i="1" dirty="0"/>
              <a:t>I’m a student in history who would like to incorporate digital methods into my research. I study American politics, and in particular I’d like to examine how concepts such as liberty change over time.</a:t>
            </a:r>
          </a:p>
          <a:p>
            <a:pPr marL="0" indent="-57150">
              <a:lnSpc>
                <a:spcPct val="120000"/>
              </a:lnSpc>
              <a:buNone/>
            </a:pPr>
            <a:endParaRPr lang="en-US" i="1" dirty="0"/>
          </a:p>
          <a:p>
            <a:pPr marL="0" indent="-57150">
              <a:lnSpc>
                <a:spcPct val="120000"/>
              </a:lnSpc>
              <a:buNone/>
            </a:pPr>
            <a:r>
              <a:rPr lang="en-US" sz="3200" b="1" dirty="0"/>
              <a:t>Approach: </a:t>
            </a:r>
          </a:p>
          <a:p>
            <a:pPr marL="400050" indent="-457200">
              <a:lnSpc>
                <a:spcPct val="120000"/>
              </a:lnSpc>
            </a:pPr>
            <a:r>
              <a:rPr lang="en-US" dirty="0"/>
              <a:t>We’ll practice approaches for answer this question throughout the workshop</a:t>
            </a:r>
            <a:endParaRPr lang="en-US" altLang="zh-CN"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25</a:t>
            </a:fld>
            <a:endParaRPr lang="en-US" dirty="0"/>
          </a:p>
        </p:txBody>
      </p:sp>
    </p:spTree>
    <p:extLst>
      <p:ext uri="{BB962C8B-B14F-4D97-AF65-F5344CB8AC3E}">
        <p14:creationId xmlns:p14="http://schemas.microsoft.com/office/powerpoint/2010/main" val="1650990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a:t>
            </a:r>
            <a:endParaRPr lang="en-US" i="1" dirty="0"/>
          </a:p>
        </p:txBody>
      </p:sp>
      <p:sp>
        <p:nvSpPr>
          <p:cNvPr id="3" name="Content Placeholder 2"/>
          <p:cNvSpPr>
            <a:spLocks noGrp="1"/>
          </p:cNvSpPr>
          <p:nvPr>
            <p:ph sz="half" idx="1"/>
          </p:nvPr>
        </p:nvSpPr>
        <p:spPr>
          <a:xfrm>
            <a:off x="980091" y="1503363"/>
            <a:ext cx="10767848" cy="4503738"/>
          </a:xfrm>
        </p:spPr>
        <p:txBody>
          <a:bodyPr>
            <a:normAutofit fontScale="92500" lnSpcReduction="10000"/>
          </a:bodyPr>
          <a:lstStyle/>
          <a:p>
            <a:pPr marL="0" indent="0">
              <a:lnSpc>
                <a:spcPct val="120000"/>
              </a:lnSpc>
              <a:spcBef>
                <a:spcPts val="0"/>
              </a:spcBef>
              <a:buNone/>
            </a:pPr>
            <a:r>
              <a:rPr lang="en-US" sz="3200" i="1" dirty="0"/>
              <a:t>Inside the Creativity Boom</a:t>
            </a:r>
            <a:r>
              <a:rPr lang="en-US" sz="3200" b="1" dirty="0"/>
              <a:t> | </a:t>
            </a:r>
            <a:r>
              <a:rPr lang="en-US" sz="3200" dirty="0"/>
              <a:t>Researcher: Samuel Franklin</a:t>
            </a:r>
          </a:p>
          <a:p>
            <a:pPr marL="0" indent="0">
              <a:lnSpc>
                <a:spcPct val="120000"/>
              </a:lnSpc>
              <a:spcBef>
                <a:spcPts val="0"/>
              </a:spcBef>
              <a:buNone/>
            </a:pPr>
            <a:endParaRPr lang="en-US" b="1" dirty="0"/>
          </a:p>
          <a:p>
            <a:pPr marL="0" indent="0">
              <a:lnSpc>
                <a:spcPct val="120000"/>
              </a:lnSpc>
              <a:spcBef>
                <a:spcPts val="0"/>
              </a:spcBef>
              <a:buNone/>
            </a:pPr>
            <a:r>
              <a:rPr lang="en-US" b="1" dirty="0"/>
              <a:t>Question:</a:t>
            </a:r>
          </a:p>
          <a:p>
            <a:pPr marL="0" indent="0">
              <a:lnSpc>
                <a:spcPct val="120000"/>
              </a:lnSpc>
              <a:buNone/>
            </a:pPr>
            <a:r>
              <a:rPr lang="en-US" sz="3000" i="1" dirty="0"/>
              <a:t>How do the use and meaning of </a:t>
            </a:r>
            <a:r>
              <a:rPr lang="en-US" sz="3000" dirty="0"/>
              <a:t>creative</a:t>
            </a:r>
            <a:r>
              <a:rPr lang="en-US" sz="3000" i="1" dirty="0"/>
              <a:t> and </a:t>
            </a:r>
            <a:r>
              <a:rPr lang="en-US" sz="3000" dirty="0"/>
              <a:t>creativity</a:t>
            </a:r>
            <a:r>
              <a:rPr lang="en-US" sz="3000" i="1" dirty="0"/>
              <a:t> change over the 20</a:t>
            </a:r>
            <a:r>
              <a:rPr lang="en-US" sz="3000" i="1" baseline="30000" dirty="0"/>
              <a:t>th</a:t>
            </a:r>
            <a:r>
              <a:rPr lang="en-US" sz="3000" i="1" dirty="0"/>
              <a:t> century?</a:t>
            </a:r>
          </a:p>
          <a:p>
            <a:pPr marL="0" indent="0">
              <a:lnSpc>
                <a:spcPct val="120000"/>
              </a:lnSpc>
              <a:spcBef>
                <a:spcPts val="0"/>
              </a:spcBef>
              <a:buNone/>
            </a:pPr>
            <a:endParaRPr lang="en-US" sz="3200" b="1" dirty="0"/>
          </a:p>
          <a:p>
            <a:pPr marL="0" indent="0">
              <a:lnSpc>
                <a:spcPct val="120000"/>
              </a:lnSpc>
              <a:spcBef>
                <a:spcPts val="0"/>
              </a:spcBef>
              <a:buNone/>
            </a:pPr>
            <a:r>
              <a:rPr lang="en-US" b="1" dirty="0"/>
              <a:t>Approach: </a:t>
            </a:r>
          </a:p>
          <a:p>
            <a:pPr>
              <a:lnSpc>
                <a:spcPct val="120000"/>
              </a:lnSpc>
              <a:spcBef>
                <a:spcPts val="0"/>
              </a:spcBef>
            </a:pPr>
            <a:r>
              <a:rPr lang="en-US" sz="3000" dirty="0"/>
              <a:t>We’ll discuss how this researcher approached his question throughout the workshop</a:t>
            </a:r>
          </a:p>
        </p:txBody>
      </p:sp>
      <p:sp>
        <p:nvSpPr>
          <p:cNvPr id="4" name="Rectangle 3"/>
          <p:cNvSpPr/>
          <p:nvPr/>
        </p:nvSpPr>
        <p:spPr>
          <a:xfrm>
            <a:off x="1156716" y="6007101"/>
            <a:ext cx="9878568" cy="369332"/>
          </a:xfrm>
          <a:prstGeom prst="rect">
            <a:avLst/>
          </a:prstGeom>
        </p:spPr>
        <p:txBody>
          <a:bodyPr wrap="square">
            <a:spAutoFit/>
          </a:bodyPr>
          <a:lstStyle/>
          <a:p>
            <a:pPr marL="347663" indent="-347663"/>
            <a:r>
              <a:rPr lang="en-US" b="1" dirty="0"/>
              <a:t>Learn more: </a:t>
            </a:r>
            <a:r>
              <a:rPr lang="en-US" dirty="0">
                <a:solidFill>
                  <a:srgbClr val="FF0000"/>
                </a:solidFill>
                <a:hlinkClick r:id="rId3"/>
              </a:rPr>
              <a:t>https://wiki.htrc.illinois.edu/x/CADiAQ</a:t>
            </a:r>
            <a:r>
              <a:rPr lang="en-US" dirty="0">
                <a:solidFill>
                  <a:srgbClr val="FF0000"/>
                </a:solidFill>
              </a:rPr>
              <a:t> </a:t>
            </a:r>
            <a:endParaRPr lang="en" sz="2000" dirty="0">
              <a:solidFill>
                <a:srgbClr val="FF0000"/>
              </a:solidFill>
            </a:endParaRPr>
          </a:p>
        </p:txBody>
      </p:sp>
      <p:sp>
        <p:nvSpPr>
          <p:cNvPr id="7"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26</a:t>
            </a:fld>
            <a:endParaRPr lang="en-US" dirty="0"/>
          </a:p>
        </p:txBody>
      </p:sp>
    </p:spTree>
    <p:extLst>
      <p:ext uri="{BB962C8B-B14F-4D97-AF65-F5344CB8AC3E}">
        <p14:creationId xmlns:p14="http://schemas.microsoft.com/office/powerpoint/2010/main" val="112887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1352" y="2619629"/>
            <a:ext cx="10515600" cy="1325563"/>
          </a:xfrm>
        </p:spPr>
        <p:txBody>
          <a:bodyPr/>
          <a:lstStyle/>
          <a:p>
            <a:r>
              <a:rPr lang="en-US" dirty="0"/>
              <a:t>Questions?</a:t>
            </a:r>
          </a:p>
        </p:txBody>
      </p:sp>
      <p:sp>
        <p:nvSpPr>
          <p:cNvPr id="5"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27</a:t>
            </a:fld>
            <a:endParaRPr lang="en-US" dirty="0"/>
          </a:p>
        </p:txBody>
      </p:sp>
    </p:spTree>
    <p:extLst>
      <p:ext uri="{BB962C8B-B14F-4D97-AF65-F5344CB8AC3E}">
        <p14:creationId xmlns:p14="http://schemas.microsoft.com/office/powerpoint/2010/main" val="464242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References</a:t>
            </a:r>
            <a:endParaRPr lang="en-US" dirty="0"/>
          </a:p>
        </p:txBody>
      </p:sp>
      <p:sp>
        <p:nvSpPr>
          <p:cNvPr id="3" name="Content Placeholder 2"/>
          <p:cNvSpPr>
            <a:spLocks noGrp="1"/>
          </p:cNvSpPr>
          <p:nvPr>
            <p:ph sz="half" idx="1"/>
          </p:nvPr>
        </p:nvSpPr>
        <p:spPr>
          <a:xfrm>
            <a:off x="856593" y="2506115"/>
            <a:ext cx="10891345" cy="4651429"/>
          </a:xfrm>
        </p:spPr>
        <p:txBody>
          <a:bodyPr anchor="ctr">
            <a:normAutofit fontScale="92500" lnSpcReduction="10000"/>
          </a:bodyPr>
          <a:lstStyle/>
          <a:p>
            <a:pPr marL="571500" indent="-342900">
              <a:lnSpc>
                <a:spcPct val="150000"/>
              </a:lnSpc>
              <a:spcBef>
                <a:spcPts val="600"/>
              </a:spcBef>
            </a:pPr>
            <a:r>
              <a:rPr lang="en-US" sz="2000" dirty="0">
                <a:solidFill>
                  <a:srgbClr val="000000"/>
                </a:solidFill>
                <a:latin typeface="Arial" charset="0"/>
                <a:ea typeface="ＭＳ 明朝" charset="-128"/>
              </a:rPr>
              <a:t>Hearst, M. (2003). What is text mining. SIMS, UC Berkeley.</a:t>
            </a:r>
            <a:r>
              <a:rPr lang="en-US" sz="2000" b="1" dirty="0">
                <a:solidFill>
                  <a:srgbClr val="000000"/>
                </a:solidFill>
                <a:latin typeface="Arial" charset="0"/>
                <a:ea typeface="ＭＳ 明朝" charset="-128"/>
              </a:rPr>
              <a:t> </a:t>
            </a:r>
            <a:r>
              <a:rPr lang="en-US" sz="2000" u="sng" dirty="0">
                <a:solidFill>
                  <a:srgbClr val="0000FF"/>
                </a:solidFill>
                <a:latin typeface="Arial" charset="0"/>
                <a:ea typeface="ＭＳ 明朝" charset="-128"/>
                <a:hlinkClick r:id="rId3"/>
              </a:rPr>
              <a:t>http://people.ischool.berkeley.edu/~hearst/text-mining.html</a:t>
            </a:r>
            <a:endParaRPr lang="en-US" sz="2000" u="sng" dirty="0">
              <a:solidFill>
                <a:srgbClr val="0000FF"/>
              </a:solidFill>
              <a:latin typeface="Arial" charset="0"/>
              <a:ea typeface="ＭＳ 明朝" charset="-128"/>
            </a:endParaRPr>
          </a:p>
          <a:p>
            <a:pPr marL="571500" indent="-342900">
              <a:lnSpc>
                <a:spcPct val="150000"/>
              </a:lnSpc>
              <a:spcBef>
                <a:spcPts val="600"/>
              </a:spcBef>
            </a:pPr>
            <a:r>
              <a:rPr lang="en-US" sz="2000" dirty="0" err="1">
                <a:solidFill>
                  <a:srgbClr val="000000"/>
                </a:solidFill>
                <a:latin typeface="Arial" charset="0"/>
                <a:ea typeface="ＭＳ 明朝" charset="-128"/>
              </a:rPr>
              <a:t>Jockers</a:t>
            </a:r>
            <a:r>
              <a:rPr lang="en-US" sz="2000" dirty="0">
                <a:solidFill>
                  <a:srgbClr val="000000"/>
                </a:solidFill>
                <a:latin typeface="Arial" charset="0"/>
                <a:ea typeface="ＭＳ 明朝" charset="-128"/>
              </a:rPr>
              <a:t>, M. L., &amp; </a:t>
            </a:r>
            <a:r>
              <a:rPr lang="en-US" sz="2000" dirty="0" err="1">
                <a:solidFill>
                  <a:srgbClr val="000000"/>
                </a:solidFill>
                <a:latin typeface="Arial" charset="0"/>
                <a:ea typeface="ＭＳ 明朝" charset="-128"/>
              </a:rPr>
              <a:t>Mimno</a:t>
            </a:r>
            <a:r>
              <a:rPr lang="en-US" sz="2000" dirty="0">
                <a:solidFill>
                  <a:srgbClr val="000000"/>
                </a:solidFill>
                <a:latin typeface="Arial" charset="0"/>
                <a:ea typeface="ＭＳ 明朝" charset="-128"/>
              </a:rPr>
              <a:t>, D. (201</a:t>
            </a:r>
            <a:r>
              <a:rPr lang="en-US" altLang="zh-CN" sz="2000" dirty="0">
                <a:solidFill>
                  <a:srgbClr val="000000"/>
                </a:solidFill>
                <a:latin typeface="Arial" charset="0"/>
                <a:ea typeface="ＭＳ 明朝" charset="-128"/>
              </a:rPr>
              <a:t>2</a:t>
            </a:r>
            <a:r>
              <a:rPr lang="en-US" sz="2000" dirty="0">
                <a:solidFill>
                  <a:srgbClr val="000000"/>
                </a:solidFill>
                <a:latin typeface="Arial" charset="0"/>
                <a:ea typeface="ＭＳ 明朝" charset="-128"/>
              </a:rPr>
              <a:t>). Significant themes in 19th-century literature. </a:t>
            </a:r>
            <a:r>
              <a:rPr lang="en-US" sz="2000" dirty="0"/>
              <a:t>[pre-print] </a:t>
            </a:r>
            <a:r>
              <a:rPr lang="en-US" sz="2000" dirty="0">
                <a:solidFill>
                  <a:srgbClr val="000000"/>
                </a:solidFill>
                <a:latin typeface="Arial" charset="0"/>
                <a:ea typeface="ＭＳ 明朝" charset="-128"/>
                <a:hlinkClick r:id="rId4"/>
              </a:rPr>
              <a:t>http://digitalcommons.unl.edu/englishfacpubs/105/</a:t>
            </a:r>
            <a:r>
              <a:rPr lang="zh-CN" altLang="en-US" sz="2000" dirty="0">
                <a:solidFill>
                  <a:srgbClr val="000000"/>
                </a:solidFill>
                <a:latin typeface="Arial" charset="0"/>
                <a:ea typeface="ＭＳ 明朝" charset="-128"/>
              </a:rPr>
              <a:t> </a:t>
            </a:r>
            <a:r>
              <a:rPr lang="ro-RO" sz="2000" dirty="0">
                <a:solidFill>
                  <a:srgbClr val="000000"/>
                </a:solidFill>
                <a:latin typeface="Arial" charset="0"/>
                <a:ea typeface="ＭＳ 明朝" charset="-128"/>
              </a:rPr>
              <a:t>.</a:t>
            </a:r>
            <a:endParaRPr lang="en-US" sz="2000" dirty="0">
              <a:solidFill>
                <a:srgbClr val="000000"/>
              </a:solidFill>
              <a:latin typeface="Arial" charset="0"/>
              <a:ea typeface="ＭＳ 明朝" charset="-128"/>
            </a:endParaRPr>
          </a:p>
          <a:p>
            <a:pPr marL="571500" indent="-342900">
              <a:lnSpc>
                <a:spcPct val="150000"/>
              </a:lnSpc>
              <a:spcBef>
                <a:spcPts val="600"/>
              </a:spcBef>
            </a:pPr>
            <a:r>
              <a:rPr lang="en-US" sz="2000" dirty="0" err="1">
                <a:solidFill>
                  <a:srgbClr val="232323"/>
                </a:solidFill>
                <a:latin typeface="Arial" charset="0"/>
                <a:ea typeface="ＭＳ 明朝" charset="-128"/>
                <a:cs typeface="Times New Roman" charset="0"/>
              </a:rPr>
              <a:t>Juola</a:t>
            </a:r>
            <a:r>
              <a:rPr lang="en-US" sz="2000" dirty="0">
                <a:solidFill>
                  <a:srgbClr val="232323"/>
                </a:solidFill>
                <a:latin typeface="Arial" charset="0"/>
                <a:ea typeface="ＭＳ 明朝" charset="-128"/>
                <a:cs typeface="Times New Roman" charset="0"/>
              </a:rPr>
              <a:t>, P. </a:t>
            </a:r>
            <a:r>
              <a:rPr lang="en-US" sz="2000" dirty="0">
                <a:latin typeface="Arial" charset="0"/>
                <a:ea typeface="Times New Roman" charset="0"/>
                <a:cs typeface="Times New Roman" charset="0"/>
              </a:rPr>
              <a:t>Language Log » Rowling and “Galbraith”: an authorial analysis. July 16, 2013. Retrieved January 25, 2017, from</a:t>
            </a:r>
            <a:r>
              <a:rPr lang="zh-CN" altLang="en-US" sz="2000" dirty="0">
                <a:latin typeface="Arial" charset="0"/>
                <a:ea typeface="Times New Roman" charset="0"/>
                <a:cs typeface="Times New Roman" charset="0"/>
              </a:rPr>
              <a:t> </a:t>
            </a:r>
            <a:r>
              <a:rPr lang="en-US" sz="2000" u="sng" dirty="0">
                <a:solidFill>
                  <a:srgbClr val="0000FF"/>
                </a:solidFill>
                <a:latin typeface="Arial" charset="0"/>
                <a:ea typeface="Times New Roman" charset="0"/>
                <a:cs typeface="Times New Roman" charset="0"/>
                <a:hlinkClick r:id="rId5"/>
              </a:rPr>
              <a:t>http://languagelog.ldc.upenn.edu/nll/?p=5315</a:t>
            </a:r>
            <a:r>
              <a:rPr lang="en-US" sz="2000" dirty="0">
                <a:latin typeface="Arial" charset="0"/>
                <a:ea typeface="Times New Roman" charset="0"/>
                <a:cs typeface="Times New Roman" charset="0"/>
              </a:rPr>
              <a:t> </a:t>
            </a:r>
          </a:p>
          <a:p>
            <a:pPr marL="571500" indent="-342900">
              <a:lnSpc>
                <a:spcPct val="150000"/>
              </a:lnSpc>
              <a:spcBef>
                <a:spcPts val="600"/>
              </a:spcBef>
            </a:pPr>
            <a:r>
              <a:rPr lang="en-US" sz="2000" dirty="0"/>
              <a:t>Moretti, F. (2013). </a:t>
            </a:r>
            <a:r>
              <a:rPr lang="en-US" sz="2000" i="1" dirty="0"/>
              <a:t>Distant reading</a:t>
            </a:r>
            <a:r>
              <a:rPr lang="en-US" sz="2000" dirty="0"/>
              <a:t>. Verso Books.</a:t>
            </a:r>
            <a:endParaRPr lang="en-US" sz="2000" dirty="0">
              <a:latin typeface="Times New Roman" charset="0"/>
              <a:ea typeface="ＭＳ 明朝" charset="-128"/>
              <a:cs typeface="Times New Roman" charset="0"/>
            </a:endParaRPr>
          </a:p>
          <a:p>
            <a:pPr marL="571500" indent="-342900">
              <a:lnSpc>
                <a:spcPct val="150000"/>
              </a:lnSpc>
              <a:spcBef>
                <a:spcPts val="600"/>
              </a:spcBef>
            </a:pPr>
            <a:r>
              <a:rPr lang="en-US" sz="2000" dirty="0"/>
              <a:t>Underwood, T., &amp; Sellers, J. (2012). The emergence of literary diction. </a:t>
            </a:r>
            <a:r>
              <a:rPr lang="en-US" sz="2000" i="1" dirty="0"/>
              <a:t>Journal of Digital Humanities</a:t>
            </a:r>
            <a:r>
              <a:rPr lang="en-US" sz="2000" dirty="0"/>
              <a:t>, 1(2), 1-2. </a:t>
            </a:r>
            <a:r>
              <a:rPr lang="en-US" sz="2000" u="sng" dirty="0">
                <a:hlinkClick r:id="rId6"/>
              </a:rPr>
              <a:t>http://journalofdigitalhumanities.org/1-2/the-emergence-of-literary-diction-by-ted-underwood-and-jordan-sellers/</a:t>
            </a:r>
            <a:r>
              <a:rPr lang="en-US" sz="2000" dirty="0"/>
              <a:t> .</a:t>
            </a:r>
          </a:p>
          <a:p>
            <a:pPr marR="0" indent="0">
              <a:lnSpc>
                <a:spcPct val="150000"/>
              </a:lnSpc>
              <a:spcBef>
                <a:spcPts val="600"/>
              </a:spcBef>
              <a:spcAft>
                <a:spcPts val="0"/>
              </a:spcAft>
              <a:buNone/>
            </a:pPr>
            <a:endParaRPr lang="en-US" sz="2000" dirty="0"/>
          </a:p>
          <a:p>
            <a:pPr marL="457200" lvl="1">
              <a:lnSpc>
                <a:spcPct val="150000"/>
              </a:lnSpc>
              <a:spcBef>
                <a:spcPts val="600"/>
              </a:spcBef>
              <a:buFont typeface="Wingdings" charset="2"/>
              <a:buChar char="§"/>
            </a:pPr>
            <a:endParaRPr lang="en-US" sz="2000" dirty="0">
              <a:latin typeface="Times New Roman" charset="0"/>
              <a:ea typeface="ＭＳ 明朝" charset="-128"/>
            </a:endParaRPr>
          </a:p>
          <a:p>
            <a:pPr>
              <a:lnSpc>
                <a:spcPct val="150000"/>
              </a:lnSpc>
            </a:pPr>
            <a:endParaRPr lang="en-US" sz="3200" i="1"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28</a:t>
            </a:fld>
            <a:endParaRPr lang="en-US" dirty="0"/>
          </a:p>
        </p:txBody>
      </p:sp>
    </p:spTree>
    <p:extLst>
      <p:ext uri="{BB962C8B-B14F-4D97-AF65-F5344CB8AC3E}">
        <p14:creationId xmlns:p14="http://schemas.microsoft.com/office/powerpoint/2010/main" val="46694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a:t>
            </a:r>
            <a:r>
              <a:rPr lang="en" dirty="0" smtClean="0"/>
              <a:t>(computational) text</a:t>
            </a:r>
            <a:r>
              <a:rPr lang="en-US" dirty="0" smtClean="0"/>
              <a:t> </a:t>
            </a:r>
            <a:r>
              <a:rPr lang="en-US" dirty="0"/>
              <a:t>analysis</a:t>
            </a:r>
            <a:r>
              <a:rPr lang="en" dirty="0"/>
              <a:t>?</a:t>
            </a:r>
            <a:endParaRPr lang="en-US" b="1" dirty="0"/>
          </a:p>
        </p:txBody>
      </p:sp>
      <p:sp>
        <p:nvSpPr>
          <p:cNvPr id="3" name="Content Placeholder 2"/>
          <p:cNvSpPr>
            <a:spLocks noGrp="1"/>
          </p:cNvSpPr>
          <p:nvPr>
            <p:ph idx="1"/>
          </p:nvPr>
        </p:nvSpPr>
        <p:spPr>
          <a:xfrm>
            <a:off x="838200" y="1621715"/>
            <a:ext cx="10515600" cy="5099050"/>
          </a:xfrm>
        </p:spPr>
        <p:txBody>
          <a:bodyPr>
            <a:normAutofit fontScale="85000" lnSpcReduction="20000"/>
          </a:bodyPr>
          <a:lstStyle/>
          <a:p>
            <a:pPr lvl="0">
              <a:lnSpc>
                <a:spcPct val="150000"/>
              </a:lnSpc>
              <a:spcBef>
                <a:spcPts val="0"/>
              </a:spcBef>
            </a:pPr>
            <a:r>
              <a:rPr lang="en" sz="3500" dirty="0"/>
              <a:t>Using computers to reveal info</a:t>
            </a:r>
            <a:r>
              <a:rPr lang="en-US" sz="3500" dirty="0"/>
              <a:t>rmation in and</a:t>
            </a:r>
            <a:r>
              <a:rPr lang="en" sz="3500" dirty="0"/>
              <a:t> about text</a:t>
            </a:r>
            <a:r>
              <a:rPr lang="en-US" sz="3500" dirty="0"/>
              <a:t> (Hearst, 2003)</a:t>
            </a:r>
            <a:endParaRPr lang="en" sz="3500" dirty="0"/>
          </a:p>
          <a:p>
            <a:pPr lvl="1">
              <a:lnSpc>
                <a:spcPct val="150000"/>
              </a:lnSpc>
              <a:spcBef>
                <a:spcPts val="0"/>
              </a:spcBef>
            </a:pPr>
            <a:r>
              <a:rPr lang="en-US" sz="3000" dirty="0" smtClean="0"/>
              <a:t>Break textual data into smaller pieces, then algorithms </a:t>
            </a:r>
            <a:r>
              <a:rPr lang="en-US" sz="3000" dirty="0"/>
              <a:t>discern </a:t>
            </a:r>
            <a:r>
              <a:rPr lang="en" sz="3000" dirty="0" smtClean="0"/>
              <a:t>patterns using statistics</a:t>
            </a:r>
            <a:endParaRPr lang="en-US" sz="3000" dirty="0"/>
          </a:p>
          <a:p>
            <a:pPr lvl="1">
              <a:lnSpc>
                <a:spcPct val="150000"/>
              </a:lnSpc>
              <a:spcBef>
                <a:spcPts val="0"/>
              </a:spcBef>
            </a:pPr>
            <a:r>
              <a:rPr lang="en-US" sz="3000" dirty="0"/>
              <a:t>Text may be “unstructured” </a:t>
            </a:r>
          </a:p>
          <a:p>
            <a:pPr lvl="1">
              <a:lnSpc>
                <a:spcPct val="150000"/>
              </a:lnSpc>
              <a:spcBef>
                <a:spcPts val="0"/>
              </a:spcBef>
            </a:pPr>
            <a:r>
              <a:rPr lang="en-US" sz="3000" dirty="0"/>
              <a:t>M</a:t>
            </a:r>
            <a:r>
              <a:rPr lang="en" sz="3000" dirty="0"/>
              <a:t>ore than just search</a:t>
            </a:r>
          </a:p>
          <a:p>
            <a:pPr lvl="0">
              <a:lnSpc>
                <a:spcPct val="150000"/>
              </a:lnSpc>
              <a:spcBef>
                <a:spcPts val="0"/>
              </a:spcBef>
            </a:pPr>
            <a:r>
              <a:rPr lang="en" sz="3500" dirty="0"/>
              <a:t>What is it used for?</a:t>
            </a:r>
            <a:endParaRPr lang="en-US" sz="3500" dirty="0"/>
          </a:p>
          <a:p>
            <a:pPr lvl="1">
              <a:lnSpc>
                <a:spcPct val="150000"/>
              </a:lnSpc>
              <a:spcBef>
                <a:spcPts val="0"/>
              </a:spcBef>
            </a:pPr>
            <a:r>
              <a:rPr lang="en-US" altLang="zh-CN" sz="3000" dirty="0" smtClean="0"/>
              <a:t>Exploratory research, identifying patterns and relationships</a:t>
            </a:r>
            <a:endParaRPr lang="en-US" sz="3000" dirty="0"/>
          </a:p>
          <a:p>
            <a:pPr lvl="1">
              <a:lnSpc>
                <a:spcPct val="150000"/>
              </a:lnSpc>
              <a:spcBef>
                <a:spcPts val="0"/>
              </a:spcBef>
            </a:pPr>
            <a:r>
              <a:rPr lang="en-US" sz="3000" dirty="0" smtClean="0"/>
              <a:t>Developing tools to identify or produce new texts</a:t>
            </a:r>
            <a:endParaRPr lang="en-US" sz="3000" dirty="0"/>
          </a:p>
          <a:p>
            <a:pPr lvl="1">
              <a:lnSpc>
                <a:spcPct val="150000"/>
              </a:lnSpc>
              <a:spcBef>
                <a:spcPts val="0"/>
              </a:spcBef>
            </a:pPr>
            <a:endParaRPr lang="en-US" sz="3000"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3</a:t>
            </a:fld>
            <a:endParaRPr lang="en-US" dirty="0"/>
          </a:p>
        </p:txBody>
      </p:sp>
    </p:spTree>
    <p:extLst>
      <p:ext uri="{BB962C8B-B14F-4D97-AF65-F5344CB8AC3E}">
        <p14:creationId xmlns:p14="http://schemas.microsoft.com/office/powerpoint/2010/main" val="45850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text analysis methodological approaches</a:t>
            </a:r>
            <a:endParaRPr lang="en-US"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sz="3200" dirty="0" smtClean="0"/>
              <a:t>Approaches based primarily on </a:t>
            </a:r>
            <a:r>
              <a:rPr lang="en-US" sz="3200" b="1" dirty="0" smtClean="0"/>
              <a:t>word frequencies</a:t>
            </a:r>
            <a:r>
              <a:rPr lang="en-US" sz="3200" dirty="0" smtClean="0"/>
              <a:t>. May count words or sequences of words (“n-grams”). Usually the basis for more complicated methods. You might also count parts of speech or some other feature.</a:t>
            </a:r>
          </a:p>
          <a:p>
            <a:pPr>
              <a:lnSpc>
                <a:spcPct val="150000"/>
              </a:lnSpc>
            </a:pPr>
            <a:r>
              <a:rPr lang="en-US" sz="3200" dirty="0" smtClean="0"/>
              <a:t>Approaches based on </a:t>
            </a:r>
            <a:r>
              <a:rPr lang="en-US" sz="3200" b="1" dirty="0" smtClean="0"/>
              <a:t>clustering</a:t>
            </a:r>
            <a:r>
              <a:rPr lang="en-US" sz="3200" dirty="0" smtClean="0"/>
              <a:t> (or </a:t>
            </a:r>
            <a:r>
              <a:rPr lang="en-US" sz="3200" b="1" dirty="0" smtClean="0"/>
              <a:t>“unsupervised machine learning”</a:t>
            </a:r>
            <a:r>
              <a:rPr lang="en-US" sz="3200" dirty="0" smtClean="0"/>
              <a:t>). Algorithm tries to finds natural groups among texts, without being told what the groups should be.</a:t>
            </a:r>
          </a:p>
          <a:p>
            <a:pPr>
              <a:lnSpc>
                <a:spcPct val="150000"/>
              </a:lnSpc>
            </a:pPr>
            <a:r>
              <a:rPr lang="en-US" sz="3200" dirty="0" smtClean="0"/>
              <a:t>Approaches based on </a:t>
            </a:r>
            <a:r>
              <a:rPr lang="en-US" sz="3200" b="1" dirty="0" smtClean="0"/>
              <a:t>classification</a:t>
            </a:r>
            <a:r>
              <a:rPr lang="en-US" sz="3200" dirty="0" smtClean="0"/>
              <a:t> (or </a:t>
            </a:r>
            <a:r>
              <a:rPr lang="en-US" sz="3200" b="1" dirty="0" smtClean="0"/>
              <a:t>“supervised machine learning”</a:t>
            </a:r>
            <a:r>
              <a:rPr lang="en-US" sz="3200" dirty="0" smtClean="0"/>
              <a:t>). Run algorithm that tries to identify patterns among pre-classified texts and tries to identify rules for classifying new, unclassified texts.</a:t>
            </a:r>
            <a:endParaRPr lang="en-US" sz="3200" dirty="0"/>
          </a:p>
        </p:txBody>
      </p:sp>
      <p:sp>
        <p:nvSpPr>
          <p:cNvPr id="5"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4</a:t>
            </a:fld>
            <a:endParaRPr lang="en-US" dirty="0"/>
          </a:p>
        </p:txBody>
      </p:sp>
    </p:spTree>
    <p:extLst>
      <p:ext uri="{BB962C8B-B14F-4D97-AF65-F5344CB8AC3E}">
        <p14:creationId xmlns:p14="http://schemas.microsoft.com/office/powerpoint/2010/main" val="268825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research questions</a:t>
            </a:r>
          </a:p>
        </p:txBody>
      </p:sp>
      <p:sp>
        <p:nvSpPr>
          <p:cNvPr id="3" name="Content Placeholder 2"/>
          <p:cNvSpPr>
            <a:spLocks noGrp="1"/>
          </p:cNvSpPr>
          <p:nvPr>
            <p:ph idx="1"/>
          </p:nvPr>
        </p:nvSpPr>
        <p:spPr/>
        <p:txBody>
          <a:bodyPr>
            <a:normAutofit/>
          </a:bodyPr>
          <a:lstStyle/>
          <a:p>
            <a:pPr>
              <a:lnSpc>
                <a:spcPct val="150000"/>
              </a:lnSpc>
            </a:pPr>
            <a:r>
              <a:rPr lang="en-US" sz="3200" dirty="0"/>
              <a:t>May involve:</a:t>
            </a:r>
          </a:p>
          <a:p>
            <a:pPr lvl="1">
              <a:lnSpc>
                <a:spcPct val="150000"/>
              </a:lnSpc>
            </a:pPr>
            <a:r>
              <a:rPr lang="en-US" sz="3200" dirty="0"/>
              <a:t>Change over time</a:t>
            </a:r>
          </a:p>
          <a:p>
            <a:pPr lvl="1">
              <a:lnSpc>
                <a:spcPct val="150000"/>
              </a:lnSpc>
            </a:pPr>
            <a:r>
              <a:rPr lang="en-US" sz="3200" dirty="0"/>
              <a:t>Pattern recognition</a:t>
            </a:r>
          </a:p>
          <a:p>
            <a:pPr lvl="1">
              <a:lnSpc>
                <a:spcPct val="150000"/>
              </a:lnSpc>
            </a:pPr>
            <a:r>
              <a:rPr lang="en-US" sz="3200" dirty="0"/>
              <a:t>Comparative analysis</a:t>
            </a:r>
          </a:p>
        </p:txBody>
      </p:sp>
      <p:sp>
        <p:nvSpPr>
          <p:cNvPr id="5"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5</a:t>
            </a:fld>
            <a:endParaRPr lang="en-US" dirty="0"/>
          </a:p>
        </p:txBody>
      </p:sp>
    </p:spTree>
    <p:extLst>
      <p:ext uri="{BB962C8B-B14F-4D97-AF65-F5344CB8AC3E}">
        <p14:creationId xmlns:p14="http://schemas.microsoft.com/office/powerpoint/2010/main" val="2146092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txBox="1">
            <a:spLocks noGrp="1"/>
          </p:cNvSpPr>
          <p:nvPr>
            <p:ph idx="1"/>
          </p:nvPr>
        </p:nvSpPr>
        <p:spPr>
          <a:xfrm>
            <a:off x="838200" y="1621715"/>
            <a:ext cx="10515600" cy="5099050"/>
          </a:xfrm>
        </p:spPr>
        <p:txBody>
          <a:bodyPr>
            <a:normAutofit/>
          </a:bodyPr>
          <a:lstStyle/>
          <a:p>
            <a:pPr>
              <a:lnSpc>
                <a:spcPct val="130000"/>
              </a:lnSpc>
              <a:spcBef>
                <a:spcPts val="0"/>
              </a:spcBef>
            </a:pPr>
            <a:r>
              <a:rPr lang="en" sz="3200" dirty="0"/>
              <a:t>Shift in perspective</a:t>
            </a:r>
            <a:r>
              <a:rPr lang="en-US" sz="3200" dirty="0"/>
              <a:t>, leads to</a:t>
            </a:r>
            <a:r>
              <a:rPr lang="en" sz="3200" dirty="0"/>
              <a:t> shift in research questions</a:t>
            </a:r>
          </a:p>
          <a:p>
            <a:pPr lvl="1">
              <a:lnSpc>
                <a:spcPct val="130000"/>
              </a:lnSpc>
              <a:spcBef>
                <a:spcPts val="0"/>
              </a:spcBef>
            </a:pPr>
            <a:r>
              <a:rPr lang="en-US" sz="2800" dirty="0"/>
              <a:t>Scale-up to “distant reading” (Moretti, 2013)</a:t>
            </a:r>
            <a:endParaRPr lang="en" sz="2800" dirty="0"/>
          </a:p>
          <a:p>
            <a:pPr>
              <a:lnSpc>
                <a:spcPct val="130000"/>
              </a:lnSpc>
              <a:spcBef>
                <a:spcPts val="0"/>
              </a:spcBef>
            </a:pPr>
            <a:r>
              <a:rPr lang="en" sz="3200" dirty="0"/>
              <a:t>One step in the research process</a:t>
            </a:r>
          </a:p>
          <a:p>
            <a:pPr lvl="1">
              <a:lnSpc>
                <a:spcPct val="130000"/>
              </a:lnSpc>
              <a:spcBef>
                <a:spcPts val="0"/>
              </a:spcBef>
            </a:pPr>
            <a:r>
              <a:rPr lang="en-US" sz="2800" dirty="0"/>
              <a:t>C</a:t>
            </a:r>
            <a:r>
              <a:rPr lang="en" sz="2800" dirty="0"/>
              <a:t>an be combined with close reading</a:t>
            </a:r>
            <a:endParaRPr lang="en-US" sz="2800" dirty="0"/>
          </a:p>
          <a:p>
            <a:pPr>
              <a:lnSpc>
                <a:spcPct val="130000"/>
              </a:lnSpc>
              <a:spcBef>
                <a:spcPts val="0"/>
              </a:spcBef>
            </a:pPr>
            <a:r>
              <a:rPr lang="en-US" sz="3200" dirty="0"/>
              <a:t>Opens up:</a:t>
            </a:r>
          </a:p>
          <a:p>
            <a:pPr lvl="1">
              <a:lnSpc>
                <a:spcPct val="130000"/>
              </a:lnSpc>
              <a:spcBef>
                <a:spcPts val="0"/>
              </a:spcBef>
            </a:pPr>
            <a:r>
              <a:rPr lang="en-US" sz="2800" dirty="0"/>
              <a:t>Questions not provable by human reading alone</a:t>
            </a:r>
          </a:p>
          <a:p>
            <a:pPr lvl="1">
              <a:lnSpc>
                <a:spcPct val="130000"/>
              </a:lnSpc>
              <a:spcBef>
                <a:spcPts val="0"/>
              </a:spcBef>
            </a:pPr>
            <a:r>
              <a:rPr lang="en-US" sz="2800" dirty="0"/>
              <a:t>Larger corpora for analysis</a:t>
            </a:r>
          </a:p>
          <a:p>
            <a:pPr lvl="1">
              <a:lnSpc>
                <a:spcPct val="130000"/>
              </a:lnSpc>
              <a:spcBef>
                <a:spcPts val="0"/>
              </a:spcBef>
            </a:pPr>
            <a:r>
              <a:rPr lang="en-US" altLang="zh-CN" sz="2800" dirty="0"/>
              <a:t>S</a:t>
            </a:r>
            <a:r>
              <a:rPr lang="en-US" sz="2800" dirty="0"/>
              <a:t>tudies </a:t>
            </a:r>
            <a:r>
              <a:rPr lang="en-US" altLang="zh-CN" sz="2800" dirty="0"/>
              <a:t>that</a:t>
            </a:r>
            <a:r>
              <a:rPr lang="zh-CN" altLang="en-US" sz="2800" dirty="0"/>
              <a:t> </a:t>
            </a:r>
            <a:r>
              <a:rPr lang="en-US" sz="2800" dirty="0"/>
              <a:t>cover longer time spans</a:t>
            </a:r>
          </a:p>
        </p:txBody>
      </p:sp>
      <p:sp>
        <p:nvSpPr>
          <p:cNvPr id="92" name="Shape 92"/>
          <p:cNvSpPr txBox="1">
            <a:spLocks noGrp="1"/>
          </p:cNvSpPr>
          <p:nvPr>
            <p:ph type="title"/>
          </p:nvPr>
        </p:nvSpPr>
        <p:spPr/>
        <p:txBody>
          <a:bodyPr>
            <a:normAutofit/>
          </a:bodyPr>
          <a:lstStyle/>
          <a:p>
            <a:pPr lvl="0"/>
            <a:r>
              <a:rPr lang="en-US" dirty="0"/>
              <a:t>How does it impact research?</a:t>
            </a:r>
            <a:endParaRPr lang="en" dirty="0"/>
          </a:p>
        </p:txBody>
      </p:sp>
      <p:sp>
        <p:nvSpPr>
          <p:cNvPr id="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6</a:t>
            </a:fld>
            <a:endParaRPr lang="en-US" dirty="0"/>
          </a:p>
        </p:txBody>
      </p:sp>
    </p:spTree>
    <p:extLst>
      <p:ext uri="{BB962C8B-B14F-4D97-AF65-F5344CB8AC3E}">
        <p14:creationId xmlns:p14="http://schemas.microsoft.com/office/powerpoint/2010/main" val="5988057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of caution</a:t>
            </a:r>
            <a:r>
              <a:rPr lang="is-IS" dirty="0"/>
              <a:t>…</a:t>
            </a:r>
            <a:endParaRPr lang="en-US" dirty="0"/>
          </a:p>
        </p:txBody>
      </p:sp>
      <p:sp>
        <p:nvSpPr>
          <p:cNvPr id="11" name="TextBox 10"/>
          <p:cNvSpPr txBox="1"/>
          <p:nvPr/>
        </p:nvSpPr>
        <p:spPr>
          <a:xfrm>
            <a:off x="838200" y="1822704"/>
            <a:ext cx="9842500" cy="584775"/>
          </a:xfrm>
          <a:prstGeom prst="rect">
            <a:avLst/>
          </a:prstGeom>
          <a:noFill/>
        </p:spPr>
        <p:txBody>
          <a:bodyPr wrap="square" rtlCol="0">
            <a:spAutoFit/>
          </a:bodyPr>
          <a:lstStyle/>
          <a:p>
            <a:r>
              <a:rPr lang="en-US" sz="3200" dirty="0"/>
              <a:t>Workshop outline suggests research workflow like:</a:t>
            </a:r>
          </a:p>
        </p:txBody>
      </p:sp>
      <p:grpSp>
        <p:nvGrpSpPr>
          <p:cNvPr id="3" name="Group 2" descr="A linear research workflow in which one finds text, prepares the text, analyzes it with algorithms, and visualizes the results. " title="Linear research workflow"/>
          <p:cNvGrpSpPr/>
          <p:nvPr/>
        </p:nvGrpSpPr>
        <p:grpSpPr>
          <a:xfrm>
            <a:off x="914115" y="3389083"/>
            <a:ext cx="10195683" cy="1098565"/>
            <a:chOff x="914115" y="3389083"/>
            <a:chExt cx="10195683" cy="1098565"/>
          </a:xfrm>
        </p:grpSpPr>
        <p:sp>
          <p:nvSpPr>
            <p:cNvPr id="4" name="TextBox 3"/>
            <p:cNvSpPr txBox="1"/>
            <p:nvPr/>
          </p:nvSpPr>
          <p:spPr>
            <a:xfrm>
              <a:off x="914115" y="3389083"/>
              <a:ext cx="1802190" cy="1077218"/>
            </a:xfrm>
            <a:prstGeom prst="rect">
              <a:avLst/>
            </a:prstGeom>
            <a:solidFill>
              <a:schemeClr val="accent5">
                <a:lumMod val="20000"/>
                <a:lumOff val="80000"/>
              </a:schemeClr>
            </a:solidFill>
            <a:ln>
              <a:solidFill>
                <a:schemeClr val="accent5">
                  <a:lumMod val="50000"/>
                </a:schemeClr>
              </a:solidFill>
            </a:ln>
          </p:spPr>
          <p:txBody>
            <a:bodyPr wrap="square" rtlCol="0" anchor="ctr">
              <a:spAutoFit/>
            </a:bodyPr>
            <a:lstStyle/>
            <a:p>
              <a:pPr algn="ctr"/>
              <a:r>
                <a:rPr lang="en-US" sz="3200" dirty="0">
                  <a:solidFill>
                    <a:srgbClr val="000000"/>
                  </a:solidFill>
                </a:rPr>
                <a:t>Find </a:t>
              </a:r>
            </a:p>
            <a:p>
              <a:pPr algn="ctr"/>
              <a:r>
                <a:rPr lang="en-US" sz="3200" dirty="0">
                  <a:solidFill>
                    <a:srgbClr val="000000"/>
                  </a:solidFill>
                </a:rPr>
                <a:t>text </a:t>
              </a:r>
            </a:p>
          </p:txBody>
        </p:sp>
        <p:sp>
          <p:nvSpPr>
            <p:cNvPr id="5" name="TextBox 4"/>
            <p:cNvSpPr txBox="1"/>
            <p:nvPr/>
          </p:nvSpPr>
          <p:spPr>
            <a:xfrm>
              <a:off x="3609340" y="3410430"/>
              <a:ext cx="1780393"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Prepare text</a:t>
              </a:r>
            </a:p>
          </p:txBody>
        </p:sp>
        <p:sp>
          <p:nvSpPr>
            <p:cNvPr id="14" name="TextBox 13"/>
            <p:cNvSpPr txBox="1"/>
            <p:nvPr/>
          </p:nvSpPr>
          <p:spPr>
            <a:xfrm>
              <a:off x="6306153" y="3409207"/>
              <a:ext cx="1950083"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Apply algorithm</a:t>
              </a:r>
            </a:p>
          </p:txBody>
        </p:sp>
        <p:sp>
          <p:nvSpPr>
            <p:cNvPr id="16" name="TextBox 15"/>
            <p:cNvSpPr txBox="1"/>
            <p:nvPr/>
          </p:nvSpPr>
          <p:spPr>
            <a:xfrm>
              <a:off x="9172656" y="3409207"/>
              <a:ext cx="1937142"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a:solidFill>
                    <a:srgbClr val="000000"/>
                  </a:solidFill>
                </a:rPr>
                <a:t>Visualize results</a:t>
              </a:r>
              <a:endParaRPr lang="en-US" sz="3200" dirty="0">
                <a:solidFill>
                  <a:srgbClr val="000000"/>
                </a:solidFill>
              </a:endParaRPr>
            </a:p>
          </p:txBody>
        </p:sp>
        <p:sp>
          <p:nvSpPr>
            <p:cNvPr id="54" name="Right Arrow 53"/>
            <p:cNvSpPr/>
            <p:nvPr/>
          </p:nvSpPr>
          <p:spPr>
            <a:xfrm>
              <a:off x="2799586" y="3723851"/>
              <a:ext cx="748000" cy="447930"/>
            </a:xfrm>
            <a:prstGeom prst="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5" name="Right Arrow 54"/>
            <p:cNvSpPr/>
            <p:nvPr/>
          </p:nvSpPr>
          <p:spPr>
            <a:xfrm>
              <a:off x="5473943" y="3723851"/>
              <a:ext cx="748000" cy="447930"/>
            </a:xfrm>
            <a:prstGeom prst="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6" name="Right Arrow 55"/>
            <p:cNvSpPr/>
            <p:nvPr/>
          </p:nvSpPr>
          <p:spPr>
            <a:xfrm>
              <a:off x="8340446" y="3703727"/>
              <a:ext cx="748000" cy="447930"/>
            </a:xfrm>
            <a:prstGeom prst="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3"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7</a:t>
            </a:fld>
            <a:endParaRPr lang="en-US" dirty="0"/>
          </a:p>
        </p:txBody>
      </p:sp>
    </p:spTree>
    <p:extLst>
      <p:ext uri="{BB962C8B-B14F-4D97-AF65-F5344CB8AC3E}">
        <p14:creationId xmlns:p14="http://schemas.microsoft.com/office/powerpoint/2010/main" val="1800686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of caution</a:t>
            </a:r>
            <a:r>
              <a:rPr lang="is-IS" dirty="0"/>
              <a:t>…</a:t>
            </a:r>
            <a:endParaRPr lang="en-US" dirty="0"/>
          </a:p>
        </p:txBody>
      </p:sp>
      <p:sp>
        <p:nvSpPr>
          <p:cNvPr id="4" name="TextBox 3"/>
          <p:cNvSpPr txBox="1"/>
          <p:nvPr/>
        </p:nvSpPr>
        <p:spPr>
          <a:xfrm>
            <a:off x="838200" y="1707713"/>
            <a:ext cx="7556500" cy="584775"/>
          </a:xfrm>
          <a:prstGeom prst="rect">
            <a:avLst/>
          </a:prstGeom>
          <a:noFill/>
        </p:spPr>
        <p:txBody>
          <a:bodyPr wrap="square" rtlCol="0">
            <a:spAutoFit/>
          </a:bodyPr>
          <a:lstStyle/>
          <a:p>
            <a:r>
              <a:rPr lang="en-US" sz="3200" dirty="0"/>
              <a:t>Actual research workflow like:</a:t>
            </a:r>
          </a:p>
        </p:txBody>
      </p:sp>
      <p:grpSp>
        <p:nvGrpSpPr>
          <p:cNvPr id="3" name="Group 2" descr="An actual text analysis workflow is rarely a linear, sequential process. A researcher may repeat certain steps in small cycles, or return to previous steps, or do some exploratory steps to determine next steps. " title="Actual research workflow"/>
          <p:cNvGrpSpPr/>
          <p:nvPr/>
        </p:nvGrpSpPr>
        <p:grpSpPr>
          <a:xfrm>
            <a:off x="550879" y="2778896"/>
            <a:ext cx="11299711" cy="2980690"/>
            <a:chOff x="550879" y="2778896"/>
            <a:chExt cx="11299711" cy="2980690"/>
          </a:xfrm>
        </p:grpSpPr>
        <p:sp>
          <p:nvSpPr>
            <p:cNvPr id="5" name="TextBox 4"/>
            <p:cNvSpPr txBox="1"/>
            <p:nvPr/>
          </p:nvSpPr>
          <p:spPr>
            <a:xfrm>
              <a:off x="550879" y="2818861"/>
              <a:ext cx="1524190"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Search for text </a:t>
              </a:r>
            </a:p>
          </p:txBody>
        </p:sp>
        <p:sp>
          <p:nvSpPr>
            <p:cNvPr id="6" name="TextBox 5"/>
            <p:cNvSpPr txBox="1"/>
            <p:nvPr/>
          </p:nvSpPr>
          <p:spPr>
            <a:xfrm>
              <a:off x="3490812" y="2778896"/>
              <a:ext cx="1298883"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Clean text</a:t>
              </a:r>
            </a:p>
          </p:txBody>
        </p:sp>
        <p:sp>
          <p:nvSpPr>
            <p:cNvPr id="7" name="TextBox 6"/>
            <p:cNvSpPr txBox="1"/>
            <p:nvPr/>
          </p:nvSpPr>
          <p:spPr>
            <a:xfrm>
              <a:off x="8921048" y="4677182"/>
              <a:ext cx="1903623"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Apply algorithm</a:t>
              </a:r>
            </a:p>
          </p:txBody>
        </p:sp>
        <p:sp>
          <p:nvSpPr>
            <p:cNvPr id="8" name="TextBox 7"/>
            <p:cNvSpPr txBox="1"/>
            <p:nvPr/>
          </p:nvSpPr>
          <p:spPr>
            <a:xfrm>
              <a:off x="4950819" y="3794754"/>
              <a:ext cx="2430839"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a:solidFill>
                    <a:srgbClr val="000000"/>
                  </a:solidFill>
                </a:rPr>
                <a:t>Exploratory visualization</a:t>
              </a:r>
              <a:endParaRPr lang="en-US" sz="3200" dirty="0">
                <a:solidFill>
                  <a:srgbClr val="000000"/>
                </a:solidFill>
              </a:endParaRPr>
            </a:p>
          </p:txBody>
        </p:sp>
        <p:sp>
          <p:nvSpPr>
            <p:cNvPr id="9" name="TextBox 8"/>
            <p:cNvSpPr txBox="1"/>
            <p:nvPr/>
          </p:nvSpPr>
          <p:spPr>
            <a:xfrm>
              <a:off x="1601934" y="4189926"/>
              <a:ext cx="1983919" cy="1569660"/>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dirty="0">
                  <a:solidFill>
                    <a:srgbClr val="000000"/>
                  </a:solidFill>
                </a:rPr>
                <a:t>Get access to text </a:t>
              </a:r>
            </a:p>
          </p:txBody>
        </p:sp>
        <p:sp>
          <p:nvSpPr>
            <p:cNvPr id="10" name="TextBox 9"/>
            <p:cNvSpPr txBox="1"/>
            <p:nvPr/>
          </p:nvSpPr>
          <p:spPr>
            <a:xfrm>
              <a:off x="7529298" y="2800847"/>
              <a:ext cx="1637982"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a:solidFill>
                    <a:srgbClr val="000000"/>
                  </a:solidFill>
                </a:rPr>
                <a:t>Prepare </a:t>
              </a:r>
              <a:r>
                <a:rPr lang="en-US" sz="3200" dirty="0">
                  <a:solidFill>
                    <a:srgbClr val="000000"/>
                  </a:solidFill>
                </a:rPr>
                <a:t>text</a:t>
              </a:r>
            </a:p>
          </p:txBody>
        </p:sp>
        <p:sp>
          <p:nvSpPr>
            <p:cNvPr id="11" name="Bent-Up Arrow 10"/>
            <p:cNvSpPr/>
            <p:nvPr/>
          </p:nvSpPr>
          <p:spPr>
            <a:xfrm rot="5400000" flipV="1">
              <a:off x="4493273" y="4176979"/>
              <a:ext cx="482070" cy="2077625"/>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Up Arrow 11"/>
            <p:cNvSpPr/>
            <p:nvPr/>
          </p:nvSpPr>
          <p:spPr>
            <a:xfrm rot="16200000">
              <a:off x="1978120" y="3395489"/>
              <a:ext cx="820323" cy="563965"/>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028031" y="2800847"/>
              <a:ext cx="1822559" cy="1077218"/>
            </a:xfrm>
            <a:prstGeom prst="rect">
              <a:avLst/>
            </a:prstGeom>
            <a:solidFill>
              <a:schemeClr val="accent5">
                <a:lumMod val="20000"/>
                <a:lumOff val="80000"/>
              </a:schemeClr>
            </a:solidFill>
            <a:ln>
              <a:solidFill>
                <a:schemeClr val="accent5">
                  <a:lumMod val="50000"/>
                </a:schemeClr>
              </a:solidFill>
            </a:ln>
          </p:spPr>
          <p:txBody>
            <a:bodyPr wrap="square" rtlCol="0">
              <a:spAutoFit/>
            </a:bodyPr>
            <a:lstStyle/>
            <a:p>
              <a:pPr algn="ctr"/>
              <a:r>
                <a:rPr lang="en-US" sz="3200">
                  <a:solidFill>
                    <a:srgbClr val="000000"/>
                  </a:solidFill>
                </a:rPr>
                <a:t>Visualize results</a:t>
              </a:r>
              <a:endParaRPr lang="en-US" sz="3200" dirty="0">
                <a:solidFill>
                  <a:srgbClr val="000000"/>
                </a:solidFill>
              </a:endParaRPr>
            </a:p>
          </p:txBody>
        </p:sp>
        <p:sp>
          <p:nvSpPr>
            <p:cNvPr id="15" name="Bent-Up Arrow 14"/>
            <p:cNvSpPr/>
            <p:nvPr/>
          </p:nvSpPr>
          <p:spPr>
            <a:xfrm rot="5400000">
              <a:off x="892700" y="4239807"/>
              <a:ext cx="732689" cy="531641"/>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Up Arrow 15"/>
            <p:cNvSpPr/>
            <p:nvPr/>
          </p:nvSpPr>
          <p:spPr>
            <a:xfrm>
              <a:off x="3721777" y="4139281"/>
              <a:ext cx="482070" cy="680295"/>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p:cNvSpPr/>
            <p:nvPr/>
          </p:nvSpPr>
          <p:spPr>
            <a:xfrm rot="16200000" flipV="1">
              <a:off x="6675662" y="3003111"/>
              <a:ext cx="482070" cy="972696"/>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Up Arrow 17"/>
            <p:cNvSpPr/>
            <p:nvPr/>
          </p:nvSpPr>
          <p:spPr>
            <a:xfrm rot="5400000" flipV="1">
              <a:off x="7990228" y="3475095"/>
              <a:ext cx="482070" cy="1403930"/>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Up Arrow 18"/>
            <p:cNvSpPr/>
            <p:nvPr/>
          </p:nvSpPr>
          <p:spPr>
            <a:xfrm>
              <a:off x="10924004" y="4002590"/>
              <a:ext cx="444755" cy="929897"/>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ent-Up Arrow 19"/>
            <p:cNvSpPr/>
            <p:nvPr/>
          </p:nvSpPr>
          <p:spPr>
            <a:xfrm flipV="1">
              <a:off x="9279751" y="3455243"/>
              <a:ext cx="505362" cy="1106019"/>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ent-Up Arrow 20"/>
            <p:cNvSpPr/>
            <p:nvPr/>
          </p:nvSpPr>
          <p:spPr>
            <a:xfrm flipH="1">
              <a:off x="6414847" y="4974756"/>
              <a:ext cx="2453163" cy="463766"/>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ent-Up Arrow 22"/>
            <p:cNvSpPr/>
            <p:nvPr/>
          </p:nvSpPr>
          <p:spPr>
            <a:xfrm flipV="1">
              <a:off x="4901505" y="3291431"/>
              <a:ext cx="887118" cy="462188"/>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ent-Up Arrow 23"/>
            <p:cNvSpPr/>
            <p:nvPr/>
          </p:nvSpPr>
          <p:spPr>
            <a:xfrm flipH="1" flipV="1">
              <a:off x="2887191" y="3315082"/>
              <a:ext cx="507313" cy="820322"/>
            </a:xfrm>
            <a:prstGeom prst="bentUp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8</a:t>
            </a:fld>
            <a:endParaRPr lang="en-US" dirty="0"/>
          </a:p>
        </p:txBody>
      </p:sp>
    </p:spTree>
    <p:extLst>
      <p:ext uri="{BB962C8B-B14F-4D97-AF65-F5344CB8AC3E}">
        <p14:creationId xmlns:p14="http://schemas.microsoft.com/office/powerpoint/2010/main" val="1467603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a:t>
            </a:r>
            <a:r>
              <a:rPr lang="zh-CN" altLang="en-US" dirty="0"/>
              <a:t> </a:t>
            </a:r>
            <a:r>
              <a:rPr lang="en-US" altLang="zh-CN" dirty="0"/>
              <a:t>activity</a:t>
            </a:r>
            <a:endParaRPr lang="en-US" dirty="0"/>
          </a:p>
        </p:txBody>
      </p:sp>
      <p:sp>
        <p:nvSpPr>
          <p:cNvPr id="3" name="Content Placeholder 2"/>
          <p:cNvSpPr>
            <a:spLocks noGrp="1"/>
          </p:cNvSpPr>
          <p:nvPr>
            <p:ph sz="half" idx="1"/>
          </p:nvPr>
        </p:nvSpPr>
        <p:spPr>
          <a:xfrm>
            <a:off x="838200" y="1762563"/>
            <a:ext cx="10515600" cy="4593787"/>
          </a:xfrm>
        </p:spPr>
        <p:txBody>
          <a:bodyPr/>
          <a:lstStyle/>
          <a:p>
            <a:pPr marL="0" indent="0">
              <a:lnSpc>
                <a:spcPct val="130000"/>
              </a:lnSpc>
              <a:buNone/>
            </a:pPr>
            <a:r>
              <a:rPr lang="en-US" b="1" dirty="0"/>
              <a:t>In </a:t>
            </a:r>
            <a:r>
              <a:rPr lang="en-US" b="1" dirty="0" smtClean="0"/>
              <a:t>small groups of 5, </a:t>
            </a:r>
            <a:r>
              <a:rPr lang="en-US" b="1" dirty="0"/>
              <a:t>review </a:t>
            </a:r>
            <a:r>
              <a:rPr lang="en-US" b="1" dirty="0" smtClean="0"/>
              <a:t>one of the </a:t>
            </a:r>
            <a:r>
              <a:rPr lang="en-US" b="1" dirty="0"/>
              <a:t>summarized research projects available at </a:t>
            </a:r>
            <a:r>
              <a:rPr lang="en-US" b="1" dirty="0">
                <a:hlinkClick r:id="rId3"/>
              </a:rPr>
              <a:t>http://go.illinois.edu/ddrf-research-examples</a:t>
            </a:r>
            <a:r>
              <a:rPr lang="en-US" b="1" dirty="0"/>
              <a:t>. Then discuss the following questions:</a:t>
            </a:r>
            <a:endParaRPr lang="en-US" b="1" dirty="0">
              <a:solidFill>
                <a:srgbClr val="FF0000"/>
              </a:solidFill>
            </a:endParaRPr>
          </a:p>
          <a:p>
            <a:pPr>
              <a:lnSpc>
                <a:spcPct val="130000"/>
              </a:lnSpc>
            </a:pPr>
            <a:r>
              <a:rPr lang="en-US" dirty="0"/>
              <a:t>How do the projects involve change over time, pattern recognition, or comparative analysis?</a:t>
            </a:r>
          </a:p>
          <a:p>
            <a:pPr>
              <a:lnSpc>
                <a:spcPct val="130000"/>
              </a:lnSpc>
            </a:pPr>
            <a:r>
              <a:rPr lang="en-US" dirty="0"/>
              <a:t>What kind of text data do they use (time period, source, etc.)?</a:t>
            </a:r>
          </a:p>
          <a:p>
            <a:pPr>
              <a:lnSpc>
                <a:spcPct val="130000"/>
              </a:lnSpc>
            </a:pPr>
            <a:r>
              <a:rPr lang="en-US" dirty="0"/>
              <a:t>What are their findings? </a:t>
            </a:r>
          </a:p>
        </p:txBody>
      </p:sp>
      <p:sp>
        <p:nvSpPr>
          <p:cNvPr id="6" name="Rectangle 5"/>
          <p:cNvSpPr/>
          <p:nvPr/>
        </p:nvSpPr>
        <p:spPr>
          <a:xfrm>
            <a:off x="8711184" y="588496"/>
            <a:ext cx="3445174" cy="523220"/>
          </a:xfrm>
          <a:prstGeom prst="rect">
            <a:avLst/>
          </a:prstGeom>
        </p:spPr>
        <p:txBody>
          <a:bodyPr wrap="none">
            <a:spAutoFit/>
          </a:bodyPr>
          <a:lstStyle/>
          <a:p>
            <a:pPr marL="457200" indent="-457200">
              <a:buFont typeface="Wingdings" charset="2"/>
              <a:buChar char="F"/>
            </a:pPr>
            <a:r>
              <a:rPr lang="en-US" altLang="zh-CN" sz="2800" i="1" dirty="0">
                <a:solidFill>
                  <a:srgbClr val="000000"/>
                </a:solidFill>
                <a:latin typeface="+mj-lt"/>
                <a:ea typeface="ＭＳ 明朝" charset="-128"/>
              </a:rPr>
              <a:t>See</a:t>
            </a:r>
            <a:r>
              <a:rPr lang="zh-CN" altLang="en-US" sz="2800" i="1" dirty="0">
                <a:solidFill>
                  <a:srgbClr val="000000"/>
                </a:solidFill>
                <a:latin typeface="+mj-lt"/>
                <a:ea typeface="ＭＳ 明朝" charset="-128"/>
              </a:rPr>
              <a:t> </a:t>
            </a:r>
            <a:r>
              <a:rPr lang="en-US" altLang="zh-CN" sz="2800" i="1" dirty="0">
                <a:solidFill>
                  <a:srgbClr val="000000"/>
                </a:solidFill>
                <a:latin typeface="+mj-lt"/>
                <a:ea typeface="ＭＳ 明朝" charset="-128"/>
              </a:rPr>
              <a:t>Handout</a:t>
            </a:r>
            <a:r>
              <a:rPr lang="zh-CN" altLang="en-US" sz="2800" i="1" dirty="0">
                <a:solidFill>
                  <a:srgbClr val="000000"/>
                </a:solidFill>
                <a:latin typeface="+mj-lt"/>
                <a:ea typeface="ＭＳ 明朝" charset="-128"/>
              </a:rPr>
              <a:t> </a:t>
            </a:r>
            <a:r>
              <a:rPr lang="en-US" altLang="zh-CN" sz="2800" i="1" dirty="0" smtClean="0">
                <a:solidFill>
                  <a:srgbClr val="000000"/>
                </a:solidFill>
                <a:latin typeface="+mj-lt"/>
                <a:ea typeface="ＭＳ 明朝" charset="-128"/>
              </a:rPr>
              <a:t>p. 1</a:t>
            </a:r>
            <a:endParaRPr lang="en-US" sz="2800" dirty="0">
              <a:latin typeface="+mj-lt"/>
            </a:endParaRPr>
          </a:p>
        </p:txBody>
      </p:sp>
      <p:sp>
        <p:nvSpPr>
          <p:cNvPr id="7" name="Slide Number Placeholder 3"/>
          <p:cNvSpPr>
            <a:spLocks noGrp="1"/>
          </p:cNvSpPr>
          <p:nvPr>
            <p:ph type="sldNum" sz="quarter" idx="10"/>
          </p:nvPr>
        </p:nvSpPr>
        <p:spPr>
          <a:xfrm>
            <a:off x="557924" y="6326753"/>
            <a:ext cx="2049517" cy="375526"/>
          </a:xfrm>
        </p:spPr>
        <p:txBody>
          <a:bodyPr/>
          <a:lstStyle/>
          <a:p>
            <a:fld id="{52579102-90C2-3146-A8FF-82DE1C88FDD7}" type="slidenum">
              <a:rPr lang="en-US" smtClean="0"/>
              <a:pPr/>
              <a:t>9</a:t>
            </a:fld>
            <a:endParaRPr lang="en-US" dirty="0"/>
          </a:p>
        </p:txBody>
      </p:sp>
    </p:spTree>
    <p:extLst>
      <p:ext uri="{BB962C8B-B14F-4D97-AF65-F5344CB8AC3E}">
        <p14:creationId xmlns:p14="http://schemas.microsoft.com/office/powerpoint/2010/main" val="136523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f_new" id="{277A12E7-0EBB-E242-B611-5D4AFC495F46}" vid="{648B51B1-504A-2141-BA93-16564EC0D2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ddrf_new</Template>
  <TotalTime>34079</TotalTime>
  <Words>4748</Words>
  <Application>Microsoft Office PowerPoint</Application>
  <PresentationFormat>Widescreen</PresentationFormat>
  <Paragraphs>328</Paragraphs>
  <Slides>28</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MS PGothic</vt:lpstr>
      <vt:lpstr>Arial</vt:lpstr>
      <vt:lpstr>Calibri</vt:lpstr>
      <vt:lpstr>Courier New</vt:lpstr>
      <vt:lpstr>DengXian</vt:lpstr>
      <vt:lpstr>ＭＳ 明朝</vt:lpstr>
      <vt:lpstr>Open Sans</vt:lpstr>
      <vt:lpstr>黑体</vt:lpstr>
      <vt:lpstr>Times New Roman</vt:lpstr>
      <vt:lpstr>Wingdings</vt:lpstr>
      <vt:lpstr>Office Theme</vt:lpstr>
      <vt:lpstr>Module 1: Getting Started</vt:lpstr>
      <vt:lpstr>In this module we’ll… </vt:lpstr>
      <vt:lpstr>What is (computational) text analysis?</vt:lpstr>
      <vt:lpstr>Major text analysis methodological approaches</vt:lpstr>
      <vt:lpstr>Text analysis research questions</vt:lpstr>
      <vt:lpstr>How does it impact research?</vt:lpstr>
      <vt:lpstr>A word of caution…</vt:lpstr>
      <vt:lpstr>A word of caution…</vt:lpstr>
      <vt:lpstr>Hands-on activity</vt:lpstr>
      <vt:lpstr>Example: Rowling and “Galbraith”: an authorial analysis</vt:lpstr>
      <vt:lpstr>Example: Rowling and “Galbraith”: an authorial analysis</vt:lpstr>
      <vt:lpstr>PowerPoint Presentation</vt:lpstr>
      <vt:lpstr>Example: Significant Themes in 19th Century Literature</vt:lpstr>
      <vt:lpstr>Example: Significant Themes in 19th Century Literature</vt:lpstr>
      <vt:lpstr>Example: The Emergence of Literary Diction</vt:lpstr>
      <vt:lpstr>Example: The Emergence of Literary Diction</vt:lpstr>
      <vt:lpstr>Example: The Emergence of Literary Diction</vt:lpstr>
      <vt:lpstr>Minute Paper and Discussion</vt:lpstr>
      <vt:lpstr>Our tool for the day: HTRC for text analysis</vt:lpstr>
      <vt:lpstr>HathiTrust</vt:lpstr>
      <vt:lpstr>HathiTrust Digital Library </vt:lpstr>
      <vt:lpstr>HathiTrust Research Center</vt:lpstr>
      <vt:lpstr>Non-consumptive research</vt:lpstr>
      <vt:lpstr>Discussion</vt:lpstr>
      <vt:lpstr>Sample Reference Question</vt:lpstr>
      <vt:lpstr>Case Study</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Text Analysis with the  HathiTrust Research Center</dc:title>
  <dc:creator>Microsoft Office User</dc:creator>
  <cp:lastModifiedBy>Tracy, Daniel</cp:lastModifiedBy>
  <cp:revision>215</cp:revision>
  <dcterms:created xsi:type="dcterms:W3CDTF">2017-04-27T14:44:38Z</dcterms:created>
  <dcterms:modified xsi:type="dcterms:W3CDTF">2019-07-31T01:01:37Z</dcterms:modified>
</cp:coreProperties>
</file>