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sldIdLst>
    <p:sldId id="292"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1"/>
    <p:restoredTop sz="79679"/>
  </p:normalViewPr>
  <p:slideViewPr>
    <p:cSldViewPr snapToGrid="0" snapToObjects="1">
      <p:cViewPr>
        <p:scale>
          <a:sx n="70" d="100"/>
          <a:sy n="70" d="100"/>
        </p:scale>
        <p:origin x="-4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FAD45-6BF0-D34D-9E2F-491457E52E47}" type="datetimeFigureOut">
              <a:rPr lang="en-US" smtClean="0"/>
              <a:t>7/29/19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8CD09-B752-B54F-9BC6-8FE30793453A}" type="slidenum">
              <a:rPr lang="en-US" smtClean="0"/>
              <a:t>‹#›</a:t>
            </a:fld>
            <a:endParaRPr lang="en-US"/>
          </a:p>
        </p:txBody>
      </p:sp>
    </p:spTree>
    <p:extLst>
      <p:ext uri="{BB962C8B-B14F-4D97-AF65-F5344CB8AC3E}">
        <p14:creationId xmlns:p14="http://schemas.microsoft.com/office/powerpoint/2010/main" val="152691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 Id="rId3" Type="http://schemas.openxmlformats.org/officeDocument/2006/relationships/hyperlink" Target="https://inpho.github.io/topic-explorer/"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wiki.htrc.illinois.edu/x/HoJnAQ"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s://inpho.github.io/topic-explorer/"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lesson, we will be focusing on supporting beginner researchers in performing text analysis by using off-the-shelf, pre-built tools. It will discuss the advantages and constraints of web-based text analysis tools and programming solutions, introduce basic text analysis algorithms available in the HTRC algorithms, and demonstrate how to select, run, and view the results of the topic modeling algorithm.</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a:t>
            </a:fld>
            <a:endParaRPr lang="en-US"/>
          </a:p>
        </p:txBody>
      </p:sp>
    </p:spTree>
    <p:extLst>
      <p:ext uri="{BB962C8B-B14F-4D97-AF65-F5344CB8AC3E}">
        <p14:creationId xmlns:p14="http://schemas.microsoft.com/office/powerpoint/2010/main" val="126861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Arial" charset="0"/>
                <a:cs typeface="Arial" charset="0"/>
              </a:rPr>
              <a:t>Topic modeling is a method of using statistical models for discovering the abstract "topics" that occur in a collection of documents.</a:t>
            </a:r>
          </a:p>
          <a:p>
            <a:r>
              <a:rPr lang="en-US" sz="1200" kern="1200" dirty="0">
                <a:solidFill>
                  <a:schemeClr val="tx1"/>
                </a:solidFill>
                <a:effectLst/>
                <a:latin typeface="Arial" charset="0"/>
                <a:ea typeface="Arial" charset="0"/>
                <a:cs typeface="Arial" charset="0"/>
              </a:rPr>
              <a:t>This image visualizes what happens in a topic model. </a:t>
            </a:r>
          </a:p>
          <a:p>
            <a:r>
              <a:rPr lang="en-US" sz="1200" kern="1200" dirty="0">
                <a:solidFill>
                  <a:schemeClr val="tx1"/>
                </a:solidFill>
                <a:effectLst/>
                <a:latin typeface="Arial" charset="0"/>
                <a:ea typeface="Arial" charset="0"/>
                <a:cs typeface="Arial" charset="0"/>
              </a:rPr>
              <a:t>For this kind of analysis, the text is chunked, and stop words</a:t>
            </a:r>
            <a:r>
              <a:rPr lang="zh-CN" altLang="en-US" sz="1200" kern="1200" dirty="0">
                <a:solidFill>
                  <a:schemeClr val="tx1"/>
                </a:solidFill>
                <a:effectLst/>
                <a:latin typeface="Arial" charset="0"/>
                <a:ea typeface="Arial" charset="0"/>
                <a:cs typeface="Arial" charset="0"/>
              </a:rPr>
              <a:t> </a:t>
            </a:r>
            <a:r>
              <a:rPr lang="en-US" altLang="zh-CN" sz="1200" kern="1200" dirty="0">
                <a:solidFill>
                  <a:schemeClr val="tx1"/>
                </a:solidFill>
                <a:effectLst/>
                <a:latin typeface="Arial" charset="0"/>
                <a:ea typeface="Arial" charset="0"/>
                <a:cs typeface="Arial" charset="0"/>
              </a:rPr>
              <a:t>(</a:t>
            </a:r>
            <a:r>
              <a:rPr lang="en-US" altLang="zh-CN" sz="1200"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requently used words such as “the”, “and”, “if”</a:t>
            </a:r>
            <a:r>
              <a:rPr lang="en-US" altLang="zh-CN" sz="1200" kern="1200" dirty="0">
                <a:solidFill>
                  <a:schemeClr val="tx1"/>
                </a:solidFill>
                <a:effectLst/>
                <a:latin typeface="Arial" charset="0"/>
                <a:ea typeface="Arial" charset="0"/>
                <a:cs typeface="Arial" charset="0"/>
              </a:rPr>
              <a:t>)</a:t>
            </a:r>
            <a:r>
              <a:rPr lang="en-US" sz="1200" kern="1200" dirty="0">
                <a:solidFill>
                  <a:schemeClr val="tx1"/>
                </a:solidFill>
                <a:effectLst/>
                <a:latin typeface="Arial" charset="0"/>
                <a:ea typeface="Arial" charset="0"/>
                <a:cs typeface="Arial" charset="0"/>
              </a:rPr>
              <a:t> are removed since they reveal little about the substance of a text. </a:t>
            </a:r>
          </a:p>
          <a:p>
            <a:endParaRPr lang="en-US" sz="1200" kern="1200" dirty="0">
              <a:solidFill>
                <a:schemeClr val="tx1"/>
              </a:solidFill>
              <a:effectLst/>
              <a:latin typeface="Arial" charset="0"/>
              <a:ea typeface="Arial" charset="0"/>
              <a:cs typeface="Arial" charset="0"/>
            </a:endParaRPr>
          </a:p>
          <a:p>
            <a:r>
              <a:rPr lang="en-US" sz="1200" kern="1200" dirty="0">
                <a:solidFill>
                  <a:schemeClr val="tx1"/>
                </a:solidFill>
                <a:effectLst/>
                <a:latin typeface="Arial" charset="0"/>
                <a:ea typeface="Arial" charset="0"/>
                <a:cs typeface="Arial" charset="0"/>
              </a:rPr>
              <a:t>The computer treats the textual documents as bags of words, and guesses which words make up a “topic” based on their proximity to one another in the documents, with the idea the words that frequently co-occur are likely about the same thing. </a:t>
            </a:r>
          </a:p>
          <a:p>
            <a:endParaRPr lang="en-US" sz="1200" kern="1200" dirty="0">
              <a:solidFill>
                <a:schemeClr val="tx1"/>
              </a:solidFill>
              <a:effectLst/>
              <a:latin typeface="Arial" charset="0"/>
              <a:ea typeface="Arial" charset="0"/>
              <a:cs typeface="Arial" charset="0"/>
            </a:endParaRPr>
          </a:p>
          <a:p>
            <a:r>
              <a:rPr lang="en-US" dirty="0">
                <a:latin typeface="Arial" charset="0"/>
                <a:ea typeface="Arial" charset="0"/>
                <a:cs typeface="Arial" charset="0"/>
              </a:rPr>
              <a:t>So the different colored</a:t>
            </a:r>
            <a:r>
              <a:rPr lang="en-US" baseline="0" dirty="0">
                <a:latin typeface="Arial" charset="0"/>
                <a:ea typeface="Arial" charset="0"/>
                <a:cs typeface="Arial" charset="0"/>
              </a:rPr>
              <a:t> groupings are the groups of words that the computer has statistically analyzed and determined are likely related to each other about a “topic”.</a:t>
            </a:r>
            <a:endParaRPr lang="en-US"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10</a:t>
            </a:fld>
            <a:endParaRPr lang="en-US"/>
          </a:p>
        </p:txBody>
      </p:sp>
    </p:spTree>
    <p:extLst>
      <p:ext uri="{BB962C8B-B14F-4D97-AF65-F5344CB8AC3E}">
        <p14:creationId xmlns:p14="http://schemas.microsoft.com/office/powerpoint/2010/main" val="1859847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are some tips for topic modeling:</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Treat topic modeling as one part of a larger analysis.</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Understand what you input, including how you set your parameters, will affect the output. Some points to note are:</a:t>
            </a:r>
            <a:endParaRPr lang="en-US" sz="1400" kern="1200" dirty="0">
              <a:solidFill>
                <a:schemeClr val="tx1"/>
              </a:solidFill>
              <a:effectLst/>
              <a:latin typeface="+mn-lt"/>
              <a:ea typeface="+mn-ea"/>
              <a:cs typeface="+mn-cs"/>
            </a:endParaRPr>
          </a:p>
          <a:p>
            <a:pPr marL="628650" lvl="1" indent="-171450">
              <a:buFont typeface="Arial" charset="0"/>
              <a:buChar char="•"/>
            </a:pPr>
            <a:r>
              <a:rPr lang="en-US" sz="1200" kern="1200" dirty="0">
                <a:solidFill>
                  <a:schemeClr val="tx1"/>
                </a:solidFill>
                <a:effectLst/>
                <a:latin typeface="+mn-lt"/>
                <a:ea typeface="+mn-ea"/>
                <a:cs typeface="+mn-cs"/>
              </a:rPr>
              <a:t>Be careful with how you set the number of texts analyzed, as well as number of topics generated</a:t>
            </a:r>
            <a:endParaRPr lang="en-US" sz="1400" kern="1200" dirty="0">
              <a:solidFill>
                <a:schemeClr val="tx1"/>
              </a:solidFill>
              <a:effectLst/>
              <a:latin typeface="+mn-lt"/>
              <a:ea typeface="+mn-ea"/>
              <a:cs typeface="+mn-cs"/>
            </a:endParaRPr>
          </a:p>
          <a:p>
            <a:pPr marL="628650" lvl="1" indent="-171450">
              <a:buFont typeface="Arial" charset="0"/>
              <a:buChar char="•"/>
            </a:pPr>
            <a:r>
              <a:rPr lang="en-US" sz="1200" kern="1200" dirty="0">
                <a:solidFill>
                  <a:schemeClr val="tx1"/>
                </a:solidFill>
                <a:effectLst/>
                <a:latin typeface="+mn-lt"/>
                <a:ea typeface="+mn-ea"/>
                <a:cs typeface="+mn-cs"/>
              </a:rPr>
              <a:t>Be familiar with your input data</a:t>
            </a:r>
            <a:endParaRPr lang="en-US" sz="1400" kern="1200" dirty="0">
              <a:solidFill>
                <a:schemeClr val="tx1"/>
              </a:solidFill>
              <a:effectLst/>
              <a:latin typeface="+mn-lt"/>
              <a:ea typeface="+mn-ea"/>
              <a:cs typeface="+mn-cs"/>
            </a:endParaRPr>
          </a:p>
          <a:p>
            <a:pPr marL="628650" lvl="1" indent="-171450">
              <a:buFont typeface="Arial" charset="0"/>
              <a:buChar char="•"/>
            </a:pPr>
            <a:r>
              <a:rPr lang="en-US" sz="1200" kern="1200" dirty="0">
                <a:solidFill>
                  <a:schemeClr val="tx1"/>
                </a:solidFill>
                <a:effectLst/>
                <a:latin typeface="+mn-lt"/>
                <a:ea typeface="+mn-ea"/>
                <a:cs typeface="+mn-cs"/>
              </a:rPr>
              <a:t>Know that changing your stop word list can have really interesting impacts on your topics, so tread carefully/wisely.</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You’re going to want to go back to the text at some point. Make sure to examine your results to see if they make sense.</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Also, try to gain some basic understanding of your tool. Reading some relevant documentation is especially important when the tool is within a “black box”. Speaking of understanding your tools, it’s important to note that the HTRC algorithm only has two parameters you can set right now, so it’s not </a:t>
            </a:r>
            <a:r>
              <a:rPr lang="en-US" sz="1200" kern="1200" baseline="0" dirty="0">
                <a:solidFill>
                  <a:schemeClr val="tx1"/>
                </a:solidFill>
                <a:effectLst/>
                <a:latin typeface="+mn-lt"/>
                <a:ea typeface="+mn-ea"/>
                <a:cs typeface="+mn-cs"/>
              </a:rPr>
              <a:t>suitable for </a:t>
            </a:r>
            <a:r>
              <a:rPr lang="en-US" sz="1200" kern="1200" dirty="0">
                <a:solidFill>
                  <a:schemeClr val="tx1"/>
                </a:solidFill>
                <a:effectLst/>
                <a:latin typeface="+mn-lt"/>
                <a:ea typeface="+mn-ea"/>
                <a:cs typeface="+mn-cs"/>
              </a:rPr>
              <a:t>really robust topic modeling. But for teaching and exploration of HT text specifically, the</a:t>
            </a:r>
            <a:r>
              <a:rPr lang="en-US" sz="1200" kern="1200" baseline="0" dirty="0">
                <a:solidFill>
                  <a:schemeClr val="tx1"/>
                </a:solidFill>
                <a:effectLst/>
                <a:latin typeface="+mn-lt"/>
                <a:ea typeface="+mn-ea"/>
                <a:cs typeface="+mn-cs"/>
              </a:rPr>
              <a:t> HTRC </a:t>
            </a:r>
            <a:r>
              <a:rPr lang="en-US" sz="1200" kern="1200" dirty="0">
                <a:solidFill>
                  <a:schemeClr val="tx1"/>
                </a:solidFill>
                <a:effectLst/>
                <a:latin typeface="+mn-lt"/>
                <a:ea typeface="+mn-ea"/>
                <a:cs typeface="+mn-cs"/>
              </a:rPr>
              <a:t>topic modeling algorithm can be a good place to start.</a:t>
            </a:r>
            <a:endParaRPr lang="en-US" sz="1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11</a:t>
            </a:fld>
            <a:endParaRPr lang="en-US"/>
          </a:p>
        </p:txBody>
      </p:sp>
    </p:spTree>
    <p:extLst>
      <p:ext uri="{BB962C8B-B14F-4D97-AF65-F5344CB8AC3E}">
        <p14:creationId xmlns:p14="http://schemas.microsoft.com/office/powerpoint/2010/main" val="54642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Together, let’s read the description of the HTRC topic modeling algorithm to see if we can understand what it does. The description is on the screen, or you can find it on the Algorithms page in HTRC Analytics (you will need to log in first to be able to see the page).</a:t>
            </a:r>
          </a:p>
          <a:p>
            <a:pPr marL="171450" indent="-171450" rtl="0">
              <a:buFont typeface="Arial" charset="0"/>
              <a:buChar char="•"/>
            </a:pPr>
            <a:endParaRPr lang="en-US" sz="1200" b="0" i="0" u="none" strike="noStrike" kern="1200" dirty="0">
              <a:solidFill>
                <a:schemeClr val="tx1"/>
              </a:solidFill>
              <a:effectLst/>
              <a:latin typeface="+mn-lt"/>
              <a:ea typeface="+mn-ea"/>
              <a:cs typeface="+mn-cs"/>
            </a:endParaRP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Downloads each HathiTrust volume from the Data API. Tokenizes each volume using the </a:t>
            </a:r>
            <a:r>
              <a:rPr lang="en-US" sz="1200" b="0" i="0" u="none" strike="noStrike" kern="1200" dirty="0" err="1">
                <a:solidFill>
                  <a:schemeClr val="tx1"/>
                </a:solidFill>
                <a:effectLst/>
                <a:latin typeface="+mn-lt"/>
                <a:ea typeface="+mn-ea"/>
                <a:cs typeface="+mn-cs"/>
              </a:rPr>
              <a:t>topicexplorer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init</a:t>
            </a:r>
            <a:r>
              <a:rPr lang="en-US" sz="1200" b="0" i="0" u="none" strike="noStrike" kern="1200" dirty="0">
                <a:solidFill>
                  <a:schemeClr val="tx1"/>
                </a:solidFill>
                <a:effectLst/>
                <a:latin typeface="+mn-lt"/>
                <a:ea typeface="+mn-ea"/>
                <a:cs typeface="+mn-cs"/>
              </a:rPr>
              <a:t> command.</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Apply </a:t>
            </a:r>
            <a:r>
              <a:rPr lang="en-US" sz="1200" b="0" i="0" u="none" strike="noStrike" kern="1200" dirty="0" err="1">
                <a:solidFill>
                  <a:schemeClr val="tx1"/>
                </a:solidFill>
                <a:effectLst/>
                <a:latin typeface="+mn-lt"/>
                <a:ea typeface="+mn-ea"/>
                <a:cs typeface="+mn-cs"/>
              </a:rPr>
              <a:t>stoplists</a:t>
            </a:r>
            <a:r>
              <a:rPr lang="en-US" sz="1200" b="0" i="0" u="none" strike="noStrike" kern="1200" dirty="0">
                <a:solidFill>
                  <a:schemeClr val="tx1"/>
                </a:solidFill>
                <a:effectLst/>
                <a:latin typeface="+mn-lt"/>
                <a:ea typeface="+mn-ea"/>
                <a:cs typeface="+mn-cs"/>
              </a:rPr>
              <a:t> based on the frequency of terms in the corpus, removing the most frequent words accounting for 50% of the collection and the least frequent words accounting for 10% of the collection.</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Create a new topic model for each number of topics specified. For example, "20 40 60 80" would train separate models with 20 topics, 40 topics, 60 topics and 80 topics.</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Display a visualization of how topics across models cluster together. This enables a user to see the granularity of the different models and how terms may be grouped together into "larger" topics.</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More documentation of the Topic Explorer is available at </a:t>
            </a:r>
            <a:r>
              <a:rPr lang="en-US" sz="1200" b="0" i="0" u="sng" strike="noStrike" kern="1200" dirty="0">
                <a:solidFill>
                  <a:schemeClr val="tx1"/>
                </a:solidFill>
                <a:effectLst/>
                <a:latin typeface="+mn-lt"/>
                <a:ea typeface="+mn-ea"/>
                <a:cs typeface="+mn-cs"/>
                <a:hlinkClick r:id="rId3"/>
              </a:rPr>
              <a:t>https://inpho.github.io/topic-explorer/</a:t>
            </a:r>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What is the </a:t>
            </a:r>
            <a:r>
              <a:rPr lang="en-US" sz="1200" b="0" i="1" u="none" strike="noStrike" kern="1200" dirty="0" err="1">
                <a:solidFill>
                  <a:schemeClr val="tx1"/>
                </a:solidFill>
                <a:effectLst/>
                <a:latin typeface="+mn-lt"/>
                <a:ea typeface="+mn-ea"/>
                <a:cs typeface="+mn-cs"/>
              </a:rPr>
              <a:t>stoplist</a:t>
            </a:r>
            <a:r>
              <a:rPr lang="en-US" sz="1200" b="0" i="1" u="none" strike="noStrike" kern="1200" dirty="0">
                <a:solidFill>
                  <a:schemeClr val="tx1"/>
                </a:solidFill>
                <a:effectLst/>
                <a:latin typeface="+mn-lt"/>
                <a:ea typeface="+mn-ea"/>
                <a:cs typeface="+mn-cs"/>
              </a:rPr>
              <a:t> removal protocol for this algorithm?</a:t>
            </a: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12</a:t>
            </a:fld>
            <a:endParaRPr lang="en-US"/>
          </a:p>
        </p:txBody>
      </p:sp>
    </p:spTree>
    <p:extLst>
      <p:ext uri="{BB962C8B-B14F-4D97-AF65-F5344CB8AC3E}">
        <p14:creationId xmlns:p14="http://schemas.microsoft.com/office/powerpoint/2010/main" val="1757782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do a short activity together before moving on to the next section. In pairs or small groups, please read the descriptions for the HTRC algorithms in the chart included in the handout.</a:t>
            </a:r>
          </a:p>
          <a:p>
            <a:pPr marL="171450" lvl="0" indent="-171450">
              <a:buFont typeface="Arial" charset="0"/>
              <a:buChar char="•"/>
            </a:pPr>
            <a:r>
              <a:rPr lang="en-US" sz="1200" kern="1200" dirty="0">
                <a:solidFill>
                  <a:schemeClr val="tx1"/>
                </a:solidFill>
                <a:effectLst/>
                <a:latin typeface="+mn-lt"/>
                <a:ea typeface="+mn-ea"/>
                <a:cs typeface="+mn-cs"/>
              </a:rPr>
              <a:t>Explain to one another what each of these algorithms in the chart does. Then, can you think of the kind of research questions might they help answer? Please discuss with your partner(s) and we’ll share our ideas as a group later.</a:t>
            </a:r>
          </a:p>
          <a:p>
            <a:pPr marL="171450" lvl="0" indent="-171450">
              <a:buFont typeface="Arial" charset="0"/>
              <a:buChar char="•"/>
            </a:pPr>
            <a:r>
              <a:rPr lang="en-US" sz="1200" kern="1200" dirty="0">
                <a:solidFill>
                  <a:schemeClr val="tx1"/>
                </a:solidFill>
                <a:effectLst/>
                <a:latin typeface="+mn-lt"/>
                <a:ea typeface="+mn-ea"/>
                <a:cs typeface="+mn-cs"/>
              </a:rPr>
              <a:t>There are more algorithms with descriptions on the HTRC Algorithms Wiki page (</a:t>
            </a:r>
            <a:r>
              <a:rPr lang="en-US" sz="1200" u="sng" kern="1200" dirty="0">
                <a:solidFill>
                  <a:schemeClr val="tx1"/>
                </a:solidFill>
                <a:effectLst/>
                <a:latin typeface="+mn-lt"/>
                <a:ea typeface="+mn-ea"/>
                <a:cs typeface="+mn-cs"/>
                <a:hlinkClick r:id="rId3"/>
              </a:rPr>
              <a:t>https://wiki.htrc.illinois.edu/x/HoJnAQ</a:t>
            </a:r>
            <a:r>
              <a:rPr lang="en-US" sz="1200" kern="1200" dirty="0">
                <a:solidFill>
                  <a:schemeClr val="tx1"/>
                </a:solidFill>
                <a:effectLst/>
                <a:latin typeface="+mn-lt"/>
                <a:ea typeface="+mn-ea"/>
                <a:cs typeface="+mn-cs"/>
              </a:rPr>
              <a:t> ). Take a look at the descriptions of the other algorithms as well if you have time. </a:t>
            </a:r>
          </a:p>
          <a:p>
            <a:pPr marL="171450" lvl="0" indent="-171450">
              <a:buFont typeface="Arial" charset="0"/>
              <a:buChar char="•"/>
            </a:pP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(Instructor organizes the activity)</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13</a:t>
            </a:fld>
            <a:endParaRPr lang="en-US"/>
          </a:p>
        </p:txBody>
      </p:sp>
    </p:spTree>
    <p:extLst>
      <p:ext uri="{BB962C8B-B14F-4D97-AF65-F5344CB8AC3E}">
        <p14:creationId xmlns:p14="http://schemas.microsoft.com/office/powerpoint/2010/main" val="778147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MS PGothic" charset="0"/>
              </a:rPr>
              <a:t>Returning to our sample reference question, let’s explore how you might use the HTRC algorithms to do this research. </a:t>
            </a:r>
          </a:p>
          <a:p>
            <a:r>
              <a:rPr lang="en-US" sz="1200" kern="1200" dirty="0">
                <a:solidFill>
                  <a:schemeClr val="tx1"/>
                </a:solidFill>
                <a:effectLst/>
                <a:latin typeface="+mn-lt"/>
                <a:ea typeface="MS PGothic" pitchFamily="34" charset="-128"/>
                <a:cs typeface="MS PGothic" charset="0"/>
              </a:rPr>
              <a:t>One way to approach it </a:t>
            </a:r>
            <a:r>
              <a:rPr lang="en-US" altLang="zh-CN" sz="1200" kern="1200" dirty="0">
                <a:solidFill>
                  <a:schemeClr val="tx1"/>
                </a:solidFill>
                <a:effectLst/>
                <a:latin typeface="+mn-lt"/>
                <a:ea typeface="MS PGothic" pitchFamily="34" charset="-128"/>
                <a:cs typeface="MS PGothic" charset="0"/>
              </a:rPr>
              <a:t>is</a:t>
            </a:r>
            <a:r>
              <a:rPr lang="en-US" sz="1200" kern="1200" dirty="0">
                <a:solidFill>
                  <a:schemeClr val="tx1"/>
                </a:solidFill>
                <a:effectLst/>
                <a:latin typeface="+mn-lt"/>
                <a:ea typeface="MS PGothic" pitchFamily="34" charset="-128"/>
                <a:cs typeface="MS PGothic" charset="0"/>
              </a:rPr>
              <a:t> to run the topic modeling algorithm to see what topics are present in a body of political speech</a:t>
            </a:r>
            <a:r>
              <a:rPr lang="zh-CN" altLang="en-US" sz="1200" kern="1200" dirty="0">
                <a:solidFill>
                  <a:schemeClr val="tx1"/>
                </a:solidFill>
                <a:effectLst/>
                <a:latin typeface="+mn-lt"/>
                <a:ea typeface="MS PGothic" pitchFamily="34" charset="-128"/>
                <a:cs typeface="MS PGothic" charset="0"/>
              </a:rPr>
              <a:t> </a:t>
            </a:r>
            <a:r>
              <a:rPr lang="en-US" altLang="zh-CN" sz="1200" kern="1200" dirty="0">
                <a:solidFill>
                  <a:schemeClr val="tx1"/>
                </a:solidFill>
                <a:effectLst/>
                <a:latin typeface="+mn-lt"/>
                <a:ea typeface="MS PGothic" pitchFamily="34" charset="-128"/>
                <a:cs typeface="MS PGothic" charset="0"/>
              </a:rPr>
              <a:t>texts</a:t>
            </a:r>
            <a:r>
              <a:rPr lang="en-US" sz="1200" kern="1200" dirty="0">
                <a:solidFill>
                  <a:schemeClr val="tx1"/>
                </a:solidFill>
                <a:effectLst/>
                <a:latin typeface="+mn-lt"/>
                <a:ea typeface="MS PGothic" pitchFamily="34" charset="-128"/>
                <a:cs typeface="MS PGothic" charset="0"/>
              </a:rPr>
              <a:t>. We already have a sample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of the public papers of the presidents to play with.</a:t>
            </a:r>
          </a:p>
          <a:p>
            <a:endParaRPr lang="en-US" dirty="0"/>
          </a:p>
        </p:txBody>
      </p:sp>
      <p:sp>
        <p:nvSpPr>
          <p:cNvPr id="4" name="Slide Number Placeholder 3"/>
          <p:cNvSpPr>
            <a:spLocks noGrp="1"/>
          </p:cNvSpPr>
          <p:nvPr>
            <p:ph type="sldNum" sz="quarter" idx="10"/>
          </p:nvPr>
        </p:nvSpPr>
        <p:spPr/>
        <p:txBody>
          <a:bodyPr/>
          <a:lstStyle/>
          <a:p>
            <a:fld id="{D821779B-A8ED-F742-8DBB-C57FAEDABD9D}" type="slidenum">
              <a:rPr lang="en-US" smtClean="0"/>
              <a:t>14</a:t>
            </a:fld>
            <a:endParaRPr lang="en-US"/>
          </a:p>
        </p:txBody>
      </p:sp>
    </p:spTree>
    <p:extLst>
      <p:ext uri="{BB962C8B-B14F-4D97-AF65-F5344CB8AC3E}">
        <p14:creationId xmlns:p14="http://schemas.microsoft.com/office/powerpoint/2010/main" val="11576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S PGothic" pitchFamily="34" charset="-128"/>
                <a:cs typeface="MS PGothic" charset="0"/>
              </a:rPr>
              <a:t>START HANDS-ON ACTIVITY</a:t>
            </a:r>
          </a:p>
          <a:p>
            <a:endParaRPr lang="en-US" sz="1200" i="1" kern="1200" dirty="0">
              <a:solidFill>
                <a:schemeClr val="tx1"/>
              </a:solidFill>
              <a:effectLst/>
              <a:latin typeface="+mn-lt"/>
              <a:ea typeface="MS PGothic" pitchFamily="34" charset="-128"/>
              <a:cs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S PGothic" pitchFamily="34" charset="-128"/>
                <a:cs typeface="MS PGothic" charset="0"/>
              </a:rPr>
              <a:t>In this hands-on activity, we will run the topic modeling algorithm in HTRC Analytics to explore the most prevalent topics in our president public papers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We will be accessing and running the algorithm via HTRC Analytics, and will be using a sample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already shared on</a:t>
            </a:r>
            <a:r>
              <a:rPr lang="en-US" sz="1200" kern="1200" baseline="0" dirty="0">
                <a:solidFill>
                  <a:schemeClr val="tx1"/>
                </a:solidFill>
                <a:effectLst/>
                <a:latin typeface="+mn-lt"/>
                <a:ea typeface="MS PGothic" pitchFamily="34" charset="-128"/>
                <a:cs typeface="MS PGothic" charset="0"/>
              </a:rPr>
              <a:t> the site. NOTE: </a:t>
            </a:r>
            <a:r>
              <a:rPr lang="en-US" b="1" dirty="0"/>
              <a:t>see intro to </a:t>
            </a:r>
            <a:r>
              <a:rPr lang="en-US" b="1" dirty="0" err="1"/>
              <a:t>workset</a:t>
            </a:r>
            <a:r>
              <a:rPr lang="en-US" b="1" dirty="0"/>
              <a:t> on next slide</a:t>
            </a:r>
          </a:p>
          <a:p>
            <a:endParaRPr lang="en-US" sz="1200" kern="1200" baseline="0" dirty="0">
              <a:solidFill>
                <a:schemeClr val="tx1"/>
              </a:solidFill>
              <a:effectLst/>
              <a:latin typeface="+mn-lt"/>
              <a:ea typeface="MS PGothic" pitchFamily="34" charset="-128"/>
              <a:cs typeface="MS PGothic" charset="0"/>
            </a:endParaRPr>
          </a:p>
          <a:p>
            <a:endParaRPr lang="en-US" sz="1200" i="1" kern="1200" dirty="0">
              <a:solidFill>
                <a:schemeClr val="tx1"/>
              </a:solidFill>
              <a:effectLst/>
              <a:latin typeface="+mn-lt"/>
              <a:ea typeface="MS PGothic" pitchFamily="34" charset="-128"/>
              <a:cs typeface="MS PGothic" charset="0"/>
            </a:endParaRPr>
          </a:p>
          <a:p>
            <a:r>
              <a:rPr lang="en-US" sz="1200" i="1" kern="1200" dirty="0">
                <a:solidFill>
                  <a:schemeClr val="tx1"/>
                </a:solidFill>
                <a:effectLst/>
                <a:latin typeface="+mn-lt"/>
                <a:ea typeface="+mn-ea"/>
                <a:cs typeface="+mn-cs"/>
              </a:rPr>
              <a:t>(Instructor</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may choose to demo live/go through the screenshots to introduce the entire process, and then let participants do the activity on their own.)</a:t>
            </a:r>
            <a:endParaRPr lang="en-US" sz="1200" kern="1200" dirty="0">
              <a:solidFill>
                <a:schemeClr val="tx1"/>
              </a:solidFill>
              <a:effectLst/>
              <a:latin typeface="+mn-lt"/>
              <a:ea typeface="+mn-ea"/>
              <a:cs typeface="+mn-cs"/>
            </a:endParaRPr>
          </a:p>
          <a:p>
            <a:endParaRPr lang="en-US" i="1" dirty="0"/>
          </a:p>
          <a:p>
            <a:r>
              <a:rPr lang="en-US" sz="1200" kern="1200" dirty="0">
                <a:solidFill>
                  <a:schemeClr val="tx1"/>
                </a:solidFill>
                <a:effectLst/>
                <a:latin typeface="+mn-lt"/>
                <a:ea typeface="MS PGothic" pitchFamily="34" charset="-128"/>
                <a:cs typeface="MS PGothic" charset="0"/>
              </a:rPr>
              <a:t>Overview</a:t>
            </a:r>
            <a:r>
              <a:rPr lang="en-US" sz="1200" kern="1200" baseline="0" dirty="0">
                <a:solidFill>
                  <a:schemeClr val="tx1"/>
                </a:solidFill>
                <a:effectLst/>
                <a:latin typeface="+mn-lt"/>
                <a:ea typeface="MS PGothic" pitchFamily="34" charset="-128"/>
                <a:cs typeface="MS PGothic" charset="0"/>
              </a:rPr>
              <a:t> of 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u="none" strike="noStrike" dirty="0">
                <a:effectLst/>
              </a:rPr>
              <a:t>Make sure you’re signed in to HTRC Analytics</a:t>
            </a:r>
          </a:p>
          <a:p>
            <a:pPr marL="171450" lvl="0" indent="-171450">
              <a:buFont typeface="Arial" charset="0"/>
              <a:buChar char="•"/>
            </a:pPr>
            <a:r>
              <a:rPr lang="en-US" u="none" strike="noStrike" dirty="0">
                <a:effectLst/>
              </a:rPr>
              <a:t>Click “algorithms”</a:t>
            </a:r>
          </a:p>
          <a:p>
            <a:pPr marL="171450" lvl="0" indent="-171450">
              <a:buFont typeface="Arial" charset="0"/>
              <a:buChar char="•"/>
            </a:pPr>
            <a:r>
              <a:rPr lang="en-US" u="none" strike="noStrike" dirty="0">
                <a:effectLst/>
              </a:rPr>
              <a:t>Note the algorithms and</a:t>
            </a:r>
            <a:r>
              <a:rPr lang="en-US" u="none" strike="noStrike" baseline="0" dirty="0">
                <a:effectLst/>
              </a:rPr>
              <a:t> their</a:t>
            </a:r>
            <a:r>
              <a:rPr lang="en-US" u="none" strike="noStrike" dirty="0">
                <a:effectLst/>
              </a:rPr>
              <a:t> descriptions</a:t>
            </a:r>
          </a:p>
          <a:p>
            <a:pPr marL="171450" lvl="0" indent="-171450">
              <a:buFont typeface="Arial" charset="0"/>
              <a:buChar char="•"/>
            </a:pPr>
            <a:r>
              <a:rPr lang="en-US" u="none" strike="noStrike" dirty="0">
                <a:effectLst/>
              </a:rPr>
              <a:t>Click “Execute” under the topic modeling algorithm</a:t>
            </a:r>
          </a:p>
          <a:p>
            <a:pPr marL="171450" lvl="0" indent="-171450">
              <a:buFont typeface="Arial" charset="0"/>
              <a:buChar char="•"/>
            </a:pPr>
            <a:r>
              <a:rPr lang="en-US" u="none" strike="noStrike" dirty="0">
                <a:effectLst/>
              </a:rPr>
              <a:t>Prepare to run the algorithm</a:t>
            </a:r>
          </a:p>
          <a:p>
            <a:pPr marL="171450" lvl="0" indent="-171450">
              <a:buFont typeface="Arial" charset="0"/>
              <a:buChar char="•"/>
            </a:pPr>
            <a:r>
              <a:rPr lang="en-US" u="none" strike="noStrike" dirty="0">
                <a:effectLst/>
              </a:rPr>
              <a:t>Choose a </a:t>
            </a:r>
            <a:r>
              <a:rPr lang="en-US" u="none" strike="noStrike" dirty="0" err="1">
                <a:effectLst/>
              </a:rPr>
              <a:t>workset</a:t>
            </a:r>
            <a:r>
              <a:rPr lang="en-US" u="none" strike="noStrike" dirty="0">
                <a:effectLst/>
              </a:rPr>
              <a:t> (</a:t>
            </a:r>
            <a:r>
              <a:rPr lang="en-US" u="none" strike="noStrike" dirty="0" err="1">
                <a:effectLst/>
              </a:rPr>
              <a:t>poli_science_DDRF</a:t>
            </a:r>
            <a:r>
              <a:rPr lang="en-US" u="none" strike="noStrike" dirty="0">
                <a:effectLst/>
              </a:rPr>
              <a:t>)</a:t>
            </a:r>
          </a:p>
          <a:p>
            <a:pPr marL="171450" lvl="0" indent="-171450">
              <a:buFont typeface="Arial" charset="0"/>
              <a:buChar char="•"/>
            </a:pPr>
            <a:r>
              <a:rPr lang="en-US" u="none" strike="noStrike" dirty="0">
                <a:effectLst/>
              </a:rPr>
              <a:t>Enter a job name </a:t>
            </a:r>
          </a:p>
          <a:p>
            <a:pPr marL="171450" lvl="0" indent="-171450">
              <a:buFont typeface="Arial" charset="0"/>
              <a:buChar char="•"/>
            </a:pPr>
            <a:r>
              <a:rPr lang="en-US" u="none" strike="noStrike" dirty="0">
                <a:effectLst/>
              </a:rPr>
              <a:t>Change number of topics</a:t>
            </a:r>
          </a:p>
          <a:p>
            <a:pPr marL="171450" lvl="0" indent="-171450">
              <a:buFont typeface="Arial" charset="0"/>
              <a:buChar char="•"/>
            </a:pPr>
            <a:r>
              <a:rPr lang="en-US" u="none" strike="noStrike" dirty="0">
                <a:effectLst/>
              </a:rPr>
              <a:t>Hit “submit”</a:t>
            </a:r>
          </a:p>
          <a:p>
            <a:pPr marL="171450" lvl="0" indent="-171450">
              <a:buFont typeface="Arial" charset="0"/>
              <a:buChar char="•"/>
            </a:pPr>
            <a:r>
              <a:rPr lang="en-US" u="none" strike="noStrike" dirty="0">
                <a:effectLst/>
              </a:rPr>
              <a:t>Show refreshing of results page to watch the status change, point out that it can take a while to get results based on the size of the </a:t>
            </a:r>
            <a:r>
              <a:rPr lang="en-US" u="none" strike="noStrike" dirty="0" err="1">
                <a:effectLst/>
              </a:rPr>
              <a:t>workset</a:t>
            </a:r>
            <a:r>
              <a:rPr lang="en-US" u="none" strike="noStrike" dirty="0">
                <a:effectLst/>
              </a:rPr>
              <a:t>, complexity of the algorithm, and the load on the machine at the time. (NOTE: Now that results are being cached, this job should happen pretty quickly since this job has already been run.)</a:t>
            </a:r>
          </a:p>
          <a:p>
            <a:pPr marL="171450" lvl="0" indent="-171450">
              <a:buFont typeface="Arial" charset="0"/>
              <a:buChar char="•"/>
            </a:pPr>
            <a:r>
              <a:rPr lang="en-US" u="none" strike="noStrike" dirty="0">
                <a:effectLst/>
              </a:rPr>
              <a:t>When done, click on the job name under the completed jobs</a:t>
            </a:r>
          </a:p>
          <a:p>
            <a:pPr marL="171450" lvl="0" indent="-171450">
              <a:buFont typeface="Arial" charset="0"/>
              <a:buChar char="•"/>
            </a:pPr>
            <a:r>
              <a:rPr lang="en-US" u="none" strike="noStrike" dirty="0">
                <a:effectLst/>
              </a:rPr>
              <a:t>Look at the </a:t>
            </a:r>
            <a:r>
              <a:rPr lang="en-US" altLang="zh-CN" u="none" strike="noStrike" dirty="0">
                <a:effectLst/>
              </a:rPr>
              <a:t>visualization</a:t>
            </a:r>
            <a:r>
              <a:rPr lang="zh-CN" altLang="en-US" u="none" strike="noStrike" baseline="0" dirty="0">
                <a:effectLst/>
              </a:rPr>
              <a:t> </a:t>
            </a:r>
            <a:r>
              <a:rPr lang="en-US" u="none" strike="noStrike" dirty="0">
                <a:effectLst/>
              </a:rPr>
              <a:t>of the topic</a:t>
            </a:r>
            <a:r>
              <a:rPr lang="en-US" altLang="zh-CN" u="none" strike="noStrike" dirty="0">
                <a:effectLst/>
              </a:rPr>
              <a:t>s</a:t>
            </a:r>
            <a:endParaRPr lang="en-US" u="none" strike="noStrike" dirty="0">
              <a:effectLst/>
            </a:endParaRPr>
          </a:p>
          <a:p>
            <a:pPr marL="171450" lvl="0" indent="-171450">
              <a:buFont typeface="Arial" charset="0"/>
              <a:buChar char="•"/>
            </a:pPr>
            <a:r>
              <a:rPr lang="en-US" u="none" strike="noStrike" dirty="0">
                <a:effectLst/>
              </a:rPr>
              <a:t>Show how</a:t>
            </a:r>
            <a:r>
              <a:rPr lang="en-US" u="none" strike="noStrike" baseline="0" dirty="0">
                <a:effectLst/>
              </a:rPr>
              <a:t> results can be downloaded</a:t>
            </a:r>
            <a:endParaRPr lang="en-US" u="none" strike="noStrike" dirty="0">
              <a:effectLst/>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15</a:t>
            </a:fld>
            <a:endParaRPr lang="en-US"/>
          </a:p>
        </p:txBody>
      </p:sp>
    </p:spTree>
    <p:extLst>
      <p:ext uri="{BB962C8B-B14F-4D97-AF65-F5344CB8AC3E}">
        <p14:creationId xmlns:p14="http://schemas.microsoft.com/office/powerpoint/2010/main" val="175252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Before we actually run the algorithm, here’s a quick introduction to the sample political science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we will be using in this activity.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This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consists of a set of volumes from a government-published series, </a:t>
            </a:r>
            <a:r>
              <a:rPr lang="en-US" sz="1200" i="1" kern="1200" dirty="0">
                <a:solidFill>
                  <a:schemeClr val="tx1"/>
                </a:solidFill>
                <a:effectLst/>
                <a:latin typeface="+mn-lt"/>
                <a:ea typeface="MS PGothic" pitchFamily="34" charset="-128"/>
                <a:cs typeface="MS PGothic" charset="0"/>
              </a:rPr>
              <a:t>Public papers of the presidents of the United States</a:t>
            </a:r>
            <a:r>
              <a:rPr lang="en-US" sz="1200" kern="1200" dirty="0">
                <a:solidFill>
                  <a:schemeClr val="tx1"/>
                </a:solidFill>
                <a:effectLst/>
                <a:latin typeface="+mn-lt"/>
                <a:ea typeface="MS PGothic" pitchFamily="34" charset="-128"/>
                <a:cs typeface="MS PGothic" charset="0"/>
              </a:rPr>
              <a:t>. It contains the public messages, speeches, and</a:t>
            </a:r>
            <a:r>
              <a:rPr lang="en-US" sz="1200" kern="1200" baseline="0" dirty="0">
                <a:solidFill>
                  <a:schemeClr val="tx1"/>
                </a:solidFill>
                <a:effectLst/>
                <a:latin typeface="+mn-lt"/>
                <a:ea typeface="MS PGothic" pitchFamily="34" charset="-128"/>
                <a:cs typeface="MS PGothic" charset="0"/>
              </a:rPr>
              <a:t> </a:t>
            </a:r>
            <a:r>
              <a:rPr lang="en-US" sz="1200" kern="1200" dirty="0">
                <a:solidFill>
                  <a:schemeClr val="tx1"/>
                </a:solidFill>
                <a:effectLst/>
                <a:latin typeface="+mn-lt"/>
                <a:ea typeface="MS PGothic" pitchFamily="34" charset="-128"/>
                <a:cs typeface="MS PGothic" charset="0"/>
              </a:rPr>
              <a:t>statements of the President. The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includes 16 volumes from Jimmy Carter, Gerald Ford, and Richard Nixon. We</a:t>
            </a:r>
            <a:r>
              <a:rPr lang="en-US" sz="1200" kern="1200" baseline="0" dirty="0">
                <a:solidFill>
                  <a:schemeClr val="tx1"/>
                </a:solidFill>
                <a:effectLst/>
                <a:latin typeface="+mn-lt"/>
                <a:ea typeface="MS PGothic" pitchFamily="34" charset="-128"/>
                <a:cs typeface="MS PGothic" charset="0"/>
              </a:rPr>
              <a:t> are starting with the 1970s because we were able to find volumes representing every year in that decade in the HathiTrust so it represents a relatively complete, discrete set. </a:t>
            </a:r>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In order</a:t>
            </a:r>
            <a:r>
              <a:rPr lang="en-US" sz="1200" kern="1200" baseline="0" dirty="0">
                <a:solidFill>
                  <a:schemeClr val="tx1"/>
                </a:solidFill>
                <a:effectLst/>
                <a:latin typeface="+mn-lt"/>
                <a:ea typeface="MS PGothic" pitchFamily="34" charset="-128"/>
                <a:cs typeface="MS PGothic" charset="0"/>
              </a:rPr>
              <a:t> for us to examine the same results, we will all use the same </a:t>
            </a:r>
            <a:r>
              <a:rPr lang="en-US" sz="1200" kern="1200" baseline="0" dirty="0" err="1">
                <a:solidFill>
                  <a:schemeClr val="tx1"/>
                </a:solidFill>
                <a:effectLst/>
                <a:latin typeface="+mn-lt"/>
                <a:ea typeface="MS PGothic" pitchFamily="34" charset="-128"/>
                <a:cs typeface="MS PGothic" charset="0"/>
              </a:rPr>
              <a:t>workset</a:t>
            </a:r>
            <a:r>
              <a:rPr lang="en-US" sz="1200" kern="1200" baseline="0" dirty="0">
                <a:solidFill>
                  <a:schemeClr val="tx1"/>
                </a:solidFill>
                <a:effectLst/>
                <a:latin typeface="+mn-lt"/>
                <a:ea typeface="MS PGothic" pitchFamily="34" charset="-128"/>
                <a:cs typeface="MS PGothic" charset="0"/>
              </a:rPr>
              <a:t> for this activity. </a:t>
            </a:r>
            <a:endParaRPr lang="en-US" sz="1200" kern="1200" dirty="0">
              <a:solidFill>
                <a:schemeClr val="tx1"/>
              </a:solidFill>
              <a:effectLst/>
              <a:latin typeface="+mn-lt"/>
              <a:ea typeface="MS PGothic" pitchFamily="34" charset="-128"/>
              <a:cs typeface="MS PGothic" charset="0"/>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16</a:t>
            </a:fld>
            <a:endParaRPr lang="en-US"/>
          </a:p>
        </p:txBody>
      </p:sp>
    </p:spTree>
    <p:extLst>
      <p:ext uri="{BB962C8B-B14F-4D97-AF65-F5344CB8AC3E}">
        <p14:creationId xmlns:p14="http://schemas.microsoft.com/office/powerpoint/2010/main" val="346692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n-ea"/>
                <a:cs typeface="+mn-cs"/>
              </a:rPr>
              <a:t>Now, why don’t you run the topic modeling algorithm on this </a:t>
            </a:r>
            <a:r>
              <a:rPr lang="en-US" sz="1200" kern="1200" dirty="0" err="1">
                <a:solidFill>
                  <a:schemeClr val="tx1"/>
                </a:solidFill>
                <a:effectLst/>
                <a:latin typeface="+mn-lt"/>
                <a:ea typeface="+mn-ea"/>
                <a:cs typeface="+mn-cs"/>
              </a:rPr>
              <a:t>workset</a:t>
            </a:r>
            <a:r>
              <a:rPr lang="en-US" sz="1200" kern="1200" dirty="0">
                <a:solidFill>
                  <a:schemeClr val="tx1"/>
                </a:solidFill>
                <a:effectLst/>
                <a:latin typeface="+mn-lt"/>
                <a:ea typeface="+mn-ea"/>
                <a:cs typeface="+mn-cs"/>
              </a:rPr>
              <a:t>. The instructions are included in the handout, and you can work alone or with a partner. Raise your hand if you get stuck. I’ll be demoing up here if you’d like to follow along.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u="none" strike="noStrike" dirty="0">
                <a:effectLst/>
              </a:rPr>
              <a:t>Make sure you’re signed in to HTRC Analytics</a:t>
            </a:r>
          </a:p>
          <a:p>
            <a:pPr marL="171450" lvl="0" indent="-171450">
              <a:buFont typeface="Arial" charset="0"/>
              <a:buChar char="•"/>
            </a:pPr>
            <a:r>
              <a:rPr lang="en-US" u="none" strike="noStrike" dirty="0">
                <a:effectLst/>
              </a:rPr>
              <a:t>Click “algorithms”</a:t>
            </a:r>
          </a:p>
          <a:p>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17</a:t>
            </a:fld>
            <a:endParaRPr lang="en-US" dirty="0"/>
          </a:p>
        </p:txBody>
      </p:sp>
    </p:spTree>
    <p:extLst>
      <p:ext uri="{BB962C8B-B14F-4D97-AF65-F5344CB8AC3E}">
        <p14:creationId xmlns:p14="http://schemas.microsoft.com/office/powerpoint/2010/main" val="175778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a:solidFill>
                <a:schemeClr val="tx1"/>
              </a:solidFill>
              <a:effectLst/>
              <a:latin typeface="+mn-lt"/>
              <a:ea typeface="MS PGothic" pitchFamily="34" charset="-128"/>
              <a:cs typeface="MS PGothic" charset="0"/>
            </a:endParaRPr>
          </a:p>
          <a:p>
            <a:pPr rtl="0"/>
            <a:r>
              <a:rPr lang="en-US" sz="1200" b="0" i="0" u="none" strike="noStrike" kern="1200" dirty="0">
                <a:solidFill>
                  <a:schemeClr val="tx1"/>
                </a:solidFill>
                <a:effectLst/>
                <a:latin typeface="+mn-lt"/>
                <a:ea typeface="+mn-ea"/>
                <a:cs typeface="+mn-cs"/>
              </a:rPr>
              <a:t>For this activity, let’s click “Execute” under </a:t>
            </a:r>
            <a:r>
              <a:rPr lang="en-US" sz="1200" b="0" i="0" u="none" strike="noStrike" kern="1200" dirty="0" err="1">
                <a:solidFill>
                  <a:schemeClr val="tx1"/>
                </a:solidFill>
                <a:effectLst/>
                <a:latin typeface="+mn-lt"/>
                <a:ea typeface="+mn-ea"/>
                <a:cs typeface="+mn-cs"/>
              </a:rPr>
              <a:t>InPhO</a:t>
            </a:r>
            <a:r>
              <a:rPr lang="en-US" sz="1200" b="0" i="0" u="none" strike="noStrike" kern="1200" dirty="0">
                <a:solidFill>
                  <a:schemeClr val="tx1"/>
                </a:solidFill>
                <a:effectLst/>
                <a:latin typeface="+mn-lt"/>
                <a:ea typeface="+mn-ea"/>
                <a:cs typeface="+mn-cs"/>
              </a:rPr>
              <a:t> Topic Model Explorer (v1.0).</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Current step(s) in activity:</a:t>
            </a:r>
          </a:p>
          <a:p>
            <a:pPr rtl="0"/>
            <a:r>
              <a:rPr lang="en-US" sz="1200" b="0" i="0" u="none" strike="noStrike" kern="1200" dirty="0">
                <a:solidFill>
                  <a:schemeClr val="tx1"/>
                </a:solidFill>
                <a:effectLst/>
                <a:latin typeface="+mn-lt"/>
                <a:ea typeface="+mn-ea"/>
                <a:cs typeface="+mn-cs"/>
              </a:rPr>
              <a:t>•You’ll see the list of 4 algorithms with descriptions. Clicking execute will allow you to run your chosen algorithm on a specified </a:t>
            </a:r>
            <a:r>
              <a:rPr lang="en-US" sz="1200" b="0" i="0" u="none" strike="noStrike" kern="1200" dirty="0" err="1">
                <a:solidFill>
                  <a:schemeClr val="tx1"/>
                </a:solidFill>
                <a:effectLst/>
                <a:latin typeface="+mn-lt"/>
                <a:ea typeface="+mn-ea"/>
                <a:cs typeface="+mn-cs"/>
              </a:rPr>
              <a:t>workset</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•Click “Execute” under the topic modeling algorithm.</a:t>
            </a:r>
            <a:endParaRPr lang="en-US" u="none" strike="noStrike" dirty="0">
              <a:effectLst/>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18</a:t>
            </a:fld>
            <a:endParaRPr lang="en-US" dirty="0"/>
          </a:p>
        </p:txBody>
      </p:sp>
    </p:spTree>
    <p:extLst>
      <p:ext uri="{BB962C8B-B14F-4D97-AF65-F5344CB8AC3E}">
        <p14:creationId xmlns:p14="http://schemas.microsoft.com/office/powerpoint/2010/main" val="366779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You will be brought to a page with a more detailed description of the functions of the algorithm and helps you set up the parameters according to your needs. </a:t>
            </a:r>
          </a:p>
          <a:p>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indent="-171450">
              <a:buFont typeface="Arial" charset="0"/>
              <a:buChar char="•"/>
            </a:pPr>
            <a:r>
              <a:rPr lang="en-US" sz="1200" kern="1200" dirty="0">
                <a:solidFill>
                  <a:schemeClr val="tx1"/>
                </a:solidFill>
                <a:effectLst/>
                <a:latin typeface="+mn-lt"/>
                <a:ea typeface="MS PGothic" pitchFamily="34" charset="-128"/>
                <a:cs typeface="MS PGothic" charset="0"/>
              </a:rPr>
              <a:t>Prepare to run the algorithm</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charset="0"/>
                <a:cs typeface="MS PGothic" charset="0"/>
              </a:defRPr>
            </a:lvl1pPr>
            <a:lvl2pPr marL="742950" indent="-285750">
              <a:defRPr>
                <a:solidFill>
                  <a:schemeClr val="tx1"/>
                </a:solidFill>
                <a:latin typeface="Calibri" charset="0"/>
                <a:ea typeface="MS PGothic" charset="0"/>
                <a:cs typeface="MS PGothic" charset="0"/>
              </a:defRPr>
            </a:lvl2pPr>
            <a:lvl3pPr marL="1143000" indent="-228600">
              <a:defRPr>
                <a:solidFill>
                  <a:schemeClr val="tx1"/>
                </a:solidFill>
                <a:latin typeface="Calibri" charset="0"/>
                <a:ea typeface="MS PGothic" charset="0"/>
                <a:cs typeface="MS PGothic" charset="0"/>
              </a:defRPr>
            </a:lvl3pPr>
            <a:lvl4pPr marL="1600200" indent="-228600">
              <a:defRPr>
                <a:solidFill>
                  <a:schemeClr val="tx1"/>
                </a:solidFill>
                <a:latin typeface="Calibri" charset="0"/>
                <a:ea typeface="MS PGothic" charset="0"/>
                <a:cs typeface="MS PGothic" charset="0"/>
              </a:defRPr>
            </a:lvl4pPr>
            <a:lvl5pPr marL="2057400" indent="-22860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fld id="{AE92DA0D-BBD0-974D-8824-20DD84E6E4AC}" type="slidenum">
              <a:rPr lang="en-US"/>
              <a:pPr/>
              <a:t>19</a:t>
            </a:fld>
            <a:endParaRPr lang="en-US" dirty="0"/>
          </a:p>
        </p:txBody>
      </p:sp>
    </p:spTree>
    <p:extLst>
      <p:ext uri="{BB962C8B-B14F-4D97-AF65-F5344CB8AC3E}">
        <p14:creationId xmlns:p14="http://schemas.microsoft.com/office/powerpoint/2010/main" val="92870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an outline of this module. We will weigh the benefits and drawbacks of pre-built tools for text analysis, learn how a topic modeling algorithm works, and run the HTRC Topic Modeling algorithm and analyze the results. We will also consider how Sam experimented with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HTRC Algorithms to explore his corpus.</a:t>
            </a: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2</a:t>
            </a:fld>
            <a:endParaRPr lang="en-US"/>
          </a:p>
        </p:txBody>
      </p:sp>
    </p:spTree>
    <p:extLst>
      <p:ext uri="{BB962C8B-B14F-4D97-AF65-F5344CB8AC3E}">
        <p14:creationId xmlns:p14="http://schemas.microsoft.com/office/powerpoint/2010/main" val="395825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First, you will have to choose a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to run </a:t>
            </a:r>
            <a:r>
              <a:rPr lang="en-US" altLang="zh-CN" sz="1200" kern="1200" dirty="0">
                <a:solidFill>
                  <a:schemeClr val="tx1"/>
                </a:solidFill>
                <a:effectLst/>
                <a:latin typeface="+mn-lt"/>
                <a:ea typeface="MS PGothic" pitchFamily="34" charset="-128"/>
                <a:cs typeface="MS PGothic" charset="0"/>
              </a:rPr>
              <a:t>the</a:t>
            </a:r>
            <a:r>
              <a:rPr lang="en-US" sz="1200" kern="1200" dirty="0">
                <a:solidFill>
                  <a:schemeClr val="tx1"/>
                </a:solidFill>
                <a:effectLst/>
                <a:latin typeface="+mn-lt"/>
                <a:ea typeface="MS PGothic" pitchFamily="34" charset="-128"/>
                <a:cs typeface="MS PGothic" charset="0"/>
              </a:rPr>
              <a:t> algorithm on. Use the drop-down</a:t>
            </a:r>
            <a:r>
              <a:rPr lang="en-US" sz="1200" kern="1200" baseline="0" dirty="0">
                <a:solidFill>
                  <a:schemeClr val="tx1"/>
                </a:solidFill>
                <a:effectLst/>
                <a:latin typeface="+mn-lt"/>
                <a:ea typeface="MS PGothic" pitchFamily="34" charset="-128"/>
                <a:cs typeface="MS PGothic" charset="0"/>
              </a:rPr>
              <a:t> menu to select from your own </a:t>
            </a:r>
            <a:r>
              <a:rPr lang="en-US" sz="1200" kern="1200" baseline="0" dirty="0" err="1">
                <a:solidFill>
                  <a:schemeClr val="tx1"/>
                </a:solidFill>
                <a:effectLst/>
                <a:latin typeface="+mn-lt"/>
                <a:ea typeface="MS PGothic" pitchFamily="34" charset="-128"/>
                <a:cs typeface="MS PGothic" charset="0"/>
              </a:rPr>
              <a:t>worksets</a:t>
            </a:r>
            <a:r>
              <a:rPr lang="en-US" sz="1200" kern="1200" baseline="0" dirty="0">
                <a:solidFill>
                  <a:schemeClr val="tx1"/>
                </a:solidFill>
                <a:effectLst/>
                <a:latin typeface="+mn-lt"/>
                <a:ea typeface="MS PGothic" pitchFamily="34" charset="-128"/>
                <a:cs typeface="MS PGothic" charset="0"/>
              </a:rPr>
              <a:t>, or check the “Include public </a:t>
            </a:r>
            <a:r>
              <a:rPr lang="en-US" sz="1200" kern="1200" baseline="0" dirty="0" err="1">
                <a:solidFill>
                  <a:schemeClr val="tx1"/>
                </a:solidFill>
                <a:effectLst/>
                <a:latin typeface="+mn-lt"/>
                <a:ea typeface="MS PGothic" pitchFamily="34" charset="-128"/>
                <a:cs typeface="MS PGothic" charset="0"/>
              </a:rPr>
              <a:t>worksets</a:t>
            </a:r>
            <a:r>
              <a:rPr lang="en-US" sz="1200" kern="1200" baseline="0" dirty="0">
                <a:solidFill>
                  <a:schemeClr val="tx1"/>
                </a:solidFill>
                <a:effectLst/>
                <a:latin typeface="+mn-lt"/>
                <a:ea typeface="MS PGothic" pitchFamily="34" charset="-128"/>
                <a:cs typeface="MS PGothic" charset="0"/>
              </a:rPr>
              <a:t>” option on the right to select from public </a:t>
            </a:r>
            <a:r>
              <a:rPr lang="en-US" sz="1200" kern="1200" baseline="0" dirty="0" err="1">
                <a:solidFill>
                  <a:schemeClr val="tx1"/>
                </a:solidFill>
                <a:effectLst/>
                <a:latin typeface="+mn-lt"/>
                <a:ea typeface="MS PGothic" pitchFamily="34" charset="-128"/>
                <a:cs typeface="MS PGothic" charset="0"/>
              </a:rPr>
              <a:t>worksets</a:t>
            </a:r>
            <a:r>
              <a:rPr lang="en-US" sz="1200" kern="1200" baseline="0" dirty="0">
                <a:solidFill>
                  <a:schemeClr val="tx1"/>
                </a:solidFill>
                <a:effectLst/>
                <a:latin typeface="+mn-lt"/>
                <a:ea typeface="MS PGothic" pitchFamily="34" charset="-128"/>
                <a:cs typeface="MS PGothic" charset="0"/>
              </a:rPr>
              <a:t> as well as your own </a:t>
            </a:r>
            <a:r>
              <a:rPr lang="en-US" sz="1200" kern="1200" baseline="0" dirty="0" err="1">
                <a:solidFill>
                  <a:schemeClr val="tx1"/>
                </a:solidFill>
                <a:effectLst/>
                <a:latin typeface="+mn-lt"/>
                <a:ea typeface="MS PGothic" pitchFamily="34" charset="-128"/>
                <a:cs typeface="MS PGothic" charset="0"/>
              </a:rPr>
              <a:t>worksets</a:t>
            </a:r>
            <a:r>
              <a:rPr lang="en-US" sz="1200" kern="1200" baseline="0" dirty="0">
                <a:solidFill>
                  <a:schemeClr val="tx1"/>
                </a:solidFill>
                <a:effectLst/>
                <a:latin typeface="+mn-lt"/>
                <a:ea typeface="MS PGothic" pitchFamily="34" charset="-128"/>
                <a:cs typeface="MS PGothic" charset="0"/>
              </a:rPr>
              <a:t>. </a:t>
            </a:r>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u="none" strike="noStrike" dirty="0">
                <a:effectLst/>
              </a:rPr>
              <a:t>Choose a </a:t>
            </a:r>
            <a:r>
              <a:rPr lang="en-US" u="none" strike="noStrike" dirty="0" err="1">
                <a:effectLst/>
              </a:rPr>
              <a:t>workset</a:t>
            </a:r>
            <a:r>
              <a:rPr lang="en-US" u="none" strike="noStrike" dirty="0">
                <a:effectLst/>
              </a:rPr>
              <a:t> (</a:t>
            </a:r>
            <a:r>
              <a:rPr lang="en-US" u="none" strike="noStrike" dirty="0" err="1">
                <a:effectLst/>
              </a:rPr>
              <a:t>poli_science_DDRF@eleanordickson</a:t>
            </a:r>
            <a:r>
              <a:rPr lang="en-US" u="none" strike="noStrike" dirty="0">
                <a:effectLst/>
              </a:rPr>
              <a:t>)</a:t>
            </a:r>
            <a:endParaRPr lang="en-US" dirty="0">
              <a:latin typeface="Calibri" charset="0"/>
              <a:ea typeface="MS PGothic" charset="0"/>
            </a:endParaRPr>
          </a:p>
          <a:p>
            <a:endParaRPr lang="en-US" dirty="0">
              <a:latin typeface="Calibri" charset="0"/>
              <a:ea typeface="MS PGothic"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charset="0"/>
                <a:cs typeface="MS PGothic" charset="0"/>
              </a:defRPr>
            </a:lvl1pPr>
            <a:lvl2pPr marL="742950" indent="-285750">
              <a:defRPr>
                <a:solidFill>
                  <a:schemeClr val="tx1"/>
                </a:solidFill>
                <a:latin typeface="Calibri" charset="0"/>
                <a:ea typeface="MS PGothic" charset="0"/>
                <a:cs typeface="MS PGothic" charset="0"/>
              </a:defRPr>
            </a:lvl2pPr>
            <a:lvl3pPr marL="1143000" indent="-228600">
              <a:defRPr>
                <a:solidFill>
                  <a:schemeClr val="tx1"/>
                </a:solidFill>
                <a:latin typeface="Calibri" charset="0"/>
                <a:ea typeface="MS PGothic" charset="0"/>
                <a:cs typeface="MS PGothic" charset="0"/>
              </a:defRPr>
            </a:lvl3pPr>
            <a:lvl4pPr marL="1600200" indent="-228600">
              <a:defRPr>
                <a:solidFill>
                  <a:schemeClr val="tx1"/>
                </a:solidFill>
                <a:latin typeface="Calibri" charset="0"/>
                <a:ea typeface="MS PGothic" charset="0"/>
                <a:cs typeface="MS PGothic" charset="0"/>
              </a:defRPr>
            </a:lvl4pPr>
            <a:lvl5pPr marL="2057400" indent="-22860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fld id="{AE92DA0D-BBD0-974D-8824-20DD84E6E4AC}" type="slidenum">
              <a:rPr lang="en-US"/>
              <a:pPr/>
              <a:t>20</a:t>
            </a:fld>
            <a:endParaRPr lang="en-US" dirty="0"/>
          </a:p>
        </p:txBody>
      </p:sp>
    </p:spTree>
    <p:extLst>
      <p:ext uri="{BB962C8B-B14F-4D97-AF65-F5344CB8AC3E}">
        <p14:creationId xmlns:p14="http://schemas.microsoft.com/office/powerpoint/2010/main" val="261363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For this activity, </a:t>
            </a:r>
            <a:r>
              <a:rPr lang="en-US" sz="1200" kern="1200" baseline="0" dirty="0">
                <a:solidFill>
                  <a:schemeClr val="tx1"/>
                </a:solidFill>
                <a:effectLst/>
                <a:latin typeface="+mn-lt"/>
                <a:ea typeface="MS PGothic" pitchFamily="34" charset="-128"/>
                <a:cs typeface="MS PGothic" charset="0"/>
              </a:rPr>
              <a:t>check the “Include public </a:t>
            </a:r>
            <a:r>
              <a:rPr lang="en-US" sz="1200" kern="1200" baseline="0" dirty="0" err="1">
                <a:solidFill>
                  <a:schemeClr val="tx1"/>
                </a:solidFill>
                <a:effectLst/>
                <a:latin typeface="+mn-lt"/>
                <a:ea typeface="MS PGothic" pitchFamily="34" charset="-128"/>
                <a:cs typeface="MS PGothic" charset="0"/>
              </a:rPr>
              <a:t>worksets</a:t>
            </a:r>
            <a:r>
              <a:rPr lang="en-US" sz="1200" kern="1200" baseline="0" dirty="0">
                <a:solidFill>
                  <a:schemeClr val="tx1"/>
                </a:solidFill>
                <a:effectLst/>
                <a:latin typeface="+mn-lt"/>
                <a:ea typeface="MS PGothic" pitchFamily="34" charset="-128"/>
                <a:cs typeface="MS PGothic" charset="0"/>
              </a:rPr>
              <a:t>” option </a:t>
            </a:r>
            <a:r>
              <a:rPr lang="en-US" sz="1200" kern="1200" dirty="0">
                <a:solidFill>
                  <a:schemeClr val="tx1"/>
                </a:solidFill>
                <a:effectLst/>
                <a:latin typeface="+mn-lt"/>
                <a:ea typeface="MS PGothic" pitchFamily="34" charset="-128"/>
                <a:cs typeface="MS PGothic" charset="0"/>
              </a:rPr>
              <a:t>and select “</a:t>
            </a:r>
            <a:r>
              <a:rPr lang="en-US" sz="1200" kern="1200" dirty="0" err="1">
                <a:solidFill>
                  <a:schemeClr val="tx1"/>
                </a:solidFill>
                <a:effectLst/>
                <a:latin typeface="+mn-lt"/>
                <a:ea typeface="MS PGothic" pitchFamily="34" charset="-128"/>
                <a:cs typeface="MS PGothic" charset="0"/>
              </a:rPr>
              <a:t>poli_science_DDRF@eleanordickson</a:t>
            </a:r>
            <a:r>
              <a:rPr lang="en-US" sz="1200" kern="1200" dirty="0">
                <a:solidFill>
                  <a:schemeClr val="tx1"/>
                </a:solidFill>
                <a:effectLst/>
                <a:latin typeface="+mn-lt"/>
                <a:ea typeface="MS PGothic" pitchFamily="34" charset="-128"/>
                <a:cs typeface="MS PGothic" charset="0"/>
              </a:rPr>
              <a:t>”. To navigate to the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more quickly, after clicking on the arrow button to expand the list of </a:t>
            </a:r>
            <a:r>
              <a:rPr lang="en-US" sz="1200" kern="1200" dirty="0" err="1">
                <a:solidFill>
                  <a:schemeClr val="tx1"/>
                </a:solidFill>
                <a:effectLst/>
                <a:latin typeface="+mn-lt"/>
                <a:ea typeface="MS PGothic" pitchFamily="34" charset="-128"/>
                <a:cs typeface="MS PGothic" charset="0"/>
              </a:rPr>
              <a:t>worksets</a:t>
            </a:r>
            <a:r>
              <a:rPr lang="en-US" sz="1200" kern="1200" dirty="0">
                <a:solidFill>
                  <a:schemeClr val="tx1"/>
                </a:solidFill>
                <a:effectLst/>
                <a:latin typeface="+mn-lt"/>
                <a:ea typeface="MS PGothic" pitchFamily="34" charset="-128"/>
                <a:cs typeface="MS PGothic" charset="0"/>
              </a:rPr>
              <a:t>, </a:t>
            </a:r>
            <a:r>
              <a:rPr lang="en-US" sz="1200" b="0" i="0" u="none" strike="noStrike" kern="1200" dirty="0">
                <a:solidFill>
                  <a:schemeClr val="tx1"/>
                </a:solidFill>
                <a:effectLst/>
                <a:latin typeface="+mn-lt"/>
                <a:ea typeface="+mn-ea"/>
                <a:cs typeface="+mn-cs"/>
              </a:rPr>
              <a:t>type “EF” and the down arrow</a:t>
            </a:r>
            <a:r>
              <a:rPr lang="en-US" sz="1200" b="0" i="0" u="none" strike="noStrike" kern="1200" baseline="0" dirty="0">
                <a:solidFill>
                  <a:schemeClr val="tx1"/>
                </a:solidFill>
                <a:effectLst/>
                <a:latin typeface="+mn-lt"/>
                <a:ea typeface="+mn-ea"/>
                <a:cs typeface="+mn-cs"/>
              </a:rPr>
              <a:t> </a:t>
            </a:r>
            <a:r>
              <a:rPr lang="en-US" sz="1200" kern="1200" dirty="0">
                <a:solidFill>
                  <a:schemeClr val="tx1"/>
                </a:solidFill>
                <a:effectLst/>
                <a:latin typeface="+mn-lt"/>
                <a:ea typeface="MS PGothic" pitchFamily="34" charset="-128"/>
                <a:cs typeface="MS PGothic" charset="0"/>
              </a:rPr>
              <a:t>and the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that we need will</a:t>
            </a:r>
            <a:r>
              <a:rPr lang="en-US" sz="1200" kern="1200" baseline="0" dirty="0">
                <a:solidFill>
                  <a:schemeClr val="tx1"/>
                </a:solidFill>
                <a:effectLst/>
                <a:latin typeface="+mn-lt"/>
                <a:ea typeface="MS PGothic" pitchFamily="34" charset="-128"/>
                <a:cs typeface="MS PGothic" charset="0"/>
              </a:rPr>
              <a:t> appear at the bottom of the list</a:t>
            </a:r>
            <a:r>
              <a:rPr lang="en-US" sz="1200" kern="1200" dirty="0">
                <a:solidFill>
                  <a:schemeClr val="tx1"/>
                </a:solidFill>
                <a:effectLst/>
                <a:latin typeface="+mn-lt"/>
                <a:ea typeface="MS PGothic" pitchFamily="34" charset="-128"/>
                <a:cs typeface="MS PGothic" charset="0"/>
              </a:rPr>
              <a:t>.  </a:t>
            </a:r>
          </a:p>
          <a:p>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u="none" strike="noStrike" dirty="0">
                <a:effectLst/>
              </a:rPr>
              <a:t>Choose a </a:t>
            </a:r>
            <a:r>
              <a:rPr lang="en-US" u="none" strike="noStrike" dirty="0" err="1">
                <a:effectLst/>
              </a:rPr>
              <a:t>workset</a:t>
            </a:r>
            <a:r>
              <a:rPr lang="en-US" u="none" strike="noStrike" dirty="0">
                <a:effectLst/>
              </a:rPr>
              <a:t> (</a:t>
            </a:r>
            <a:r>
              <a:rPr lang="en-US" u="none" strike="noStrike" dirty="0" err="1">
                <a:effectLst/>
              </a:rPr>
              <a:t>poli_science_DDRF@eleanordickson</a:t>
            </a:r>
            <a:r>
              <a:rPr lang="en-US" u="none" strike="noStrike" dirty="0">
                <a:effectLst/>
              </a:rPr>
              <a:t>)</a:t>
            </a:r>
            <a:endParaRPr lang="en-US" dirty="0"/>
          </a:p>
          <a:p>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21</a:t>
            </a:fld>
            <a:endParaRPr lang="en-US" dirty="0"/>
          </a:p>
        </p:txBody>
      </p:sp>
    </p:spTree>
    <p:extLst>
      <p:ext uri="{BB962C8B-B14F-4D97-AF65-F5344CB8AC3E}">
        <p14:creationId xmlns:p14="http://schemas.microsoft.com/office/powerpoint/2010/main" val="1457806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S PGothic" pitchFamily="34" charset="-128"/>
                <a:cs typeface="MS PGothic" charset="0"/>
              </a:rPr>
              <a:t>After selecting a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for analysis, enter a job name of your</a:t>
            </a:r>
            <a:r>
              <a:rPr lang="en-US" sz="1200" kern="1200" baseline="0" dirty="0">
                <a:solidFill>
                  <a:schemeClr val="tx1"/>
                </a:solidFill>
                <a:effectLst/>
                <a:latin typeface="+mn-lt"/>
                <a:ea typeface="MS PGothic" pitchFamily="34" charset="-128"/>
                <a:cs typeface="MS PGothic" charset="0"/>
              </a:rPr>
              <a:t> </a:t>
            </a:r>
            <a:r>
              <a:rPr lang="en-US" sz="1200" kern="1200" dirty="0">
                <a:solidFill>
                  <a:schemeClr val="tx1"/>
                </a:solidFill>
                <a:effectLst/>
                <a:latin typeface="+mn-lt"/>
                <a:ea typeface="MS PGothic" pitchFamily="34" charset="-128"/>
                <a:cs typeface="MS PGothic" charset="0"/>
              </a:rPr>
              <a:t>choice, and this is the name that will show up later as your “Job </a:t>
            </a:r>
            <a:r>
              <a:rPr lang="en-US" altLang="zh-CN" sz="1200" kern="1200" dirty="0">
                <a:solidFill>
                  <a:schemeClr val="tx1"/>
                </a:solidFill>
                <a:effectLst/>
                <a:latin typeface="+mn-lt"/>
                <a:ea typeface="MS PGothic" pitchFamily="34" charset="-128"/>
                <a:cs typeface="MS PGothic" charset="0"/>
              </a:rPr>
              <a:t>Name</a:t>
            </a:r>
            <a:r>
              <a:rPr lang="en-US" sz="1200" kern="1200" dirty="0">
                <a:solidFill>
                  <a:schemeClr val="tx1"/>
                </a:solidFill>
                <a:effectLst/>
                <a:latin typeface="+mn-lt"/>
                <a:ea typeface="MS PGothic" pitchFamily="34" charset="-128"/>
                <a:cs typeface="MS PGothic" charset="0"/>
              </a:rPr>
              <a:t>” when looking at results.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u="none" strike="noStrike" dirty="0">
                <a:effectLst/>
              </a:rPr>
              <a:t>Enter a job name </a:t>
            </a:r>
            <a:endParaRPr lang="en-US" dirty="0">
              <a:latin typeface="Calibri" charset="0"/>
              <a:ea typeface="MS PGothic" charset="0"/>
            </a:endParaRPr>
          </a:p>
          <a:p>
            <a:endParaRPr lang="en-US" dirty="0">
              <a:latin typeface="Calibri" charset="0"/>
              <a:ea typeface="MS PGothic"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ea typeface="MS PGothic" charset="0"/>
                <a:cs typeface="MS PGothic" charset="0"/>
              </a:defRPr>
            </a:lvl1pPr>
            <a:lvl2pPr marL="742950" indent="-285750">
              <a:defRPr>
                <a:solidFill>
                  <a:schemeClr val="tx1"/>
                </a:solidFill>
                <a:latin typeface="Calibri" charset="0"/>
                <a:ea typeface="MS PGothic" charset="0"/>
                <a:cs typeface="MS PGothic" charset="0"/>
              </a:defRPr>
            </a:lvl2pPr>
            <a:lvl3pPr marL="1143000" indent="-228600">
              <a:defRPr>
                <a:solidFill>
                  <a:schemeClr val="tx1"/>
                </a:solidFill>
                <a:latin typeface="Calibri" charset="0"/>
                <a:ea typeface="MS PGothic" charset="0"/>
                <a:cs typeface="MS PGothic" charset="0"/>
              </a:defRPr>
            </a:lvl3pPr>
            <a:lvl4pPr marL="1600200" indent="-228600">
              <a:defRPr>
                <a:solidFill>
                  <a:schemeClr val="tx1"/>
                </a:solidFill>
                <a:latin typeface="Calibri" charset="0"/>
                <a:ea typeface="MS PGothic" charset="0"/>
                <a:cs typeface="MS PGothic" charset="0"/>
              </a:defRPr>
            </a:lvl4pPr>
            <a:lvl5pPr marL="2057400" indent="-228600">
              <a:defRPr>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Calibri" charset="0"/>
                <a:ea typeface="MS PGothic" charset="0"/>
                <a:cs typeface="MS PGothic" charset="0"/>
              </a:defRPr>
            </a:lvl9pPr>
          </a:lstStyle>
          <a:p>
            <a:fld id="{AE92DA0D-BBD0-974D-8824-20DD84E6E4AC}" type="slidenum">
              <a:rPr lang="en-US"/>
              <a:pPr/>
              <a:t>22</a:t>
            </a:fld>
            <a:endParaRPr lang="en-US" dirty="0"/>
          </a:p>
        </p:txBody>
      </p:sp>
    </p:spTree>
    <p:extLst>
      <p:ext uri="{BB962C8B-B14F-4D97-AF65-F5344CB8AC3E}">
        <p14:creationId xmlns:p14="http://schemas.microsoft.com/office/powerpoint/2010/main" val="396456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pPr rtl="0"/>
            <a:endParaRPr lang="en-US" sz="1200" b="0" i="0" u="none" strike="noStrike" kern="1200" dirty="0">
              <a:solidFill>
                <a:schemeClr val="tx1"/>
              </a:solidFill>
              <a:effectLst/>
              <a:latin typeface="+mn-lt"/>
              <a:ea typeface="MS PGothic" pitchFamily="34" charset="-128"/>
              <a:cs typeface="MS PGothic" charset="0"/>
            </a:endParaRPr>
          </a:p>
          <a:p>
            <a:pPr rtl="0"/>
            <a:r>
              <a:rPr lang="en-US" sz="1200" b="0" i="0" u="none" strike="noStrike" kern="1200" dirty="0">
                <a:solidFill>
                  <a:schemeClr val="tx1"/>
                </a:solidFill>
                <a:effectLst/>
                <a:latin typeface="+mn-lt"/>
                <a:ea typeface="+mn-ea"/>
                <a:cs typeface="+mn-cs"/>
              </a:rPr>
              <a:t>Next, we can set the number of training iterations and the number of topics to be created. Let’s keep the default setting of 200 iterations, but edit the number of topics to 20 and 60 to give us fewer results to review.</a:t>
            </a:r>
          </a:p>
          <a:p>
            <a:r>
              <a:rPr lang="en-US" sz="1200" b="0" i="0" u="none" strike="noStrike" kern="1200" dirty="0">
                <a:solidFill>
                  <a:schemeClr val="tx1"/>
                </a:solidFill>
                <a:effectLst/>
                <a:latin typeface="+mn-lt"/>
                <a:ea typeface="+mn-ea"/>
                <a:cs typeface="+mn-cs"/>
              </a:rPr>
              <a:t>Running few training iterations will process more quickly, while running more iterations will take longer, but produce more precise results. 200 tends to be good for experimenting and 1000 is best when producing something for publication.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Hit the submit button to run the algorithm.</a:t>
            </a:r>
            <a:endParaRPr lang="en-US" sz="1200" kern="1200" dirty="0">
              <a:solidFill>
                <a:schemeClr val="tx1"/>
              </a:solidFill>
              <a:effectLst/>
              <a:latin typeface="+mn-lt"/>
              <a:ea typeface="MS PGothic" pitchFamily="34" charset="-128"/>
              <a:cs typeface="MS PGothic"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mn-lt"/>
              <a:ea typeface="MS PGothic" pitchFamily="34" charset="-128"/>
              <a:cs typeface="MS PGothic"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S PGothic" pitchFamily="34" charset="-128"/>
                <a:cs typeface="MS PGothic" charset="0"/>
              </a:rPr>
              <a:t>NOTE: the topic modeling algorithm will</a:t>
            </a:r>
            <a:r>
              <a:rPr lang="en-US" sz="1200" b="1" kern="1200" baseline="0" dirty="0">
                <a:solidFill>
                  <a:schemeClr val="tx1"/>
                </a:solidFill>
                <a:effectLst/>
                <a:latin typeface="+mn-lt"/>
                <a:ea typeface="MS PGothic" pitchFamily="34" charset="-128"/>
                <a:cs typeface="MS PGothic" charset="0"/>
              </a:rPr>
              <a:t> return slightly different results each time it is run, since it is probabilistic, unless the exact same parameters are used. If an attendee gets different results than you, ensure them that their outcome is normal and use it as an opportunity to discuss what it means to do probabilistic, computational work. </a:t>
            </a:r>
            <a:endParaRPr lang="en-US" sz="1200" b="1"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u="none" strike="noStrike" dirty="0">
                <a:effectLst/>
              </a:rPr>
              <a:t>Change number of topics to </a:t>
            </a:r>
            <a:r>
              <a:rPr lang="en-US" altLang="zh-CN" u="none" strike="noStrike" dirty="0">
                <a:effectLst/>
              </a:rPr>
              <a:t>20</a:t>
            </a:r>
            <a:r>
              <a:rPr lang="zh-CN" altLang="en-US" u="none" strike="noStrike" baseline="0" dirty="0">
                <a:effectLst/>
              </a:rPr>
              <a:t> </a:t>
            </a:r>
            <a:r>
              <a:rPr lang="en-US" altLang="zh-CN" u="none" strike="noStrike" baseline="0" dirty="0">
                <a:effectLst/>
              </a:rPr>
              <a:t>60</a:t>
            </a:r>
            <a:endParaRPr lang="en-US" u="none" strike="noStrike" dirty="0">
              <a:effectLst/>
            </a:endParaRPr>
          </a:p>
          <a:p>
            <a:pPr marL="171450" lvl="0" indent="-171450">
              <a:buFont typeface="Arial" charset="0"/>
              <a:buChar char="•"/>
            </a:pPr>
            <a:r>
              <a:rPr lang="en-US" u="none" strike="noStrike" dirty="0">
                <a:effectLst/>
              </a:rPr>
              <a:t>Hit “submit”</a:t>
            </a:r>
          </a:p>
          <a:p>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23</a:t>
            </a:fld>
            <a:endParaRPr lang="en-US" dirty="0"/>
          </a:p>
        </p:txBody>
      </p:sp>
    </p:spTree>
    <p:extLst>
      <p:ext uri="{BB962C8B-B14F-4D97-AF65-F5344CB8AC3E}">
        <p14:creationId xmlns:p14="http://schemas.microsoft.com/office/powerpoint/2010/main" val="1845664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Once you click the “Submit” button to start your job, you’ll be taken to a screen with your job history. You’ll see active jobs at the top. Notice that the status may change when you refresh the screen, and you’ll see your completed jobs below. </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It can take a while to get results based on the size of the </a:t>
            </a:r>
            <a:r>
              <a:rPr lang="en-US" sz="1200" kern="1200" dirty="0" err="1">
                <a:solidFill>
                  <a:schemeClr val="tx1"/>
                </a:solidFill>
                <a:effectLst/>
                <a:latin typeface="+mn-lt"/>
                <a:ea typeface="MS PGothic" pitchFamily="34" charset="-128"/>
                <a:cs typeface="MS PGothic" charset="0"/>
              </a:rPr>
              <a:t>workset</a:t>
            </a:r>
            <a:r>
              <a:rPr lang="en-US" sz="1200" kern="1200" dirty="0">
                <a:solidFill>
                  <a:schemeClr val="tx1"/>
                </a:solidFill>
                <a:effectLst/>
                <a:latin typeface="+mn-lt"/>
                <a:ea typeface="MS PGothic" pitchFamily="34" charset="-128"/>
                <a:cs typeface="MS PGothic" charset="0"/>
              </a:rPr>
              <a:t>, complexity of the algorithm, and the load on the machine at the time</a:t>
            </a:r>
            <a:r>
              <a:rPr lang="en-US" sz="1200" i="1" kern="1200" dirty="0">
                <a:solidFill>
                  <a:schemeClr val="tx1"/>
                </a:solidFill>
                <a:effectLst/>
                <a:latin typeface="+mn-lt"/>
                <a:ea typeface="MS PGothic" pitchFamily="34" charset="-128"/>
                <a:cs typeface="MS PGothic" charset="0"/>
              </a:rPr>
              <a:t>. </a:t>
            </a:r>
          </a:p>
          <a:p>
            <a:endParaRPr lang="en-US" sz="1200" kern="1200" dirty="0">
              <a:solidFill>
                <a:schemeClr val="tx1"/>
              </a:solidFill>
              <a:effectLst/>
              <a:latin typeface="+mn-lt"/>
              <a:ea typeface="MS PGothic" pitchFamily="34" charset="-128"/>
              <a:cs typeface="MS PGothic" charset="0"/>
            </a:endParaRPr>
          </a:p>
          <a:p>
            <a:r>
              <a:rPr lang="en-US" sz="1200" i="1" kern="1200" dirty="0">
                <a:solidFill>
                  <a:schemeClr val="tx1"/>
                </a:solidFill>
                <a:effectLst/>
                <a:latin typeface="+mn-lt"/>
                <a:ea typeface="MS PGothic" pitchFamily="34" charset="-128"/>
                <a:cs typeface="MS PGothic" charset="0"/>
              </a:rPr>
              <a:t>(If some users cannot get their jobs processed quickly, the instructor may show the results on the screen.)</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n-ea"/>
                <a:cs typeface="+mn-cs"/>
              </a:rPr>
              <a:t>When done, the job name will move down to the Completed Jobs section.</a:t>
            </a:r>
          </a:p>
          <a:p>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Current </a:t>
            </a:r>
            <a:r>
              <a:rPr lang="en-US" sz="1200" kern="1200" baseline="0" dirty="0">
                <a:solidFill>
                  <a:schemeClr val="tx1"/>
                </a:solidFill>
                <a:effectLst/>
                <a:latin typeface="+mn-lt"/>
                <a:ea typeface="MS PGothic" pitchFamily="34" charset="-128"/>
                <a:cs typeface="MS PGothic" charset="0"/>
              </a:rPr>
              <a:t>s</a:t>
            </a:r>
            <a:r>
              <a:rPr lang="en-US" sz="1200" kern="1200" dirty="0">
                <a:solidFill>
                  <a:schemeClr val="tx1"/>
                </a:solidFill>
                <a:effectLst/>
                <a:latin typeface="+mn-lt"/>
                <a:ea typeface="MS PGothic" pitchFamily="34" charset="-128"/>
                <a:cs typeface="MS PGothic" charset="0"/>
              </a:rPr>
              <a:t>tep(s) in activity:</a:t>
            </a:r>
          </a:p>
          <a:p>
            <a:pPr marL="171450" lvl="0" indent="-171450">
              <a:buFont typeface="Arial" charset="0"/>
              <a:buChar char="•"/>
            </a:pPr>
            <a:r>
              <a:rPr lang="en-US" altLang="zh-CN" u="none" strike="noStrike" dirty="0">
                <a:effectLst/>
              </a:rPr>
              <a:t>Go</a:t>
            </a:r>
            <a:r>
              <a:rPr lang="zh-CN" altLang="en-US" u="none" strike="noStrike" dirty="0">
                <a:effectLst/>
              </a:rPr>
              <a:t> </a:t>
            </a:r>
            <a:r>
              <a:rPr lang="en-US" altLang="zh-CN" u="none" strike="noStrike" dirty="0">
                <a:effectLst/>
              </a:rPr>
              <a:t>to</a:t>
            </a:r>
            <a:r>
              <a:rPr lang="zh-CN" altLang="en-US" u="none" strike="noStrike" dirty="0">
                <a:effectLst/>
              </a:rPr>
              <a:t> </a:t>
            </a:r>
            <a:r>
              <a:rPr lang="en-US" altLang="zh-CN" u="none" strike="noStrike" dirty="0">
                <a:effectLst/>
              </a:rPr>
              <a:t>jobs</a:t>
            </a:r>
            <a:r>
              <a:rPr lang="zh-CN" altLang="en-US" u="none" strike="noStrike" dirty="0">
                <a:effectLst/>
              </a:rPr>
              <a:t> </a:t>
            </a:r>
            <a:r>
              <a:rPr lang="en-US" altLang="zh-CN" u="none" strike="noStrike" dirty="0">
                <a:effectLst/>
              </a:rPr>
              <a:t>page.</a:t>
            </a:r>
            <a:endParaRPr lang="en-US" u="none" strike="noStrike" dirty="0">
              <a:effectLst/>
            </a:endParaRPr>
          </a:p>
          <a:p>
            <a:pPr marL="171450" lvl="0" indent="-171450">
              <a:buFont typeface="Arial" charset="0"/>
              <a:buChar char="•"/>
            </a:pPr>
            <a:r>
              <a:rPr lang="en-US" u="none" strike="noStrike" dirty="0">
                <a:effectLst/>
              </a:rPr>
              <a:t>When done, click on the job name under the completed jobs</a:t>
            </a:r>
          </a:p>
        </p:txBody>
      </p:sp>
      <p:sp>
        <p:nvSpPr>
          <p:cNvPr id="4" name="Slide Number Placeholder 3"/>
          <p:cNvSpPr>
            <a:spLocks noGrp="1"/>
          </p:cNvSpPr>
          <p:nvPr>
            <p:ph type="sldNum" sz="quarter" idx="10"/>
          </p:nvPr>
        </p:nvSpPr>
        <p:spPr/>
        <p:txBody>
          <a:bodyPr/>
          <a:lstStyle/>
          <a:p>
            <a:fld id="{853A730F-BF44-DB45-8FF7-BA9FD32FADF5}" type="slidenum">
              <a:rPr lang="en-US" smtClean="0"/>
              <a:pPr/>
              <a:t>24</a:t>
            </a:fld>
            <a:endParaRPr lang="en-US" dirty="0"/>
          </a:p>
        </p:txBody>
      </p:sp>
    </p:spTree>
    <p:extLst>
      <p:ext uri="{BB962C8B-B14F-4D97-AF65-F5344CB8AC3E}">
        <p14:creationId xmlns:p14="http://schemas.microsoft.com/office/powerpoint/2010/main" val="1722468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pPr marL="171450" indent="-171450">
              <a:buFont typeface="Arial" charset="0"/>
              <a:buChar char="•"/>
            </a:pPr>
            <a:endParaRPr lang="en-US" sz="1200" kern="1200" dirty="0">
              <a:solidFill>
                <a:schemeClr val="tx1"/>
              </a:solidFill>
              <a:effectLst/>
              <a:latin typeface="+mn-lt"/>
              <a:ea typeface="MS PGothic" pitchFamily="34" charset="-128"/>
              <a:cs typeface="MS PGothic" charset="0"/>
            </a:endParaRPr>
          </a:p>
          <a:p>
            <a:pPr marL="171450" indent="-171450" rtl="0" fontAlgn="base">
              <a:buFont typeface="Arial" charset="0"/>
              <a:buChar char="•"/>
            </a:pPr>
            <a:r>
              <a:rPr lang="en-US" altLang="zh-CN" sz="1200" b="0" i="0" u="none" strike="noStrike" kern="1200" dirty="0">
                <a:solidFill>
                  <a:schemeClr val="tx1"/>
                </a:solidFill>
                <a:effectLst/>
                <a:latin typeface="+mn-lt"/>
                <a:ea typeface="+mn-ea"/>
                <a:cs typeface="+mn-cs"/>
              </a:rPr>
              <a:t>Once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the</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job</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is</a:t>
            </a:r>
            <a:r>
              <a:rPr lang="zh-CN" altLang="en-US" sz="1200" b="0" i="0" u="none" strike="noStrike" kern="1200" dirty="0">
                <a:solidFill>
                  <a:schemeClr val="tx1"/>
                </a:solidFill>
                <a:effectLst/>
                <a:latin typeface="+mn-lt"/>
                <a:ea typeface="+mn-ea"/>
                <a:cs typeface="+mn-cs"/>
              </a:rPr>
              <a:t> </a:t>
            </a:r>
            <a:r>
              <a:rPr lang="en-US" altLang="zh-CN" sz="1200" b="0" i="0" u="none" strike="noStrike" kern="1200" dirty="0">
                <a:solidFill>
                  <a:schemeClr val="tx1"/>
                </a:solidFill>
                <a:effectLst/>
                <a:latin typeface="+mn-lt"/>
                <a:ea typeface="+mn-ea"/>
                <a:cs typeface="+mn-cs"/>
              </a:rPr>
              <a:t>completed,</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click</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on</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the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job</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name under the Completed Jobs section.</a:t>
            </a:r>
            <a:r>
              <a:rPr lang="zh-CN" alt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You will be taken to a page with the results of this job. </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Scroll to the “output” area, and you first will see the bubble visualization of the generated topics, showing how the topics cluster.</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If you hover over a bubble, you’ll see the top terms in that topic.</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The clusters and colors are determined automatically by an algorithm, and provide only a rough guide to groups of topics that have similar themes.</a:t>
            </a:r>
          </a:p>
          <a:p>
            <a:pPr marL="171450" indent="-171450" rtl="0" fontAlgn="base">
              <a:buFont typeface="Arial" charset="0"/>
              <a:buChar char="•"/>
            </a:pPr>
            <a:r>
              <a:rPr lang="en-US" sz="1200" b="0" i="0" u="none" strike="noStrike" kern="1200" dirty="0">
                <a:solidFill>
                  <a:schemeClr val="tx1"/>
                </a:solidFill>
                <a:effectLst/>
                <a:latin typeface="+mn-lt"/>
                <a:ea typeface="+mn-ea"/>
                <a:cs typeface="+mn-cs"/>
              </a:rPr>
              <a:t>Checking the collision detection checkbox will minimize overlap among the nodes but distort the underlying similarity relationships.</a:t>
            </a:r>
          </a:p>
          <a:p>
            <a:pPr rtl="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Current step(s) in activity:</a:t>
            </a:r>
          </a:p>
          <a:p>
            <a:pPr rtl="0"/>
            <a:r>
              <a:rPr lang="en-US" sz="1200" b="0" i="0" u="none" strike="noStrike" kern="1200" dirty="0">
                <a:solidFill>
                  <a:schemeClr val="tx1"/>
                </a:solidFill>
                <a:effectLst/>
                <a:latin typeface="+mn-lt"/>
                <a:ea typeface="+mn-ea"/>
                <a:cs typeface="+mn-cs"/>
              </a:rPr>
              <a:t>•Look at the bubble visualization of the topics</a:t>
            </a:r>
          </a:p>
          <a:p>
            <a:r>
              <a:rPr lang="en-US" sz="1200" b="0" i="0" u="none" strike="noStrike" kern="1200" dirty="0">
                <a:solidFill>
                  <a:schemeClr val="tx1"/>
                </a:solidFill>
                <a:effectLst/>
                <a:latin typeface="+mn-lt"/>
                <a:ea typeface="+mn-ea"/>
                <a:cs typeface="+mn-cs"/>
              </a:rPr>
              <a:t>•Show how results can be downloaded</a:t>
            </a:r>
          </a:p>
        </p:txBody>
      </p:sp>
      <p:sp>
        <p:nvSpPr>
          <p:cNvPr id="4" name="Slide Number Placeholder 3"/>
          <p:cNvSpPr>
            <a:spLocks noGrp="1"/>
          </p:cNvSpPr>
          <p:nvPr>
            <p:ph type="sldNum" sz="quarter" idx="10"/>
          </p:nvPr>
        </p:nvSpPr>
        <p:spPr/>
        <p:txBody>
          <a:bodyPr/>
          <a:lstStyle/>
          <a:p>
            <a:fld id="{853A730F-BF44-DB45-8FF7-BA9FD32FADF5}" type="slidenum">
              <a:rPr lang="en-US" smtClean="0"/>
              <a:pPr/>
              <a:t>25</a:t>
            </a:fld>
            <a:endParaRPr lang="en-US"/>
          </a:p>
        </p:txBody>
      </p:sp>
    </p:spTree>
    <p:extLst>
      <p:ext uri="{BB962C8B-B14F-4D97-AF65-F5344CB8AC3E}">
        <p14:creationId xmlns:p14="http://schemas.microsoft.com/office/powerpoint/2010/main" val="1835821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pPr rtl="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These numbers on the side relate to the number of topics generated, as do the size of the bubbles. You can toggle the display of the n-topic clusters by clicking on th</a:t>
            </a:r>
            <a:r>
              <a:rPr lang="en-US" altLang="zh-CN" sz="1200" b="0" i="0" u="none" strike="noStrike" kern="1200" dirty="0">
                <a:solidFill>
                  <a:schemeClr val="tx1"/>
                </a:solidFill>
                <a:effectLst/>
                <a:latin typeface="+mn-lt"/>
                <a:ea typeface="+mn-ea"/>
                <a:cs typeface="+mn-cs"/>
              </a:rPr>
              <a:t>e</a:t>
            </a:r>
            <a:r>
              <a:rPr lang="zh-CN" altLang="en-US" sz="1200" b="0" i="0" u="none" strike="noStrike" kern="1200" baseline="0" dirty="0">
                <a:solidFill>
                  <a:schemeClr val="tx1"/>
                </a:solidFill>
                <a:effectLst/>
                <a:latin typeface="+mn-lt"/>
                <a:ea typeface="+mn-ea"/>
                <a:cs typeface="+mn-cs"/>
              </a:rPr>
              <a:t> </a:t>
            </a:r>
            <a:r>
              <a:rPr lang="en-US" altLang="zh-CN" sz="1200" b="0" i="0" u="none" strike="noStrike" kern="1200" baseline="0" dirty="0">
                <a:solidFill>
                  <a:schemeClr val="tx1"/>
                </a:solidFill>
                <a:effectLst/>
                <a:latin typeface="+mn-lt"/>
                <a:ea typeface="+mn-ea"/>
                <a:cs typeface="+mn-cs"/>
              </a:rPr>
              <a:t>numbers</a:t>
            </a:r>
            <a:r>
              <a:rPr lang="en-US" sz="1200" b="0" i="0" u="none" strike="noStrike" kern="1200" dirty="0">
                <a:solidFill>
                  <a:schemeClr val="tx1"/>
                </a:solidFill>
                <a:effectLst/>
                <a:latin typeface="+mn-lt"/>
                <a:ea typeface="+mn-ea"/>
                <a:cs typeface="+mn-cs"/>
              </a:rPr>
              <a:t>. You’ll see that the bubbles in the 20-topic clusters are larger than the bubbles in the 60-topic clusters.</a:t>
            </a:r>
          </a:p>
          <a:p>
            <a:pPr rtl="0"/>
            <a:r>
              <a:rPr lang="en-US" sz="1200" b="0" i="0" u="none" strike="noStrike" kern="1200" dirty="0">
                <a:solidFill>
                  <a:schemeClr val="tx1"/>
                </a:solidFill>
                <a:effectLst/>
                <a:latin typeface="+mn-lt"/>
                <a:ea typeface="+mn-ea"/>
                <a:cs typeface="+mn-cs"/>
              </a:rPr>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Current step(s) in activity:</a:t>
            </a:r>
          </a:p>
          <a:p>
            <a:pPr rtl="0"/>
            <a:r>
              <a:rPr lang="en-US" sz="1200" b="0" i="0" u="none" strike="noStrike" kern="1200" dirty="0">
                <a:solidFill>
                  <a:schemeClr val="tx1"/>
                </a:solidFill>
                <a:effectLst/>
                <a:latin typeface="+mn-lt"/>
                <a:ea typeface="+mn-ea"/>
                <a:cs typeface="+mn-cs"/>
              </a:rPr>
              <a:t>•Look at the word clouds of the topic</a:t>
            </a:r>
          </a:p>
          <a:p>
            <a:r>
              <a:rPr lang="en-US" sz="1200" b="0" i="0" u="none" strike="noStrike" kern="1200" dirty="0">
                <a:solidFill>
                  <a:schemeClr val="tx1"/>
                </a:solidFill>
                <a:effectLst/>
                <a:latin typeface="+mn-lt"/>
                <a:ea typeface="+mn-ea"/>
                <a:cs typeface="+mn-cs"/>
              </a:rPr>
              <a:t>•Show how results can be downloaded </a:t>
            </a:r>
            <a:endParaRPr lang="en-US" sz="1200" kern="1200" dirty="0">
              <a:solidFill>
                <a:schemeClr val="tx1"/>
              </a:solidFill>
              <a:effectLst/>
              <a:latin typeface="+mn-lt"/>
              <a:ea typeface="MS PGothic" pitchFamily="34" charset="-128"/>
              <a:cs typeface="MS PGothic" charset="0"/>
            </a:endParaRPr>
          </a:p>
          <a:p>
            <a:endParaRPr lang="en-US" sz="1200" kern="1200" dirty="0">
              <a:solidFill>
                <a:schemeClr val="tx1"/>
              </a:solidFill>
              <a:effectLst/>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26</a:t>
            </a:fld>
            <a:endParaRPr lang="en-US"/>
          </a:p>
        </p:txBody>
      </p:sp>
    </p:spTree>
    <p:extLst>
      <p:ext uri="{BB962C8B-B14F-4D97-AF65-F5344CB8AC3E}">
        <p14:creationId xmlns:p14="http://schemas.microsoft.com/office/powerpoint/2010/main" val="1854480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pPr rtl="0"/>
            <a:r>
              <a:rPr lang="en-US" sz="1200" b="0" i="0" u="none" strike="noStrike" kern="1200" dirty="0">
                <a:solidFill>
                  <a:schemeClr val="tx1"/>
                </a:solidFill>
                <a:effectLst/>
                <a:latin typeface="+mn-lt"/>
                <a:ea typeface="+mn-ea"/>
                <a:cs typeface="+mn-cs"/>
              </a:rPr>
              <a:t>You can download 3 results files:</a:t>
            </a:r>
          </a:p>
          <a:p>
            <a:pPr marL="171450" indent="-171450" rtl="0" fontAlgn="base">
              <a:buFont typeface="Arial" charset="0"/>
              <a:buChar char="•"/>
            </a:pPr>
            <a:r>
              <a:rPr lang="en-US" sz="1200" b="0" i="0" u="none" strike="noStrike" kern="1200" dirty="0" err="1">
                <a:solidFill>
                  <a:schemeClr val="tx1"/>
                </a:solidFill>
                <a:effectLst/>
                <a:latin typeface="+mn-lt"/>
                <a:ea typeface="+mn-ea"/>
                <a:cs typeface="+mn-cs"/>
              </a:rPr>
              <a:t>topics.json</a:t>
            </a:r>
            <a:r>
              <a:rPr lang="en-US" sz="1200" b="0" i="0" u="none" strike="noStrike" kern="1200" dirty="0">
                <a:solidFill>
                  <a:schemeClr val="tx1"/>
                </a:solidFill>
                <a:effectLst/>
                <a:latin typeface="+mn-lt"/>
                <a:ea typeface="+mn-ea"/>
                <a:cs typeface="+mn-cs"/>
              </a:rPr>
              <a:t>:</a:t>
            </a:r>
          </a:p>
          <a:p>
            <a:pPr lvl="1" rtl="0" fontAlgn="base"/>
            <a:r>
              <a:rPr lang="en-US" sz="1200" b="0" i="0" u="none" strike="noStrike" kern="1200" dirty="0">
                <a:solidFill>
                  <a:schemeClr val="tx1"/>
                </a:solidFill>
                <a:effectLst/>
                <a:latin typeface="+mn-lt"/>
                <a:ea typeface="+mn-ea"/>
                <a:cs typeface="+mn-cs"/>
              </a:rPr>
              <a:t>This file contains the topics for each model, the top 10 terms in each, and the term probabilities within that topic</a:t>
            </a:r>
          </a:p>
          <a:p>
            <a:pPr marL="171450" indent="-171450" rtl="0" fontAlgn="base">
              <a:buFont typeface="Arial" charset="0"/>
              <a:buChar char="•"/>
            </a:pPr>
            <a:r>
              <a:rPr lang="en-US" sz="1200" b="0" i="0" u="none" strike="noStrike" kern="1200" dirty="0" err="1">
                <a:solidFill>
                  <a:schemeClr val="tx1"/>
                </a:solidFill>
                <a:effectLst/>
                <a:latin typeface="+mn-lt"/>
                <a:ea typeface="+mn-ea"/>
                <a:cs typeface="+mn-cs"/>
              </a:rPr>
              <a:t>cluster.csv</a:t>
            </a:r>
            <a:r>
              <a:rPr lang="en-US" sz="1200" b="0" i="0" u="none" strike="noStrike" kern="1200" dirty="0">
                <a:solidFill>
                  <a:schemeClr val="tx1"/>
                </a:solidFill>
                <a:effectLst/>
                <a:latin typeface="+mn-lt"/>
                <a:ea typeface="+mn-ea"/>
                <a:cs typeface="+mn-cs"/>
              </a:rPr>
              <a:t>:</a:t>
            </a:r>
          </a:p>
          <a:p>
            <a:pPr marL="628650" lvl="1" indent="-171450" rtl="0" fontAlgn="base">
              <a:buFont typeface="Arial" charset="0"/>
              <a:buChar char="•"/>
            </a:pPr>
            <a:r>
              <a:rPr lang="en-US" sz="1200" b="0" i="0" u="none" strike="noStrike" kern="1200" dirty="0">
                <a:solidFill>
                  <a:schemeClr val="tx1"/>
                </a:solidFill>
                <a:effectLst/>
                <a:latin typeface="+mn-lt"/>
                <a:ea typeface="+mn-ea"/>
                <a:cs typeface="+mn-cs"/>
              </a:rPr>
              <a:t>This file contains the information that drives the visualization. </a:t>
            </a:r>
          </a:p>
          <a:p>
            <a:pPr marL="628650" lvl="1" indent="-171450" rtl="0" fontAlgn="base">
              <a:buFont typeface="Arial" charset="0"/>
              <a:buChar char="•"/>
            </a:pPr>
            <a:r>
              <a:rPr lang="en-US" sz="1200" b="0" i="0" u="none" strike="noStrike" kern="1200" dirty="0">
                <a:solidFill>
                  <a:schemeClr val="tx1"/>
                </a:solidFill>
                <a:effectLst/>
                <a:latin typeface="+mn-lt"/>
                <a:ea typeface="+mn-ea"/>
                <a:cs typeface="+mn-cs"/>
              </a:rPr>
              <a:t>In column </a:t>
            </a:r>
            <a:r>
              <a:rPr lang="en-US" sz="1200" b="0" i="1" u="none" strike="noStrike" kern="1200" dirty="0">
                <a:solidFill>
                  <a:schemeClr val="tx1"/>
                </a:solidFill>
                <a:effectLst/>
                <a:latin typeface="+mn-lt"/>
                <a:ea typeface="+mn-ea"/>
                <a:cs typeface="+mn-cs"/>
              </a:rPr>
              <a:t>K</a:t>
            </a:r>
            <a:r>
              <a:rPr lang="en-US" sz="1200" b="0" i="0" u="none" strike="noStrike" kern="1200" dirty="0">
                <a:solidFill>
                  <a:schemeClr val="tx1"/>
                </a:solidFill>
                <a:effectLst/>
                <a:latin typeface="+mn-lt"/>
                <a:ea typeface="+mn-ea"/>
                <a:cs typeface="+mn-cs"/>
              </a:rPr>
              <a:t>, you can see which training iteration the rows refer to</a:t>
            </a:r>
          </a:p>
          <a:p>
            <a:pPr marL="628650" lvl="1" indent="-171450" rtl="0" fontAlgn="base">
              <a:buFont typeface="Arial" charset="0"/>
              <a:buChar char="•"/>
            </a:pPr>
            <a:r>
              <a:rPr lang="en-US" sz="1200" b="0" i="0" u="none" strike="noStrike" kern="1200" dirty="0">
                <a:solidFill>
                  <a:schemeClr val="tx1"/>
                </a:solidFill>
                <a:effectLst/>
                <a:latin typeface="+mn-lt"/>
                <a:ea typeface="+mn-ea"/>
                <a:cs typeface="+mn-cs"/>
              </a:rPr>
              <a:t>The column </a:t>
            </a:r>
            <a:r>
              <a:rPr lang="en-US" sz="1200" b="0" i="1" u="none" strike="noStrike" kern="1200" dirty="0">
                <a:solidFill>
                  <a:schemeClr val="tx1"/>
                </a:solidFill>
                <a:effectLst/>
                <a:latin typeface="+mn-lt"/>
                <a:ea typeface="+mn-ea"/>
                <a:cs typeface="+mn-cs"/>
              </a:rPr>
              <a:t>topic</a:t>
            </a:r>
            <a:r>
              <a:rPr lang="en-US" sz="1200" b="0" i="0" u="none" strike="noStrike" kern="1200" dirty="0">
                <a:solidFill>
                  <a:schemeClr val="tx1"/>
                </a:solidFill>
                <a:effectLst/>
                <a:latin typeface="+mn-lt"/>
                <a:ea typeface="+mn-ea"/>
                <a:cs typeface="+mn-cs"/>
              </a:rPr>
              <a:t> shows which topic within that training iteration the row refers to</a:t>
            </a:r>
          </a:p>
          <a:p>
            <a:pPr marL="628650" lvl="1" indent="-171450" rtl="0" fontAlgn="base">
              <a:buFont typeface="Arial" charset="0"/>
              <a:buChar char="•"/>
            </a:pPr>
            <a:r>
              <a:rPr lang="en-US" sz="1100" b="0" i="0" u="none" strike="noStrike" kern="1200" dirty="0">
                <a:solidFill>
                  <a:schemeClr val="tx1"/>
                </a:solidFill>
                <a:effectLst/>
                <a:latin typeface="+mn-lt"/>
                <a:ea typeface="+mn-ea"/>
                <a:cs typeface="+mn-cs"/>
              </a:rPr>
              <a:t>The columns </a:t>
            </a:r>
            <a:r>
              <a:rPr lang="en-US" sz="1200" b="0" i="0" u="none" strike="noStrike" kern="1200" dirty="0" err="1">
                <a:solidFill>
                  <a:schemeClr val="tx1"/>
                </a:solidFill>
                <a:effectLst/>
                <a:latin typeface="+mn-lt"/>
                <a:ea typeface="+mn-ea"/>
                <a:cs typeface="+mn-cs"/>
              </a:rPr>
              <a:t>orig_x</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orig_y</a:t>
            </a:r>
            <a:r>
              <a:rPr lang="en-US" sz="1200" b="0" i="0" u="none" strike="noStrike" kern="1200" dirty="0">
                <a:solidFill>
                  <a:schemeClr val="tx1"/>
                </a:solidFill>
                <a:effectLst/>
                <a:latin typeface="+mn-lt"/>
                <a:ea typeface="+mn-ea"/>
                <a:cs typeface="+mn-cs"/>
              </a:rPr>
              <a:t>, and cluster tell the visualization how to group and display the bubbles</a:t>
            </a:r>
            <a:endParaRPr lang="en-US" sz="1100" b="0" i="0" u="none" strike="noStrike" kern="1200" dirty="0">
              <a:solidFill>
                <a:schemeClr val="tx1"/>
              </a:solidFill>
              <a:effectLst/>
              <a:latin typeface="+mn-lt"/>
              <a:ea typeface="+mn-ea"/>
              <a:cs typeface="+mn-cs"/>
            </a:endParaRPr>
          </a:p>
          <a:p>
            <a:pPr marL="171450" indent="-171450" rtl="0" fontAlgn="base">
              <a:buFont typeface="Arial" charset="0"/>
              <a:buChar char="•"/>
            </a:pPr>
            <a:r>
              <a:rPr lang="en-US" sz="1200" b="0" i="0" u="none" strike="noStrike" kern="1200" dirty="0" err="1">
                <a:solidFill>
                  <a:schemeClr val="tx1"/>
                </a:solidFill>
                <a:effectLst/>
                <a:latin typeface="+mn-lt"/>
                <a:ea typeface="+mn-ea"/>
                <a:cs typeface="+mn-cs"/>
              </a:rPr>
              <a:t>workset.tez</a:t>
            </a:r>
            <a:r>
              <a:rPr lang="en-US" sz="1200" b="0" i="0" u="none" strike="noStrike" kern="1200" dirty="0">
                <a:solidFill>
                  <a:schemeClr val="tx1"/>
                </a:solidFill>
                <a:effectLst/>
                <a:latin typeface="+mn-lt"/>
                <a:ea typeface="+mn-ea"/>
                <a:cs typeface="+mn-cs"/>
              </a:rPr>
              <a:t>: can be loaded into an instance of the </a:t>
            </a:r>
            <a:r>
              <a:rPr lang="en-US" sz="1200" b="0" i="0" u="none" strike="noStrike" kern="1200" dirty="0" err="1">
                <a:solidFill>
                  <a:schemeClr val="tx1"/>
                </a:solidFill>
                <a:effectLst/>
                <a:latin typeface="+mn-lt"/>
                <a:ea typeface="+mn-ea"/>
                <a:cs typeface="+mn-cs"/>
              </a:rPr>
              <a:t>InPho</a:t>
            </a:r>
            <a:r>
              <a:rPr lang="en-US" sz="1200" b="0" i="0" u="none" strike="noStrike" kern="1200" dirty="0">
                <a:solidFill>
                  <a:schemeClr val="tx1"/>
                </a:solidFill>
                <a:effectLst/>
                <a:latin typeface="+mn-lt"/>
                <a:ea typeface="+mn-ea"/>
                <a:cs typeface="+mn-cs"/>
              </a:rPr>
              <a:t> Topic Model Explorer on your own machine</a:t>
            </a:r>
          </a:p>
          <a:p>
            <a:pPr marL="628650" lvl="1" indent="-171450" rtl="0" fontAlgn="base">
              <a:buFont typeface="Arial" charset="0"/>
              <a:buChar char="•"/>
            </a:pPr>
            <a:r>
              <a:rPr lang="en-US" sz="1200" b="0" i="0" u="none" strike="noStrike" kern="1200" dirty="0">
                <a:solidFill>
                  <a:schemeClr val="tx1"/>
                </a:solidFill>
                <a:effectLst/>
                <a:latin typeface="+mn-lt"/>
                <a:ea typeface="+mn-ea"/>
                <a:cs typeface="+mn-cs"/>
              </a:rPr>
              <a:t>The topic modeling tool that underlies this algorithm can also be installed and run locally. </a:t>
            </a:r>
          </a:p>
          <a:p>
            <a:pPr marL="628650" lvl="1" indent="-171450" rtl="0" fontAlgn="base">
              <a:buFont typeface="Arial" charset="0"/>
              <a:buChar char="•"/>
            </a:pPr>
            <a:r>
              <a:rPr lang="en-US" sz="1200" b="0" i="0" u="none" strike="noStrike" kern="1200" dirty="0">
                <a:solidFill>
                  <a:schemeClr val="tx1"/>
                </a:solidFill>
                <a:effectLst/>
                <a:latin typeface="+mn-lt"/>
                <a:ea typeface="+mn-ea"/>
                <a:cs typeface="+mn-cs"/>
              </a:rPr>
              <a:t>You can feed the outputs of your HTRC algorithm into that tool if you have it installed and play with the visualization in more depth, as well as gain access to additional visualization view</a:t>
            </a:r>
          </a:p>
          <a:p>
            <a:pPr marL="628650" lvl="1" indent="-171450" rtl="0" fontAlgn="base">
              <a:buFont typeface="Arial" charset="0"/>
              <a:buChar char="•"/>
            </a:pPr>
            <a:r>
              <a:rPr lang="en-US" sz="1200" b="0" i="0" u="none" strike="noStrike" kern="1200" dirty="0">
                <a:solidFill>
                  <a:schemeClr val="tx1"/>
                </a:solidFill>
                <a:effectLst/>
                <a:latin typeface="+mn-lt"/>
                <a:ea typeface="+mn-ea"/>
                <a:cs typeface="+mn-cs"/>
              </a:rPr>
              <a:t>More information can be found by clicking the link in the algorithm description (</a:t>
            </a:r>
            <a:r>
              <a:rPr lang="en-US" sz="1400" b="0" i="0" u="none" strike="noStrike" kern="1200" dirty="0">
                <a:solidFill>
                  <a:schemeClr val="tx1"/>
                </a:solidFill>
                <a:effectLst/>
                <a:latin typeface="+mn-lt"/>
                <a:ea typeface="+mn-ea"/>
                <a:cs typeface="+mn-cs"/>
              </a:rPr>
              <a:t> </a:t>
            </a:r>
            <a:r>
              <a:rPr lang="en-US" sz="1400" b="0" i="0" u="sng" strike="noStrike" kern="1200" dirty="0">
                <a:solidFill>
                  <a:schemeClr val="tx1"/>
                </a:solidFill>
                <a:effectLst/>
                <a:latin typeface="+mn-lt"/>
                <a:ea typeface="+mn-ea"/>
                <a:cs typeface="+mn-cs"/>
                <a:hlinkClick r:id="rId3"/>
              </a:rPr>
              <a:t>https://inpho.github.io/topic-explorer/</a:t>
            </a:r>
            <a:r>
              <a:rPr lang="en-US" sz="1400" b="0" i="0" u="none" strike="noStrike" kern="1200" dirty="0">
                <a:solidFill>
                  <a:schemeClr val="tx1"/>
                </a:solidFill>
                <a:effectLst/>
                <a:latin typeface="+mn-lt"/>
                <a:ea typeface="+mn-ea"/>
                <a:cs typeface="+mn-cs"/>
              </a:rPr>
              <a:t>.) </a:t>
            </a:r>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Current step(s) in activity:</a:t>
            </a:r>
          </a:p>
          <a:p>
            <a:pPr rtl="0"/>
            <a:r>
              <a:rPr lang="en-US" sz="1200" b="0" i="0" u="none" strike="noStrike" kern="1200" dirty="0">
                <a:solidFill>
                  <a:schemeClr val="tx1"/>
                </a:solidFill>
                <a:effectLst/>
                <a:latin typeface="+mn-lt"/>
                <a:ea typeface="+mn-ea"/>
                <a:cs typeface="+mn-cs"/>
              </a:rPr>
              <a:t>•Click through the tabs</a:t>
            </a:r>
            <a:endParaRPr lang="en-US" sz="14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•Show how results can be downloaded </a:t>
            </a:r>
          </a:p>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27</a:t>
            </a:fld>
            <a:endParaRPr lang="en-US"/>
          </a:p>
        </p:txBody>
      </p:sp>
    </p:spTree>
    <p:extLst>
      <p:ext uri="{BB962C8B-B14F-4D97-AF65-F5344CB8AC3E}">
        <p14:creationId xmlns:p14="http://schemas.microsoft.com/office/powerpoint/2010/main" val="686691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a:solidFill>
                  <a:schemeClr val="tx1"/>
                </a:solidFill>
                <a:effectLst/>
                <a:latin typeface="+mn-lt"/>
                <a:ea typeface="MS PGothic" pitchFamily="34" charset="-128"/>
                <a:cs typeface="MS PGothic" charset="0"/>
              </a:rPr>
              <a:t>HANDS-ON ACTIVITY</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Arial" charset="0"/>
                <a:ea typeface="Arial" charset="0"/>
                <a:cs typeface="Arial" charset="0"/>
              </a:rPr>
              <a:t>Here are </a:t>
            </a:r>
            <a:r>
              <a:rPr lang="en-US" altLang="zh-CN" sz="1200" kern="1200" dirty="0">
                <a:solidFill>
                  <a:schemeClr val="tx1"/>
                </a:solidFill>
                <a:effectLst/>
                <a:latin typeface="Arial" charset="0"/>
                <a:ea typeface="Arial" charset="0"/>
                <a:cs typeface="Arial" charset="0"/>
              </a:rPr>
              <a:t>some</a:t>
            </a:r>
            <a:r>
              <a:rPr lang="zh-CN" altLang="en-US" sz="1200" kern="1200" dirty="0">
                <a:solidFill>
                  <a:schemeClr val="tx1"/>
                </a:solidFill>
                <a:effectLst/>
                <a:latin typeface="Arial" charset="0"/>
                <a:ea typeface="Arial" charset="0"/>
                <a:cs typeface="Arial" charset="0"/>
              </a:rPr>
              <a:t> </a:t>
            </a:r>
            <a:r>
              <a:rPr lang="en-US" altLang="zh-CN" sz="1200" kern="1200" dirty="0">
                <a:solidFill>
                  <a:schemeClr val="tx1"/>
                </a:solidFill>
                <a:effectLst/>
                <a:latin typeface="Arial" charset="0"/>
                <a:ea typeface="Arial" charset="0"/>
                <a:cs typeface="Arial" charset="0"/>
              </a:rPr>
              <a:t>of</a:t>
            </a:r>
            <a:r>
              <a:rPr lang="zh-CN" altLang="en-US" sz="1200" kern="1200" dirty="0">
                <a:solidFill>
                  <a:schemeClr val="tx1"/>
                </a:solidFill>
                <a:effectLst/>
                <a:latin typeface="Arial" charset="0"/>
                <a:ea typeface="Arial" charset="0"/>
                <a:cs typeface="Arial" charset="0"/>
              </a:rPr>
              <a:t> </a:t>
            </a:r>
            <a:r>
              <a:rPr lang="en-US" altLang="zh-CN" sz="1200" kern="1200" dirty="0">
                <a:solidFill>
                  <a:schemeClr val="tx1"/>
                </a:solidFill>
                <a:effectLst/>
                <a:latin typeface="Arial" charset="0"/>
                <a:ea typeface="Arial" charset="0"/>
                <a:cs typeface="Arial" charset="0"/>
              </a:rPr>
              <a:t>the</a:t>
            </a:r>
            <a:r>
              <a:rPr lang="zh-CN" altLang="en-US" sz="1200" kern="1200" dirty="0">
                <a:solidFill>
                  <a:schemeClr val="tx1"/>
                </a:solidFill>
                <a:effectLst/>
                <a:latin typeface="Arial" charset="0"/>
                <a:ea typeface="Arial" charset="0"/>
                <a:cs typeface="Arial" charset="0"/>
              </a:rPr>
              <a:t> </a:t>
            </a:r>
            <a:r>
              <a:rPr lang="en-US" sz="1200" kern="1200" dirty="0">
                <a:solidFill>
                  <a:schemeClr val="tx1"/>
                </a:solidFill>
                <a:effectLst/>
                <a:latin typeface="Arial" charset="0"/>
                <a:ea typeface="Arial" charset="0"/>
                <a:cs typeface="Arial" charset="0"/>
              </a:rPr>
              <a:t>topics generated by the algorithm.</a:t>
            </a:r>
          </a:p>
          <a:p>
            <a:endParaRPr lang="en-US" sz="1200" kern="1200" dirty="0">
              <a:solidFill>
                <a:schemeClr val="tx1"/>
              </a:solidFill>
              <a:effectLst/>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tx1"/>
                </a:solidFill>
                <a:effectLst/>
                <a:latin typeface="Arial" charset="0"/>
                <a:ea typeface="Arial" charset="0"/>
                <a:cs typeface="Arial" charset="0"/>
              </a:rPr>
              <a:t>Some</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possible</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names</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for</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the</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topics:</a:t>
            </a: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1:</a:t>
            </a:r>
            <a:r>
              <a:rPr lang="zh-CN" altLang="en-US" sz="1200" i="1" kern="1200" baseline="0" dirty="0">
                <a:solidFill>
                  <a:schemeClr val="tx1"/>
                </a:solidFill>
                <a:effectLst/>
                <a:latin typeface="Arial" charset="0"/>
                <a:ea typeface="Arial" charset="0"/>
                <a:cs typeface="Arial" charset="0"/>
              </a:rPr>
              <a:t> </a:t>
            </a:r>
            <a:r>
              <a:rPr lang="en-US" altLang="zh-CN" sz="1200" b="0" i="1" kern="1200" baseline="0" dirty="0">
                <a:solidFill>
                  <a:schemeClr val="tx1"/>
                </a:solidFill>
                <a:effectLst/>
                <a:latin typeface="Arial" charset="0"/>
                <a:ea typeface="Arial" charset="0"/>
                <a:cs typeface="Arial" charset="0"/>
              </a:rPr>
              <a:t>N</a:t>
            </a:r>
            <a:r>
              <a:rPr lang="en-US" sz="1200" b="0" i="1" u="none" strike="noStrike" kern="1200" dirty="0">
                <a:solidFill>
                  <a:schemeClr val="tx1"/>
                </a:solidFill>
                <a:effectLst/>
                <a:latin typeface="+mn-lt"/>
                <a:ea typeface="+mn-ea"/>
                <a:cs typeface="+mn-cs"/>
              </a:rPr>
              <a:t>ational security</a:t>
            </a:r>
            <a:endParaRPr lang="en-US" sz="1200" b="0" i="1"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2:</a:t>
            </a:r>
            <a:r>
              <a:rPr lang="zh-CN" altLang="en-US" sz="1200" i="1" kern="1200" baseline="0" dirty="0">
                <a:solidFill>
                  <a:schemeClr val="tx1"/>
                </a:solidFill>
                <a:effectLst/>
                <a:latin typeface="Arial" charset="0"/>
                <a:ea typeface="Arial" charset="0"/>
                <a:cs typeface="Arial" charset="0"/>
              </a:rPr>
              <a:t> </a:t>
            </a:r>
            <a:r>
              <a:rPr lang="en-US" sz="1200" b="0" i="1" u="none" strike="noStrike" kern="1200" dirty="0">
                <a:solidFill>
                  <a:schemeClr val="tx1"/>
                </a:solidFill>
                <a:effectLst/>
                <a:latin typeface="+mn-lt"/>
                <a:ea typeface="+mn-ea"/>
                <a:cs typeface="+mn-cs"/>
              </a:rPr>
              <a:t>U.S.-Soviet relations</a:t>
            </a:r>
            <a:endParaRPr lang="en-US" sz="1200" b="0"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3:</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Administration</a:t>
            </a:r>
            <a:endParaRPr lang="en-US" sz="1200" b="0"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4:</a:t>
            </a:r>
            <a:r>
              <a:rPr lang="zh-CN" altLang="en-US" sz="1200" i="1" kern="1200" baseline="0" dirty="0">
                <a:solidFill>
                  <a:schemeClr val="tx1"/>
                </a:solidFill>
                <a:effectLst/>
                <a:latin typeface="Arial" charset="0"/>
                <a:ea typeface="Arial" charset="0"/>
                <a:cs typeface="Arial" charset="0"/>
              </a:rPr>
              <a:t> </a:t>
            </a:r>
            <a:r>
              <a:rPr lang="en-US" altLang="zh-CN" sz="1200" b="0" i="1" kern="1200" dirty="0">
                <a:solidFill>
                  <a:schemeClr val="tx1"/>
                </a:solidFill>
                <a:effectLst/>
                <a:latin typeface="Arial" charset="0"/>
                <a:ea typeface="Arial" charset="0"/>
                <a:cs typeface="Arial" charset="0"/>
              </a:rPr>
              <a:t>International</a:t>
            </a:r>
            <a:r>
              <a:rPr lang="zh-CN" altLang="en-US" sz="1200" b="0" i="1" kern="1200" baseline="0" dirty="0">
                <a:solidFill>
                  <a:schemeClr val="tx1"/>
                </a:solidFill>
                <a:effectLst/>
                <a:latin typeface="Arial" charset="0"/>
                <a:ea typeface="Arial" charset="0"/>
                <a:cs typeface="Arial" charset="0"/>
              </a:rPr>
              <a:t> </a:t>
            </a:r>
            <a:r>
              <a:rPr lang="en-US" altLang="zh-CN" sz="1200" b="0" i="1" kern="1200" baseline="0" dirty="0">
                <a:solidFill>
                  <a:schemeClr val="tx1"/>
                </a:solidFill>
                <a:effectLst/>
                <a:latin typeface="Arial" charset="0"/>
                <a:ea typeface="Arial" charset="0"/>
                <a:cs typeface="Arial" charset="0"/>
              </a:rPr>
              <a:t>affairs</a:t>
            </a:r>
            <a:endParaRPr lang="en-US" sz="1200" b="0" i="1"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5:</a:t>
            </a:r>
            <a:r>
              <a:rPr lang="zh-CN" altLang="en-US" sz="1200" i="1" kern="1200" baseline="0" dirty="0">
                <a:solidFill>
                  <a:schemeClr val="tx1"/>
                </a:solidFill>
                <a:effectLst/>
                <a:latin typeface="Arial" charset="0"/>
                <a:ea typeface="Arial" charset="0"/>
                <a:cs typeface="Arial" charset="0"/>
              </a:rPr>
              <a:t> </a:t>
            </a:r>
            <a:r>
              <a:rPr lang="en-US" altLang="zh-CN" sz="1200" b="0" i="1" u="none" strike="noStrike" kern="1200" baseline="0" dirty="0">
                <a:solidFill>
                  <a:schemeClr val="tx1"/>
                </a:solidFill>
                <a:effectLst/>
                <a:latin typeface="+mn-lt"/>
                <a:ea typeface="+mn-ea"/>
                <a:cs typeface="+mn-cs"/>
              </a:rPr>
              <a:t>E</a:t>
            </a:r>
            <a:r>
              <a:rPr lang="en-US" sz="1200" b="0" i="1" u="none" strike="noStrike" kern="1200" dirty="0">
                <a:solidFill>
                  <a:schemeClr val="tx1"/>
                </a:solidFill>
                <a:effectLst/>
                <a:latin typeface="+mn-lt"/>
                <a:ea typeface="+mn-ea"/>
                <a:cs typeface="+mn-cs"/>
              </a:rPr>
              <a:t>conomic issues</a:t>
            </a:r>
            <a:endParaRPr lang="en-US" sz="1200" b="0" kern="1200" dirty="0">
              <a:solidFill>
                <a:schemeClr val="tx1"/>
              </a:solidFill>
              <a:effectLst/>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28</a:t>
            </a:fld>
            <a:endParaRPr lang="en-US"/>
          </a:p>
        </p:txBody>
      </p:sp>
    </p:spTree>
    <p:extLst>
      <p:ext uri="{BB962C8B-B14F-4D97-AF65-F5344CB8AC3E}">
        <p14:creationId xmlns:p14="http://schemas.microsoft.com/office/powerpoint/2010/main" val="1094386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look at these results together. As we have mentioned before, topic modeling basically makes guesses about topics in the form of groupings of words, but it cannot directly give you what these groups of words stand for. What exactly are these topics still needs to be identified by the researcher. What would you name these topics? Are you skeptical of any of the results? Did you learn anything new from the topics produced?</a:t>
            </a:r>
          </a:p>
          <a:p>
            <a:endParaRPr lang="en-US" sz="1200" kern="1200" dirty="0">
              <a:solidFill>
                <a:schemeClr val="tx1"/>
              </a:solidFill>
              <a:effectLst/>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i="1" kern="1200" dirty="0">
                <a:solidFill>
                  <a:schemeClr val="tx1"/>
                </a:solidFill>
                <a:effectLst/>
                <a:latin typeface="Arial" charset="0"/>
                <a:ea typeface="Arial" charset="0"/>
                <a:cs typeface="Arial" charset="0"/>
              </a:rPr>
              <a:t>Some</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possible</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names</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for</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the</a:t>
            </a:r>
            <a:r>
              <a:rPr lang="zh-CN" altLang="en-US" sz="1200" i="1" kern="1200" dirty="0">
                <a:solidFill>
                  <a:schemeClr val="tx1"/>
                </a:solidFill>
                <a:effectLst/>
                <a:latin typeface="Arial" charset="0"/>
                <a:ea typeface="Arial" charset="0"/>
                <a:cs typeface="Arial" charset="0"/>
              </a:rPr>
              <a:t> </a:t>
            </a:r>
            <a:r>
              <a:rPr lang="en-US" altLang="zh-CN" sz="1200" i="1" kern="1200" dirty="0">
                <a:solidFill>
                  <a:schemeClr val="tx1"/>
                </a:solidFill>
                <a:effectLst/>
                <a:latin typeface="Arial" charset="0"/>
                <a:ea typeface="Arial" charset="0"/>
                <a:cs typeface="Arial" charset="0"/>
              </a:rPr>
              <a:t>topics:</a:t>
            </a: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1:</a:t>
            </a:r>
            <a:r>
              <a:rPr lang="zh-CN" altLang="en-US" sz="1200" i="1" kern="1200" baseline="0" dirty="0">
                <a:solidFill>
                  <a:schemeClr val="tx1"/>
                </a:solidFill>
                <a:effectLst/>
                <a:latin typeface="Arial" charset="0"/>
                <a:ea typeface="Arial" charset="0"/>
                <a:cs typeface="Arial" charset="0"/>
              </a:rPr>
              <a:t> </a:t>
            </a:r>
            <a:r>
              <a:rPr lang="en-US" altLang="zh-CN" sz="1200" b="0" i="1" kern="1200" baseline="0" dirty="0">
                <a:solidFill>
                  <a:schemeClr val="tx1"/>
                </a:solidFill>
                <a:effectLst/>
                <a:latin typeface="Arial" charset="0"/>
                <a:ea typeface="Arial" charset="0"/>
                <a:cs typeface="Arial" charset="0"/>
              </a:rPr>
              <a:t>N</a:t>
            </a:r>
            <a:r>
              <a:rPr lang="en-US" sz="1200" b="0" i="1" u="none" strike="noStrike" kern="1200" dirty="0">
                <a:solidFill>
                  <a:schemeClr val="tx1"/>
                </a:solidFill>
                <a:effectLst/>
                <a:latin typeface="+mn-lt"/>
                <a:ea typeface="+mn-ea"/>
                <a:cs typeface="+mn-cs"/>
              </a:rPr>
              <a:t>ational security</a:t>
            </a:r>
            <a:endParaRPr lang="en-US" sz="1200" b="0" i="1"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2:</a:t>
            </a:r>
            <a:r>
              <a:rPr lang="zh-CN" altLang="en-US" sz="1200" i="1" kern="1200" baseline="0" dirty="0">
                <a:solidFill>
                  <a:schemeClr val="tx1"/>
                </a:solidFill>
                <a:effectLst/>
                <a:latin typeface="Arial" charset="0"/>
                <a:ea typeface="Arial" charset="0"/>
                <a:cs typeface="Arial" charset="0"/>
              </a:rPr>
              <a:t> </a:t>
            </a:r>
            <a:r>
              <a:rPr lang="en-US" sz="1200" b="0" i="1" u="none" strike="noStrike" kern="1200" dirty="0">
                <a:solidFill>
                  <a:schemeClr val="tx1"/>
                </a:solidFill>
                <a:effectLst/>
                <a:latin typeface="+mn-lt"/>
                <a:ea typeface="+mn-ea"/>
                <a:cs typeface="+mn-cs"/>
              </a:rPr>
              <a:t>U.S.-Soviet relations</a:t>
            </a:r>
            <a:endParaRPr lang="en-US" sz="1200" b="0"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3:</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Administration</a:t>
            </a:r>
            <a:endParaRPr lang="en-US" sz="1200" b="0"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4:</a:t>
            </a:r>
            <a:r>
              <a:rPr lang="zh-CN" altLang="en-US" sz="1200" i="1" kern="1200" baseline="0" dirty="0">
                <a:solidFill>
                  <a:schemeClr val="tx1"/>
                </a:solidFill>
                <a:effectLst/>
                <a:latin typeface="Arial" charset="0"/>
                <a:ea typeface="Arial" charset="0"/>
                <a:cs typeface="Arial" charset="0"/>
              </a:rPr>
              <a:t> </a:t>
            </a:r>
            <a:r>
              <a:rPr lang="en-US" altLang="zh-CN" sz="1200" b="0" i="1" kern="1200" dirty="0">
                <a:solidFill>
                  <a:schemeClr val="tx1"/>
                </a:solidFill>
                <a:effectLst/>
                <a:latin typeface="Arial" charset="0"/>
                <a:ea typeface="Arial" charset="0"/>
                <a:cs typeface="Arial" charset="0"/>
              </a:rPr>
              <a:t>International</a:t>
            </a:r>
            <a:r>
              <a:rPr lang="zh-CN" altLang="en-US" sz="1200" b="0" i="1" kern="1200" baseline="0" dirty="0">
                <a:solidFill>
                  <a:schemeClr val="tx1"/>
                </a:solidFill>
                <a:effectLst/>
                <a:latin typeface="Arial" charset="0"/>
                <a:ea typeface="Arial" charset="0"/>
                <a:cs typeface="Arial" charset="0"/>
              </a:rPr>
              <a:t> </a:t>
            </a:r>
            <a:r>
              <a:rPr lang="en-US" altLang="zh-CN" sz="1200" b="0" i="1" kern="1200" baseline="0" dirty="0">
                <a:solidFill>
                  <a:schemeClr val="tx1"/>
                </a:solidFill>
                <a:effectLst/>
                <a:latin typeface="Arial" charset="0"/>
                <a:ea typeface="Arial" charset="0"/>
                <a:cs typeface="Arial" charset="0"/>
              </a:rPr>
              <a:t>affairs</a:t>
            </a:r>
            <a:endParaRPr lang="en-US" sz="1200" b="0" i="1" kern="1200" dirty="0">
              <a:solidFill>
                <a:schemeClr val="tx1"/>
              </a:solidFill>
              <a:effectLst/>
              <a:latin typeface="Arial" charset="0"/>
              <a:ea typeface="Arial" charset="0"/>
              <a:cs typeface="Arial" charset="0"/>
            </a:endParaRPr>
          </a:p>
          <a:p>
            <a:r>
              <a:rPr lang="en-US" altLang="zh-CN" sz="1200" i="1" kern="1200" dirty="0">
                <a:solidFill>
                  <a:schemeClr val="tx1"/>
                </a:solidFill>
                <a:effectLst/>
                <a:latin typeface="Arial" charset="0"/>
                <a:ea typeface="Arial" charset="0"/>
                <a:cs typeface="Arial" charset="0"/>
              </a:rPr>
              <a:t>Topic</a:t>
            </a:r>
            <a:r>
              <a:rPr lang="zh-CN" altLang="en-US" sz="1200" i="1" kern="1200" baseline="0" dirty="0">
                <a:solidFill>
                  <a:schemeClr val="tx1"/>
                </a:solidFill>
                <a:effectLst/>
                <a:latin typeface="Arial" charset="0"/>
                <a:ea typeface="Arial" charset="0"/>
                <a:cs typeface="Arial" charset="0"/>
              </a:rPr>
              <a:t> </a:t>
            </a:r>
            <a:r>
              <a:rPr lang="en-US" altLang="zh-CN" sz="1200" i="1" kern="1200" baseline="0" dirty="0">
                <a:solidFill>
                  <a:schemeClr val="tx1"/>
                </a:solidFill>
                <a:effectLst/>
                <a:latin typeface="Arial" charset="0"/>
                <a:ea typeface="Arial" charset="0"/>
                <a:cs typeface="Arial" charset="0"/>
              </a:rPr>
              <a:t>5:</a:t>
            </a:r>
            <a:r>
              <a:rPr lang="zh-CN" altLang="en-US" sz="1200" i="1" kern="1200" baseline="0" dirty="0">
                <a:solidFill>
                  <a:schemeClr val="tx1"/>
                </a:solidFill>
                <a:effectLst/>
                <a:latin typeface="Arial" charset="0"/>
                <a:ea typeface="Arial" charset="0"/>
                <a:cs typeface="Arial" charset="0"/>
              </a:rPr>
              <a:t> </a:t>
            </a:r>
            <a:r>
              <a:rPr lang="en-US" altLang="zh-CN" sz="1200" b="0" i="1" u="none" strike="noStrike" kern="1200" baseline="0" dirty="0">
                <a:solidFill>
                  <a:schemeClr val="tx1"/>
                </a:solidFill>
                <a:effectLst/>
                <a:latin typeface="+mn-lt"/>
                <a:ea typeface="+mn-ea"/>
                <a:cs typeface="+mn-cs"/>
              </a:rPr>
              <a:t>E</a:t>
            </a:r>
            <a:r>
              <a:rPr lang="en-US" sz="1200" b="0" i="1" u="none" strike="noStrike" kern="1200" dirty="0">
                <a:solidFill>
                  <a:schemeClr val="tx1"/>
                </a:solidFill>
                <a:effectLst/>
                <a:latin typeface="+mn-lt"/>
                <a:ea typeface="+mn-ea"/>
                <a:cs typeface="+mn-cs"/>
              </a:rPr>
              <a:t>conomic issues</a:t>
            </a:r>
            <a:endParaRPr lang="en-US" sz="1200" b="0" kern="1200" dirty="0">
              <a:solidFill>
                <a:schemeClr val="tx1"/>
              </a:solidFill>
              <a:effectLst/>
              <a:latin typeface="Arial" charset="0"/>
              <a:ea typeface="Arial" charset="0"/>
              <a:cs typeface="Arial" charset="0"/>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29</a:t>
            </a:fld>
            <a:endParaRPr lang="en-US"/>
          </a:p>
        </p:txBody>
      </p:sp>
    </p:spTree>
    <p:extLst>
      <p:ext uri="{BB962C8B-B14F-4D97-AF65-F5344CB8AC3E}">
        <p14:creationId xmlns:p14="http://schemas.microsoft.com/office/powerpoint/2010/main" val="498314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module, you will have run the HTRC Topic Modeling algorithm on a sample </a:t>
            </a:r>
            <a:r>
              <a:rPr lang="en-US" dirty="0" err="1"/>
              <a:t>workset</a:t>
            </a:r>
            <a:r>
              <a:rPr lang="en-US" dirty="0"/>
              <a:t> of politically-themed</a:t>
            </a:r>
            <a:r>
              <a:rPr lang="en-US" baseline="0" dirty="0"/>
              <a:t> texts and analyzed the results. </a:t>
            </a:r>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3</a:t>
            </a:fld>
            <a:endParaRPr lang="en-US"/>
          </a:p>
        </p:txBody>
      </p:sp>
    </p:spTree>
    <p:extLst>
      <p:ext uri="{BB962C8B-B14F-4D97-AF65-F5344CB8AC3E}">
        <p14:creationId xmlns:p14="http://schemas.microsoft.com/office/powerpoint/2010/main" val="922654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Now, let’s return to our Creativity Boom case study by Sam. In the early stages of Sam’s research project, he experimented with HTRC algorithms, using an earlier version of the topic modeling algorithm. He had built a </a:t>
            </a:r>
            <a:r>
              <a:rPr lang="en-US" sz="1200" b="0" i="0" u="none" strike="noStrike" kern="1200" dirty="0" err="1">
                <a:solidFill>
                  <a:schemeClr val="tx1"/>
                </a:solidFill>
                <a:effectLst/>
                <a:latin typeface="+mn-lt"/>
                <a:ea typeface="+mn-ea"/>
                <a:cs typeface="+mn-cs"/>
              </a:rPr>
              <a:t>workset</a:t>
            </a:r>
            <a:r>
              <a:rPr lang="en-US" sz="1200" b="0" i="0" u="none" strike="noStrike" kern="1200" dirty="0">
                <a:solidFill>
                  <a:schemeClr val="tx1"/>
                </a:solidFill>
                <a:effectLst/>
                <a:latin typeface="+mn-lt"/>
                <a:ea typeface="+mn-ea"/>
                <a:cs typeface="+mn-cs"/>
              </a:rPr>
              <a:t> of volumes containing “</a:t>
            </a:r>
            <a:r>
              <a:rPr lang="en-US" sz="1200" b="0" i="0" u="none" strike="noStrike" kern="1200" dirty="0" err="1">
                <a:solidFill>
                  <a:schemeClr val="tx1"/>
                </a:solidFill>
                <a:effectLst/>
                <a:latin typeface="+mn-lt"/>
                <a:ea typeface="+mn-ea"/>
                <a:cs typeface="+mn-cs"/>
              </a:rPr>
              <a:t>creativ</a:t>
            </a:r>
            <a:r>
              <a:rPr lang="en-US" sz="1200" b="0" i="0" u="none" strike="noStrike" kern="1200" dirty="0">
                <a:solidFill>
                  <a:schemeClr val="tx1"/>
                </a:solidFill>
                <a:effectLst/>
                <a:latin typeface="+mn-lt"/>
                <a:ea typeface="+mn-ea"/>
                <a:cs typeface="+mn-cs"/>
              </a:rPr>
              <a:t>” in the title. Then he did topic modeling because he wanted to see what topics were prevalent in volumes related to the subject of creativity.</a:t>
            </a:r>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30</a:t>
            </a:fld>
            <a:endParaRPr lang="en-US"/>
          </a:p>
        </p:txBody>
      </p:sp>
    </p:spTree>
    <p:extLst>
      <p:ext uri="{BB962C8B-B14F-4D97-AF65-F5344CB8AC3E}">
        <p14:creationId xmlns:p14="http://schemas.microsoft.com/office/powerpoint/2010/main" val="1000131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rgbClr val="FF0000"/>
                </a:solidFill>
                <a:effectLst/>
                <a:latin typeface="+mn-lt"/>
                <a:ea typeface="+mn-ea"/>
                <a:cs typeface="+mn-cs"/>
              </a:rPr>
              <a:t>These</a:t>
            </a:r>
            <a:r>
              <a:rPr lang="en-US" sz="1200" kern="1200" baseline="0" dirty="0">
                <a:solidFill>
                  <a:srgbClr val="FF0000"/>
                </a:solidFill>
                <a:effectLst/>
                <a:latin typeface="+mn-lt"/>
                <a:ea typeface="+mn-ea"/>
                <a:cs typeface="+mn-cs"/>
              </a:rPr>
              <a:t> </a:t>
            </a:r>
            <a:r>
              <a:rPr lang="en-US" sz="1200" kern="1200" dirty="0">
                <a:solidFill>
                  <a:srgbClr val="FF0000"/>
                </a:solidFill>
                <a:effectLst/>
                <a:latin typeface="+mn-lt"/>
                <a:ea typeface="+mn-ea"/>
                <a:cs typeface="+mn-cs"/>
              </a:rPr>
              <a:t>are the topics that can be generated by the algorithm using Sam’s </a:t>
            </a:r>
            <a:r>
              <a:rPr lang="en-US" sz="1200" kern="1200" dirty="0" err="1">
                <a:solidFill>
                  <a:srgbClr val="FF0000"/>
                </a:solidFill>
                <a:effectLst/>
                <a:latin typeface="+mn-lt"/>
                <a:ea typeface="+mn-ea"/>
                <a:cs typeface="+mn-cs"/>
              </a:rPr>
              <a:t>workset</a:t>
            </a:r>
            <a:r>
              <a:rPr lang="en-US" sz="1200" kern="1200" baseline="0" dirty="0">
                <a:solidFill>
                  <a:srgbClr val="FF0000"/>
                </a:solidFill>
                <a:effectLst/>
                <a:latin typeface="+mn-lt"/>
                <a:ea typeface="+mn-ea"/>
                <a:cs typeface="+mn-cs"/>
              </a:rPr>
              <a:t> of volumes that contain </a:t>
            </a:r>
            <a:r>
              <a:rPr lang="en-US" sz="1200" kern="1200" baseline="0" dirty="0" err="1">
                <a:solidFill>
                  <a:srgbClr val="FF0000"/>
                </a:solidFill>
                <a:effectLst/>
                <a:latin typeface="+mn-lt"/>
                <a:ea typeface="+mn-ea"/>
                <a:cs typeface="+mn-cs"/>
              </a:rPr>
              <a:t>creativ</a:t>
            </a:r>
            <a:r>
              <a:rPr lang="en-US" sz="1200" kern="1200" baseline="0" dirty="0">
                <a:solidFill>
                  <a:srgbClr val="FF0000"/>
                </a:solidFill>
                <a:effectLst/>
                <a:latin typeface="+mn-lt"/>
                <a:ea typeface="+mn-ea"/>
                <a:cs typeface="+mn-cs"/>
              </a:rPr>
              <a:t>* in the title</a:t>
            </a:r>
            <a:r>
              <a:rPr lang="en-US" sz="1200" kern="1200" dirty="0">
                <a:solidFill>
                  <a:srgbClr val="FF0000"/>
                </a:solidFill>
                <a:effectLst/>
                <a:latin typeface="+mn-lt"/>
                <a:ea typeface="+mn-ea"/>
                <a:cs typeface="+mn-cs"/>
              </a:rPr>
              <a:t>. Look at the results. Do you think they are illuminating? </a:t>
            </a:r>
          </a:p>
          <a:p>
            <a:endParaRPr lang="en-US"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see that the dataset can affect the output in not-so-great ways.</a:t>
            </a:r>
          </a:p>
          <a:p>
            <a:endParaRPr lang="en-US" sz="1200" kern="1200" dirty="0">
              <a:solidFill>
                <a:srgbClr val="FF0000"/>
              </a:solidFill>
              <a:effectLst/>
              <a:latin typeface="+mn-lt"/>
              <a:ea typeface="+mn-ea"/>
              <a:cs typeface="+mn-cs"/>
            </a:endParaRPr>
          </a:p>
          <a:p>
            <a:endParaRPr lang="en-US" sz="1200" kern="1200" dirty="0">
              <a:solidFill>
                <a:srgbClr val="FF0000"/>
              </a:solidFill>
              <a:effectLst/>
              <a:latin typeface="+mn-lt"/>
              <a:ea typeface="+mn-ea"/>
              <a:cs typeface="+mn-cs"/>
            </a:endParaRPr>
          </a:p>
          <a:p>
            <a:endParaRPr lang="en-US" sz="1200" kern="1200" dirty="0">
              <a:solidFill>
                <a:srgbClr val="FF00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31</a:t>
            </a:fld>
            <a:endParaRPr lang="en-US"/>
          </a:p>
        </p:txBody>
      </p:sp>
    </p:spTree>
    <p:extLst>
      <p:ext uri="{BB962C8B-B14F-4D97-AF65-F5344CB8AC3E}">
        <p14:creationId xmlns:p14="http://schemas.microsoft.com/office/powerpoint/2010/main" val="1258290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dirty="0"/>
              <a:t>Remember</a:t>
            </a:r>
            <a:r>
              <a:rPr lang="en-US" baseline="0" dirty="0"/>
              <a:t> our tips for topic modeling. Sam’s </a:t>
            </a:r>
            <a:r>
              <a:rPr lang="en-US" baseline="0" dirty="0" err="1"/>
              <a:t>workset</a:t>
            </a:r>
            <a:r>
              <a:rPr lang="en-US" baseline="0" dirty="0"/>
              <a:t> included substantial government documents. Do you think they would have skewed his results?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32</a:t>
            </a:fld>
            <a:endParaRPr lang="en-US"/>
          </a:p>
        </p:txBody>
      </p:sp>
    </p:spTree>
    <p:extLst>
      <p:ext uri="{BB962C8B-B14F-4D97-AF65-F5344CB8AC3E}">
        <p14:creationId xmlns:p14="http://schemas.microsoft.com/office/powerpoint/2010/main" val="13797358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Sam wanted to explore 20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century (i.e. predominately in-copyright) volumes, he applied for an HTRC ACS award that allowed him to have assistance analyzing otherwise (at that point) restricted text.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Sam’s false start with his public domain corpus and topic modeling exploration are great real-world examples of the non-linear research process. Using the web-based algorithm, he was able to quickly discern there was an issue with his </a:t>
            </a:r>
            <a:r>
              <a:rPr lang="en-US" sz="1200" kern="1200" dirty="0" err="1">
                <a:solidFill>
                  <a:schemeClr val="tx1"/>
                </a:solidFill>
                <a:effectLst/>
                <a:latin typeface="+mn-lt"/>
                <a:ea typeface="+mn-ea"/>
                <a:cs typeface="+mn-cs"/>
              </a:rPr>
              <a:t>workset</a:t>
            </a:r>
            <a:r>
              <a:rPr lang="en-US" sz="1200" kern="1200" dirty="0">
                <a:solidFill>
                  <a:schemeClr val="tx1"/>
                </a:solidFill>
                <a:effectLst/>
                <a:latin typeface="+mn-lt"/>
                <a:ea typeface="+mn-ea"/>
                <a:cs typeface="+mn-cs"/>
              </a:rPr>
              <a:t>. This realization allowed him to move on to other options.</a:t>
            </a:r>
          </a:p>
          <a:p>
            <a:endParaRPr lang="en-US" sz="1200" kern="1200" dirty="0">
              <a:solidFill>
                <a:srgbClr val="FF0000"/>
              </a:solidFill>
              <a:effectLst/>
              <a:latin typeface="+mn-lt"/>
              <a:ea typeface="+mn-ea"/>
              <a:cs typeface="+mn-cs"/>
            </a:endParaRPr>
          </a:p>
          <a:p>
            <a:endParaRPr lang="en-US" sz="1200" kern="1200" dirty="0">
              <a:solidFill>
                <a:srgbClr val="FF00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33</a:t>
            </a:fld>
            <a:endParaRPr lang="en-US"/>
          </a:p>
        </p:txBody>
      </p:sp>
    </p:spTree>
    <p:extLst>
      <p:ext uri="{BB962C8B-B14F-4D97-AF65-F5344CB8AC3E}">
        <p14:creationId xmlns:p14="http://schemas.microsoft.com/office/powerpoint/2010/main" val="1604151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Again, remember that there are a host of pre-built tools that you can use for text analysis. Here are some we mentioned before</a:t>
            </a:r>
            <a:r>
              <a:rPr lang="en-US" dirty="0">
                <a:effectLst/>
              </a:rPr>
              <a:t> </a:t>
            </a:r>
            <a:r>
              <a:rPr lang="en-US" sz="1200" kern="1200" dirty="0">
                <a:solidFill>
                  <a:schemeClr val="tx1"/>
                </a:solidFill>
                <a:effectLst/>
                <a:latin typeface="+mn-lt"/>
                <a:ea typeface="+mn-ea"/>
                <a:cs typeface="+mn-cs"/>
              </a:rPr>
              <a:t>:</a:t>
            </a:r>
          </a:p>
          <a:p>
            <a:pPr marL="171450" lvl="0" indent="-171450">
              <a:buFont typeface="Arial" charset="0"/>
              <a:buChar char="•"/>
            </a:pPr>
            <a:r>
              <a:rPr lang="en-US" u="none" strike="noStrike" baseline="0" dirty="0" err="1">
                <a:effectLst/>
              </a:rPr>
              <a:t>Voyant</a:t>
            </a:r>
            <a:r>
              <a:rPr lang="en-US" u="none" strike="noStrike" baseline="0" dirty="0">
                <a:effectLst/>
              </a:rPr>
              <a:t> is very easy to use, it’s flexible in the kinds of files that can be examined, and it is excellent for teaching</a:t>
            </a:r>
          </a:p>
          <a:p>
            <a:pPr marL="171450" lvl="0" indent="-171450">
              <a:buFont typeface="Arial" charset="0"/>
              <a:buChar char="•"/>
            </a:pPr>
            <a:r>
              <a:rPr lang="en-US" u="none" strike="noStrike" baseline="0" dirty="0" err="1">
                <a:effectLst/>
              </a:rPr>
              <a:t>Lexos</a:t>
            </a:r>
            <a:r>
              <a:rPr lang="en-US" u="none" strike="noStrike" baseline="0" dirty="0">
                <a:effectLst/>
              </a:rPr>
              <a:t> has nice text cleaning capabilities and can also produce nice visualizations like word clouds</a:t>
            </a:r>
          </a:p>
          <a:p>
            <a:pPr marL="171450" lvl="0" indent="-171450">
              <a:buFont typeface="Arial" charset="0"/>
              <a:buChar char="•"/>
            </a:pPr>
            <a:r>
              <a:rPr lang="en-US" u="none" strike="noStrike" baseline="0" dirty="0" err="1">
                <a:effectLst/>
              </a:rPr>
              <a:t>AntConc</a:t>
            </a:r>
            <a:r>
              <a:rPr lang="en-US" u="none" strike="noStrike" baseline="0" dirty="0">
                <a:effectLst/>
              </a:rPr>
              <a:t> is recommended for building concordances The WEKA workbench is a downloadable tool that assists with machine learning</a:t>
            </a:r>
          </a:p>
          <a:p>
            <a:pPr marL="171450" lvl="0" indent="-171450">
              <a:buFont typeface="Arial" charset="0"/>
              <a:buChar char="•"/>
            </a:pPr>
            <a:r>
              <a:rPr lang="en-US" u="none" strike="noStrike" baseline="0" dirty="0">
                <a:effectLst/>
              </a:rPr>
              <a:t>HTRC Algorithms are good for when a researcher wants to analyze text from the HT corpus specifically, and they are suited for quick analysis or teaching</a:t>
            </a:r>
            <a:endParaRPr lang="en-US" u="none" strike="noStrike" dirty="0">
              <a:effectLst/>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34</a:t>
            </a:fld>
            <a:endParaRPr lang="en-US"/>
          </a:p>
        </p:txBody>
      </p:sp>
    </p:spTree>
    <p:extLst>
      <p:ext uri="{BB962C8B-B14F-4D97-AF65-F5344CB8AC3E}">
        <p14:creationId xmlns:p14="http://schemas.microsoft.com/office/powerpoint/2010/main" val="1061203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Before we end this session, let’s have a short discussion about digital scholarship in an educational or research setting. Do you teach digital scholarship tools to students and researchers? What aspects do you find challenging? What techniques have worked for you in the past?</a:t>
            </a:r>
            <a:r>
              <a:rPr lang="en-US" sz="1200" i="1" kern="1200" dirty="0">
                <a:solidFill>
                  <a:schemeClr val="tx1"/>
                </a:solidFill>
                <a:effectLst/>
                <a:latin typeface="+mn-lt"/>
                <a:ea typeface="+mn-ea"/>
                <a:cs typeface="+mn-cs"/>
              </a:rPr>
              <a:t> </a:t>
            </a:r>
            <a:r>
              <a:rPr lang="en-US" dirty="0"/>
              <a:t>If you have not taught digital scholarship tools</a:t>
            </a:r>
            <a:r>
              <a:rPr lang="en-US" altLang="zh-CN" dirty="0"/>
              <a:t>,</a:t>
            </a:r>
            <a:r>
              <a:rPr lang="zh-CN" altLang="en-US" baseline="0" dirty="0"/>
              <a:t> </a:t>
            </a:r>
            <a:r>
              <a:rPr lang="en-US" dirty="0"/>
              <a:t>what techniques appeal most to you at this point?</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(This is should be a small group discussion for 5-10 minutes)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35</a:t>
            </a:fld>
            <a:endParaRPr lang="en-US"/>
          </a:p>
        </p:txBody>
      </p:sp>
    </p:spTree>
    <p:extLst>
      <p:ext uri="{BB962C8B-B14F-4D97-AF65-F5344CB8AC3E}">
        <p14:creationId xmlns:p14="http://schemas.microsoft.com/office/powerpoint/2010/main" val="199852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a:solidFill>
                  <a:schemeClr val="tx1"/>
                </a:solidFill>
                <a:effectLst/>
                <a:latin typeface="+mn-lt"/>
                <a:ea typeface="MS PGothic" pitchFamily="34" charset="-128"/>
                <a:cs typeface="MS PGothic" charset="0"/>
              </a:rPr>
              <a:t>That’s all we have for this lesson, and we will be happy to take any questions from you. </a:t>
            </a:r>
          </a:p>
          <a:p>
            <a:endParaRPr lang="en-US"/>
          </a:p>
        </p:txBody>
      </p:sp>
      <p:sp>
        <p:nvSpPr>
          <p:cNvPr id="4" name="Slide Number Placeholder 3"/>
          <p:cNvSpPr>
            <a:spLocks noGrp="1"/>
          </p:cNvSpPr>
          <p:nvPr>
            <p:ph type="sldNum" sz="quarter" idx="10"/>
          </p:nvPr>
        </p:nvSpPr>
        <p:spPr/>
        <p:txBody>
          <a:bodyPr/>
          <a:lstStyle/>
          <a:p>
            <a:fld id="{853A730F-BF44-DB45-8FF7-BA9FD32FADF5}" type="slidenum">
              <a:rPr lang="en-US" smtClean="0"/>
              <a:pPr/>
              <a:t>36</a:t>
            </a:fld>
            <a:endParaRPr lang="en-US"/>
          </a:p>
        </p:txBody>
      </p:sp>
    </p:spTree>
    <p:extLst>
      <p:ext uri="{BB962C8B-B14F-4D97-AF65-F5344CB8AC3E}">
        <p14:creationId xmlns:p14="http://schemas.microsoft.com/office/powerpoint/2010/main" val="114969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(Show references so attendees know where to find them later.)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37</a:t>
            </a:fld>
            <a:endParaRPr lang="en-US"/>
          </a:p>
        </p:txBody>
      </p:sp>
    </p:spTree>
    <p:extLst>
      <p:ext uri="{BB962C8B-B14F-4D97-AF65-F5344CB8AC3E}">
        <p14:creationId xmlns:p14="http://schemas.microsoft.com/office/powerpoint/2010/main" val="1841774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MS PGothic" charset="0"/>
              </a:rPr>
              <a:t>For performing text analysis, there are both pre-built tools and do-it-yourself tools that you can choose from. </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The benefits of pre-built tools are they are usually easy to use, they don’t require too much technical knowledge, and they can be very useful in teaching.</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The main drawback of pre-built tools is because they have predefined functions, they offer less control to the researcher and limit what a user can accomplish.</a:t>
            </a:r>
          </a:p>
          <a:p>
            <a:endParaRPr lang="en-US" sz="1200" kern="1200" dirty="0">
              <a:solidFill>
                <a:schemeClr val="tx1"/>
              </a:solidFill>
              <a:effectLst/>
              <a:latin typeface="+mn-lt"/>
              <a:ea typeface="MS PGothic" pitchFamily="34" charset="-128"/>
              <a:cs typeface="MS PGothic" charset="0"/>
            </a:endParaRPr>
          </a:p>
          <a:p>
            <a:r>
              <a:rPr lang="en-US" sz="1200" kern="1200" dirty="0" err="1">
                <a:solidFill>
                  <a:schemeClr val="tx1"/>
                </a:solidFill>
                <a:effectLst/>
                <a:latin typeface="+mn-lt"/>
                <a:ea typeface="MS PGothic" pitchFamily="34" charset="-128"/>
                <a:cs typeface="MS PGothic" charset="0"/>
              </a:rPr>
              <a:t>Voyant</a:t>
            </a:r>
            <a:r>
              <a:rPr lang="en-US" sz="1200" kern="1200" dirty="0">
                <a:solidFill>
                  <a:schemeClr val="tx1"/>
                </a:solidFill>
                <a:effectLst/>
                <a:latin typeface="+mn-lt"/>
                <a:ea typeface="MS PGothic" pitchFamily="34" charset="-128"/>
                <a:cs typeface="MS PGothic" charset="0"/>
              </a:rPr>
              <a:t>, </a:t>
            </a:r>
            <a:r>
              <a:rPr lang="en-US" sz="1200" kern="1200" dirty="0" err="1">
                <a:solidFill>
                  <a:schemeClr val="tx1"/>
                </a:solidFill>
                <a:effectLst/>
                <a:latin typeface="+mn-lt"/>
                <a:ea typeface="MS PGothic" pitchFamily="34" charset="-128"/>
                <a:cs typeface="MS PGothic" charset="0"/>
              </a:rPr>
              <a:t>Lexos</a:t>
            </a:r>
            <a:r>
              <a:rPr lang="en-US" sz="1200" kern="1200" dirty="0">
                <a:solidFill>
                  <a:schemeClr val="tx1"/>
                </a:solidFill>
                <a:effectLst/>
                <a:latin typeface="+mn-lt"/>
                <a:ea typeface="MS PGothic" pitchFamily="34" charset="-128"/>
                <a:cs typeface="MS PGothic" charset="0"/>
              </a:rPr>
              <a:t>, and HTRC algorithms are examples of pre-built tools.</a:t>
            </a:r>
            <a:r>
              <a:rPr lang="zh-CN" altLang="en-US" sz="1200" kern="1200" dirty="0">
                <a:solidFill>
                  <a:schemeClr val="tx1"/>
                </a:solidFill>
                <a:effectLst/>
                <a:latin typeface="+mn-lt"/>
                <a:ea typeface="MS PGothic" pitchFamily="34" charset="-128"/>
                <a:cs typeface="MS PGothic" charset="0"/>
              </a:rPr>
              <a:t> </a:t>
            </a:r>
            <a:r>
              <a:rPr lang="en-US" altLang="zh-CN" sz="1200" kern="1200" dirty="0">
                <a:solidFill>
                  <a:schemeClr val="tx1"/>
                </a:solidFill>
                <a:effectLst/>
                <a:latin typeface="+mn-lt"/>
                <a:ea typeface="MS PGothic" pitchFamily="34" charset="-128"/>
                <a:cs typeface="MS PGothic" charset="0"/>
              </a:rPr>
              <a:t>The</a:t>
            </a:r>
            <a:r>
              <a:rPr lang="zh-CN" altLang="en-US" sz="1200" kern="1200" baseline="0" dirty="0">
                <a:solidFill>
                  <a:schemeClr val="tx1"/>
                </a:solidFill>
                <a:effectLst/>
                <a:latin typeface="+mn-lt"/>
                <a:ea typeface="MS PGothic" pitchFamily="34" charset="-128"/>
                <a:cs typeface="MS PGothic" charset="0"/>
              </a:rPr>
              <a:t> </a:t>
            </a:r>
            <a:r>
              <a:rPr lang="en-US" altLang="zh-CN" sz="1200" kern="1200" baseline="0" dirty="0">
                <a:solidFill>
                  <a:schemeClr val="tx1"/>
                </a:solidFill>
                <a:effectLst/>
                <a:latin typeface="+mn-lt"/>
                <a:ea typeface="MS PGothic" pitchFamily="34" charset="-128"/>
                <a:cs typeface="MS PGothic" charset="0"/>
              </a:rPr>
              <a:t>HTRC</a:t>
            </a:r>
            <a:r>
              <a:rPr lang="zh-CN" altLang="en-US" sz="1200" kern="1200" baseline="0" dirty="0">
                <a:solidFill>
                  <a:schemeClr val="tx1"/>
                </a:solidFill>
                <a:effectLst/>
                <a:latin typeface="+mn-lt"/>
                <a:ea typeface="MS PGothic" pitchFamily="34" charset="-128"/>
                <a:cs typeface="MS PGothic" charset="0"/>
              </a:rPr>
              <a:t> </a:t>
            </a:r>
            <a:r>
              <a:rPr lang="en-US" altLang="zh-CN" sz="1200" kern="1200" baseline="0" dirty="0">
                <a:solidFill>
                  <a:schemeClr val="tx1"/>
                </a:solidFill>
                <a:effectLst/>
                <a:latin typeface="+mn-lt"/>
                <a:ea typeface="MS PGothic" pitchFamily="34" charset="-128"/>
                <a:cs typeface="MS PGothic" charset="0"/>
              </a:rPr>
              <a:t>Topic</a:t>
            </a:r>
            <a:r>
              <a:rPr lang="zh-CN" altLang="en-US" sz="1200" kern="1200" baseline="0" dirty="0">
                <a:solidFill>
                  <a:schemeClr val="tx1"/>
                </a:solidFill>
                <a:effectLst/>
                <a:latin typeface="+mn-lt"/>
                <a:ea typeface="MS PGothic" pitchFamily="34" charset="-128"/>
                <a:cs typeface="MS PGothic" charset="0"/>
              </a:rPr>
              <a:t> </a:t>
            </a:r>
            <a:r>
              <a:rPr lang="en-US" altLang="zh-CN" sz="1200" kern="1200" baseline="0" dirty="0">
                <a:solidFill>
                  <a:schemeClr val="tx1"/>
                </a:solidFill>
                <a:effectLst/>
                <a:latin typeface="+mn-lt"/>
                <a:ea typeface="MS PGothic" pitchFamily="34" charset="-128"/>
                <a:cs typeface="MS PGothic" charset="0"/>
              </a:rPr>
              <a:t>Modeling</a:t>
            </a:r>
            <a:r>
              <a:rPr lang="zh-CN" altLang="en-US" sz="1200" kern="1200" baseline="0" dirty="0">
                <a:solidFill>
                  <a:schemeClr val="tx1"/>
                </a:solidFill>
                <a:effectLst/>
                <a:latin typeface="+mn-lt"/>
                <a:ea typeface="MS PGothic" pitchFamily="34" charset="-128"/>
                <a:cs typeface="MS PGothic" charset="0"/>
              </a:rPr>
              <a:t> </a:t>
            </a:r>
            <a:r>
              <a:rPr lang="en-US" altLang="zh-CN" sz="1200" kern="1200" baseline="0" dirty="0">
                <a:solidFill>
                  <a:schemeClr val="tx1"/>
                </a:solidFill>
                <a:effectLst/>
                <a:latin typeface="+mn-lt"/>
                <a:ea typeface="MS PGothic" pitchFamily="34" charset="-128"/>
                <a:cs typeface="MS PGothic" charset="0"/>
              </a:rPr>
              <a:t>algorithm,</a:t>
            </a:r>
            <a:r>
              <a:rPr lang="zh-CN" altLang="en-US" sz="1200" kern="1200" baseline="0" dirty="0">
                <a:solidFill>
                  <a:schemeClr val="tx1"/>
                </a:solidFill>
                <a:effectLst/>
                <a:latin typeface="+mn-lt"/>
                <a:ea typeface="MS PGothic" pitchFamily="34" charset="-128"/>
                <a:cs typeface="MS PGothic" charset="0"/>
              </a:rPr>
              <a:t> </a:t>
            </a:r>
            <a:r>
              <a:rPr lang="en-US" altLang="zh-CN" sz="1200" kern="1200" baseline="0" dirty="0">
                <a:solidFill>
                  <a:schemeClr val="tx1"/>
                </a:solidFill>
                <a:effectLst/>
                <a:latin typeface="+mn-lt"/>
                <a:ea typeface="MS PGothic" pitchFamily="34" charset="-128"/>
                <a:cs typeface="MS PGothic" charset="0"/>
              </a:rPr>
              <a:t>which</a:t>
            </a:r>
            <a:r>
              <a:rPr lang="zh-CN" altLang="en-US" sz="1200" kern="1200" baseline="0" dirty="0">
                <a:solidFill>
                  <a:schemeClr val="tx1"/>
                </a:solidFill>
                <a:effectLst/>
                <a:latin typeface="+mn-lt"/>
                <a:ea typeface="MS PGothic" pitchFamily="34" charset="-128"/>
                <a:cs typeface="MS PGothic" charset="0"/>
              </a:rPr>
              <a:t> </a:t>
            </a:r>
            <a:r>
              <a:rPr lang="en-US" altLang="zh-CN" sz="1200" b="0" i="0" kern="1200" baseline="0" dirty="0">
                <a:solidFill>
                  <a:schemeClr val="tx1"/>
                </a:solidFill>
                <a:effectLst/>
                <a:latin typeface="+mn-lt"/>
                <a:ea typeface="+mn-ea"/>
                <a:cs typeface="+mn-cs"/>
              </a:rPr>
              <a:t>i</a:t>
            </a:r>
            <a:r>
              <a:rPr lang="en-US" sz="1200" b="0" i="0" kern="1200" dirty="0">
                <a:solidFill>
                  <a:schemeClr val="tx1"/>
                </a:solidFill>
                <a:effectLst/>
                <a:latin typeface="+mn-lt"/>
                <a:ea typeface="+mn-ea"/>
                <a:cs typeface="+mn-cs"/>
              </a:rPr>
              <a:t>dentif</a:t>
            </a:r>
            <a:r>
              <a:rPr lang="en-US" altLang="zh-CN" sz="1200" b="0" i="0" kern="1200" dirty="0">
                <a:solidFill>
                  <a:schemeClr val="tx1"/>
                </a:solidFill>
                <a:effectLst/>
                <a:latin typeface="+mn-lt"/>
                <a:ea typeface="+mn-ea"/>
                <a:cs typeface="+mn-cs"/>
              </a:rPr>
              <a:t>ies</a:t>
            </a:r>
            <a:r>
              <a:rPr lang="en-US" sz="1200" b="0" i="0" kern="1200" dirty="0">
                <a:solidFill>
                  <a:schemeClr val="tx1"/>
                </a:solidFill>
                <a:effectLst/>
                <a:latin typeface="+mn-lt"/>
                <a:ea typeface="+mn-ea"/>
                <a:cs typeface="+mn-cs"/>
              </a:rPr>
              <a:t> “topics” in </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of</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text</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based on words that have a high probability of occurring close together</a:t>
            </a:r>
            <a:r>
              <a:rPr lang="en-US" altLang="zh-CN" sz="1200" b="0" i="0" kern="1200" dirty="0">
                <a:solidFill>
                  <a:schemeClr val="tx1"/>
                </a:solidFill>
                <a:effectLst/>
                <a:latin typeface="+mn-lt"/>
                <a:ea typeface="+mn-ea"/>
                <a:cs typeface="+mn-cs"/>
              </a:rPr>
              <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representative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HTRC</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algorithm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can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be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used</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for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exploratory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analysis.</a:t>
            </a:r>
            <a:r>
              <a:rPr lang="zh-CN" altLang="en-US" sz="1200" b="0" i="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As we mentioned before, </a:t>
            </a:r>
            <a:r>
              <a:rPr lang="en-US" altLang="zh-CN" sz="1200" b="0" i="0" kern="1200" baseline="0" dirty="0">
                <a:solidFill>
                  <a:schemeClr val="tx1"/>
                </a:solidFill>
                <a:effectLst/>
                <a:latin typeface="+mn-lt"/>
                <a:ea typeface="+mn-ea"/>
                <a:cs typeface="+mn-cs"/>
              </a:rPr>
              <a:t>we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will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try</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using</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algorithm</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together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later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in</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this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module.</a:t>
            </a:r>
            <a:r>
              <a:rPr lang="zh-CN" altLang="en-US" sz="1200" b="0" i="0" kern="1200" baseline="0" dirty="0">
                <a:solidFill>
                  <a:schemeClr val="tx1"/>
                </a:solidFill>
                <a:effectLst/>
                <a:latin typeface="+mn-lt"/>
                <a:ea typeface="+mn-ea"/>
                <a:cs typeface="+mn-cs"/>
              </a:rPr>
              <a:t> </a:t>
            </a:r>
            <a:endParaRPr lang="en-US" sz="1200" kern="1200" dirty="0">
              <a:solidFill>
                <a:schemeClr val="tx1"/>
              </a:solidFill>
              <a:effectLst/>
              <a:latin typeface="+mn-lt"/>
              <a:ea typeface="MS PGothic" pitchFamily="34" charset="-128"/>
              <a:cs typeface="MS PGothic" charset="0"/>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4</a:t>
            </a:fld>
            <a:endParaRPr lang="en-US"/>
          </a:p>
        </p:txBody>
      </p:sp>
    </p:spTree>
    <p:extLst>
      <p:ext uri="{BB962C8B-B14F-4D97-AF65-F5344CB8AC3E}">
        <p14:creationId xmlns:p14="http://schemas.microsoft.com/office/powerpoint/2010/main" val="1061316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S PGothic" pitchFamily="34" charset="-128"/>
                <a:cs typeface="MS PGothic" charset="0"/>
              </a:rPr>
              <a:t>You can also use do-it-yourself tools for text analysis as an alternative, and these tools usually involve some degree of programming.</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The advantages of using do-it-yourself tools are you can set your own workflows and parameters, and it allows you to have more control over what you want to do.</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The drawback is</a:t>
            </a:r>
            <a:r>
              <a:rPr lang="en-US" sz="1200" kern="1200" baseline="0" dirty="0">
                <a:solidFill>
                  <a:schemeClr val="tx1"/>
                </a:solidFill>
                <a:effectLst/>
                <a:latin typeface="+mn-lt"/>
                <a:ea typeface="MS PGothic" pitchFamily="34" charset="-128"/>
                <a:cs typeface="MS PGothic" charset="0"/>
              </a:rPr>
              <a:t> </a:t>
            </a:r>
            <a:r>
              <a:rPr lang="en-US" sz="1200" kern="1200" dirty="0">
                <a:solidFill>
                  <a:schemeClr val="tx1"/>
                </a:solidFill>
                <a:effectLst/>
                <a:latin typeface="+mn-lt"/>
                <a:ea typeface="MS PGothic" pitchFamily="34" charset="-128"/>
                <a:cs typeface="MS PGothic" charset="0"/>
              </a:rPr>
              <a:t>they usually require technical knowledge and may be a lot harder to use. </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We’ll come back to do-it-yourself options later in the workshop!</a:t>
            </a:r>
          </a:p>
        </p:txBody>
      </p:sp>
      <p:sp>
        <p:nvSpPr>
          <p:cNvPr id="4" name="Slide Number Placeholder 3"/>
          <p:cNvSpPr>
            <a:spLocks noGrp="1"/>
          </p:cNvSpPr>
          <p:nvPr>
            <p:ph type="sldNum" sz="quarter" idx="10"/>
          </p:nvPr>
        </p:nvSpPr>
        <p:spPr/>
        <p:txBody>
          <a:bodyPr/>
          <a:lstStyle/>
          <a:p>
            <a:fld id="{853A730F-BF44-DB45-8FF7-BA9FD32FADF5}" type="slidenum">
              <a:rPr lang="en-US" smtClean="0"/>
              <a:pPr/>
              <a:t>5</a:t>
            </a:fld>
            <a:endParaRPr lang="en-US"/>
          </a:p>
        </p:txBody>
      </p:sp>
    </p:spTree>
    <p:extLst>
      <p:ext uri="{BB962C8B-B14F-4D97-AF65-F5344CB8AC3E}">
        <p14:creationId xmlns:p14="http://schemas.microsoft.com/office/powerpoint/2010/main" val="90797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u="none" strike="noStrike" dirty="0">
                <a:effectLst/>
              </a:rPr>
              <a:t>Choosing a pre-built tool is based on the goal</a:t>
            </a:r>
            <a:r>
              <a:rPr lang="en-US" u="none" strike="noStrike" baseline="0" dirty="0">
                <a:effectLst/>
              </a:rPr>
              <a:t> of the analysis. Each pre-built tool has its own strengths, outputs, and weaknesses.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strike="noStrike" baseline="0" dirty="0">
                <a:effectLst/>
              </a:rPr>
              <a:t>For quick analysis and visualizations, </a:t>
            </a:r>
            <a:r>
              <a:rPr lang="en-US" u="none" strike="noStrike" baseline="0" dirty="0" err="1">
                <a:effectLst/>
              </a:rPr>
              <a:t>Voyant</a:t>
            </a:r>
            <a:r>
              <a:rPr lang="en-US" u="none" strike="noStrike" baseline="0" dirty="0">
                <a:effectLst/>
              </a:rPr>
              <a:t> and </a:t>
            </a:r>
            <a:r>
              <a:rPr lang="en-US" u="none" strike="noStrike" baseline="0" dirty="0" err="1">
                <a:effectLst/>
              </a:rPr>
              <a:t>Lexos</a:t>
            </a:r>
            <a:r>
              <a:rPr lang="en-US" u="none" strike="noStrike" baseline="0" dirty="0">
                <a:effectLst/>
              </a:rPr>
              <a:t> are all excellent choices. They don’t allow much parameterization, but they are very easy to use. To make concordances(seeing key words in context), </a:t>
            </a:r>
            <a:r>
              <a:rPr lang="en-US" u="none" strike="noStrike" baseline="0" dirty="0" err="1">
                <a:effectLst/>
              </a:rPr>
              <a:t>AntConc</a:t>
            </a:r>
            <a:r>
              <a:rPr lang="en-US" u="none" strike="noStrike" baseline="0" dirty="0">
                <a:effectLst/>
              </a:rPr>
              <a:t> or </a:t>
            </a:r>
            <a:r>
              <a:rPr lang="en-US" u="none" strike="noStrike" baseline="0" dirty="0" err="1">
                <a:effectLst/>
              </a:rPr>
              <a:t>Voyant</a:t>
            </a:r>
            <a:r>
              <a:rPr lang="en-US" u="none" strike="noStrike" baseline="0" dirty="0">
                <a:effectLst/>
              </a:rPr>
              <a:t> are tools programmed to do that. </a:t>
            </a:r>
            <a:r>
              <a:rPr lang="en-US" u="none" strike="noStrike" baseline="0" dirty="0" err="1">
                <a:effectLst/>
              </a:rPr>
              <a:t>Voyant</a:t>
            </a:r>
            <a:r>
              <a:rPr lang="en-US" u="none" strike="noStrike" baseline="0" dirty="0">
                <a:effectLst/>
              </a:rPr>
              <a:t> is both web-based and downloadable, so there no installation required unless desired by the researcher, while </a:t>
            </a:r>
            <a:r>
              <a:rPr lang="en-US" u="none" strike="noStrike" baseline="0" dirty="0" err="1">
                <a:effectLst/>
              </a:rPr>
              <a:t>AntConc</a:t>
            </a:r>
            <a:r>
              <a:rPr lang="en-US" u="none" strike="noStrike" baseline="0" dirty="0">
                <a:effectLst/>
              </a:rPr>
              <a:t> is software the user must install on their computer.</a:t>
            </a:r>
          </a:p>
          <a:p>
            <a:pPr lvl="0"/>
            <a:r>
              <a:rPr lang="en-US" u="none" strike="noStrike" baseline="0" dirty="0">
                <a:effectLst/>
              </a:rPr>
              <a:t>Weka is the tool to use for researchers who want to try machine learning with a tool that has a visual front-end. It also needs to be installed.</a:t>
            </a:r>
          </a:p>
        </p:txBody>
      </p:sp>
      <p:sp>
        <p:nvSpPr>
          <p:cNvPr id="4" name="Slide Number Placeholder 3"/>
          <p:cNvSpPr>
            <a:spLocks noGrp="1"/>
          </p:cNvSpPr>
          <p:nvPr>
            <p:ph type="sldNum" sz="quarter" idx="10"/>
          </p:nvPr>
        </p:nvSpPr>
        <p:spPr/>
        <p:txBody>
          <a:bodyPr/>
          <a:lstStyle/>
          <a:p>
            <a:fld id="{853A730F-BF44-DB45-8FF7-BA9FD32FADF5}" type="slidenum">
              <a:rPr lang="en-US" smtClean="0"/>
              <a:pPr/>
              <a:t>6</a:t>
            </a:fld>
            <a:endParaRPr lang="en-US"/>
          </a:p>
        </p:txBody>
      </p:sp>
    </p:spTree>
    <p:extLst>
      <p:ext uri="{BB962C8B-B14F-4D97-AF65-F5344CB8AC3E}">
        <p14:creationId xmlns:p14="http://schemas.microsoft.com/office/powerpoint/2010/main" val="35799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this module, we are going to use the HTRC algorithms as an example of how to use a pre-built tool for text analysis. The HTRC provides some algorithms through HTRC</a:t>
            </a:r>
            <a:r>
              <a:rPr lang="en-US" sz="1200" kern="1200" baseline="0" dirty="0">
                <a:solidFill>
                  <a:schemeClr val="tx1"/>
                </a:solidFill>
                <a:effectLst/>
                <a:latin typeface="+mn-lt"/>
                <a:ea typeface="+mn-ea"/>
                <a:cs typeface="+mn-cs"/>
              </a:rPr>
              <a:t> Analytics</a:t>
            </a:r>
            <a:r>
              <a:rPr lang="en-US" sz="1200" kern="1200" dirty="0">
                <a:solidFill>
                  <a:schemeClr val="tx1"/>
                </a:solidFill>
                <a:effectLst/>
                <a:latin typeface="+mn-lt"/>
                <a:ea typeface="+mn-ea"/>
                <a:cs typeface="+mn-cs"/>
              </a:rPr>
              <a:t>, and they can be used to analyze HTRC </a:t>
            </a:r>
            <a:r>
              <a:rPr lang="en-US" sz="1200" kern="1200" dirty="0" err="1">
                <a:solidFill>
                  <a:schemeClr val="tx1"/>
                </a:solidFill>
                <a:effectLst/>
                <a:latin typeface="+mn-lt"/>
                <a:ea typeface="+mn-ea"/>
                <a:cs typeface="+mn-cs"/>
              </a:rPr>
              <a:t>worksets</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An </a:t>
            </a:r>
            <a:r>
              <a:rPr lang="en-US" sz="1200" b="1" kern="1200" dirty="0">
                <a:solidFill>
                  <a:schemeClr val="tx1"/>
                </a:solidFill>
                <a:effectLst/>
                <a:latin typeface="+mn-lt"/>
                <a:ea typeface="MS PGothic" pitchFamily="34" charset="-128"/>
                <a:cs typeface="MS PGothic" charset="0"/>
              </a:rPr>
              <a:t>algorithm</a:t>
            </a:r>
            <a:r>
              <a:rPr lang="en-US" sz="1200" kern="1200" dirty="0">
                <a:solidFill>
                  <a:schemeClr val="tx1"/>
                </a:solidFill>
                <a:effectLst/>
                <a:latin typeface="+mn-lt"/>
                <a:ea typeface="MS PGothic" pitchFamily="34" charset="-128"/>
                <a:cs typeface="MS PGothic" charset="0"/>
              </a:rPr>
              <a:t> is just a way of saying a computer function - text goes in, process happens, and results come out. </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HTRC algorithms can extract, refine, analyze, and visualize </a:t>
            </a:r>
            <a:r>
              <a:rPr lang="en-US" sz="1200" kern="1200" dirty="0" err="1">
                <a:solidFill>
                  <a:schemeClr val="tx1"/>
                </a:solidFill>
                <a:effectLst/>
                <a:latin typeface="+mn-lt"/>
                <a:ea typeface="MS PGothic" pitchFamily="34" charset="-128"/>
                <a:cs typeface="MS PGothic" charset="0"/>
              </a:rPr>
              <a:t>worksets</a:t>
            </a:r>
            <a:r>
              <a:rPr lang="en-US" sz="1200" kern="1200" dirty="0">
                <a:solidFill>
                  <a:schemeClr val="tx1"/>
                </a:solidFill>
                <a:effectLst/>
                <a:latin typeface="+mn-lt"/>
                <a:ea typeface="MS PGothic" pitchFamily="34" charset="-128"/>
                <a:cs typeface="MS PGothic" charset="0"/>
              </a:rPr>
              <a:t>. They can basically perform “plug-and-play” text analysis. </a:t>
            </a:r>
          </a:p>
          <a:p>
            <a:endParaRPr lang="en-US" sz="1200" kern="1200" dirty="0">
              <a:solidFill>
                <a:schemeClr val="tx1"/>
              </a:solidFill>
              <a:effectLst/>
              <a:latin typeface="+mn-lt"/>
              <a:ea typeface="MS PGothic" pitchFamily="34" charset="-128"/>
              <a:cs typeface="MS PGothic" charset="0"/>
            </a:endParaRPr>
          </a:p>
          <a:p>
            <a:r>
              <a:rPr lang="en-US" sz="1200" kern="1200" dirty="0">
                <a:solidFill>
                  <a:schemeClr val="tx1"/>
                </a:solidFill>
                <a:effectLst/>
                <a:latin typeface="+mn-lt"/>
                <a:ea typeface="MS PGothic" pitchFamily="34" charset="-128"/>
                <a:cs typeface="MS PGothic" charset="0"/>
              </a:rPr>
              <a:t>Because they are built into HTRC</a:t>
            </a:r>
            <a:r>
              <a:rPr lang="en-US" sz="1200" kern="1200" baseline="0" dirty="0">
                <a:solidFill>
                  <a:schemeClr val="tx1"/>
                </a:solidFill>
                <a:effectLst/>
                <a:latin typeface="+mn-lt"/>
                <a:ea typeface="MS PGothic" pitchFamily="34" charset="-128"/>
                <a:cs typeface="MS PGothic" charset="0"/>
              </a:rPr>
              <a:t> Analytics</a:t>
            </a:r>
            <a:r>
              <a:rPr lang="en-US" sz="1200" kern="1200" dirty="0">
                <a:solidFill>
                  <a:schemeClr val="tx1"/>
                </a:solidFill>
                <a:effectLst/>
                <a:latin typeface="+mn-lt"/>
                <a:ea typeface="MS PGothic" pitchFamily="34" charset="-128"/>
                <a:cs typeface="MS PGothic" charset="0"/>
              </a:rPr>
              <a:t>, they are mostly limited in how much they can be tweaked or customized. The algorithms are primarily for users who don’t know how or don’t want to work with custom code. It can be a good tool for learning and just trying things out. </a:t>
            </a:r>
          </a:p>
        </p:txBody>
      </p:sp>
      <p:sp>
        <p:nvSpPr>
          <p:cNvPr id="4" name="Slide Number Placeholder 3"/>
          <p:cNvSpPr>
            <a:spLocks noGrp="1"/>
          </p:cNvSpPr>
          <p:nvPr>
            <p:ph type="sldNum" sz="quarter" idx="10"/>
          </p:nvPr>
        </p:nvSpPr>
        <p:spPr/>
        <p:txBody>
          <a:bodyPr/>
          <a:lstStyle/>
          <a:p>
            <a:fld id="{853A730F-BF44-DB45-8FF7-BA9FD32FADF5}" type="slidenum">
              <a:rPr lang="en-US" smtClean="0"/>
              <a:pPr/>
              <a:t>7</a:t>
            </a:fld>
            <a:endParaRPr lang="en-US"/>
          </a:p>
        </p:txBody>
      </p:sp>
    </p:spTree>
    <p:extLst>
      <p:ext uri="{BB962C8B-B14F-4D97-AF65-F5344CB8AC3E}">
        <p14:creationId xmlns:p14="http://schemas.microsoft.com/office/powerpoint/2010/main" val="1543176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Currently there are four HTRC algorithms available. How do you choose which HTRC algorithm to use? Naturally, it depends on what you want to do.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Most of the algorithms are task oriented. For example, there are ones for generating a list of named entities and for visualizing more frequently used words.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algorithm that generates topic models is more analytic. </a:t>
            </a:r>
            <a:r>
              <a:rPr lang="en-US" dirty="0"/>
              <a:t/>
            </a:r>
            <a:br>
              <a:rPr lang="en-US" dirty="0"/>
            </a:br>
            <a:endParaRPr lang="en-US" sz="1200" kern="1200" dirty="0">
              <a:solidFill>
                <a:schemeClr val="tx1"/>
              </a:solidFill>
              <a:effectLst/>
              <a:latin typeface="+mn-lt"/>
              <a:ea typeface="MS PGothic" pitchFamily="34" charset="-128"/>
              <a:cs typeface="MS PGothic" charset="0"/>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8</a:t>
            </a:fld>
            <a:endParaRPr lang="en-US"/>
          </a:p>
        </p:txBody>
      </p:sp>
    </p:spTree>
    <p:extLst>
      <p:ext uri="{BB962C8B-B14F-4D97-AF65-F5344CB8AC3E}">
        <p14:creationId xmlns:p14="http://schemas.microsoft.com/office/powerpoint/2010/main" val="786068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will focus on a specific text analysis method: topic modeling. One concept closely related to topic modeling is the bag-of-words model. </a:t>
            </a:r>
          </a:p>
          <a:p>
            <a:r>
              <a:rPr lang="en-US" sz="1200" kern="1200" dirty="0">
                <a:solidFill>
                  <a:schemeClr val="tx1"/>
                </a:solidFill>
                <a:effectLst/>
                <a:latin typeface="+mn-lt"/>
                <a:ea typeface="+mn-ea"/>
                <a:cs typeface="+mn-cs"/>
              </a:rPr>
              <a:t>“Bag-of-words” is a concept where grammar and word order of the original text are disregarded and frequency is maintained. Here is an example of the beginning of </a:t>
            </a:r>
            <a:r>
              <a:rPr lang="en-US" sz="1200" i="1" kern="1200" dirty="0">
                <a:solidFill>
                  <a:schemeClr val="tx1"/>
                </a:solidFill>
                <a:effectLst/>
                <a:latin typeface="+mn-lt"/>
                <a:ea typeface="+mn-ea"/>
                <a:cs typeface="+mn-cs"/>
              </a:rPr>
              <a:t>The Gettysburg Address </a:t>
            </a:r>
            <a:r>
              <a:rPr lang="en-US" sz="1200" kern="1200" dirty="0">
                <a:solidFill>
                  <a:schemeClr val="tx1"/>
                </a:solidFill>
                <a:effectLst/>
                <a:latin typeface="+mn-lt"/>
                <a:ea typeface="+mn-ea"/>
                <a:cs typeface="+mn-cs"/>
              </a:rPr>
              <a:t>as a bag of words.</a:t>
            </a:r>
          </a:p>
          <a:p>
            <a:endParaRPr lang="en-US" dirty="0"/>
          </a:p>
        </p:txBody>
      </p:sp>
      <p:sp>
        <p:nvSpPr>
          <p:cNvPr id="4" name="Slide Number Placeholder 3"/>
          <p:cNvSpPr>
            <a:spLocks noGrp="1"/>
          </p:cNvSpPr>
          <p:nvPr>
            <p:ph type="sldNum" sz="quarter" idx="10"/>
          </p:nvPr>
        </p:nvSpPr>
        <p:spPr/>
        <p:txBody>
          <a:bodyPr/>
          <a:lstStyle/>
          <a:p>
            <a:fld id="{853A730F-BF44-DB45-8FF7-BA9FD32FADF5}" type="slidenum">
              <a:rPr lang="en-US" smtClean="0"/>
              <a:pPr/>
              <a:t>9</a:t>
            </a:fld>
            <a:endParaRPr lang="en-US"/>
          </a:p>
        </p:txBody>
      </p:sp>
    </p:spTree>
    <p:extLst>
      <p:ext uri="{BB962C8B-B14F-4D97-AF65-F5344CB8AC3E}">
        <p14:creationId xmlns:p14="http://schemas.microsoft.com/office/powerpoint/2010/main" val="156179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6282594" y="665034"/>
            <a:ext cx="5686669" cy="52669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5139" y="1750647"/>
            <a:ext cx="10058400" cy="3306736"/>
          </a:xfrm>
          <a:prstGeom prst="rect">
            <a:avLst/>
          </a:prstGeom>
        </p:spPr>
      </p:pic>
    </p:spTree>
    <p:extLst>
      <p:ext uri="{BB962C8B-B14F-4D97-AF65-F5344CB8AC3E}">
        <p14:creationId xmlns:p14="http://schemas.microsoft.com/office/powerpoint/2010/main" val="194112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99090" y="4830879"/>
            <a:ext cx="10972800" cy="1110697"/>
          </a:xfrm>
          <a:prstGeom prst="rect">
            <a:avLst/>
          </a:prstGeom>
        </p:spPr>
        <p:txBody>
          <a:bodyPr anchor="t"/>
          <a:lstStyle>
            <a:lvl1pPr algn="ctr">
              <a:defRPr b="0">
                <a:solidFill>
                  <a:schemeClr val="tx1"/>
                </a:solidFill>
              </a:defRPr>
            </a:lvl1pPr>
          </a:lstStyle>
          <a:p>
            <a:r>
              <a:rPr lang="en-US" b="1" dirty="0" smtClean="0">
                <a:solidFill>
                  <a:schemeClr val="bg1"/>
                </a:solidFill>
                <a:latin typeface="Arial" charset="0"/>
                <a:ea typeface="Arial" charset="0"/>
                <a:cs typeface="Arial" charset="0"/>
              </a:rPr>
              <a:t>Click to edit Master title style</a:t>
            </a:r>
            <a:endParaRPr lang="en-US" b="1" dirty="0">
              <a:solidFill>
                <a:schemeClr val="bg1"/>
              </a:solidFill>
              <a:latin typeface="Arial" charset="0"/>
              <a:ea typeface="Arial" charset="0"/>
              <a:cs typeface="Arial" charset="0"/>
            </a:endParaRPr>
          </a:p>
        </p:txBody>
      </p:sp>
      <p:grpSp>
        <p:nvGrpSpPr>
          <p:cNvPr id="5" name="Group 4"/>
          <p:cNvGrpSpPr/>
          <p:nvPr userDrawn="1"/>
        </p:nvGrpSpPr>
        <p:grpSpPr>
          <a:xfrm>
            <a:off x="2276075" y="1351770"/>
            <a:ext cx="7618830" cy="2914585"/>
            <a:chOff x="2310816" y="1509426"/>
            <a:chExt cx="8363896" cy="291458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0816" y="1509426"/>
              <a:ext cx="3376735" cy="2914585"/>
            </a:xfrm>
            <a:prstGeom prst="rect">
              <a:avLst/>
            </a:prstGeom>
          </p:spPr>
        </p:pic>
        <p:sp>
          <p:nvSpPr>
            <p:cNvPr id="9" name="TextBox 8"/>
            <p:cNvSpPr txBox="1"/>
            <p:nvPr userDrawn="1"/>
          </p:nvSpPr>
          <p:spPr>
            <a:xfrm>
              <a:off x="5687551" y="2215839"/>
              <a:ext cx="4987161" cy="1501758"/>
            </a:xfrm>
            <a:prstGeom prst="rect">
              <a:avLst/>
            </a:prstGeom>
            <a:noFill/>
          </p:spPr>
          <p:txBody>
            <a:bodyPr wrap="square" rtlCol="0">
              <a:spAutoFit/>
            </a:bodyPr>
            <a:lstStyle/>
            <a:p>
              <a:pPr algn="l">
                <a:lnSpc>
                  <a:spcPct val="120000"/>
                </a:lnSpc>
              </a:pPr>
              <a:r>
                <a:rPr lang="en-US" sz="4000" b="1" dirty="0" smtClean="0">
                  <a:solidFill>
                    <a:schemeClr val="bg1"/>
                  </a:solidFill>
                </a:rPr>
                <a:t>Digging</a:t>
              </a:r>
              <a:r>
                <a:rPr lang="en-US" sz="4000" b="1" baseline="0" dirty="0" smtClean="0">
                  <a:solidFill>
                    <a:schemeClr val="bg1"/>
                  </a:solidFill>
                </a:rPr>
                <a:t> Deeper, Reaching Further</a:t>
              </a:r>
              <a:endParaRPr lang="en-US" sz="4000" b="1" dirty="0">
                <a:solidFill>
                  <a:schemeClr val="bg1"/>
                </a:solidFill>
              </a:endParaRPr>
            </a:p>
          </p:txBody>
        </p:sp>
      </p:grpSp>
    </p:spTree>
    <p:extLst>
      <p:ext uri="{BB962C8B-B14F-4D97-AF65-F5344CB8AC3E}">
        <p14:creationId xmlns:p14="http://schemas.microsoft.com/office/powerpoint/2010/main" val="182418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8" name="Straight Connector 7"/>
          <p:cNvCxnSpPr/>
          <p:nvPr userDrawn="1"/>
        </p:nvCxnSpPr>
        <p:spPr>
          <a:xfrm>
            <a:off x="0" y="163286"/>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4322" y="1523999"/>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a:xfrm>
            <a:off x="776208" y="6358354"/>
            <a:ext cx="2743200" cy="365125"/>
          </a:xfrm>
        </p:spPr>
        <p:txBody>
          <a:bodyPr/>
          <a:lstStyle/>
          <a:p>
            <a:fld id="{04FE1272-A639-264B-806F-820C5C64836A}" type="slidenum">
              <a:rPr lang="en-US" smtClean="0"/>
              <a:pPr/>
              <a:t>‹#›</a:t>
            </a:fld>
            <a:endParaRPr lang="en-US"/>
          </a:p>
        </p:txBody>
      </p:sp>
      <p:sp>
        <p:nvSpPr>
          <p:cNvPr id="5" name="TextBox 4"/>
          <p:cNvSpPr txBox="1"/>
          <p:nvPr userDrawn="1"/>
        </p:nvSpPr>
        <p:spPr>
          <a:xfrm>
            <a:off x="148771" y="6385133"/>
            <a:ext cx="1022889" cy="338554"/>
          </a:xfrm>
          <a:prstGeom prst="rect">
            <a:avLst/>
          </a:prstGeom>
          <a:noFill/>
        </p:spPr>
        <p:txBody>
          <a:bodyPr wrap="square" rtlCol="0">
            <a:spAutoFit/>
          </a:bodyPr>
          <a:lstStyle/>
          <a:p>
            <a:r>
              <a:rPr lang="en-US" altLang="zh-CN" sz="1600" dirty="0" smtClean="0"/>
              <a:t>M4.1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60162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9" name="Straight Connector 8"/>
          <p:cNvCxnSpPr/>
          <p:nvPr userDrawn="1"/>
        </p:nvCxnSpPr>
        <p:spPr>
          <a:xfrm>
            <a:off x="0" y="163286"/>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322" y="1523999"/>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a:xfrm>
            <a:off x="791706" y="6340851"/>
            <a:ext cx="2743200" cy="365125"/>
          </a:xfrm>
        </p:spPr>
        <p:txBody>
          <a:bodyPr/>
          <a:lstStyle/>
          <a:p>
            <a:fld id="{04FE1272-A639-264B-806F-820C5C64836A}" type="slidenum">
              <a:rPr lang="en-US" smtClean="0"/>
              <a:pPr/>
              <a:t>‹#›</a:t>
            </a:fld>
            <a:endParaRPr lang="en-US"/>
          </a:p>
        </p:txBody>
      </p:sp>
      <p:sp>
        <p:nvSpPr>
          <p:cNvPr id="11" name="TextBox 10"/>
          <p:cNvSpPr txBox="1"/>
          <p:nvPr userDrawn="1"/>
        </p:nvSpPr>
        <p:spPr>
          <a:xfrm>
            <a:off x="148771" y="6369635"/>
            <a:ext cx="1022889" cy="338554"/>
          </a:xfrm>
          <a:prstGeom prst="rect">
            <a:avLst/>
          </a:prstGeom>
          <a:noFill/>
        </p:spPr>
        <p:txBody>
          <a:bodyPr wrap="square" rtlCol="0">
            <a:spAutoFit/>
          </a:bodyPr>
          <a:lstStyle/>
          <a:p>
            <a:r>
              <a:rPr lang="en-US" altLang="zh-CN" sz="1600" dirty="0" smtClean="0"/>
              <a:t>M4.1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206120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3" name="Slide Number Placeholder 2"/>
          <p:cNvSpPr>
            <a:spLocks noGrp="1"/>
          </p:cNvSpPr>
          <p:nvPr>
            <p:ph type="sldNum" sz="quarter" idx="10"/>
          </p:nvPr>
        </p:nvSpPr>
        <p:spPr>
          <a:xfrm>
            <a:off x="776208" y="6343064"/>
            <a:ext cx="2743200" cy="365125"/>
          </a:xfrm>
        </p:spPr>
        <p:txBody>
          <a:bodyPr/>
          <a:lstStyle/>
          <a:p>
            <a:fld id="{04FE1272-A639-264B-806F-820C5C64836A}" type="slidenum">
              <a:rPr lang="en-US" smtClean="0"/>
              <a:pPr/>
              <a:t>‹#›</a:t>
            </a:fld>
            <a:endParaRPr lang="en-US"/>
          </a:p>
        </p:txBody>
      </p:sp>
      <p:sp>
        <p:nvSpPr>
          <p:cNvPr id="5" name="TextBox 4"/>
          <p:cNvSpPr txBox="1"/>
          <p:nvPr userDrawn="1"/>
        </p:nvSpPr>
        <p:spPr>
          <a:xfrm>
            <a:off x="148771" y="6369635"/>
            <a:ext cx="1022889" cy="338554"/>
          </a:xfrm>
          <a:prstGeom prst="rect">
            <a:avLst/>
          </a:prstGeom>
          <a:noFill/>
        </p:spPr>
        <p:txBody>
          <a:bodyPr wrap="square" rtlCol="0">
            <a:spAutoFit/>
          </a:bodyPr>
          <a:lstStyle/>
          <a:p>
            <a:r>
              <a:rPr lang="en-US" altLang="zh-CN" sz="1600" dirty="0" smtClean="0"/>
              <a:t>M4.1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6590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768701" y="6343064"/>
            <a:ext cx="2743200" cy="365125"/>
          </a:xfrm>
        </p:spPr>
        <p:txBody>
          <a:bodyPr/>
          <a:lstStyle/>
          <a:p>
            <a:fld id="{04FE1272-A639-264B-806F-820C5C64836A}" type="slidenum">
              <a:rPr lang="en-US" smtClean="0"/>
              <a:pPr/>
              <a:t>‹#›</a:t>
            </a:fld>
            <a:endParaRPr lang="en-US"/>
          </a:p>
        </p:txBody>
      </p:sp>
      <p:sp>
        <p:nvSpPr>
          <p:cNvPr id="3" name="TextBox 2"/>
          <p:cNvSpPr txBox="1"/>
          <p:nvPr userDrawn="1"/>
        </p:nvSpPr>
        <p:spPr>
          <a:xfrm>
            <a:off x="148771" y="6369635"/>
            <a:ext cx="1022889" cy="338554"/>
          </a:xfrm>
          <a:prstGeom prst="rect">
            <a:avLst/>
          </a:prstGeom>
          <a:noFill/>
        </p:spPr>
        <p:txBody>
          <a:bodyPr wrap="square" rtlCol="0">
            <a:spAutoFit/>
          </a:bodyPr>
          <a:lstStyle/>
          <a:p>
            <a:r>
              <a:rPr lang="en-US" altLang="zh-CN" sz="1600" dirty="0" smtClean="0"/>
              <a:t>M4.1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9848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5" name="Slide Number Placeholder 4"/>
          <p:cNvSpPr>
            <a:spLocks noGrp="1"/>
          </p:cNvSpPr>
          <p:nvPr>
            <p:ph type="sldNum" sz="quarter" idx="10"/>
          </p:nvPr>
        </p:nvSpPr>
        <p:spPr>
          <a:xfrm>
            <a:off x="824290" y="6342896"/>
            <a:ext cx="2743200" cy="365125"/>
          </a:xfrm>
        </p:spPr>
        <p:txBody>
          <a:bodyPr/>
          <a:lstStyle/>
          <a:p>
            <a:fld id="{04FE1272-A639-264B-806F-820C5C64836A}" type="slidenum">
              <a:rPr lang="en-US" smtClean="0"/>
              <a:pPr/>
              <a:t>‹#›</a:t>
            </a:fld>
            <a:endParaRPr lang="en-US"/>
          </a:p>
        </p:txBody>
      </p:sp>
      <p:sp>
        <p:nvSpPr>
          <p:cNvPr id="7" name="TextBox 6"/>
          <p:cNvSpPr txBox="1"/>
          <p:nvPr userDrawn="1"/>
        </p:nvSpPr>
        <p:spPr>
          <a:xfrm>
            <a:off x="148771" y="6369635"/>
            <a:ext cx="1022889" cy="338554"/>
          </a:xfrm>
          <a:prstGeom prst="rect">
            <a:avLst/>
          </a:prstGeom>
          <a:noFill/>
        </p:spPr>
        <p:txBody>
          <a:bodyPr wrap="square" rtlCol="0">
            <a:spAutoFit/>
          </a:bodyPr>
          <a:lstStyle/>
          <a:p>
            <a:r>
              <a:rPr lang="en-US" altLang="zh-CN" sz="1600" dirty="0" smtClean="0"/>
              <a:t>M4.1</a:t>
            </a:r>
            <a:r>
              <a:rPr lang="zh-CN" altLang="en-US" sz="1600" dirty="0" smtClean="0"/>
              <a:t> </a:t>
            </a:r>
            <a:r>
              <a:rPr lang="en-US" altLang="zh-CN" sz="1600" dirty="0" smtClean="0"/>
              <a:t>-</a:t>
            </a:r>
            <a:r>
              <a:rPr lang="zh-CN" altLang="en-US" sz="1600" dirty="0" smtClean="0"/>
              <a:t> </a:t>
            </a:r>
            <a:endParaRPr lang="en-US" sz="1600" dirty="0"/>
          </a:p>
        </p:txBody>
      </p:sp>
    </p:spTree>
    <p:extLst>
      <p:ext uri="{BB962C8B-B14F-4D97-AF65-F5344CB8AC3E}">
        <p14:creationId xmlns:p14="http://schemas.microsoft.com/office/powerpoint/2010/main" val="145071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600203"/>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13" name="Right Arrow 12"/>
          <p:cNvSpPr/>
          <p:nvPr/>
        </p:nvSpPr>
        <p:spPr>
          <a:xfrm>
            <a:off x="0" y="2215"/>
            <a:ext cx="11808213" cy="182562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14" name="Title 1"/>
          <p:cNvSpPr>
            <a:spLocks noGrp="1"/>
          </p:cNvSpPr>
          <p:nvPr>
            <p:ph type="title"/>
          </p:nvPr>
        </p:nvSpPr>
        <p:spPr>
          <a:xfrm>
            <a:off x="609600" y="274638"/>
            <a:ext cx="10972800" cy="1143000"/>
          </a:xfrm>
        </p:spPr>
        <p:txBody>
          <a:bodyPr/>
          <a:lstStyle>
            <a:lvl1pPr algn="l">
              <a:defRPr>
                <a:solidFill>
                  <a:schemeClr val="bg1"/>
                </a:solidFill>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04FE1272-A639-264B-806F-820C5C64836A}" type="slidenum">
              <a:rPr lang="en-US" smtClean="0"/>
              <a:pPr/>
              <a:t>‹#›</a:t>
            </a:fld>
            <a:endParaRPr lang="en-US"/>
          </a:p>
        </p:txBody>
      </p:sp>
    </p:spTree>
    <p:extLst>
      <p:ext uri="{BB962C8B-B14F-4D97-AF65-F5344CB8AC3E}">
        <p14:creationId xmlns:p14="http://schemas.microsoft.com/office/powerpoint/2010/main" val="503266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73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58950"/>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4"/>
          </p:nvPr>
        </p:nvSpPr>
        <p:spPr>
          <a:xfrm>
            <a:off x="148771" y="6356350"/>
            <a:ext cx="2743200" cy="365125"/>
          </a:xfrm>
          <a:prstGeom prst="rect">
            <a:avLst/>
          </a:prstGeom>
        </p:spPr>
        <p:txBody>
          <a:bodyPr vert="horz" lIns="91440" tIns="45720" rIns="91440" bIns="45720" rtlCol="0" anchor="ctr"/>
          <a:lstStyle>
            <a:lvl1pPr algn="l">
              <a:defRPr sz="1600">
                <a:solidFill>
                  <a:schemeClr val="tx1"/>
                </a:solidFill>
              </a:defRPr>
            </a:lvl1pPr>
          </a:lstStyle>
          <a:p>
            <a:fld id="{04FE1272-A639-264B-806F-820C5C64836A}" type="slidenum">
              <a:rPr lang="en-US" smtClean="0"/>
              <a:pPr/>
              <a:t>‹#›</a:t>
            </a:fld>
            <a:endParaRPr lang="en-US"/>
          </a:p>
        </p:txBody>
      </p:sp>
    </p:spTree>
    <p:extLst>
      <p:ext uri="{BB962C8B-B14F-4D97-AF65-F5344CB8AC3E}">
        <p14:creationId xmlns:p14="http://schemas.microsoft.com/office/powerpoint/2010/main" val="1640843797"/>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4" r:id="rId5"/>
    <p:sldLayoutId id="2147483655" r:id="rId6"/>
    <p:sldLayoutId id="2147483656" r:id="rId7"/>
    <p:sldLayoutId id="214748365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analytics.hathitrust.org/algorithms/InPhO_Topic_Model_Explorer" TargetMode="External"/><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iki.htrc.illinois.edu/x/HoJnA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nalytics.hathitrust.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s://analytics.hathitrust.org/" TargetMode="External"/><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dx.doi.org/10.1145/2133806.213382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7028" y="4314824"/>
            <a:ext cx="11103429" cy="2327611"/>
          </a:xfrm>
        </p:spPr>
        <p:txBody>
          <a:bodyPr>
            <a:normAutofit/>
          </a:bodyPr>
          <a:lstStyle/>
          <a:p>
            <a:pPr>
              <a:lnSpc>
                <a:spcPct val="150000"/>
              </a:lnSpc>
            </a:pPr>
            <a:r>
              <a:rPr lang="en-US" b="1" dirty="0">
                <a:solidFill>
                  <a:schemeClr val="bg1"/>
                </a:solidFill>
              </a:rPr>
              <a:t>Module 4.1: Analyzing Textual Data</a:t>
            </a:r>
            <a:br>
              <a:rPr lang="en-US" b="1" dirty="0">
                <a:solidFill>
                  <a:schemeClr val="bg1"/>
                </a:solidFill>
              </a:rPr>
            </a:br>
            <a:r>
              <a:rPr lang="en-US" sz="4000" b="1" i="1" dirty="0">
                <a:solidFill>
                  <a:schemeClr val="bg1"/>
                </a:solidFill>
              </a:rPr>
              <a:t>Using Off-the-Shelf Tools</a:t>
            </a:r>
            <a:endParaRPr lang="en-US" sz="3600" b="1" i="1" dirty="0">
              <a:solidFill>
                <a:schemeClr val="bg1"/>
              </a:solidFill>
            </a:endParaRPr>
          </a:p>
        </p:txBody>
      </p:sp>
      <p:pic>
        <p:nvPicPr>
          <p:cNvPr id="4" name="Picture 3">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27461" t="15384" r="7687" b="26922"/>
          <a:stretch/>
        </p:blipFill>
        <p:spPr>
          <a:xfrm>
            <a:off x="4059936" y="6455664"/>
            <a:ext cx="7644384" cy="2743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5149" r="72545" b="25173"/>
          <a:stretch/>
        </p:blipFill>
        <p:spPr>
          <a:xfrm>
            <a:off x="515722" y="6492240"/>
            <a:ext cx="3507638" cy="256032"/>
          </a:xfrm>
          <a:prstGeom prst="rect">
            <a:avLst/>
          </a:prstGeom>
        </p:spPr>
      </p:pic>
    </p:spTree>
    <p:extLst>
      <p:ext uri="{BB962C8B-B14F-4D97-AF65-F5344CB8AC3E}">
        <p14:creationId xmlns:p14="http://schemas.microsoft.com/office/powerpoint/2010/main" val="20043254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118613" y="1687408"/>
            <a:ext cx="10057387" cy="5170592"/>
          </a:xfrm>
        </p:spPr>
        <p:txBody>
          <a:bodyPr>
            <a:normAutofit/>
          </a:bodyPr>
          <a:lstStyle/>
          <a:p>
            <a:pPr marL="0" indent="0" algn="ctr">
              <a:lnSpc>
                <a:spcPct val="110000"/>
              </a:lnSpc>
              <a:buNone/>
            </a:pPr>
            <a:r>
              <a:rPr lang="en-US" sz="3200" b="1" dirty="0"/>
              <a:t>Topic Modeling</a:t>
            </a:r>
          </a:p>
          <a:p>
            <a:pPr>
              <a:lnSpc>
                <a:spcPct val="110000"/>
              </a:lnSpc>
            </a:pPr>
            <a:r>
              <a:rPr lang="en-US" b="1" dirty="0"/>
              <a:t>Chunk</a:t>
            </a:r>
            <a:r>
              <a:rPr lang="en-US" dirty="0"/>
              <a:t> text into documents</a:t>
            </a:r>
          </a:p>
          <a:p>
            <a:pPr>
              <a:lnSpc>
                <a:spcPct val="110000"/>
              </a:lnSpc>
            </a:pPr>
            <a:r>
              <a:rPr lang="en-US" dirty="0"/>
              <a:t>Documents</a:t>
            </a:r>
            <a:r>
              <a:rPr lang="en-US" b="1" dirty="0"/>
              <a:t> </a:t>
            </a:r>
            <a:r>
              <a:rPr lang="en-US" dirty="0">
                <a:sym typeface="Wingdings"/>
              </a:rPr>
              <a:t>= </a:t>
            </a:r>
            <a:r>
              <a:rPr lang="en-US" b="1" dirty="0">
                <a:sym typeface="Wingdings"/>
              </a:rPr>
              <a:t>bags of words</a:t>
            </a:r>
          </a:p>
          <a:p>
            <a:pPr>
              <a:lnSpc>
                <a:spcPct val="110000"/>
              </a:lnSpc>
            </a:pPr>
            <a:r>
              <a:rPr lang="en-US" b="1" dirty="0">
                <a:sym typeface="Wingdings"/>
              </a:rPr>
              <a:t>Stop words </a:t>
            </a:r>
            <a:r>
              <a:rPr lang="en-US" dirty="0">
                <a:sym typeface="Wingdings"/>
              </a:rPr>
              <a:t>are removed</a:t>
            </a:r>
          </a:p>
          <a:p>
            <a:pPr>
              <a:lnSpc>
                <a:spcPct val="110000"/>
              </a:lnSpc>
            </a:pPr>
            <a:r>
              <a:rPr lang="en-US" dirty="0">
                <a:sym typeface="Wingdings"/>
              </a:rPr>
              <a:t>Each word in each document is compared </a:t>
            </a:r>
          </a:p>
          <a:p>
            <a:pPr>
              <a:lnSpc>
                <a:spcPct val="110000"/>
              </a:lnSpc>
            </a:pPr>
            <a:r>
              <a:rPr lang="en-US" dirty="0"/>
              <a:t>Words that tend to occur together in documents are likely to be about the same thing</a:t>
            </a:r>
          </a:p>
          <a:p>
            <a:pPr>
              <a:lnSpc>
                <a:spcPct val="110000"/>
              </a:lnSpc>
            </a:pPr>
            <a:r>
              <a:rPr lang="en-US" dirty="0">
                <a:sym typeface="Wingdings"/>
              </a:rPr>
              <a:t>Topics are predictions of words co-occu</a:t>
            </a:r>
            <a:r>
              <a:rPr lang="en-US" altLang="zh-CN" dirty="0">
                <a:sym typeface="Wingdings"/>
              </a:rPr>
              <a:t>rre</a:t>
            </a:r>
            <a:r>
              <a:rPr lang="en-US" dirty="0">
                <a:sym typeface="Wingdings"/>
              </a:rPr>
              <a:t>nce</a:t>
            </a:r>
            <a:endParaRPr lang="en-US" dirty="0"/>
          </a:p>
        </p:txBody>
      </p:sp>
      <p:sp>
        <p:nvSpPr>
          <p:cNvPr id="2" name="Title 1"/>
          <p:cNvSpPr>
            <a:spLocks noGrp="1"/>
          </p:cNvSpPr>
          <p:nvPr>
            <p:ph type="title"/>
          </p:nvPr>
        </p:nvSpPr>
        <p:spPr/>
        <p:txBody>
          <a:bodyPr/>
          <a:lstStyle/>
          <a:p>
            <a:r>
              <a:rPr lang="en-US"/>
              <a:t>Key terms in context</a:t>
            </a:r>
            <a:endParaRPr lang="en-US" dirty="0"/>
          </a:p>
        </p:txBody>
      </p:sp>
      <p:sp>
        <p:nvSpPr>
          <p:cNvPr id="5"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10</a:t>
            </a:fld>
            <a:endParaRPr lang="en-US"/>
          </a:p>
        </p:txBody>
      </p:sp>
    </p:spTree>
    <p:extLst>
      <p:ext uri="{BB962C8B-B14F-4D97-AF65-F5344CB8AC3E}">
        <p14:creationId xmlns:p14="http://schemas.microsoft.com/office/powerpoint/2010/main" val="4362004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Tips for topic modeling</a:t>
            </a:r>
            <a:endParaRPr lang="en-US" dirty="0"/>
          </a:p>
        </p:txBody>
      </p:sp>
      <p:sp>
        <p:nvSpPr>
          <p:cNvPr id="4" name="Content Placeholder 3"/>
          <p:cNvSpPr>
            <a:spLocks noGrp="1"/>
          </p:cNvSpPr>
          <p:nvPr>
            <p:ph idx="1"/>
          </p:nvPr>
        </p:nvSpPr>
        <p:spPr>
          <a:xfrm>
            <a:off x="1163665" y="1624429"/>
            <a:ext cx="10515600" cy="5099050"/>
          </a:xfrm>
        </p:spPr>
        <p:txBody>
          <a:bodyPr>
            <a:normAutofit/>
          </a:bodyPr>
          <a:lstStyle/>
          <a:p>
            <a:pPr>
              <a:lnSpc>
                <a:spcPct val="120000"/>
              </a:lnSpc>
            </a:pPr>
            <a:r>
              <a:rPr lang="en-US" sz="3200" dirty="0"/>
              <a:t>Treat topic modeling as step in analysis</a:t>
            </a:r>
          </a:p>
          <a:p>
            <a:pPr>
              <a:lnSpc>
                <a:spcPct val="120000"/>
              </a:lnSpc>
            </a:pPr>
            <a:r>
              <a:rPr lang="en-US" sz="3200" dirty="0"/>
              <a:t>Input </a:t>
            </a:r>
            <a:r>
              <a:rPr lang="en-US" altLang="zh-CN" sz="3200" dirty="0"/>
              <a:t>a</a:t>
            </a:r>
            <a:r>
              <a:rPr lang="en-US" sz="3200" dirty="0"/>
              <a:t>ffects output</a:t>
            </a:r>
          </a:p>
          <a:p>
            <a:pPr lvl="1">
              <a:lnSpc>
                <a:spcPct val="120000"/>
              </a:lnSpc>
            </a:pPr>
            <a:r>
              <a:rPr lang="en-US" sz="2800" dirty="0"/>
              <a:t>Number of texts analyzed, number of topics generated</a:t>
            </a:r>
          </a:p>
          <a:p>
            <a:pPr lvl="1">
              <a:lnSpc>
                <a:spcPct val="120000"/>
              </a:lnSpc>
            </a:pPr>
            <a:r>
              <a:rPr lang="en-US" sz="2800" dirty="0"/>
              <a:t>Be familiar with your input data</a:t>
            </a:r>
          </a:p>
          <a:p>
            <a:pPr lvl="1">
              <a:lnSpc>
                <a:spcPct val="120000"/>
              </a:lnSpc>
            </a:pPr>
            <a:r>
              <a:rPr lang="en-US" sz="2800" dirty="0"/>
              <a:t>Know that stop words can shape results</a:t>
            </a:r>
          </a:p>
          <a:p>
            <a:pPr>
              <a:lnSpc>
                <a:spcPct val="120000"/>
              </a:lnSpc>
            </a:pPr>
            <a:r>
              <a:rPr lang="en-US" sz="3200" dirty="0"/>
              <a:t>Examine results to see if they make sense</a:t>
            </a:r>
          </a:p>
          <a:p>
            <a:pPr>
              <a:lnSpc>
                <a:spcPct val="120000"/>
              </a:lnSpc>
            </a:pPr>
            <a:r>
              <a:rPr lang="en-US" sz="3200" dirty="0"/>
              <a:t>Understand the tool</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11</a:t>
            </a:fld>
            <a:endParaRPr lang="en-US"/>
          </a:p>
        </p:txBody>
      </p:sp>
    </p:spTree>
    <p:extLst>
      <p:ext uri="{BB962C8B-B14F-4D97-AF65-F5344CB8AC3E}">
        <p14:creationId xmlns:p14="http://schemas.microsoft.com/office/powerpoint/2010/main" val="1830383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HTRC topic modeling description</a:t>
            </a:r>
          </a:p>
        </p:txBody>
      </p:sp>
      <p:sp>
        <p:nvSpPr>
          <p:cNvPr id="5" name="Rectangle 4"/>
          <p:cNvSpPr/>
          <p:nvPr/>
        </p:nvSpPr>
        <p:spPr>
          <a:xfrm>
            <a:off x="838200" y="6387712"/>
            <a:ext cx="10999123" cy="369332"/>
          </a:xfrm>
          <a:prstGeom prst="rect">
            <a:avLst/>
          </a:prstGeom>
        </p:spPr>
        <p:txBody>
          <a:bodyPr wrap="square">
            <a:spAutoFit/>
          </a:bodyPr>
          <a:lstStyle/>
          <a:p>
            <a:pPr algn="ctr"/>
            <a:r>
              <a:rPr lang="en-US" dirty="0">
                <a:hlinkClick r:id="rId3"/>
              </a:rPr>
              <a:t>https://analytics.hathitrust.org/algorithms/</a:t>
            </a:r>
            <a:r>
              <a:rPr lang="en-US" dirty="0" err="1">
                <a:hlinkClick r:id="rId3"/>
              </a:rPr>
              <a:t>InPhO_Topic_Model_Explorer</a:t>
            </a:r>
            <a:r>
              <a:rPr lang="en-US" dirty="0">
                <a:hlinkClick r:id="rId3"/>
              </a:rPr>
              <a:t> </a:t>
            </a:r>
            <a:endParaRPr lang="en-US" dirty="0"/>
          </a:p>
        </p:txBody>
      </p:sp>
      <p:pic>
        <p:nvPicPr>
          <p:cNvPr id="4" name="Content Placeholder 3" descr="The HTRC topic model algorithm description page introduces what the algorithm does and the basic rules it follows. " title="Screenshot of HTRC topic model algorithm description"/>
          <p:cNvPicPr>
            <a:picLocks noGrp="1" noChangeAspect="1"/>
          </p:cNvPicPr>
          <p:nvPr>
            <p:ph idx="1"/>
          </p:nvPr>
        </p:nvPicPr>
        <p:blipFill rotWithShape="1">
          <a:blip r:embed="rId4">
            <a:extLst>
              <a:ext uri="{28A0092B-C50C-407E-A947-70E740481C1C}">
                <a14:useLocalDpi xmlns:a14="http://schemas.microsoft.com/office/drawing/2010/main" val="0"/>
              </a:ext>
            </a:extLst>
          </a:blip>
          <a:srcRect b="18618"/>
          <a:stretch/>
        </p:blipFill>
        <p:spPr>
          <a:xfrm>
            <a:off x="1426333" y="1603860"/>
            <a:ext cx="9339333" cy="4692880"/>
          </a:xfrm>
          <a:ln>
            <a:solidFill>
              <a:schemeClr val="tx1"/>
            </a:solidFill>
          </a:ln>
        </p:spPr>
      </p:pic>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12</a:t>
            </a:fld>
            <a:endParaRPr lang="en-US"/>
          </a:p>
        </p:txBody>
      </p:sp>
    </p:spTree>
    <p:extLst>
      <p:ext uri="{BB962C8B-B14F-4D97-AF65-F5344CB8AC3E}">
        <p14:creationId xmlns:p14="http://schemas.microsoft.com/office/powerpoint/2010/main" val="11417578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Hands-on activity</a:t>
            </a:r>
          </a:p>
        </p:txBody>
      </p:sp>
      <p:graphicFrame>
        <p:nvGraphicFramePr>
          <p:cNvPr id="6" name="Content Placeholder 5"/>
          <p:cNvGraphicFramePr>
            <a:graphicFrameLocks noGrp="1"/>
          </p:cNvGraphicFramePr>
          <p:nvPr>
            <p:ph sz="half" idx="1"/>
            <p:extLst/>
          </p:nvPr>
        </p:nvGraphicFramePr>
        <p:xfrm>
          <a:off x="5736381" y="2073388"/>
          <a:ext cx="6048201" cy="3383279"/>
        </p:xfrm>
        <a:graphic>
          <a:graphicData uri="http://schemas.openxmlformats.org/drawingml/2006/table">
            <a:tbl>
              <a:tblPr firstRow="1" bandRow="1">
                <a:tableStyleId>{F5AB1C69-6EDB-4FF4-983F-18BD219EF322}</a:tableStyleId>
              </a:tblPr>
              <a:tblGrid>
                <a:gridCol w="1914526">
                  <a:extLst>
                    <a:ext uri="{9D8B030D-6E8A-4147-A177-3AD203B41FA5}">
                      <a16:colId xmlns="" xmlns:a16="http://schemas.microsoft.com/office/drawing/2014/main" val="20000"/>
                    </a:ext>
                  </a:extLst>
                </a:gridCol>
                <a:gridCol w="1814512">
                  <a:extLst>
                    <a:ext uri="{9D8B030D-6E8A-4147-A177-3AD203B41FA5}">
                      <a16:colId xmlns="" xmlns:a16="http://schemas.microsoft.com/office/drawing/2014/main" val="20001"/>
                    </a:ext>
                  </a:extLst>
                </a:gridCol>
                <a:gridCol w="2319163">
                  <a:extLst>
                    <a:ext uri="{9D8B030D-6E8A-4147-A177-3AD203B41FA5}">
                      <a16:colId xmlns="" xmlns:a16="http://schemas.microsoft.com/office/drawing/2014/main" val="20002"/>
                    </a:ext>
                  </a:extLst>
                </a:gridCol>
              </a:tblGrid>
              <a:tr h="561977">
                <a:tc>
                  <a:txBody>
                    <a:bodyPr/>
                    <a:lstStyle/>
                    <a:p>
                      <a:r>
                        <a:rPr lang="en-US" dirty="0"/>
                        <a:t>Tool</a:t>
                      </a:r>
                    </a:p>
                  </a:txBody>
                  <a:tcPr>
                    <a:solidFill>
                      <a:schemeClr val="bg1">
                        <a:lumMod val="50000"/>
                      </a:schemeClr>
                    </a:solidFill>
                  </a:tcPr>
                </a:tc>
                <a:tc>
                  <a:txBody>
                    <a:bodyPr/>
                    <a:lstStyle/>
                    <a:p>
                      <a:r>
                        <a:rPr lang="en-US" dirty="0"/>
                        <a:t>What does it do?</a:t>
                      </a:r>
                    </a:p>
                  </a:txBody>
                  <a:tcPr>
                    <a:solidFill>
                      <a:schemeClr val="bg1">
                        <a:lumMod val="50000"/>
                      </a:schemeClr>
                    </a:solidFill>
                  </a:tcPr>
                </a:tc>
                <a:tc>
                  <a:txBody>
                    <a:bodyPr/>
                    <a:lstStyle/>
                    <a:p>
                      <a:r>
                        <a:rPr lang="en-US" dirty="0"/>
                        <a:t>Ex</a:t>
                      </a:r>
                      <a:r>
                        <a:rPr lang="en-US" altLang="zh-CN" dirty="0"/>
                        <a:t>a</a:t>
                      </a:r>
                      <a:r>
                        <a:rPr lang="en-US" dirty="0"/>
                        <a:t>mple</a:t>
                      </a:r>
                      <a:r>
                        <a:rPr lang="en-US" baseline="0" dirty="0"/>
                        <a:t> research question?</a:t>
                      </a:r>
                      <a:endParaRPr lang="en-US" dirty="0"/>
                    </a:p>
                  </a:txBody>
                  <a:tcPr>
                    <a:solidFill>
                      <a:schemeClr val="bg1">
                        <a:lumMod val="50000"/>
                      </a:schemeClr>
                    </a:solidFill>
                  </a:tcPr>
                </a:tc>
                <a:extLst>
                  <a:ext uri="{0D108BD9-81ED-4DB2-BD59-A6C34878D82A}">
                    <a16:rowId xmlns="" xmlns:a16="http://schemas.microsoft.com/office/drawing/2014/main" val="10000"/>
                  </a:ext>
                </a:extLst>
              </a:tr>
              <a:tr h="7494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Token Count and Tag Cloud Creator</a:t>
                      </a:r>
                    </a:p>
                  </a:txBody>
                  <a:tcPr>
                    <a:solidFill>
                      <a:schemeClr val="bg1">
                        <a:lumMod val="6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 xmlns:a16="http://schemas.microsoft.com/office/drawing/2014/main" val="10001"/>
                  </a:ext>
                </a:extLst>
              </a:tr>
              <a:tr h="745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bg1"/>
                          </a:solidFill>
                        </a:rPr>
                        <a:t>Named Entity Recognizer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solidFill>
                      <a:schemeClr val="bg1">
                        <a:lumMod val="6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 xmlns:a16="http://schemas.microsoft.com/office/drawing/2014/main" val="10002"/>
                  </a:ext>
                </a:extLst>
              </a:tr>
              <a:tr h="6893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bg1"/>
                          </a:solidFill>
                        </a:rPr>
                        <a:t>InPhO</a:t>
                      </a:r>
                      <a:r>
                        <a:rPr lang="en-US" dirty="0">
                          <a:solidFill>
                            <a:schemeClr val="bg1"/>
                          </a:solidFill>
                        </a:rPr>
                        <a:t> Topic Model Explorer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solidFill>
                      <a:schemeClr val="bg1">
                        <a:lumMod val="65000"/>
                      </a:schemeClr>
                    </a:solidFill>
                  </a:tcPr>
                </a:tc>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 xmlns:a16="http://schemas.microsoft.com/office/drawing/2014/main" val="10003"/>
                  </a:ext>
                </a:extLst>
              </a:tr>
            </a:tbl>
          </a:graphicData>
        </a:graphic>
      </p:graphicFrame>
      <p:sp>
        <p:nvSpPr>
          <p:cNvPr id="7" name="Rectangle 6"/>
          <p:cNvSpPr/>
          <p:nvPr/>
        </p:nvSpPr>
        <p:spPr>
          <a:xfrm>
            <a:off x="838200" y="1760193"/>
            <a:ext cx="4769691" cy="3970318"/>
          </a:xfrm>
          <a:prstGeom prst="rect">
            <a:avLst/>
          </a:prstGeom>
        </p:spPr>
        <p:txBody>
          <a:bodyPr wrap="square">
            <a:spAutoFit/>
          </a:bodyPr>
          <a:lstStyle/>
          <a:p>
            <a:pPr marL="342900" lvl="0" indent="-342900">
              <a:buFont typeface="Arial" charset="0"/>
              <a:buChar char="•"/>
              <a:defRPr/>
            </a:pPr>
            <a:r>
              <a:rPr lang="en-US" sz="2800" dirty="0"/>
              <a:t>With a partner, each read the algorithm descriptions.</a:t>
            </a:r>
          </a:p>
          <a:p>
            <a:pPr marL="342900" lvl="0" indent="-342900">
              <a:buFont typeface="Arial" charset="0"/>
              <a:buChar char="•"/>
              <a:defRPr/>
            </a:pPr>
            <a:r>
              <a:rPr lang="en-US" sz="2800" dirty="0"/>
              <a:t>Take turns explaining what they do.</a:t>
            </a:r>
          </a:p>
          <a:p>
            <a:pPr marL="342900" lvl="0" indent="-342900">
              <a:buFont typeface="Arial" charset="0"/>
              <a:buChar char="•"/>
              <a:defRPr/>
            </a:pPr>
            <a:r>
              <a:rPr lang="en-US" sz="2800" i="1" dirty="0"/>
              <a:t>Bonus: </a:t>
            </a:r>
            <a:r>
              <a:rPr lang="en-US" sz="2800" dirty="0"/>
              <a:t>Do you have experience with a  research question well-suited to each algorithm? Describe it to your group.</a:t>
            </a:r>
          </a:p>
        </p:txBody>
      </p:sp>
      <p:sp>
        <p:nvSpPr>
          <p:cNvPr id="2" name="Rectangle 1"/>
          <p:cNvSpPr/>
          <p:nvPr/>
        </p:nvSpPr>
        <p:spPr>
          <a:xfrm>
            <a:off x="5607891" y="5504713"/>
            <a:ext cx="6176691" cy="523220"/>
          </a:xfrm>
          <a:prstGeom prst="rect">
            <a:avLst/>
          </a:prstGeom>
        </p:spPr>
        <p:txBody>
          <a:bodyPr wrap="none">
            <a:spAutoFit/>
          </a:bodyPr>
          <a:lstStyle/>
          <a:p>
            <a:pPr lvl="0">
              <a:defRPr/>
            </a:pPr>
            <a:r>
              <a:rPr lang="en-US" sz="2800" dirty="0">
                <a:hlinkClick r:id="rId3"/>
              </a:rPr>
              <a:t>https://wiki.htrc.illinois.edu/x/HoJnAQ</a:t>
            </a:r>
            <a:r>
              <a:rPr lang="en-US" sz="2800" dirty="0"/>
              <a:t> </a:t>
            </a:r>
          </a:p>
        </p:txBody>
      </p:sp>
      <p:sp>
        <p:nvSpPr>
          <p:cNvPr id="8" name="Rectangle 7"/>
          <p:cNvSpPr/>
          <p:nvPr/>
        </p:nvSpPr>
        <p:spPr>
          <a:xfrm>
            <a:off x="8369923" y="526940"/>
            <a:ext cx="3531736" cy="646331"/>
          </a:xfrm>
          <a:prstGeom prst="rect">
            <a:avLst/>
          </a:prstGeom>
        </p:spPr>
        <p:txBody>
          <a:bodyPr wrap="none">
            <a:spAutoFit/>
          </a:bodyPr>
          <a:lstStyle/>
          <a:p>
            <a:r>
              <a:rPr lang="en-US" sz="3600" dirty="0">
                <a:solidFill>
                  <a:srgbClr val="000000"/>
                </a:solidFill>
                <a:latin typeface="+mj-lt"/>
                <a:ea typeface="ＭＳ 明朝" charset="-128"/>
                <a:cs typeface="Arial" charset="0"/>
                <a:sym typeface="Wingdings" charset="2"/>
              </a:rPr>
              <a:t></a:t>
            </a:r>
            <a:r>
              <a:rPr lang="en-US" sz="3200" dirty="0">
                <a:solidFill>
                  <a:srgbClr val="000000"/>
                </a:solidFill>
                <a:latin typeface="+mj-lt"/>
                <a:ea typeface="ＭＳ 明朝" charset="-128"/>
              </a:rPr>
              <a:t> </a:t>
            </a: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 1</a:t>
            </a:r>
            <a:endParaRPr lang="en-US" sz="2800" dirty="0">
              <a:latin typeface="+mj-lt"/>
            </a:endParaRPr>
          </a:p>
        </p:txBody>
      </p:sp>
      <p:sp>
        <p:nvSpPr>
          <p:cNvPr id="10"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13</a:t>
            </a:fld>
            <a:endParaRPr lang="en-US"/>
          </a:p>
        </p:txBody>
      </p:sp>
    </p:spTree>
    <p:extLst>
      <p:ext uri="{BB962C8B-B14F-4D97-AF65-F5344CB8AC3E}">
        <p14:creationId xmlns:p14="http://schemas.microsoft.com/office/powerpoint/2010/main" val="1128700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Reference Question</a:t>
            </a:r>
          </a:p>
        </p:txBody>
      </p:sp>
      <p:sp>
        <p:nvSpPr>
          <p:cNvPr id="4" name="Content Placeholder 3"/>
          <p:cNvSpPr>
            <a:spLocks noGrp="1"/>
          </p:cNvSpPr>
          <p:nvPr>
            <p:ph sz="half" idx="1"/>
          </p:nvPr>
        </p:nvSpPr>
        <p:spPr/>
        <p:txBody>
          <a:bodyPr>
            <a:normAutofit/>
          </a:bodyPr>
          <a:lstStyle/>
          <a:p>
            <a:pPr marL="0" indent="-57150">
              <a:lnSpc>
                <a:spcPct val="120000"/>
              </a:lnSpc>
              <a:buNone/>
            </a:pPr>
            <a:r>
              <a:rPr lang="en-US" i="1" dirty="0"/>
              <a:t>I’m a student in history who would like to incorporate digital methods into my research. I study American politics, and in particular I’d like to examine how concepts such as liberty change over time.</a:t>
            </a:r>
          </a:p>
          <a:p>
            <a:pPr marL="0" indent="0">
              <a:lnSpc>
                <a:spcPct val="120000"/>
              </a:lnSpc>
              <a:buNone/>
            </a:pPr>
            <a:endParaRPr lang="en-US" dirty="0"/>
          </a:p>
          <a:p>
            <a:pPr marL="0" indent="0">
              <a:lnSpc>
                <a:spcPct val="120000"/>
              </a:lnSpc>
              <a:buNone/>
            </a:pPr>
            <a:r>
              <a:rPr lang="en-US" dirty="0"/>
              <a:t>Approach: Run topic modeling algorithm to get a feel for the topics present in your </a:t>
            </a:r>
            <a:r>
              <a:rPr lang="en-US" dirty="0" err="1"/>
              <a:t>workset</a:t>
            </a:r>
            <a:r>
              <a:rPr lang="en-US" dirty="0"/>
              <a:t>.</a:t>
            </a:r>
          </a:p>
          <a:p>
            <a:pPr marL="0" indent="0">
              <a:lnSpc>
                <a:spcPct val="120000"/>
              </a:lnSpc>
              <a:buNone/>
            </a:pPr>
            <a:endParaRPr lang="en-US" dirty="0"/>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14</a:t>
            </a:fld>
            <a:endParaRPr lang="en-US"/>
          </a:p>
        </p:txBody>
      </p:sp>
    </p:spTree>
    <p:extLst>
      <p:ext uri="{BB962C8B-B14F-4D97-AF65-F5344CB8AC3E}">
        <p14:creationId xmlns:p14="http://schemas.microsoft.com/office/powerpoint/2010/main" val="14706760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activity</a:t>
            </a:r>
          </a:p>
        </p:txBody>
      </p:sp>
      <p:sp>
        <p:nvSpPr>
          <p:cNvPr id="3" name="Content Placeholder 2"/>
          <p:cNvSpPr>
            <a:spLocks noGrp="1"/>
          </p:cNvSpPr>
          <p:nvPr>
            <p:ph sz="half" idx="1"/>
          </p:nvPr>
        </p:nvSpPr>
        <p:spPr>
          <a:xfrm>
            <a:off x="838200" y="1825624"/>
            <a:ext cx="11124648" cy="5238564"/>
          </a:xfrm>
        </p:spPr>
        <p:txBody>
          <a:bodyPr>
            <a:normAutofit/>
          </a:bodyPr>
          <a:lstStyle/>
          <a:p>
            <a:pPr marL="0" indent="0">
              <a:lnSpc>
                <a:spcPct val="150000"/>
              </a:lnSpc>
              <a:buNone/>
            </a:pPr>
            <a:r>
              <a:rPr lang="en-US" dirty="0"/>
              <a:t>In this activity you will run the topic modeling algorithm in </a:t>
            </a:r>
            <a:r>
              <a:rPr lang="en-US" dirty="0" smtClean="0"/>
              <a:t>HTRC </a:t>
            </a:r>
            <a:r>
              <a:rPr lang="en-US" dirty="0"/>
              <a:t>Analytics to explore the most prevalent topics in our president public papers </a:t>
            </a:r>
            <a:r>
              <a:rPr lang="en-US" dirty="0" err="1"/>
              <a:t>workset</a:t>
            </a:r>
            <a:r>
              <a:rPr lang="en-US" dirty="0"/>
              <a:t>. </a:t>
            </a:r>
          </a:p>
          <a:p>
            <a:pPr>
              <a:lnSpc>
                <a:spcPct val="150000"/>
              </a:lnSpc>
            </a:pPr>
            <a:endParaRPr lang="en-US" dirty="0"/>
          </a:p>
          <a:p>
            <a:pPr marL="0" indent="0">
              <a:lnSpc>
                <a:spcPct val="150000"/>
              </a:lnSpc>
              <a:buNone/>
            </a:pPr>
            <a:r>
              <a:rPr lang="en-US" b="1" dirty="0"/>
              <a:t>What You Need:</a:t>
            </a:r>
          </a:p>
          <a:p>
            <a:pPr marL="0" indent="0">
              <a:lnSpc>
                <a:spcPct val="150000"/>
              </a:lnSpc>
              <a:buNone/>
            </a:pPr>
            <a:r>
              <a:rPr lang="en-US" dirty="0"/>
              <a:t>	Website: </a:t>
            </a:r>
            <a:r>
              <a:rPr lang="en-US" dirty="0">
                <a:hlinkClick r:id="rId3"/>
              </a:rPr>
              <a:t>https://analytics.hathitrust.org</a:t>
            </a:r>
            <a:endParaRPr lang="en-US" dirty="0"/>
          </a:p>
          <a:p>
            <a:pPr marL="0" indent="0">
              <a:lnSpc>
                <a:spcPct val="150000"/>
              </a:lnSpc>
              <a:buNone/>
            </a:pPr>
            <a:r>
              <a:rPr lang="en-US" dirty="0"/>
              <a:t>	Workset: </a:t>
            </a:r>
            <a:r>
              <a:rPr lang="en-US" dirty="0" err="1"/>
              <a:t>poli_science_DDRF</a:t>
            </a:r>
            <a:endParaRPr lang="en-US" b="1" dirty="0"/>
          </a:p>
        </p:txBody>
      </p:sp>
      <p:sp>
        <p:nvSpPr>
          <p:cNvPr id="4" name="Rectangle 3"/>
          <p:cNvSpPr/>
          <p:nvPr/>
        </p:nvSpPr>
        <p:spPr>
          <a:xfrm>
            <a:off x="7870061" y="526940"/>
            <a:ext cx="4052713" cy="646331"/>
          </a:xfrm>
          <a:prstGeom prst="rect">
            <a:avLst/>
          </a:prstGeom>
        </p:spPr>
        <p:txBody>
          <a:bodyPr wrap="none">
            <a:spAutoFit/>
          </a:bodyPr>
          <a:lstStyle/>
          <a:p>
            <a:r>
              <a:rPr lang="en-US" sz="3600" dirty="0">
                <a:solidFill>
                  <a:srgbClr val="000000"/>
                </a:solidFill>
                <a:latin typeface="+mj-lt"/>
                <a:ea typeface="ＭＳ 明朝" charset="-128"/>
                <a:cs typeface="Arial" charset="0"/>
                <a:sym typeface="Wingdings" charset="2"/>
              </a:rPr>
              <a:t></a:t>
            </a:r>
            <a:r>
              <a:rPr lang="en-US" sz="3200" dirty="0">
                <a:solidFill>
                  <a:srgbClr val="000000"/>
                </a:solidFill>
                <a:latin typeface="+mj-lt"/>
                <a:ea typeface="ＭＳ 明朝" charset="-128"/>
              </a:rPr>
              <a:t> </a:t>
            </a: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pp. 2-3</a:t>
            </a:r>
            <a:endParaRPr lang="en-US" sz="2800" dirty="0">
              <a:latin typeface="+mj-lt"/>
            </a:endParaRPr>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15</a:t>
            </a:fld>
            <a:endParaRPr lang="en-US"/>
          </a:p>
        </p:txBody>
      </p:sp>
    </p:spTree>
    <p:extLst>
      <p:ext uri="{BB962C8B-B14F-4D97-AF65-F5344CB8AC3E}">
        <p14:creationId xmlns:p14="http://schemas.microsoft.com/office/powerpoint/2010/main" val="129010218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About the political science </a:t>
            </a:r>
            <a:r>
              <a:rPr lang="en-US" dirty="0" err="1"/>
              <a:t>workset</a:t>
            </a:r>
            <a:endParaRPr lang="en-US" dirty="0"/>
          </a:p>
        </p:txBody>
      </p:sp>
      <p:sp>
        <p:nvSpPr>
          <p:cNvPr id="2" name="Content Placeholder 1"/>
          <p:cNvSpPr>
            <a:spLocks noGrp="1"/>
          </p:cNvSpPr>
          <p:nvPr>
            <p:ph sz="half" idx="1"/>
          </p:nvPr>
        </p:nvSpPr>
        <p:spPr>
          <a:xfrm>
            <a:off x="1163663" y="1560888"/>
            <a:ext cx="10726271" cy="4962525"/>
          </a:xfrm>
        </p:spPr>
        <p:txBody>
          <a:bodyPr>
            <a:normAutofit fontScale="92500"/>
          </a:bodyPr>
          <a:lstStyle/>
          <a:p>
            <a:pPr>
              <a:lnSpc>
                <a:spcPct val="120000"/>
              </a:lnSpc>
            </a:pPr>
            <a:r>
              <a:rPr lang="en-US" dirty="0"/>
              <a:t>Government-published series: </a:t>
            </a:r>
            <a:r>
              <a:rPr lang="en-US" i="1" dirty="0"/>
              <a:t>Public papers of the presidents of the United States</a:t>
            </a:r>
          </a:p>
          <a:p>
            <a:pPr lvl="1">
              <a:lnSpc>
                <a:spcPct val="120000"/>
              </a:lnSpc>
            </a:pPr>
            <a:r>
              <a:rPr lang="en-US" dirty="0"/>
              <a:t>“Public Messages, Speeches, and Statements of the President”</a:t>
            </a:r>
          </a:p>
          <a:p>
            <a:pPr>
              <a:lnSpc>
                <a:spcPct val="120000"/>
              </a:lnSpc>
            </a:pPr>
            <a:r>
              <a:rPr lang="en-US" dirty="0"/>
              <a:t>16 volumes from U.S. presidents during the 1970s:</a:t>
            </a:r>
            <a:endParaRPr lang="en-US" i="1" dirty="0"/>
          </a:p>
          <a:p>
            <a:pPr lvl="1">
              <a:lnSpc>
                <a:spcPct val="120000"/>
              </a:lnSpc>
            </a:pPr>
            <a:r>
              <a:rPr lang="en-US" dirty="0"/>
              <a:t>Jimmy Carter </a:t>
            </a:r>
          </a:p>
          <a:p>
            <a:pPr lvl="1">
              <a:lnSpc>
                <a:spcPct val="120000"/>
              </a:lnSpc>
            </a:pPr>
            <a:r>
              <a:rPr lang="en-US" dirty="0"/>
              <a:t>Gerald Ford </a:t>
            </a:r>
          </a:p>
          <a:p>
            <a:pPr lvl="1">
              <a:lnSpc>
                <a:spcPct val="120000"/>
              </a:lnSpc>
            </a:pPr>
            <a:r>
              <a:rPr lang="en-US" dirty="0"/>
              <a:t>Richard Nixon</a:t>
            </a:r>
          </a:p>
          <a:p>
            <a:pPr>
              <a:lnSpc>
                <a:spcPct val="120000"/>
              </a:lnSpc>
            </a:pPr>
            <a:r>
              <a:rPr lang="en-US" dirty="0"/>
              <a:t>We’ll use the same </a:t>
            </a:r>
            <a:r>
              <a:rPr lang="en-US" dirty="0" err="1"/>
              <a:t>workset</a:t>
            </a:r>
            <a:r>
              <a:rPr lang="en-US" dirty="0"/>
              <a:t> (‘</a:t>
            </a:r>
            <a:r>
              <a:rPr lang="en-US" dirty="0" err="1"/>
              <a:t>poli_science_DDRF@eleanordickson</a:t>
            </a:r>
            <a:r>
              <a:rPr lang="en-US" dirty="0"/>
              <a:t>’) so that we can all examine the same results!</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16</a:t>
            </a:fld>
            <a:endParaRPr lang="en-US"/>
          </a:p>
        </p:txBody>
      </p:sp>
    </p:spTree>
    <p:extLst>
      <p:ext uri="{BB962C8B-B14F-4D97-AF65-F5344CB8AC3E}">
        <p14:creationId xmlns:p14="http://schemas.microsoft.com/office/powerpoint/2010/main" val="19189180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lick on the algorithms option on the header menu of the HTRC Analytics interface. " title="Screenshot of the algorithms option on the header menu of HTRC Analytics"/>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036635" y="1825625"/>
            <a:ext cx="8118730" cy="4351338"/>
          </a:xfrm>
          <a:ln>
            <a:solidFill>
              <a:schemeClr val="tx1"/>
            </a:solidFill>
          </a:ln>
        </p:spPr>
      </p:pic>
      <p:sp>
        <p:nvSpPr>
          <p:cNvPr id="2" name="Title 1"/>
          <p:cNvSpPr>
            <a:spLocks noGrp="1"/>
          </p:cNvSpPr>
          <p:nvPr>
            <p:ph type="title"/>
          </p:nvPr>
        </p:nvSpPr>
        <p:spPr>
          <a:xfrm>
            <a:off x="354105" y="166262"/>
            <a:ext cx="10515600" cy="1325563"/>
          </a:xfrm>
        </p:spPr>
        <p:txBody>
          <a:bodyPr/>
          <a:lstStyle/>
          <a:p>
            <a:r>
              <a:rPr lang="en-US" dirty="0"/>
              <a:t>Using the HTRC Algorithms</a:t>
            </a:r>
          </a:p>
        </p:txBody>
      </p:sp>
      <p:sp>
        <p:nvSpPr>
          <p:cNvPr id="5" name="Right Arrow 4"/>
          <p:cNvSpPr/>
          <p:nvPr/>
        </p:nvSpPr>
        <p:spPr>
          <a:xfrm rot="13465844">
            <a:off x="3536553" y="2214069"/>
            <a:ext cx="930692" cy="384810"/>
          </a:xfrm>
          <a:prstGeom prst="rightArrow">
            <a:avLst>
              <a:gd name="adj1" fmla="val 44248"/>
              <a:gd name="adj2" fmla="val 56205"/>
            </a:avLst>
          </a:prstGeom>
          <a:solidFill>
            <a:schemeClr val="tx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Rectangle 5"/>
          <p:cNvSpPr/>
          <p:nvPr/>
        </p:nvSpPr>
        <p:spPr>
          <a:xfrm>
            <a:off x="8579509" y="526940"/>
            <a:ext cx="3531736" cy="646331"/>
          </a:xfrm>
          <a:prstGeom prst="rect">
            <a:avLst/>
          </a:prstGeom>
        </p:spPr>
        <p:txBody>
          <a:bodyPr wrap="none">
            <a:spAutoFit/>
          </a:bodyPr>
          <a:lstStyle/>
          <a:p>
            <a:r>
              <a:rPr lang="en-US" sz="3600" dirty="0">
                <a:solidFill>
                  <a:srgbClr val="000000"/>
                </a:solidFill>
                <a:latin typeface="+mj-lt"/>
                <a:ea typeface="ＭＳ 明朝" charset="-128"/>
                <a:cs typeface="Arial" charset="0"/>
                <a:sym typeface="Wingdings" charset="2"/>
              </a:rPr>
              <a:t></a:t>
            </a:r>
            <a:r>
              <a:rPr lang="en-US" sz="3200" dirty="0">
                <a:solidFill>
                  <a:srgbClr val="000000"/>
                </a:solidFill>
                <a:latin typeface="+mj-lt"/>
                <a:ea typeface="ＭＳ 明朝" charset="-128"/>
              </a:rPr>
              <a:t> </a:t>
            </a: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 2</a:t>
            </a:r>
            <a:endParaRPr lang="en-US" sz="2800" dirty="0">
              <a:latin typeface="+mj-lt"/>
            </a:endParaRPr>
          </a:p>
        </p:txBody>
      </p:sp>
      <p:sp>
        <p:nvSpPr>
          <p:cNvPr id="10" name="Rectangle 9"/>
          <p:cNvSpPr/>
          <p:nvPr/>
        </p:nvSpPr>
        <p:spPr>
          <a:xfrm>
            <a:off x="4268391" y="6294652"/>
            <a:ext cx="3514104" cy="496996"/>
          </a:xfrm>
          <a:prstGeom prst="rect">
            <a:avLst/>
          </a:prstGeom>
        </p:spPr>
        <p:txBody>
          <a:bodyPr wrap="none">
            <a:spAutoFit/>
          </a:bodyPr>
          <a:lstStyle/>
          <a:p>
            <a:pPr>
              <a:lnSpc>
                <a:spcPct val="150000"/>
              </a:lnSpc>
            </a:pPr>
            <a:r>
              <a:rPr lang="en-US" sz="2000">
                <a:hlinkClick r:id="rId4"/>
              </a:rPr>
              <a:t>https://</a:t>
            </a:r>
            <a:r>
              <a:rPr lang="en-US" sz="2000" dirty="0">
                <a:hlinkClick r:id="rId4"/>
              </a:rPr>
              <a:t>analytics.hathitrust.org</a:t>
            </a:r>
            <a:endParaRPr lang="en-US" sz="2000" dirty="0"/>
          </a:p>
        </p:txBody>
      </p:sp>
      <p:sp>
        <p:nvSpPr>
          <p:cNvPr id="11"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17</a:t>
            </a:fld>
            <a:endParaRPr lang="en-US"/>
          </a:p>
        </p:txBody>
      </p:sp>
    </p:spTree>
    <p:extLst>
      <p:ext uri="{BB962C8B-B14F-4D97-AF65-F5344CB8AC3E}">
        <p14:creationId xmlns:p14="http://schemas.microsoft.com/office/powerpoint/2010/main" val="7408392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nd the InPhO Topic Model Explorer on the algorithms page and click on the execute button to access the algorithm." title="Screenshot of algorithms page of HTRC Analytics"/>
          <p:cNvPicPr>
            <a:picLocks noChangeAspect="1"/>
          </p:cNvPicPr>
          <p:nvPr/>
        </p:nvPicPr>
        <p:blipFill rotWithShape="1">
          <a:blip r:embed="rId3">
            <a:extLst>
              <a:ext uri="{28A0092B-C50C-407E-A947-70E740481C1C}">
                <a14:useLocalDpi xmlns:a14="http://schemas.microsoft.com/office/drawing/2010/main" val="0"/>
              </a:ext>
            </a:extLst>
          </a:blip>
          <a:srcRect t="16908" b="14705"/>
          <a:stretch/>
        </p:blipFill>
        <p:spPr>
          <a:xfrm>
            <a:off x="1066799" y="1735810"/>
            <a:ext cx="10690373" cy="4463931"/>
          </a:xfrm>
          <a:prstGeom prst="rect">
            <a:avLst/>
          </a:prstGeom>
          <a:ln>
            <a:solidFill>
              <a:schemeClr val="tx1"/>
            </a:solidFill>
          </a:ln>
        </p:spPr>
      </p:pic>
      <p:sp>
        <p:nvSpPr>
          <p:cNvPr id="2" name="Title 1"/>
          <p:cNvSpPr>
            <a:spLocks noGrp="1"/>
          </p:cNvSpPr>
          <p:nvPr>
            <p:ph type="title"/>
          </p:nvPr>
        </p:nvSpPr>
        <p:spPr>
          <a:xfrm>
            <a:off x="838200" y="174625"/>
            <a:ext cx="10515600" cy="1325563"/>
          </a:xfrm>
        </p:spPr>
        <p:txBody>
          <a:bodyPr/>
          <a:lstStyle/>
          <a:p>
            <a:r>
              <a:rPr lang="en-US" dirty="0"/>
              <a:t>Analysis in the HTRC</a:t>
            </a:r>
          </a:p>
        </p:txBody>
      </p:sp>
      <p:sp>
        <p:nvSpPr>
          <p:cNvPr id="4" name="Right Arrow 3"/>
          <p:cNvSpPr/>
          <p:nvPr/>
        </p:nvSpPr>
        <p:spPr>
          <a:xfrm rot="12233695">
            <a:off x="2726418" y="5706499"/>
            <a:ext cx="1158246" cy="384999"/>
          </a:xfrm>
          <a:prstGeom prst="rightArrow">
            <a:avLst/>
          </a:prstGeom>
          <a:solidFill>
            <a:schemeClr val="accent2">
              <a:lumMod val="75000"/>
            </a:schemeClr>
          </a:solidFill>
          <a:ln>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Rectangle 4"/>
          <p:cNvSpPr/>
          <p:nvPr/>
        </p:nvSpPr>
        <p:spPr>
          <a:xfrm>
            <a:off x="8579509" y="526940"/>
            <a:ext cx="3531736" cy="646331"/>
          </a:xfrm>
          <a:prstGeom prst="rect">
            <a:avLst/>
          </a:prstGeom>
        </p:spPr>
        <p:txBody>
          <a:bodyPr wrap="none">
            <a:spAutoFit/>
          </a:bodyPr>
          <a:lstStyle/>
          <a:p>
            <a:r>
              <a:rPr lang="en-US" sz="3600" dirty="0">
                <a:solidFill>
                  <a:srgbClr val="000000"/>
                </a:solidFill>
                <a:latin typeface="+mj-lt"/>
                <a:ea typeface="ＭＳ 明朝" charset="-128"/>
                <a:cs typeface="Arial" charset="0"/>
                <a:sym typeface="Wingdings" charset="2"/>
              </a:rPr>
              <a:t></a:t>
            </a:r>
            <a:r>
              <a:rPr lang="en-US" sz="3200" dirty="0">
                <a:solidFill>
                  <a:srgbClr val="000000"/>
                </a:solidFill>
                <a:latin typeface="+mj-lt"/>
                <a:ea typeface="ＭＳ 明朝" charset="-128"/>
              </a:rPr>
              <a:t> </a:t>
            </a:r>
            <a:r>
              <a:rPr lang="en-US" altLang="zh-CN" sz="2800" i="1" dirty="0">
                <a:solidFill>
                  <a:srgbClr val="000000"/>
                </a:solidFill>
                <a:latin typeface="+mj-lt"/>
                <a:ea typeface="ＭＳ 明朝" charset="-128"/>
              </a:rPr>
              <a:t>See</a:t>
            </a:r>
            <a:r>
              <a:rPr lang="zh-CN" altLang="en-US" sz="2800" i="1" dirty="0">
                <a:solidFill>
                  <a:srgbClr val="000000"/>
                </a:solidFill>
                <a:latin typeface="+mj-lt"/>
                <a:ea typeface="ＭＳ 明朝" charset="-128"/>
              </a:rPr>
              <a:t> </a:t>
            </a:r>
            <a:r>
              <a:rPr lang="en-US" altLang="zh-CN" sz="2800" i="1" dirty="0">
                <a:solidFill>
                  <a:srgbClr val="000000"/>
                </a:solidFill>
                <a:latin typeface="+mj-lt"/>
                <a:ea typeface="ＭＳ 明朝" charset="-128"/>
              </a:rPr>
              <a:t>Handout</a:t>
            </a:r>
            <a:r>
              <a:rPr lang="zh-CN" altLang="en-US" sz="2800" i="1" dirty="0">
                <a:solidFill>
                  <a:srgbClr val="000000"/>
                </a:solidFill>
                <a:latin typeface="+mj-lt"/>
                <a:ea typeface="ＭＳ 明朝" charset="-128"/>
              </a:rPr>
              <a:t> </a:t>
            </a:r>
            <a:r>
              <a:rPr lang="en-US" altLang="zh-CN" sz="2800" i="1" dirty="0" smtClean="0">
                <a:solidFill>
                  <a:srgbClr val="000000"/>
                </a:solidFill>
                <a:latin typeface="+mj-lt"/>
                <a:ea typeface="ＭＳ 明朝" charset="-128"/>
              </a:rPr>
              <a:t>p. 2</a:t>
            </a:r>
            <a:endParaRPr lang="en-US" sz="2800" dirty="0">
              <a:latin typeface="+mj-lt"/>
            </a:endParaRPr>
          </a:p>
        </p:txBody>
      </p:sp>
      <p:sp>
        <p:nvSpPr>
          <p:cNvPr id="8"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18</a:t>
            </a:fld>
            <a:endParaRPr lang="en-US"/>
          </a:p>
        </p:txBody>
      </p:sp>
    </p:spTree>
    <p:extLst>
      <p:ext uri="{BB962C8B-B14F-4D97-AF65-F5344CB8AC3E}">
        <p14:creationId xmlns:p14="http://schemas.microsoft.com/office/powerpoint/2010/main" val="151975589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Prepare to run an algorithm</a:t>
            </a:r>
            <a:endParaRPr lang="en-US" dirty="0"/>
          </a:p>
        </p:txBody>
      </p:sp>
      <p:pic>
        <p:nvPicPr>
          <p:cNvPr id="3" name="Picture 2" descr="The topic modeling algorithm page has a more detailed description of the functions of the algorithm and helps you set up the parameters according to your needs. &#10;" title="Screenshot of topic modeling algorithm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220" y="1612573"/>
            <a:ext cx="8991600" cy="5176173"/>
          </a:xfrm>
          <a:prstGeom prst="rect">
            <a:avLst/>
          </a:prstGeom>
          <a:ln>
            <a:solidFill>
              <a:schemeClr val="tx1"/>
            </a:solidFill>
          </a:ln>
        </p:spPr>
      </p:pic>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19</a:t>
            </a:fld>
            <a:endParaRPr lang="en-US"/>
          </a:p>
        </p:txBody>
      </p:sp>
    </p:spTree>
    <p:extLst>
      <p:ext uri="{BB962C8B-B14F-4D97-AF65-F5344CB8AC3E}">
        <p14:creationId xmlns:p14="http://schemas.microsoft.com/office/powerpoint/2010/main" val="118374589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 this module we’ll</a:t>
            </a:r>
            <a:r>
              <a:rPr lang="is-IS" dirty="0"/>
              <a:t>…</a:t>
            </a:r>
          </a:p>
        </p:txBody>
      </p:sp>
      <p:sp>
        <p:nvSpPr>
          <p:cNvPr id="4" name="Content Placeholder 3"/>
          <p:cNvSpPr>
            <a:spLocks noGrp="1"/>
          </p:cNvSpPr>
          <p:nvPr>
            <p:ph idx="1"/>
          </p:nvPr>
        </p:nvSpPr>
        <p:spPr>
          <a:xfrm>
            <a:off x="838200" y="1758949"/>
            <a:ext cx="10847522" cy="4812331"/>
          </a:xfrm>
        </p:spPr>
        <p:txBody>
          <a:bodyPr>
            <a:normAutofit fontScale="62500" lnSpcReduction="20000"/>
          </a:bodyPr>
          <a:lstStyle/>
          <a:p>
            <a:pPr>
              <a:lnSpc>
                <a:spcPct val="150000"/>
              </a:lnSpc>
            </a:pPr>
            <a:r>
              <a:rPr lang="is-IS" sz="3800" dirty="0"/>
              <a:t>Weigh the benefits and drawbacks of pre-built tools for text analysis</a:t>
            </a:r>
          </a:p>
          <a:p>
            <a:pPr marL="0" indent="0">
              <a:lnSpc>
                <a:spcPct val="150000"/>
              </a:lnSpc>
              <a:buNone/>
            </a:pPr>
            <a:r>
              <a:rPr lang="is-IS" dirty="0">
                <a:sym typeface="Wingdings"/>
              </a:rPr>
              <a:t>	</a:t>
            </a:r>
            <a:r>
              <a:rPr lang="is-IS" sz="3500" dirty="0">
                <a:sym typeface="Wingdings"/>
              </a:rPr>
              <a:t> </a:t>
            </a:r>
            <a:r>
              <a:rPr lang="en-US" sz="3500" i="1" dirty="0">
                <a:sym typeface="Wingdings"/>
              </a:rPr>
              <a:t>E</a:t>
            </a:r>
            <a:r>
              <a:rPr lang="en-US" sz="3500" i="1" dirty="0"/>
              <a:t>valuate researcher questions and requests, and match tool to request</a:t>
            </a:r>
            <a:endParaRPr lang="is-IS" sz="3500" i="1" dirty="0"/>
          </a:p>
          <a:p>
            <a:pPr>
              <a:lnSpc>
                <a:spcPct val="150000"/>
              </a:lnSpc>
            </a:pPr>
            <a:r>
              <a:rPr lang="is-IS" sz="4000" dirty="0"/>
              <a:t>Learn how a web-based topic modeling algorithm works</a:t>
            </a:r>
          </a:p>
          <a:p>
            <a:pPr marL="0" indent="0">
              <a:lnSpc>
                <a:spcPct val="150000"/>
              </a:lnSpc>
              <a:buNone/>
            </a:pPr>
            <a:r>
              <a:rPr lang="is-IS" dirty="0"/>
              <a:t>	</a:t>
            </a:r>
            <a:r>
              <a:rPr lang="is-IS" sz="3500" dirty="0">
                <a:sym typeface="Wingdings"/>
              </a:rPr>
              <a:t> </a:t>
            </a:r>
            <a:r>
              <a:rPr lang="en-US" sz="3500" i="1" dirty="0">
                <a:sym typeface="Wingdings"/>
              </a:rPr>
              <a:t>G</a:t>
            </a:r>
            <a:r>
              <a:rPr lang="en-US" sz="3500" i="1" dirty="0"/>
              <a:t>ain experience with off-the-shelf solutions text mining</a:t>
            </a:r>
            <a:endParaRPr lang="is-IS" sz="3500" i="1" dirty="0"/>
          </a:p>
          <a:p>
            <a:pPr>
              <a:lnSpc>
                <a:spcPct val="150000"/>
              </a:lnSpc>
            </a:pPr>
            <a:r>
              <a:rPr lang="en-US" sz="4000" dirty="0"/>
              <a:t>Run the HTRC Topic Modeling algorithm and analyze the results</a:t>
            </a:r>
          </a:p>
          <a:p>
            <a:pPr marL="0" indent="0">
              <a:lnSpc>
                <a:spcPct val="150000"/>
              </a:lnSpc>
              <a:buNone/>
            </a:pPr>
            <a:r>
              <a:rPr lang="en-US" dirty="0"/>
              <a:t>	</a:t>
            </a:r>
            <a:r>
              <a:rPr lang="en-US" sz="3500" dirty="0">
                <a:sym typeface="Wingdings"/>
              </a:rPr>
              <a:t> </a:t>
            </a:r>
            <a:r>
              <a:rPr lang="en-US" sz="3500" i="1" dirty="0">
                <a:sym typeface="Wingdings"/>
              </a:rPr>
              <a:t>B</a:t>
            </a:r>
            <a:r>
              <a:rPr lang="en-US" sz="3500" i="1" dirty="0"/>
              <a:t>uild confidence with the outcomes of data-intensive research</a:t>
            </a:r>
          </a:p>
          <a:p>
            <a:pPr>
              <a:lnSpc>
                <a:spcPct val="150000"/>
              </a:lnSpc>
            </a:pPr>
            <a:r>
              <a:rPr lang="en-US" sz="4000" dirty="0"/>
              <a:t>See how Sam explored HTRC Algorithms for his research</a:t>
            </a:r>
          </a:p>
          <a:p>
            <a:pPr marL="0" indent="0">
              <a:lnSpc>
                <a:spcPct val="150000"/>
              </a:lnSpc>
              <a:buNone/>
            </a:pPr>
            <a:r>
              <a:rPr lang="en-US" sz="2200" dirty="0"/>
              <a:t>	</a:t>
            </a:r>
            <a:r>
              <a:rPr lang="en-US" sz="3500" dirty="0">
                <a:sym typeface="Wingdings"/>
              </a:rPr>
              <a:t> </a:t>
            </a:r>
            <a:r>
              <a:rPr lang="en-US" sz="3500" i="1" dirty="0">
                <a:sym typeface="Wingdings"/>
              </a:rPr>
              <a:t>Understand how a researcher evaluated an off-the-shelf tool</a:t>
            </a:r>
            <a:endParaRPr lang="en-US" sz="3500" dirty="0"/>
          </a:p>
        </p:txBody>
      </p:sp>
      <p:sp>
        <p:nvSpPr>
          <p:cNvPr id="6" name="Slide Number Placeholder 1"/>
          <p:cNvSpPr>
            <a:spLocks noGrp="1"/>
          </p:cNvSpPr>
          <p:nvPr>
            <p:ph type="sldNum" sz="quarter" idx="10"/>
          </p:nvPr>
        </p:nvSpPr>
        <p:spPr>
          <a:xfrm>
            <a:off x="757920" y="6358354"/>
            <a:ext cx="2743200" cy="365125"/>
          </a:xfrm>
        </p:spPr>
        <p:txBody>
          <a:bodyPr/>
          <a:lstStyle/>
          <a:p>
            <a:fld id="{04FE1272-A639-264B-806F-820C5C64836A}" type="slidenum">
              <a:rPr lang="en-US" smtClean="0"/>
              <a:pPr/>
              <a:t>2</a:t>
            </a:fld>
            <a:endParaRPr lang="en-US"/>
          </a:p>
        </p:txBody>
      </p:sp>
    </p:spTree>
    <p:extLst>
      <p:ext uri="{BB962C8B-B14F-4D97-AF65-F5344CB8AC3E}">
        <p14:creationId xmlns:p14="http://schemas.microsoft.com/office/powerpoint/2010/main" val="13408751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n the topic modeling algorithm page, choose a workset by using the drop-down menu to select from your own worksets, or check the “Include public worksets” option on the right to select from public worksets as well as your own worksets. &#10;&#10;" title="Screenshot of topic modeling algorithm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925234"/>
            <a:ext cx="10692233" cy="3979620"/>
          </a:xfrm>
          <a:prstGeom prst="rect">
            <a:avLst/>
          </a:prstGeom>
          <a:ln>
            <a:solidFill>
              <a:schemeClr val="tx1"/>
            </a:solidFill>
          </a:ln>
        </p:spPr>
      </p:pic>
      <p:sp>
        <p:nvSpPr>
          <p:cNvPr id="2" name="Title 1"/>
          <p:cNvSpPr>
            <a:spLocks noGrp="1"/>
          </p:cNvSpPr>
          <p:nvPr>
            <p:ph type="title"/>
          </p:nvPr>
        </p:nvSpPr>
        <p:spPr/>
        <p:txBody>
          <a:bodyPr/>
          <a:lstStyle/>
          <a:p>
            <a:r>
              <a:rPr lang="en-US"/>
              <a:t>Prepare to run an algorithm</a:t>
            </a:r>
            <a:endParaRPr lang="en-US" dirty="0"/>
          </a:p>
        </p:txBody>
      </p:sp>
      <p:sp>
        <p:nvSpPr>
          <p:cNvPr id="8" name="Rectangle 7"/>
          <p:cNvSpPr/>
          <p:nvPr/>
        </p:nvSpPr>
        <p:spPr>
          <a:xfrm>
            <a:off x="1277007" y="3284225"/>
            <a:ext cx="7826644" cy="543856"/>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20</a:t>
            </a:fld>
            <a:endParaRPr lang="en-US"/>
          </a:p>
        </p:txBody>
      </p:sp>
    </p:spTree>
    <p:extLst>
      <p:ext uri="{BB962C8B-B14F-4D97-AF65-F5344CB8AC3E}">
        <p14:creationId xmlns:p14="http://schemas.microsoft.com/office/powerpoint/2010/main" val="7671656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eck the “Include public worksets” option and select “poli_science_DDRF@eleanordickson” on the page.  " title="Screenshot of choosing a workset for analysis"/>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83202" y="1580564"/>
            <a:ext cx="8695130" cy="4841459"/>
          </a:xfrm>
        </p:spPr>
      </p:pic>
      <p:sp>
        <p:nvSpPr>
          <p:cNvPr id="2" name="Title 1"/>
          <p:cNvSpPr>
            <a:spLocks noGrp="1"/>
          </p:cNvSpPr>
          <p:nvPr>
            <p:ph type="title"/>
          </p:nvPr>
        </p:nvSpPr>
        <p:spPr/>
        <p:txBody>
          <a:bodyPr/>
          <a:lstStyle/>
          <a:p>
            <a:r>
              <a:rPr lang="en-US"/>
              <a:t>Choose workset(s) for analysis</a:t>
            </a:r>
            <a:endParaRPr lang="en-US" dirty="0"/>
          </a:p>
        </p:txBody>
      </p:sp>
      <p:sp>
        <p:nvSpPr>
          <p:cNvPr id="9" name="Right Arrow 8"/>
          <p:cNvSpPr/>
          <p:nvPr/>
        </p:nvSpPr>
        <p:spPr>
          <a:xfrm rot="1772734">
            <a:off x="1719027" y="5773872"/>
            <a:ext cx="1158246" cy="384999"/>
          </a:xfrm>
          <a:prstGeom prst="rightArrow">
            <a:avLst/>
          </a:prstGeom>
          <a:solidFill>
            <a:schemeClr val="accent2">
              <a:lumMod val="75000"/>
            </a:schemeClr>
          </a:solidFill>
          <a:ln>
            <a:solidFill>
              <a:schemeClr val="accent2">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0" name="Rectangular Callout 9"/>
          <p:cNvSpPr/>
          <p:nvPr/>
        </p:nvSpPr>
        <p:spPr>
          <a:xfrm>
            <a:off x="9304332" y="3075454"/>
            <a:ext cx="2449984" cy="1113147"/>
          </a:xfrm>
          <a:prstGeom prst="wedgeRectCallout">
            <a:avLst>
              <a:gd name="adj1" fmla="val -78028"/>
              <a:gd name="adj2" fmla="val -58995"/>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00"/>
                </a:solidFill>
              </a:rPr>
              <a:t>Check box to include public </a:t>
            </a:r>
            <a:r>
              <a:rPr lang="en-US" sz="2000" dirty="0" err="1">
                <a:solidFill>
                  <a:srgbClr val="000000"/>
                </a:solidFill>
              </a:rPr>
              <a:t>worksets</a:t>
            </a:r>
            <a:r>
              <a:rPr lang="en-US" sz="2000" dirty="0">
                <a:solidFill>
                  <a:srgbClr val="000000"/>
                </a:solidFill>
              </a:rPr>
              <a:t> first</a:t>
            </a:r>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21</a:t>
            </a:fld>
            <a:endParaRPr lang="en-US"/>
          </a:p>
        </p:txBody>
      </p:sp>
    </p:spTree>
    <p:extLst>
      <p:ext uri="{BB962C8B-B14F-4D97-AF65-F5344CB8AC3E}">
        <p14:creationId xmlns:p14="http://schemas.microsoft.com/office/powerpoint/2010/main" val="11373957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fter selecting a workset for analysis, enter a job name of your choice in the Job Name field. &#10;" title="Screenshot of naming a job"/>
          <p:cNvPicPr>
            <a:picLocks noChangeAspect="1"/>
          </p:cNvPicPr>
          <p:nvPr/>
        </p:nvPicPr>
        <p:blipFill rotWithShape="1">
          <a:blip r:embed="rId3">
            <a:extLst>
              <a:ext uri="{28A0092B-C50C-407E-A947-70E740481C1C}">
                <a14:useLocalDpi xmlns:a14="http://schemas.microsoft.com/office/drawing/2010/main" val="0"/>
              </a:ext>
            </a:extLst>
          </a:blip>
          <a:srcRect b="3688"/>
          <a:stretch/>
        </p:blipFill>
        <p:spPr>
          <a:xfrm>
            <a:off x="1727548" y="1605326"/>
            <a:ext cx="8798895" cy="5058945"/>
          </a:xfrm>
          <a:prstGeom prst="rect">
            <a:avLst/>
          </a:prstGeom>
          <a:ln>
            <a:solidFill>
              <a:schemeClr val="tx1"/>
            </a:solidFill>
          </a:ln>
        </p:spPr>
      </p:pic>
      <p:sp>
        <p:nvSpPr>
          <p:cNvPr id="2" name="Title 1"/>
          <p:cNvSpPr>
            <a:spLocks noGrp="1"/>
          </p:cNvSpPr>
          <p:nvPr>
            <p:ph type="title"/>
          </p:nvPr>
        </p:nvSpPr>
        <p:spPr/>
        <p:txBody>
          <a:bodyPr/>
          <a:lstStyle/>
          <a:p>
            <a:r>
              <a:rPr lang="en-US"/>
              <a:t>Prepare to run an algorithm</a:t>
            </a:r>
            <a:endParaRPr lang="en-US" dirty="0"/>
          </a:p>
        </p:txBody>
      </p:sp>
      <p:sp>
        <p:nvSpPr>
          <p:cNvPr id="3" name="Oval 2"/>
          <p:cNvSpPr/>
          <p:nvPr/>
        </p:nvSpPr>
        <p:spPr>
          <a:xfrm>
            <a:off x="1727548" y="1942454"/>
            <a:ext cx="2048360" cy="552773"/>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22</a:t>
            </a:fld>
            <a:endParaRPr lang="en-US"/>
          </a:p>
        </p:txBody>
      </p:sp>
    </p:spTree>
    <p:extLst>
      <p:ext uri="{BB962C8B-B14F-4D97-AF65-F5344CB8AC3E}">
        <p14:creationId xmlns:p14="http://schemas.microsoft.com/office/powerpoint/2010/main" val="7119756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the number of topics</a:t>
            </a:r>
          </a:p>
        </p:txBody>
      </p:sp>
      <p:pic>
        <p:nvPicPr>
          <p:cNvPr id="3" name="Picture 2" descr="In the Number of topics field, keep the default setting of 200 iterations, but edit the number of topics to 20 and 60 to give us fewer results to review." title="Screenshot of entering number of topics"/>
          <p:cNvPicPr>
            <a:picLocks noChangeAspect="1"/>
          </p:cNvPicPr>
          <p:nvPr/>
        </p:nvPicPr>
        <p:blipFill rotWithShape="1">
          <a:blip r:embed="rId3">
            <a:extLst>
              <a:ext uri="{28A0092B-C50C-407E-A947-70E740481C1C}">
                <a14:useLocalDpi xmlns:a14="http://schemas.microsoft.com/office/drawing/2010/main" val="0"/>
              </a:ext>
            </a:extLst>
          </a:blip>
          <a:srcRect b="4237"/>
          <a:stretch/>
        </p:blipFill>
        <p:spPr>
          <a:xfrm>
            <a:off x="1691252" y="1618533"/>
            <a:ext cx="9002579" cy="5172668"/>
          </a:xfrm>
          <a:prstGeom prst="rect">
            <a:avLst/>
          </a:prstGeom>
          <a:ln>
            <a:solidFill>
              <a:schemeClr val="tx1"/>
            </a:solidFill>
          </a:ln>
        </p:spPr>
      </p:pic>
      <p:sp>
        <p:nvSpPr>
          <p:cNvPr id="7" name="Oval 6"/>
          <p:cNvSpPr/>
          <p:nvPr/>
        </p:nvSpPr>
        <p:spPr>
          <a:xfrm>
            <a:off x="1509482" y="5331417"/>
            <a:ext cx="1776158" cy="609601"/>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23</a:t>
            </a:fld>
            <a:endParaRPr lang="en-US"/>
          </a:p>
        </p:txBody>
      </p:sp>
    </p:spTree>
    <p:extLst>
      <p:ext uri="{BB962C8B-B14F-4D97-AF65-F5344CB8AC3E}">
        <p14:creationId xmlns:p14="http://schemas.microsoft.com/office/powerpoint/2010/main" val="17536687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ce you start your job, you’ll be taken to a screen with your job history. You’ll see active jobs at the top and the status may change as you refresh the page.&#10;" title="Screenshot of Jobs p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943316"/>
            <a:ext cx="10058400" cy="3715691"/>
          </a:xfrm>
          <a:prstGeom prst="rect">
            <a:avLst/>
          </a:prstGeom>
          <a:ln>
            <a:solidFill>
              <a:schemeClr val="tx1"/>
            </a:solidFill>
          </a:ln>
        </p:spPr>
      </p:pic>
      <p:sp>
        <p:nvSpPr>
          <p:cNvPr id="72706" name="Title 1"/>
          <p:cNvSpPr>
            <a:spLocks noGrp="1"/>
          </p:cNvSpPr>
          <p:nvPr>
            <p:ph type="title"/>
          </p:nvPr>
        </p:nvSpPr>
        <p:spPr/>
        <p:txBody>
          <a:bodyPr/>
          <a:lstStyle/>
          <a:p>
            <a:r>
              <a:rPr lang="en-US"/>
              <a:t>Run the analysis</a:t>
            </a:r>
            <a:endParaRPr lang="en-US" dirty="0"/>
          </a:p>
        </p:txBody>
      </p:sp>
      <p:sp>
        <p:nvSpPr>
          <p:cNvPr id="6" name="Right Arrow 5"/>
          <p:cNvSpPr/>
          <p:nvPr/>
        </p:nvSpPr>
        <p:spPr>
          <a:xfrm rot="18966011">
            <a:off x="7343245" y="4661142"/>
            <a:ext cx="1390388" cy="454963"/>
          </a:xfrm>
          <a:prstGeom prst="rightArrow">
            <a:avLst/>
          </a:prstGeom>
          <a:solidFill>
            <a:schemeClr val="accent2">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24</a:t>
            </a:fld>
            <a:endParaRPr lang="en-US"/>
          </a:p>
        </p:txBody>
      </p:sp>
    </p:spTree>
    <p:extLst>
      <p:ext uri="{BB962C8B-B14F-4D97-AF65-F5344CB8AC3E}">
        <p14:creationId xmlns:p14="http://schemas.microsoft.com/office/powerpoint/2010/main" val="18286643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 the results page of the job, scroll to the “output” area and you will see the bubble visualization of the generated topics, showing how the topics cluster.&#10;" title="Screenshot of bubble visualization of generated topic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7007" y="1559382"/>
            <a:ext cx="10058400" cy="5144465"/>
          </a:xfrm>
          <a:prstGeom prst="rect">
            <a:avLst/>
          </a:prstGeom>
          <a:ln>
            <a:solidFill>
              <a:schemeClr val="tx1"/>
            </a:solidFill>
          </a:ln>
        </p:spPr>
      </p:pic>
      <p:sp>
        <p:nvSpPr>
          <p:cNvPr id="80898" name="Title 1"/>
          <p:cNvSpPr>
            <a:spLocks noGrp="1"/>
          </p:cNvSpPr>
          <p:nvPr>
            <p:ph type="title"/>
          </p:nvPr>
        </p:nvSpPr>
        <p:spPr/>
        <p:txBody>
          <a:bodyPr/>
          <a:lstStyle/>
          <a:p>
            <a:r>
              <a:rPr lang="en-US" dirty="0"/>
              <a:t>View results</a:t>
            </a:r>
          </a:p>
        </p:txBody>
      </p:sp>
      <p:sp>
        <p:nvSpPr>
          <p:cNvPr id="8" name="Rectangular Callout 7"/>
          <p:cNvSpPr/>
          <p:nvPr/>
        </p:nvSpPr>
        <p:spPr>
          <a:xfrm>
            <a:off x="126125" y="5411656"/>
            <a:ext cx="2877607" cy="656341"/>
          </a:xfrm>
          <a:prstGeom prst="wedgeRectCallout">
            <a:avLst>
              <a:gd name="adj1" fmla="val 38845"/>
              <a:gd name="adj2" fmla="val 87407"/>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00"/>
                </a:solidFill>
              </a:rPr>
              <a:t>Check box </a:t>
            </a:r>
            <a:r>
              <a:rPr lang="en-US" sz="2000">
                <a:solidFill>
                  <a:srgbClr val="000000"/>
                </a:solidFill>
              </a:rPr>
              <a:t>to </a:t>
            </a:r>
            <a:r>
              <a:rPr lang="en-US" sz="2000">
                <a:solidFill>
                  <a:schemeClr val="tx1"/>
                </a:solidFill>
              </a:rPr>
              <a:t>minimize overlap among nodes</a:t>
            </a:r>
            <a:endParaRPr lang="en-US" sz="2000" dirty="0">
              <a:solidFill>
                <a:srgbClr val="000000"/>
              </a:solidFill>
            </a:endParaRPr>
          </a:p>
        </p:txBody>
      </p:sp>
      <p:sp>
        <p:nvSpPr>
          <p:cNvPr id="9" name="Rectangular Callout 8"/>
          <p:cNvSpPr/>
          <p:nvPr/>
        </p:nvSpPr>
        <p:spPr>
          <a:xfrm>
            <a:off x="7036231" y="3406637"/>
            <a:ext cx="3187129" cy="724977"/>
          </a:xfrm>
          <a:prstGeom prst="wedgeRectCallout">
            <a:avLst>
              <a:gd name="adj1" fmla="val -64442"/>
              <a:gd name="adj2" fmla="val 10322"/>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dirty="0">
                <a:solidFill>
                  <a:srgbClr val="000000"/>
                </a:solidFill>
              </a:rPr>
              <a:t>Hover</a:t>
            </a:r>
            <a:r>
              <a:rPr lang="zh-CN" altLang="en-US" sz="2000" dirty="0">
                <a:solidFill>
                  <a:srgbClr val="000000"/>
                </a:solidFill>
              </a:rPr>
              <a:t> </a:t>
            </a:r>
            <a:r>
              <a:rPr lang="en-US" altLang="zh-CN" sz="2000" dirty="0">
                <a:solidFill>
                  <a:srgbClr val="000000"/>
                </a:solidFill>
              </a:rPr>
              <a:t>over</a:t>
            </a:r>
            <a:r>
              <a:rPr lang="zh-CN" altLang="en-US" sz="2000" dirty="0">
                <a:solidFill>
                  <a:srgbClr val="000000"/>
                </a:solidFill>
              </a:rPr>
              <a:t> </a:t>
            </a:r>
            <a:r>
              <a:rPr lang="en-US" altLang="zh-CN" sz="2000" dirty="0">
                <a:solidFill>
                  <a:srgbClr val="000000"/>
                </a:solidFill>
              </a:rPr>
              <a:t>bubble</a:t>
            </a:r>
            <a:r>
              <a:rPr lang="zh-CN" altLang="en-US" sz="2000" dirty="0">
                <a:solidFill>
                  <a:srgbClr val="000000"/>
                </a:solidFill>
              </a:rPr>
              <a:t> </a:t>
            </a:r>
            <a:r>
              <a:rPr lang="en-US" altLang="zh-CN" sz="2000" dirty="0">
                <a:solidFill>
                  <a:srgbClr val="000000"/>
                </a:solidFill>
              </a:rPr>
              <a:t>for</a:t>
            </a:r>
            <a:r>
              <a:rPr lang="zh-CN" altLang="en-US" sz="2000" dirty="0">
                <a:solidFill>
                  <a:srgbClr val="000000"/>
                </a:solidFill>
              </a:rPr>
              <a:t> </a:t>
            </a:r>
            <a:r>
              <a:rPr lang="en-US" altLang="zh-CN" sz="2000" dirty="0">
                <a:solidFill>
                  <a:srgbClr val="000000"/>
                </a:solidFill>
              </a:rPr>
              <a:t>top</a:t>
            </a:r>
            <a:r>
              <a:rPr lang="zh-CN" altLang="en-US" sz="2000" dirty="0">
                <a:solidFill>
                  <a:srgbClr val="000000"/>
                </a:solidFill>
              </a:rPr>
              <a:t> </a:t>
            </a:r>
            <a:r>
              <a:rPr lang="en-US" altLang="zh-CN" sz="2000" dirty="0">
                <a:solidFill>
                  <a:srgbClr val="000000"/>
                </a:solidFill>
              </a:rPr>
              <a:t>terms</a:t>
            </a:r>
            <a:r>
              <a:rPr lang="zh-CN" altLang="en-US" sz="2000" dirty="0">
                <a:solidFill>
                  <a:srgbClr val="000000"/>
                </a:solidFill>
              </a:rPr>
              <a:t> </a:t>
            </a:r>
            <a:r>
              <a:rPr lang="en-US" altLang="zh-CN" sz="2000" dirty="0">
                <a:solidFill>
                  <a:srgbClr val="000000"/>
                </a:solidFill>
              </a:rPr>
              <a:t>in</a:t>
            </a:r>
            <a:r>
              <a:rPr lang="zh-CN" altLang="en-US" sz="2000" dirty="0">
                <a:solidFill>
                  <a:srgbClr val="000000"/>
                </a:solidFill>
              </a:rPr>
              <a:t> </a:t>
            </a:r>
            <a:r>
              <a:rPr lang="en-US" altLang="zh-CN" sz="2000" dirty="0">
                <a:solidFill>
                  <a:srgbClr val="000000"/>
                </a:solidFill>
              </a:rPr>
              <a:t>topic</a:t>
            </a:r>
            <a:endParaRPr lang="en-US" sz="2000" dirty="0">
              <a:solidFill>
                <a:srgbClr val="000000"/>
              </a:solidFill>
            </a:endParaRPr>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25</a:t>
            </a:fld>
            <a:endParaRPr lang="en-US"/>
          </a:p>
        </p:txBody>
      </p:sp>
    </p:spTree>
    <p:extLst>
      <p:ext uri="{BB962C8B-B14F-4D97-AF65-F5344CB8AC3E}">
        <p14:creationId xmlns:p14="http://schemas.microsoft.com/office/powerpoint/2010/main" val="14452237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a:t>Topics visualized</a:t>
            </a:r>
          </a:p>
        </p:txBody>
      </p:sp>
      <p:pic>
        <p:nvPicPr>
          <p:cNvPr id="2" name="Picture 1" descr="In the output area, numbers on the side relate to the number of topics generated, as do the size of the bubbles. You can toggle the display of the n-topic clusters by clicking on the numbers. The bubbles in the 20-topic clusters are larger than the bubbles in the 60-topic clusters.&#10;" title="Screenshot of toggling the display of n-topic clusters in visualiz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799" y="1623001"/>
            <a:ext cx="9555997" cy="4817162"/>
          </a:xfrm>
          <a:prstGeom prst="rect">
            <a:avLst/>
          </a:prstGeom>
          <a:ln>
            <a:solidFill>
              <a:schemeClr val="tx1"/>
            </a:solidFill>
          </a:ln>
        </p:spPr>
      </p:pic>
      <p:sp>
        <p:nvSpPr>
          <p:cNvPr id="6" name="Oval 5"/>
          <p:cNvSpPr/>
          <p:nvPr/>
        </p:nvSpPr>
        <p:spPr>
          <a:xfrm>
            <a:off x="838200" y="3020752"/>
            <a:ext cx="3511969" cy="1396265"/>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26</a:t>
            </a:fld>
            <a:endParaRPr lang="en-US"/>
          </a:p>
        </p:txBody>
      </p:sp>
    </p:spTree>
    <p:extLst>
      <p:ext uri="{BB962C8B-B14F-4D97-AF65-F5344CB8AC3E}">
        <p14:creationId xmlns:p14="http://schemas.microsoft.com/office/powerpoint/2010/main" val="17494527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altLang="zh-CN" dirty="0"/>
              <a:t>Results</a:t>
            </a:r>
            <a:r>
              <a:rPr lang="zh-CN" altLang="en-US" dirty="0"/>
              <a:t> </a:t>
            </a:r>
            <a:r>
              <a:rPr lang="en-US" altLang="zh-CN" dirty="0"/>
              <a:t>files</a:t>
            </a:r>
            <a:endParaRPr lang="en-US" dirty="0"/>
          </a:p>
        </p:txBody>
      </p:sp>
      <p:pic>
        <p:nvPicPr>
          <p:cNvPr id="2" name="Picture 1" descr="You can download different results files by choosing different tabs in the output area. Select from downloading a topics.json file, a workset.tez file, and a cluster.csv file for your resutls. " title="Screenshot of the different tabs in the output area"/>
          <p:cNvPicPr>
            <a:picLocks noChangeAspect="1"/>
          </p:cNvPicPr>
          <p:nvPr/>
        </p:nvPicPr>
        <p:blipFill rotWithShape="1">
          <a:blip r:embed="rId3">
            <a:extLst>
              <a:ext uri="{28A0092B-C50C-407E-A947-70E740481C1C}">
                <a14:useLocalDpi xmlns:a14="http://schemas.microsoft.com/office/drawing/2010/main" val="0"/>
              </a:ext>
            </a:extLst>
          </a:blip>
          <a:srcRect b="13946"/>
          <a:stretch/>
        </p:blipFill>
        <p:spPr>
          <a:xfrm>
            <a:off x="1645620" y="1659616"/>
            <a:ext cx="9187696" cy="5003166"/>
          </a:xfrm>
          <a:prstGeom prst="rect">
            <a:avLst/>
          </a:prstGeom>
          <a:ln>
            <a:solidFill>
              <a:schemeClr val="tx1"/>
            </a:solidFill>
          </a:ln>
        </p:spPr>
      </p:pic>
      <p:sp>
        <p:nvSpPr>
          <p:cNvPr id="6" name="Oval 5"/>
          <p:cNvSpPr/>
          <p:nvPr/>
        </p:nvSpPr>
        <p:spPr>
          <a:xfrm>
            <a:off x="4411960" y="1659616"/>
            <a:ext cx="1827508" cy="94410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27</a:t>
            </a:fld>
            <a:endParaRPr lang="en-US"/>
          </a:p>
        </p:txBody>
      </p:sp>
    </p:spTree>
    <p:extLst>
      <p:ext uri="{BB962C8B-B14F-4D97-AF65-F5344CB8AC3E}">
        <p14:creationId xmlns:p14="http://schemas.microsoft.com/office/powerpoint/2010/main" val="182988040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a:t>Topics listed</a:t>
            </a:r>
          </a:p>
        </p:txBody>
      </p:sp>
      <p:sp>
        <p:nvSpPr>
          <p:cNvPr id="4" name="TextBox 3"/>
          <p:cNvSpPr txBox="1"/>
          <p:nvPr/>
        </p:nvSpPr>
        <p:spPr>
          <a:xfrm>
            <a:off x="298611" y="1750212"/>
            <a:ext cx="4676346" cy="3985706"/>
          </a:xfrm>
          <a:prstGeom prst="rect">
            <a:avLst/>
          </a:prstGeom>
          <a:noFill/>
        </p:spPr>
        <p:txBody>
          <a:bodyPr wrap="square" rtlCol="0">
            <a:spAutoFit/>
          </a:bodyPr>
          <a:lstStyle/>
          <a:p>
            <a:r>
              <a:rPr lang="en-US" altLang="zh-CN" sz="2300" b="1" dirty="0">
                <a:latin typeface="Arial"/>
                <a:cs typeface="Arial"/>
              </a:rPr>
              <a:t>Examples</a:t>
            </a:r>
            <a:r>
              <a:rPr lang="zh-CN" altLang="en-US" sz="2300" b="1" dirty="0">
                <a:latin typeface="Arial"/>
                <a:cs typeface="Arial"/>
              </a:rPr>
              <a:t> </a:t>
            </a:r>
            <a:r>
              <a:rPr lang="en-US" altLang="zh-CN" sz="2300" b="1" dirty="0">
                <a:latin typeface="Arial"/>
                <a:cs typeface="Arial"/>
              </a:rPr>
              <a:t>from</a:t>
            </a:r>
            <a:r>
              <a:rPr lang="zh-CN" altLang="en-US" sz="2300" b="1" dirty="0">
                <a:latin typeface="Arial"/>
                <a:cs typeface="Arial"/>
              </a:rPr>
              <a:t> </a:t>
            </a:r>
            <a:r>
              <a:rPr lang="en-US" altLang="zh-CN" sz="2300" b="1" dirty="0">
                <a:latin typeface="Arial"/>
                <a:cs typeface="Arial"/>
              </a:rPr>
              <a:t>20-topics</a:t>
            </a:r>
            <a:r>
              <a:rPr lang="zh-CN" altLang="en-US" sz="2300" b="1" dirty="0">
                <a:latin typeface="Arial"/>
                <a:cs typeface="Arial"/>
              </a:rPr>
              <a:t> </a:t>
            </a:r>
            <a:r>
              <a:rPr lang="en-US" altLang="zh-CN" sz="2300" b="1" dirty="0">
                <a:latin typeface="Arial"/>
                <a:cs typeface="Arial"/>
              </a:rPr>
              <a:t>cluster:</a:t>
            </a:r>
          </a:p>
          <a:p>
            <a:endParaRPr lang="en-US" sz="2300" b="1" dirty="0">
              <a:latin typeface="Arial"/>
              <a:cs typeface="Arial"/>
            </a:endParaRPr>
          </a:p>
          <a:p>
            <a:r>
              <a:rPr lang="en-US" altLang="zh-CN" sz="2300" b="1" dirty="0">
                <a:latin typeface="Arial"/>
                <a:cs typeface="Arial"/>
              </a:rPr>
              <a:t>T</a:t>
            </a:r>
            <a:r>
              <a:rPr lang="en-US" sz="2300" b="1" dirty="0">
                <a:latin typeface="Arial"/>
                <a:cs typeface="Arial"/>
              </a:rPr>
              <a:t>opic </a:t>
            </a:r>
            <a:r>
              <a:rPr lang="en-US" altLang="zh-CN" sz="2300" b="1" dirty="0">
                <a:latin typeface="Arial"/>
                <a:cs typeface="Arial"/>
              </a:rPr>
              <a:t>1</a:t>
            </a:r>
            <a:endParaRPr lang="en-US" sz="2300" b="1" dirty="0">
              <a:latin typeface="Arial"/>
              <a:cs typeface="Arial"/>
            </a:endParaRPr>
          </a:p>
          <a:p>
            <a:pPr lvl="1"/>
            <a:r>
              <a:rPr lang="en-US" sz="2300" dirty="0"/>
              <a:t>nation, because, problems, under, </a:t>
            </a:r>
            <a:r>
              <a:rPr lang="en-US" sz="2300" dirty="0" err="1"/>
              <a:t>america</a:t>
            </a:r>
            <a:r>
              <a:rPr lang="en-US" sz="2300" dirty="0"/>
              <a:t>, security, nations, programs, con, much</a:t>
            </a:r>
          </a:p>
          <a:p>
            <a:pPr lvl="1"/>
            <a:endParaRPr lang="en-US" sz="2300" dirty="0">
              <a:latin typeface="Arial"/>
              <a:cs typeface="Arial"/>
            </a:endParaRPr>
          </a:p>
          <a:p>
            <a:r>
              <a:rPr lang="en-US" altLang="zh-CN" sz="2300" b="1" dirty="0">
                <a:latin typeface="Arial"/>
                <a:cs typeface="Arial"/>
              </a:rPr>
              <a:t>T</a:t>
            </a:r>
            <a:r>
              <a:rPr lang="en-US" sz="2300" b="1" dirty="0">
                <a:latin typeface="Arial"/>
                <a:cs typeface="Arial"/>
              </a:rPr>
              <a:t>opic </a:t>
            </a:r>
            <a:r>
              <a:rPr lang="en-US" altLang="zh-CN" sz="2300" b="1" dirty="0">
                <a:latin typeface="Arial"/>
                <a:cs typeface="Arial"/>
              </a:rPr>
              <a:t>2</a:t>
            </a:r>
            <a:endParaRPr lang="en-US" sz="2300" b="1" dirty="0">
              <a:latin typeface="Arial"/>
              <a:cs typeface="Arial"/>
            </a:endParaRPr>
          </a:p>
          <a:p>
            <a:pPr lvl="1"/>
            <a:r>
              <a:rPr lang="en-US" sz="2300" dirty="0"/>
              <a:t>may, such, peace, war, between, </a:t>
            </a:r>
            <a:r>
              <a:rPr lang="en-US" sz="2300" dirty="0" err="1"/>
              <a:t>america</a:t>
            </a:r>
            <a:r>
              <a:rPr lang="en-US" sz="2300" dirty="0"/>
              <a:t>, last, must, after, soviet</a:t>
            </a:r>
            <a:endParaRPr lang="en-US" sz="2300" b="1" dirty="0">
              <a:latin typeface="Arial"/>
              <a:cs typeface="Arial"/>
            </a:endParaRPr>
          </a:p>
        </p:txBody>
      </p:sp>
      <p:sp>
        <p:nvSpPr>
          <p:cNvPr id="8" name="TextBox 7"/>
          <p:cNvSpPr txBox="1"/>
          <p:nvPr/>
        </p:nvSpPr>
        <p:spPr>
          <a:xfrm>
            <a:off x="5501899" y="1756817"/>
            <a:ext cx="6690101" cy="4693593"/>
          </a:xfrm>
          <a:prstGeom prst="rect">
            <a:avLst/>
          </a:prstGeom>
          <a:noFill/>
        </p:spPr>
        <p:txBody>
          <a:bodyPr wrap="square" rtlCol="0">
            <a:spAutoFit/>
          </a:bodyPr>
          <a:lstStyle/>
          <a:p>
            <a:r>
              <a:rPr lang="en-US" altLang="zh-CN" sz="2300" b="1" dirty="0">
                <a:latin typeface="Arial"/>
                <a:cs typeface="Arial"/>
              </a:rPr>
              <a:t>Examples</a:t>
            </a:r>
            <a:r>
              <a:rPr lang="zh-CN" altLang="en-US" sz="2300" b="1" dirty="0">
                <a:latin typeface="Arial"/>
                <a:cs typeface="Arial"/>
              </a:rPr>
              <a:t> </a:t>
            </a:r>
            <a:r>
              <a:rPr lang="en-US" altLang="zh-CN" sz="2300" b="1" dirty="0">
                <a:latin typeface="Arial"/>
                <a:cs typeface="Arial"/>
              </a:rPr>
              <a:t>from</a:t>
            </a:r>
            <a:r>
              <a:rPr lang="zh-CN" altLang="en-US" sz="2300" b="1" dirty="0">
                <a:latin typeface="Arial"/>
                <a:cs typeface="Arial"/>
              </a:rPr>
              <a:t> </a:t>
            </a:r>
            <a:r>
              <a:rPr lang="en-US" altLang="zh-CN" sz="2300" b="1" dirty="0">
                <a:latin typeface="Arial"/>
                <a:cs typeface="Arial"/>
              </a:rPr>
              <a:t>60-topics</a:t>
            </a:r>
            <a:r>
              <a:rPr lang="zh-CN" altLang="en-US" sz="2300" b="1" dirty="0">
                <a:latin typeface="Arial"/>
                <a:cs typeface="Arial"/>
              </a:rPr>
              <a:t> </a:t>
            </a:r>
            <a:r>
              <a:rPr lang="en-US" altLang="zh-CN" sz="2300" b="1" dirty="0">
                <a:latin typeface="Arial"/>
                <a:cs typeface="Arial"/>
              </a:rPr>
              <a:t>cluster:</a:t>
            </a:r>
          </a:p>
          <a:p>
            <a:endParaRPr lang="en-US" sz="2300" b="1" dirty="0">
              <a:latin typeface="Arial"/>
              <a:cs typeface="Arial"/>
            </a:endParaRPr>
          </a:p>
          <a:p>
            <a:r>
              <a:rPr lang="en-US" altLang="zh-CN" sz="2300" b="1" dirty="0">
                <a:latin typeface="Arial"/>
                <a:cs typeface="Arial"/>
              </a:rPr>
              <a:t>T</a:t>
            </a:r>
            <a:r>
              <a:rPr lang="en-US" sz="2300" b="1" dirty="0">
                <a:latin typeface="Arial"/>
                <a:cs typeface="Arial"/>
              </a:rPr>
              <a:t>opic </a:t>
            </a:r>
            <a:r>
              <a:rPr lang="en-US" altLang="zh-CN" sz="2300" b="1" dirty="0">
                <a:latin typeface="Arial"/>
                <a:cs typeface="Arial"/>
              </a:rPr>
              <a:t>3</a:t>
            </a:r>
            <a:endParaRPr lang="en-US" sz="2300" b="1" dirty="0">
              <a:latin typeface="Arial"/>
              <a:cs typeface="Arial"/>
            </a:endParaRPr>
          </a:p>
          <a:p>
            <a:pPr lvl="1"/>
            <a:r>
              <a:rPr lang="en-US" altLang="zh-CN" sz="2300" dirty="0"/>
              <a:t>like</a:t>
            </a:r>
            <a:r>
              <a:rPr lang="en-US" sz="2300" dirty="0"/>
              <a:t>, department, percent, said, things, office, get, assistance, programs, every</a:t>
            </a:r>
          </a:p>
          <a:p>
            <a:pPr lvl="1"/>
            <a:endParaRPr lang="en-US" sz="2300" dirty="0">
              <a:latin typeface="Arial"/>
              <a:cs typeface="Arial"/>
            </a:endParaRPr>
          </a:p>
          <a:p>
            <a:r>
              <a:rPr lang="en-US" altLang="zh-CN" sz="2300" b="1" dirty="0">
                <a:latin typeface="Arial"/>
                <a:cs typeface="Arial"/>
              </a:rPr>
              <a:t>T</a:t>
            </a:r>
            <a:r>
              <a:rPr lang="en-US" sz="2300" b="1" dirty="0">
                <a:latin typeface="Arial"/>
                <a:cs typeface="Arial"/>
              </a:rPr>
              <a:t>opic </a:t>
            </a:r>
            <a:r>
              <a:rPr lang="en-US" altLang="zh-CN" sz="2300" b="1" dirty="0">
                <a:latin typeface="Arial"/>
                <a:cs typeface="Arial"/>
              </a:rPr>
              <a:t>4</a:t>
            </a:r>
            <a:endParaRPr lang="en-US" sz="2300" b="1" dirty="0">
              <a:latin typeface="Arial"/>
              <a:cs typeface="Arial"/>
            </a:endParaRPr>
          </a:p>
          <a:p>
            <a:pPr lvl="1"/>
            <a:r>
              <a:rPr lang="en-US" sz="2300" dirty="0"/>
              <a:t>oil, programs, presidents, nations, cooperation, </a:t>
            </a:r>
            <a:r>
              <a:rPr lang="en-US" sz="2300" dirty="0" err="1"/>
              <a:t>york</a:t>
            </a:r>
            <a:r>
              <a:rPr lang="en-US" sz="2300" dirty="0"/>
              <a:t>, billion, council, kind, visit</a:t>
            </a:r>
          </a:p>
          <a:p>
            <a:pPr lvl="1"/>
            <a:endParaRPr lang="en-US" sz="2300" dirty="0">
              <a:cs typeface="Arial"/>
            </a:endParaRPr>
          </a:p>
          <a:p>
            <a:r>
              <a:rPr lang="en-US" altLang="zh-CN" sz="2300" b="1" dirty="0">
                <a:cs typeface="Arial"/>
              </a:rPr>
              <a:t>T</a:t>
            </a:r>
            <a:r>
              <a:rPr lang="en-US" sz="2300" b="1" dirty="0">
                <a:cs typeface="Arial"/>
              </a:rPr>
              <a:t>opic </a:t>
            </a:r>
            <a:r>
              <a:rPr lang="en-US" altLang="zh-CN" sz="2300" b="1" dirty="0">
                <a:cs typeface="Arial"/>
              </a:rPr>
              <a:t>5</a:t>
            </a:r>
            <a:endParaRPr lang="en-US" sz="2300" b="1" dirty="0">
              <a:cs typeface="Arial"/>
            </a:endParaRPr>
          </a:p>
          <a:p>
            <a:pPr lvl="1"/>
            <a:r>
              <a:rPr lang="en-US" sz="2300" dirty="0"/>
              <a:t>problems, much, system, economy, proposed, must, each, end, case, effective</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28</a:t>
            </a:fld>
            <a:endParaRPr lang="en-US"/>
          </a:p>
        </p:txBody>
      </p:sp>
    </p:spTree>
    <p:extLst>
      <p:ext uri="{BB962C8B-B14F-4D97-AF65-F5344CB8AC3E}">
        <p14:creationId xmlns:p14="http://schemas.microsoft.com/office/powerpoint/2010/main" val="65132495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results</a:t>
            </a:r>
          </a:p>
        </p:txBody>
      </p:sp>
      <p:sp>
        <p:nvSpPr>
          <p:cNvPr id="3" name="Content Placeholder 2"/>
          <p:cNvSpPr>
            <a:spLocks noGrp="1"/>
          </p:cNvSpPr>
          <p:nvPr>
            <p:ph sz="half" idx="1"/>
          </p:nvPr>
        </p:nvSpPr>
        <p:spPr/>
        <p:txBody>
          <a:bodyPr>
            <a:normAutofit/>
          </a:bodyPr>
          <a:lstStyle/>
          <a:p>
            <a:pPr>
              <a:lnSpc>
                <a:spcPct val="150000"/>
              </a:lnSpc>
            </a:pPr>
            <a:r>
              <a:rPr lang="en-US" sz="3200" dirty="0"/>
              <a:t>What would you name these topics?</a:t>
            </a:r>
          </a:p>
          <a:p>
            <a:pPr>
              <a:lnSpc>
                <a:spcPct val="150000"/>
              </a:lnSpc>
            </a:pPr>
            <a:r>
              <a:rPr lang="en-US" sz="3200" dirty="0"/>
              <a:t>Are you skeptical of any of the results?</a:t>
            </a:r>
          </a:p>
          <a:p>
            <a:pPr>
              <a:lnSpc>
                <a:spcPct val="150000"/>
              </a:lnSpc>
            </a:pPr>
            <a:r>
              <a:rPr lang="en-US" sz="3200" dirty="0"/>
              <a:t>Did you learn anything new from the topics produced?</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29</a:t>
            </a:fld>
            <a:endParaRPr lang="en-US"/>
          </a:p>
        </p:txBody>
      </p:sp>
    </p:spTree>
    <p:extLst>
      <p:ext uri="{BB962C8B-B14F-4D97-AF65-F5344CB8AC3E}">
        <p14:creationId xmlns:p14="http://schemas.microsoft.com/office/powerpoint/2010/main" val="1603849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ubble visualization of topics created with HTRC algorithm. " title="Bubble visualization of topics created with HTRC algorith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64094"/>
            <a:ext cx="10639100" cy="3885584"/>
          </a:xfrm>
          <a:prstGeom prst="rect">
            <a:avLst/>
          </a:prstGeom>
          <a:ln>
            <a:solidFill>
              <a:schemeClr val="tx1"/>
            </a:solidFill>
          </a:ln>
        </p:spPr>
      </p:pic>
      <p:sp>
        <p:nvSpPr>
          <p:cNvPr id="2" name="Title 1"/>
          <p:cNvSpPr>
            <a:spLocks noGrp="1"/>
          </p:cNvSpPr>
          <p:nvPr>
            <p:ph type="title"/>
          </p:nvPr>
        </p:nvSpPr>
        <p:spPr/>
        <p:txBody>
          <a:bodyPr/>
          <a:lstStyle/>
          <a:p>
            <a:r>
              <a:rPr lang="en-US" dirty="0"/>
              <a:t>Where we’ll end up</a:t>
            </a:r>
          </a:p>
        </p:txBody>
      </p:sp>
      <p:sp>
        <p:nvSpPr>
          <p:cNvPr id="6" name="TextBox 5"/>
          <p:cNvSpPr txBox="1"/>
          <p:nvPr/>
        </p:nvSpPr>
        <p:spPr>
          <a:xfrm>
            <a:off x="2069669" y="5649677"/>
            <a:ext cx="5579549" cy="1077218"/>
          </a:xfrm>
          <a:prstGeom prst="rect">
            <a:avLst/>
          </a:prstGeom>
          <a:noFill/>
        </p:spPr>
        <p:txBody>
          <a:bodyPr wrap="square" rtlCol="0">
            <a:spAutoFit/>
          </a:bodyPr>
          <a:lstStyle/>
          <a:p>
            <a:r>
              <a:rPr lang="en-US" sz="3200" dirty="0"/>
              <a:t>Bubble visualization of topics created with HTRC algorithm</a:t>
            </a:r>
          </a:p>
        </p:txBody>
      </p:sp>
      <p:sp>
        <p:nvSpPr>
          <p:cNvPr id="4" name="Bent-Up Arrow 3"/>
          <p:cNvSpPr/>
          <p:nvPr/>
        </p:nvSpPr>
        <p:spPr>
          <a:xfrm>
            <a:off x="7649218" y="5649677"/>
            <a:ext cx="750863" cy="921603"/>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a:t>
            </a:fld>
            <a:endParaRPr lang="en-US"/>
          </a:p>
        </p:txBody>
      </p:sp>
    </p:spTree>
    <p:extLst>
      <p:ext uri="{BB962C8B-B14F-4D97-AF65-F5344CB8AC3E}">
        <p14:creationId xmlns:p14="http://schemas.microsoft.com/office/powerpoint/2010/main" val="188854233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t>
            </a:r>
            <a:r>
              <a:rPr lang="en-US" i="1" dirty="0"/>
              <a:t>Inside the Creativity Boom</a:t>
            </a:r>
            <a:endParaRPr lang="en-US" dirty="0"/>
          </a:p>
        </p:txBody>
      </p:sp>
      <p:sp>
        <p:nvSpPr>
          <p:cNvPr id="3" name="Content Placeholder 2"/>
          <p:cNvSpPr>
            <a:spLocks noGrp="1"/>
          </p:cNvSpPr>
          <p:nvPr>
            <p:ph sz="half" idx="1"/>
          </p:nvPr>
        </p:nvSpPr>
        <p:spPr/>
        <p:txBody>
          <a:bodyPr>
            <a:normAutofit lnSpcReduction="10000"/>
          </a:bodyPr>
          <a:lstStyle/>
          <a:p>
            <a:pPr>
              <a:lnSpc>
                <a:spcPct val="150000"/>
              </a:lnSpc>
            </a:pPr>
            <a:r>
              <a:rPr lang="en-US" sz="3200" dirty="0"/>
              <a:t>Before making his Creativity Corpus, Sam experimented with </a:t>
            </a:r>
            <a:r>
              <a:rPr lang="en-US" altLang="zh-CN" sz="3200" dirty="0"/>
              <a:t>an</a:t>
            </a:r>
            <a:r>
              <a:rPr lang="zh-CN" altLang="en-US" sz="3200" dirty="0"/>
              <a:t> </a:t>
            </a:r>
            <a:r>
              <a:rPr lang="en-US" altLang="zh-CN" sz="3200" dirty="0"/>
              <a:t>older</a:t>
            </a:r>
            <a:r>
              <a:rPr lang="zh-CN" altLang="en-US" sz="3200" dirty="0"/>
              <a:t> </a:t>
            </a:r>
            <a:r>
              <a:rPr lang="en-US" altLang="zh-CN" sz="3200" dirty="0"/>
              <a:t>version</a:t>
            </a:r>
            <a:r>
              <a:rPr lang="zh-CN" altLang="en-US" sz="3200" dirty="0"/>
              <a:t> </a:t>
            </a:r>
            <a:r>
              <a:rPr lang="en-US" altLang="zh-CN" sz="3200" dirty="0"/>
              <a:t>of</a:t>
            </a:r>
            <a:r>
              <a:rPr lang="zh-CN" altLang="en-US" sz="3200" dirty="0"/>
              <a:t> </a:t>
            </a:r>
            <a:r>
              <a:rPr lang="en-US" sz="3200" dirty="0"/>
              <a:t>the HTRC topic modeling algorithm</a:t>
            </a:r>
          </a:p>
          <a:p>
            <a:pPr>
              <a:lnSpc>
                <a:spcPct val="150000"/>
              </a:lnSpc>
            </a:pPr>
            <a:r>
              <a:rPr lang="en-US" sz="3200" dirty="0"/>
              <a:t>His practice HTRC </a:t>
            </a:r>
            <a:r>
              <a:rPr lang="en-US" sz="3200" dirty="0" err="1"/>
              <a:t>workset</a:t>
            </a:r>
            <a:r>
              <a:rPr lang="en-US" sz="3200" dirty="0"/>
              <a:t> included public domain texts from 1950 to present</a:t>
            </a:r>
          </a:p>
          <a:p>
            <a:pPr lvl="1">
              <a:lnSpc>
                <a:spcPct val="150000"/>
              </a:lnSpc>
            </a:pPr>
            <a:r>
              <a:rPr lang="en-US" sz="2800" dirty="0" err="1"/>
              <a:t>Creativ</a:t>
            </a:r>
            <a:r>
              <a:rPr lang="en-US" sz="2800" dirty="0"/>
              <a:t>* in the title</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30</a:t>
            </a:fld>
            <a:endParaRPr lang="en-US"/>
          </a:p>
        </p:txBody>
      </p:sp>
    </p:spTree>
    <p:extLst>
      <p:ext uri="{BB962C8B-B14F-4D97-AF65-F5344CB8AC3E}">
        <p14:creationId xmlns:p14="http://schemas.microsoft.com/office/powerpoint/2010/main" val="213553247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Case Study: </a:t>
            </a:r>
            <a:r>
              <a:rPr lang="en-US" i="1" dirty="0"/>
              <a:t>Inside the Creativity Boom</a:t>
            </a:r>
          </a:p>
        </p:txBody>
      </p:sp>
      <p:sp>
        <p:nvSpPr>
          <p:cNvPr id="2" name="Content Placeholder 1"/>
          <p:cNvSpPr>
            <a:spLocks noGrp="1"/>
          </p:cNvSpPr>
          <p:nvPr>
            <p:ph sz="half" idx="1"/>
          </p:nvPr>
        </p:nvSpPr>
        <p:spPr>
          <a:xfrm>
            <a:off x="838200" y="1825625"/>
            <a:ext cx="10515600" cy="61277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is-IS" sz="3200" b="1" dirty="0"/>
              <a:t>Are these good topics?</a:t>
            </a:r>
          </a:p>
        </p:txBody>
      </p:sp>
      <p:grpSp>
        <p:nvGrpSpPr>
          <p:cNvPr id="10" name="Group 9" descr="Several topics generated by the topic modeling algorithm using Sam's creativity workset are visualized as word clouds. " title="Visualization of topics generated by the topic modeling algorithm using Sam's creativity workset"/>
          <p:cNvGrpSpPr/>
          <p:nvPr/>
        </p:nvGrpSpPr>
        <p:grpSpPr>
          <a:xfrm>
            <a:off x="838200" y="2438400"/>
            <a:ext cx="10529668" cy="4178309"/>
            <a:chOff x="838200" y="2438400"/>
            <a:chExt cx="10529668" cy="417830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730" y="4515399"/>
              <a:ext cx="1965092" cy="196509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947" y="4334343"/>
              <a:ext cx="6489080" cy="22823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438400"/>
              <a:ext cx="5826711" cy="205458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1691" y="2813257"/>
              <a:ext cx="4806177" cy="1679723"/>
            </a:xfrm>
            <a:prstGeom prst="rect">
              <a:avLst/>
            </a:prstGeom>
          </p:spPr>
        </p:pic>
      </p:grpSp>
      <p:sp>
        <p:nvSpPr>
          <p:cNvPr id="11"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31</a:t>
            </a:fld>
            <a:endParaRPr lang="en-US"/>
          </a:p>
        </p:txBody>
      </p:sp>
    </p:spTree>
    <p:extLst>
      <p:ext uri="{BB962C8B-B14F-4D97-AF65-F5344CB8AC3E}">
        <p14:creationId xmlns:p14="http://schemas.microsoft.com/office/powerpoint/2010/main" val="86101047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Tips for topic modeling</a:t>
            </a:r>
            <a:endParaRPr lang="en-US" dirty="0"/>
          </a:p>
        </p:txBody>
      </p:sp>
      <p:sp>
        <p:nvSpPr>
          <p:cNvPr id="4" name="Content Placeholder 3"/>
          <p:cNvSpPr>
            <a:spLocks noGrp="1"/>
          </p:cNvSpPr>
          <p:nvPr>
            <p:ph sz="half" idx="1"/>
          </p:nvPr>
        </p:nvSpPr>
        <p:spPr/>
        <p:txBody>
          <a:bodyPr>
            <a:normAutofit/>
          </a:bodyPr>
          <a:lstStyle/>
          <a:p>
            <a:pPr>
              <a:lnSpc>
                <a:spcPct val="150000"/>
              </a:lnSpc>
            </a:pPr>
            <a:r>
              <a:rPr lang="en-US" sz="3200" dirty="0">
                <a:solidFill>
                  <a:schemeClr val="bg2">
                    <a:lumMod val="75000"/>
                  </a:schemeClr>
                </a:solidFill>
              </a:rPr>
              <a:t>Treat topic modeling as step in analysis</a:t>
            </a:r>
          </a:p>
          <a:p>
            <a:pPr>
              <a:lnSpc>
                <a:spcPct val="150000"/>
              </a:lnSpc>
            </a:pPr>
            <a:r>
              <a:rPr lang="en-US" sz="3200" b="1" dirty="0"/>
              <a:t>Be familiar with input text</a:t>
            </a:r>
          </a:p>
          <a:p>
            <a:pPr>
              <a:lnSpc>
                <a:spcPct val="150000"/>
              </a:lnSpc>
            </a:pPr>
            <a:r>
              <a:rPr lang="en-US" sz="3200" b="1" dirty="0"/>
              <a:t>Examine results to see if they make sense</a:t>
            </a:r>
          </a:p>
          <a:p>
            <a:pPr>
              <a:lnSpc>
                <a:spcPct val="150000"/>
              </a:lnSpc>
            </a:pPr>
            <a:r>
              <a:rPr lang="en-US" sz="3200" dirty="0">
                <a:solidFill>
                  <a:schemeClr val="bg2">
                    <a:lumMod val="75000"/>
                  </a:schemeClr>
                </a:solidFill>
              </a:rPr>
              <a:t>Know that stop words can shape results</a:t>
            </a:r>
          </a:p>
          <a:p>
            <a:pPr>
              <a:lnSpc>
                <a:spcPct val="150000"/>
              </a:lnSpc>
            </a:pPr>
            <a:r>
              <a:rPr lang="en-US" sz="3200" dirty="0">
                <a:solidFill>
                  <a:schemeClr val="bg2">
                    <a:lumMod val="75000"/>
                  </a:schemeClr>
                </a:solidFill>
              </a:rPr>
              <a:t>Understand the tool</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32</a:t>
            </a:fld>
            <a:endParaRPr lang="en-US"/>
          </a:p>
        </p:txBody>
      </p:sp>
    </p:spTree>
    <p:extLst>
      <p:ext uri="{BB962C8B-B14F-4D97-AF65-F5344CB8AC3E}">
        <p14:creationId xmlns:p14="http://schemas.microsoft.com/office/powerpoint/2010/main" val="181292781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Case Study: </a:t>
            </a:r>
            <a:r>
              <a:rPr lang="en-US" i="1" dirty="0"/>
              <a:t>Inside the Creativity Boom</a:t>
            </a:r>
          </a:p>
        </p:txBody>
      </p:sp>
      <p:sp>
        <p:nvSpPr>
          <p:cNvPr id="2" name="Content Placeholder 1"/>
          <p:cNvSpPr>
            <a:spLocks noGrp="1"/>
          </p:cNvSpPr>
          <p:nvPr>
            <p:ph sz="half" idx="1"/>
          </p:nvPr>
        </p:nvSpPr>
        <p:spPr>
          <a:xfrm>
            <a:off x="838200" y="2125329"/>
            <a:ext cx="6108032" cy="3739443"/>
          </a:xfrm>
        </p:spPr>
        <p:txBody>
          <a:bodyPr>
            <a:normAutofit/>
          </a:bodyPr>
          <a:lstStyle/>
          <a:p>
            <a:pPr>
              <a:lnSpc>
                <a:spcPct val="100000"/>
              </a:lnSpc>
              <a:spcBef>
                <a:spcPts val="0"/>
              </a:spcBef>
              <a:defRPr/>
            </a:pPr>
            <a:r>
              <a:rPr lang="en-US" dirty="0"/>
              <a:t>Sam ended up using HTRC Extracted Features to get the data needed to analyze contemporary material</a:t>
            </a:r>
          </a:p>
          <a:p>
            <a:pPr>
              <a:lnSpc>
                <a:spcPct val="100000"/>
              </a:lnSpc>
              <a:spcBef>
                <a:spcPts val="0"/>
              </a:spcBef>
              <a:defRPr/>
            </a:pPr>
            <a:r>
              <a:rPr lang="en-US" dirty="0"/>
              <a:t> The fits and starts of his project are a great real-world example!</a:t>
            </a:r>
          </a:p>
          <a:p>
            <a:pPr marL="0" marR="0" lvl="0" indent="0" defTabSz="914400" eaLnBrk="1" fontAlgn="auto" latinLnBrk="0" hangingPunct="1">
              <a:lnSpc>
                <a:spcPct val="100000"/>
              </a:lnSpc>
              <a:spcBef>
                <a:spcPts val="0"/>
              </a:spcBef>
              <a:spcAft>
                <a:spcPts val="0"/>
              </a:spcAft>
              <a:buClrTx/>
              <a:buSzTx/>
              <a:buFontTx/>
              <a:buNone/>
              <a:tabLst/>
              <a:defRPr/>
            </a:pPr>
            <a:endParaRPr lang="is-IS" dirty="0"/>
          </a:p>
        </p:txBody>
      </p:sp>
      <p:pic>
        <p:nvPicPr>
          <p:cNvPr id="8" name="Picture 7" descr="Three topics generated by the topic modeling algorithm using Sam's creativity workset are visualized as word clouds. " title="Visualization of three topics generated by the topic modeling algorithm using Sam's creativity workse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612" y="2441869"/>
            <a:ext cx="4671991" cy="1632826"/>
          </a:xfrm>
          <a:prstGeom prst="rect">
            <a:avLst/>
          </a:prstGeom>
        </p:spPr>
      </p:pic>
      <p:sp>
        <p:nvSpPr>
          <p:cNvPr id="10" name="Content Placeholder 1"/>
          <p:cNvSpPr txBox="1">
            <a:spLocks/>
          </p:cNvSpPr>
          <p:nvPr/>
        </p:nvSpPr>
        <p:spPr>
          <a:xfrm>
            <a:off x="838200" y="4794708"/>
            <a:ext cx="10070432" cy="1994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Tx/>
              <a:buNone/>
              <a:defRPr/>
            </a:pPr>
            <a:endParaRPr lang="is-IS" dirty="0"/>
          </a:p>
        </p:txBody>
      </p:sp>
      <p:sp>
        <p:nvSpPr>
          <p:cNvPr id="7"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33</a:t>
            </a:fld>
            <a:endParaRPr lang="en-US"/>
          </a:p>
        </p:txBody>
      </p:sp>
    </p:spTree>
    <p:extLst>
      <p:ext uri="{BB962C8B-B14F-4D97-AF65-F5344CB8AC3E}">
        <p14:creationId xmlns:p14="http://schemas.microsoft.com/office/powerpoint/2010/main" val="69185938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pre-built tools</a:t>
            </a:r>
          </a:p>
        </p:txBody>
      </p:sp>
      <p:sp>
        <p:nvSpPr>
          <p:cNvPr id="3" name="Content Placeholder 2"/>
          <p:cNvSpPr>
            <a:spLocks noGrp="1"/>
          </p:cNvSpPr>
          <p:nvPr>
            <p:ph idx="1"/>
          </p:nvPr>
        </p:nvSpPr>
        <p:spPr>
          <a:xfrm>
            <a:off x="469231" y="1700213"/>
            <a:ext cx="7808495" cy="4597400"/>
          </a:xfrm>
        </p:spPr>
        <p:txBody>
          <a:bodyPr/>
          <a:lstStyle/>
          <a:p>
            <a:pPr marL="0" indent="0">
              <a:lnSpc>
                <a:spcPct val="120000"/>
              </a:lnSpc>
              <a:buNone/>
            </a:pPr>
            <a:r>
              <a:rPr lang="en-US" sz="3000" b="1" dirty="0"/>
              <a:t>Depends on your goal for analysis:</a:t>
            </a:r>
          </a:p>
          <a:p>
            <a:pPr>
              <a:lnSpc>
                <a:spcPct val="120000"/>
              </a:lnSpc>
            </a:pPr>
            <a:r>
              <a:rPr lang="en-US" sz="2600" b="1" dirty="0" err="1"/>
              <a:t>Voyant</a:t>
            </a:r>
            <a:r>
              <a:rPr lang="en-US" altLang="zh-CN" sz="2600" b="1" dirty="0"/>
              <a:t>:</a:t>
            </a:r>
            <a:r>
              <a:rPr lang="zh-CN" altLang="en-US" sz="2600" b="1" dirty="0"/>
              <a:t> </a:t>
            </a:r>
            <a:r>
              <a:rPr lang="en-US" sz="2600" dirty="0"/>
              <a:t>easy to use</a:t>
            </a:r>
            <a:r>
              <a:rPr lang="en-US" altLang="zh-CN" sz="2600" dirty="0"/>
              <a:t>,</a:t>
            </a:r>
            <a:r>
              <a:rPr lang="zh-CN" altLang="en-US" sz="2600" dirty="0"/>
              <a:t> </a:t>
            </a:r>
            <a:r>
              <a:rPr lang="en-US" sz="2600" dirty="0"/>
              <a:t>good for</a:t>
            </a:r>
            <a:r>
              <a:rPr lang="zh-CN" altLang="en-US" sz="2600" dirty="0"/>
              <a:t> </a:t>
            </a:r>
            <a:r>
              <a:rPr lang="en-US" sz="2600" dirty="0"/>
              <a:t>instruction</a:t>
            </a:r>
          </a:p>
          <a:p>
            <a:pPr>
              <a:lnSpc>
                <a:spcPct val="120000"/>
              </a:lnSpc>
            </a:pPr>
            <a:r>
              <a:rPr lang="en-US" sz="2600" b="1" dirty="0" err="1"/>
              <a:t>Lexos</a:t>
            </a:r>
            <a:r>
              <a:rPr lang="en-US" altLang="zh-CN" sz="2600" dirty="0"/>
              <a:t>:</a:t>
            </a:r>
            <a:r>
              <a:rPr lang="zh-CN" altLang="en-US" sz="2600" dirty="0"/>
              <a:t> </a:t>
            </a:r>
            <a:r>
              <a:rPr lang="en-US" sz="2600" dirty="0"/>
              <a:t>text cleaning</a:t>
            </a:r>
            <a:r>
              <a:rPr lang="en-US" altLang="zh-CN" sz="2600" dirty="0"/>
              <a:t>,</a:t>
            </a:r>
            <a:r>
              <a:rPr lang="zh-CN" altLang="en-US" sz="2600" dirty="0"/>
              <a:t> </a:t>
            </a:r>
            <a:r>
              <a:rPr lang="en-US" sz="2600" dirty="0"/>
              <a:t>visualizations</a:t>
            </a:r>
          </a:p>
          <a:p>
            <a:pPr>
              <a:lnSpc>
                <a:spcPct val="120000"/>
              </a:lnSpc>
            </a:pPr>
            <a:r>
              <a:rPr lang="en-US" sz="2600" b="1" dirty="0" err="1"/>
              <a:t>AntConc</a:t>
            </a:r>
            <a:r>
              <a:rPr lang="en-US" altLang="zh-CN" sz="2600" dirty="0"/>
              <a:t>:</a:t>
            </a:r>
            <a:r>
              <a:rPr lang="zh-CN" altLang="en-US" sz="2600" dirty="0"/>
              <a:t> </a:t>
            </a:r>
            <a:r>
              <a:rPr lang="en-US" sz="2600" dirty="0"/>
              <a:t>good for concordances</a:t>
            </a:r>
          </a:p>
          <a:p>
            <a:pPr>
              <a:lnSpc>
                <a:spcPct val="120000"/>
              </a:lnSpc>
            </a:pPr>
            <a:r>
              <a:rPr lang="en-US" sz="2600" b="1" dirty="0"/>
              <a:t>WEKA Workbench</a:t>
            </a:r>
            <a:r>
              <a:rPr lang="en-US" altLang="zh-CN" sz="2600" b="1" dirty="0"/>
              <a:t>:</a:t>
            </a:r>
            <a:r>
              <a:rPr lang="zh-CN" altLang="en-US" sz="2600" dirty="0"/>
              <a:t> </a:t>
            </a:r>
            <a:r>
              <a:rPr lang="en-US" sz="2600" dirty="0"/>
              <a:t>aids machine learning</a:t>
            </a:r>
          </a:p>
          <a:p>
            <a:pPr>
              <a:lnSpc>
                <a:spcPct val="120000"/>
              </a:lnSpc>
            </a:pPr>
            <a:r>
              <a:rPr lang="en-US" sz="2600" b="1" dirty="0"/>
              <a:t>HTRC algorithms</a:t>
            </a:r>
            <a:r>
              <a:rPr lang="en-US" altLang="zh-CN" sz="2600" b="1" dirty="0"/>
              <a:t>:</a:t>
            </a:r>
            <a:r>
              <a:rPr lang="en-US" sz="2600" b="1" dirty="0"/>
              <a:t> </a:t>
            </a:r>
            <a:r>
              <a:rPr lang="en-US" sz="2600" dirty="0"/>
              <a:t>good </a:t>
            </a:r>
            <a:r>
              <a:rPr lang="en-US" altLang="zh-CN" sz="2600" dirty="0"/>
              <a:t>for</a:t>
            </a:r>
            <a:r>
              <a:rPr lang="zh-CN" altLang="en-US" sz="2600" dirty="0"/>
              <a:t> </a:t>
            </a:r>
            <a:r>
              <a:rPr lang="en-US" altLang="zh-CN" sz="2600" dirty="0"/>
              <a:t>using</a:t>
            </a:r>
            <a:r>
              <a:rPr lang="zh-CN" altLang="en-US" sz="2600" dirty="0"/>
              <a:t> </a:t>
            </a:r>
            <a:r>
              <a:rPr lang="en-US" sz="2600" dirty="0"/>
              <a:t>HT text specifically </a:t>
            </a:r>
          </a:p>
          <a:p>
            <a:pPr>
              <a:lnSpc>
                <a:spcPct val="120000"/>
              </a:lnSpc>
            </a:pPr>
            <a:endParaRPr lang="en-US" dirty="0"/>
          </a:p>
        </p:txBody>
      </p:sp>
      <p:pic>
        <p:nvPicPr>
          <p:cNvPr id="6" name="Shape 197" descr="The Voyant dashboard provides a variety of options to analyze and visualize text. " title="Screenshot of Voyant dashboard"/>
          <p:cNvPicPr preferRelativeResize="0"/>
          <p:nvPr/>
        </p:nvPicPr>
        <p:blipFill>
          <a:blip r:embed="rId3">
            <a:alphaModFix/>
          </a:blip>
          <a:stretch>
            <a:fillRect/>
          </a:stretch>
        </p:blipFill>
        <p:spPr>
          <a:xfrm>
            <a:off x="7692189" y="2439323"/>
            <a:ext cx="4082716" cy="2533730"/>
          </a:xfrm>
          <a:prstGeom prst="rect">
            <a:avLst/>
          </a:prstGeom>
          <a:noFill/>
          <a:ln w="9525" cap="flat" cmpd="sng">
            <a:solidFill>
              <a:srgbClr val="000000"/>
            </a:solidFill>
            <a:prstDash val="solid"/>
            <a:round/>
            <a:headEnd type="none" w="med" len="med"/>
            <a:tailEnd type="none" w="med" len="med"/>
          </a:ln>
        </p:spPr>
      </p:pic>
      <p:sp>
        <p:nvSpPr>
          <p:cNvPr id="7" name="TextBox 6"/>
          <p:cNvSpPr txBox="1"/>
          <p:nvPr/>
        </p:nvSpPr>
        <p:spPr>
          <a:xfrm>
            <a:off x="7178842" y="5044071"/>
            <a:ext cx="3886200" cy="369332"/>
          </a:xfrm>
          <a:prstGeom prst="rect">
            <a:avLst/>
          </a:prstGeom>
          <a:noFill/>
        </p:spPr>
        <p:txBody>
          <a:bodyPr wrap="square" rtlCol="0">
            <a:spAutoFit/>
          </a:bodyPr>
          <a:lstStyle/>
          <a:p>
            <a:pPr algn="r"/>
            <a:r>
              <a:rPr lang="en-US" dirty="0" err="1"/>
              <a:t>Voyant</a:t>
            </a:r>
            <a:r>
              <a:rPr lang="en-US" dirty="0"/>
              <a:t> dashboard</a:t>
            </a:r>
          </a:p>
        </p:txBody>
      </p:sp>
      <p:sp>
        <p:nvSpPr>
          <p:cNvPr id="8"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34</a:t>
            </a:fld>
            <a:endParaRPr lang="en-US"/>
          </a:p>
        </p:txBody>
      </p:sp>
    </p:spTree>
    <p:extLst>
      <p:ext uri="{BB962C8B-B14F-4D97-AF65-F5344CB8AC3E}">
        <p14:creationId xmlns:p14="http://schemas.microsoft.com/office/powerpoint/2010/main" val="146638802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sz="half" idx="1"/>
          </p:nvPr>
        </p:nvSpPr>
        <p:spPr>
          <a:xfrm>
            <a:off x="1024180" y="1512888"/>
            <a:ext cx="10515600" cy="4895851"/>
          </a:xfrm>
        </p:spPr>
        <p:txBody>
          <a:bodyPr anchor="ctr">
            <a:normAutofit lnSpcReduction="10000"/>
          </a:bodyPr>
          <a:lstStyle/>
          <a:p>
            <a:pPr>
              <a:lnSpc>
                <a:spcPct val="150000"/>
              </a:lnSpc>
              <a:spcBef>
                <a:spcPts val="0"/>
              </a:spcBef>
            </a:pPr>
            <a:r>
              <a:rPr lang="en-US" dirty="0"/>
              <a:t>To what kinds of researchers on your campus would you recommend pre-built text analysis tools?</a:t>
            </a:r>
          </a:p>
          <a:p>
            <a:pPr>
              <a:lnSpc>
                <a:spcPct val="150000"/>
              </a:lnSpc>
              <a:spcBef>
                <a:spcPts val="0"/>
              </a:spcBef>
            </a:pPr>
            <a:endParaRPr lang="en-US" dirty="0"/>
          </a:p>
          <a:p>
            <a:pPr>
              <a:lnSpc>
                <a:spcPct val="150000"/>
              </a:lnSpc>
              <a:spcBef>
                <a:spcPts val="0"/>
              </a:spcBef>
            </a:pPr>
            <a:r>
              <a:rPr lang="en-US" dirty="0"/>
              <a:t>Do you have any techniques for introducing these tools that have worked well in the past?	</a:t>
            </a:r>
          </a:p>
          <a:p>
            <a:pPr>
              <a:lnSpc>
                <a:spcPct val="150000"/>
              </a:lnSpc>
              <a:spcBef>
                <a:spcPts val="0"/>
              </a:spcBef>
            </a:pPr>
            <a:endParaRPr lang="en-US" dirty="0"/>
          </a:p>
          <a:p>
            <a:pPr>
              <a:lnSpc>
                <a:spcPct val="150000"/>
              </a:lnSpc>
              <a:spcBef>
                <a:spcPts val="0"/>
              </a:spcBef>
            </a:pPr>
            <a:r>
              <a:rPr lang="en-US" dirty="0"/>
              <a:t>If you have not taught digital scholarship tools</a:t>
            </a:r>
            <a:r>
              <a:rPr lang="en-US" altLang="zh-CN" dirty="0"/>
              <a:t>,</a:t>
            </a:r>
            <a:r>
              <a:rPr lang="zh-CN" altLang="en-US" dirty="0"/>
              <a:t> </a:t>
            </a:r>
            <a:r>
              <a:rPr lang="en-US" dirty="0"/>
              <a:t>what techniques appeal most to you at this point?</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35</a:t>
            </a:fld>
            <a:endParaRPr lang="en-US"/>
          </a:p>
        </p:txBody>
      </p:sp>
    </p:spTree>
    <p:extLst>
      <p:ext uri="{BB962C8B-B14F-4D97-AF65-F5344CB8AC3E}">
        <p14:creationId xmlns:p14="http://schemas.microsoft.com/office/powerpoint/2010/main" val="79054448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521" y="2820097"/>
            <a:ext cx="4112155" cy="769441"/>
          </a:xfrm>
          <a:prstGeom prst="rect">
            <a:avLst/>
          </a:prstGeom>
          <a:noFill/>
        </p:spPr>
        <p:txBody>
          <a:bodyPr wrap="square" rtlCol="0">
            <a:spAutoFit/>
          </a:bodyPr>
          <a:lstStyle/>
          <a:p>
            <a:pPr algn="ctr"/>
            <a:r>
              <a:rPr lang="en-US" sz="4400" dirty="0">
                <a:latin typeface="+mj-lt"/>
              </a:rPr>
              <a:t>Questions?</a:t>
            </a:r>
          </a:p>
        </p:txBody>
      </p:sp>
      <p:sp>
        <p:nvSpPr>
          <p:cNvPr id="5"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36</a:t>
            </a:fld>
            <a:endParaRPr lang="en-US"/>
          </a:p>
        </p:txBody>
      </p:sp>
    </p:spTree>
    <p:extLst>
      <p:ext uri="{BB962C8B-B14F-4D97-AF65-F5344CB8AC3E}">
        <p14:creationId xmlns:p14="http://schemas.microsoft.com/office/powerpoint/2010/main" val="25171998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References</a:t>
            </a:r>
            <a:endParaRPr lang="en-US" dirty="0"/>
          </a:p>
        </p:txBody>
      </p:sp>
      <p:sp>
        <p:nvSpPr>
          <p:cNvPr id="3" name="Content Placeholder 2"/>
          <p:cNvSpPr>
            <a:spLocks noGrp="1"/>
          </p:cNvSpPr>
          <p:nvPr>
            <p:ph sz="half" idx="1"/>
          </p:nvPr>
        </p:nvSpPr>
        <p:spPr>
          <a:xfrm>
            <a:off x="838200" y="850106"/>
            <a:ext cx="11353800" cy="3705020"/>
          </a:xfrm>
        </p:spPr>
        <p:txBody>
          <a:bodyPr anchor="ctr">
            <a:normAutofit/>
          </a:bodyPr>
          <a:lstStyle/>
          <a:p>
            <a:pPr>
              <a:lnSpc>
                <a:spcPct val="150000"/>
              </a:lnSpc>
            </a:pPr>
            <a:r>
              <a:rPr lang="en-US" sz="2400" dirty="0" err="1"/>
              <a:t>Blei</a:t>
            </a:r>
            <a:r>
              <a:rPr lang="en-US" sz="2400" dirty="0"/>
              <a:t>, D. M. (2012). Probabilistic topic models. </a:t>
            </a:r>
            <a:r>
              <a:rPr lang="en-US" sz="2400" i="1" dirty="0" err="1"/>
              <a:t>Commun</a:t>
            </a:r>
            <a:r>
              <a:rPr lang="en-US" sz="2400" i="1" dirty="0"/>
              <a:t>. ACM</a:t>
            </a:r>
            <a:r>
              <a:rPr lang="en-US" sz="2400" dirty="0"/>
              <a:t> 55, 4 (April 2012), 77-84. </a:t>
            </a:r>
            <a:r>
              <a:rPr lang="en-US" sz="2400" dirty="0">
                <a:hlinkClick r:id="rId3"/>
              </a:rPr>
              <a:t>http://dx.doi.org/10.1145/2133806.2133826</a:t>
            </a:r>
            <a:r>
              <a:rPr lang="en-US" sz="2400" dirty="0"/>
              <a:t>. </a:t>
            </a:r>
            <a:endParaRPr lang="en-US" sz="2400" i="1" dirty="0"/>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37</a:t>
            </a:fld>
            <a:endParaRPr lang="en-US"/>
          </a:p>
        </p:txBody>
      </p:sp>
    </p:spTree>
    <p:extLst>
      <p:ext uri="{BB962C8B-B14F-4D97-AF65-F5344CB8AC3E}">
        <p14:creationId xmlns:p14="http://schemas.microsoft.com/office/powerpoint/2010/main" val="17077979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a:t>Pre-built tools</a:t>
            </a:r>
            <a:endParaRPr lang="en-US" dirty="0"/>
          </a:p>
        </p:txBody>
      </p:sp>
      <p:sp>
        <p:nvSpPr>
          <p:cNvPr id="2" name="Content Placeholder 1"/>
          <p:cNvSpPr>
            <a:spLocks noGrp="1"/>
          </p:cNvSpPr>
          <p:nvPr>
            <p:ph idx="1"/>
          </p:nvPr>
        </p:nvSpPr>
        <p:spPr>
          <a:xfrm>
            <a:off x="966536" y="1641555"/>
            <a:ext cx="11064498" cy="4962525"/>
          </a:xfrm>
        </p:spPr>
        <p:txBody>
          <a:bodyPr>
            <a:normAutofit lnSpcReduction="10000"/>
          </a:bodyPr>
          <a:lstStyle/>
          <a:p>
            <a:pPr>
              <a:lnSpc>
                <a:spcPct val="140000"/>
              </a:lnSpc>
            </a:pPr>
            <a:r>
              <a:rPr lang="en-US" sz="3200" dirty="0"/>
              <a:t>Benefits</a:t>
            </a:r>
          </a:p>
          <a:p>
            <a:pPr lvl="1">
              <a:lnSpc>
                <a:spcPct val="140000"/>
              </a:lnSpc>
            </a:pPr>
            <a:r>
              <a:rPr lang="en-US" sz="2800" dirty="0"/>
              <a:t>Easy to use, good for teaching </a:t>
            </a:r>
          </a:p>
          <a:p>
            <a:pPr>
              <a:lnSpc>
                <a:spcPct val="140000"/>
              </a:lnSpc>
            </a:pPr>
            <a:r>
              <a:rPr lang="en-US" sz="3200" dirty="0"/>
              <a:t>Drawbacks</a:t>
            </a:r>
          </a:p>
          <a:p>
            <a:pPr lvl="1">
              <a:lnSpc>
                <a:spcPct val="140000"/>
              </a:lnSpc>
            </a:pPr>
            <a:r>
              <a:rPr lang="en-US" sz="2800" dirty="0"/>
              <a:t>Less control, limited capabilities</a:t>
            </a:r>
          </a:p>
          <a:p>
            <a:pPr>
              <a:lnSpc>
                <a:spcPct val="140000"/>
              </a:lnSpc>
            </a:pPr>
            <a:r>
              <a:rPr lang="en-US" sz="3200" dirty="0"/>
              <a:t>Examples: </a:t>
            </a:r>
          </a:p>
          <a:p>
            <a:pPr lvl="1">
              <a:lnSpc>
                <a:spcPct val="140000"/>
              </a:lnSpc>
            </a:pPr>
            <a:r>
              <a:rPr lang="en-US" sz="2800" dirty="0" err="1"/>
              <a:t>Voyant</a:t>
            </a:r>
            <a:r>
              <a:rPr lang="en-US" sz="2800" dirty="0"/>
              <a:t>, </a:t>
            </a:r>
            <a:r>
              <a:rPr lang="en-US" sz="2800" dirty="0" err="1"/>
              <a:t>Lexos</a:t>
            </a:r>
            <a:r>
              <a:rPr lang="en-US" sz="2800" dirty="0"/>
              <a:t> </a:t>
            </a:r>
          </a:p>
          <a:p>
            <a:pPr lvl="1">
              <a:lnSpc>
                <a:spcPct val="140000"/>
              </a:lnSpc>
            </a:pPr>
            <a:r>
              <a:rPr lang="en-US" sz="2800" dirty="0"/>
              <a:t>HTRC algorithms</a:t>
            </a:r>
            <a:r>
              <a:rPr lang="en-US" altLang="zh-CN" sz="2800" dirty="0"/>
              <a:t>:</a:t>
            </a:r>
            <a:r>
              <a:rPr lang="zh-CN" altLang="en-US" sz="2800" dirty="0"/>
              <a:t> </a:t>
            </a:r>
            <a:r>
              <a:rPr lang="en-US" altLang="zh-CN" sz="2800" dirty="0"/>
              <a:t>e.g.</a:t>
            </a:r>
            <a:r>
              <a:rPr lang="zh-CN" altLang="en-US" sz="2800" dirty="0"/>
              <a:t> </a:t>
            </a:r>
            <a:r>
              <a:rPr lang="en-US" sz="2800" dirty="0"/>
              <a:t>Topic</a:t>
            </a:r>
            <a:r>
              <a:rPr lang="zh-CN" altLang="en-US" sz="2800" dirty="0"/>
              <a:t> </a:t>
            </a:r>
            <a:r>
              <a:rPr lang="en-US" sz="2800" dirty="0"/>
              <a:t>Modeling</a:t>
            </a:r>
            <a:r>
              <a:rPr lang="zh-CN" altLang="en-US" sz="2800" dirty="0"/>
              <a:t> </a:t>
            </a:r>
            <a:r>
              <a:rPr lang="en-US" altLang="zh-CN" sz="2800" dirty="0"/>
              <a:t>algorithm</a:t>
            </a:r>
            <a:endParaRPr lang="en-US" sz="2800" dirty="0"/>
          </a:p>
        </p:txBody>
      </p:sp>
      <p:sp>
        <p:nvSpPr>
          <p:cNvPr id="5"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4</a:t>
            </a:fld>
            <a:endParaRPr lang="en-US"/>
          </a:p>
        </p:txBody>
      </p:sp>
    </p:spTree>
    <p:extLst>
      <p:ext uri="{BB962C8B-B14F-4D97-AF65-F5344CB8AC3E}">
        <p14:creationId xmlns:p14="http://schemas.microsoft.com/office/powerpoint/2010/main" val="740438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Do-it-yourself tools</a:t>
            </a:r>
            <a:endParaRPr lang="en-US" dirty="0"/>
          </a:p>
        </p:txBody>
      </p:sp>
      <p:sp>
        <p:nvSpPr>
          <p:cNvPr id="2" name="Content Placeholder 1"/>
          <p:cNvSpPr>
            <a:spLocks noGrp="1"/>
          </p:cNvSpPr>
          <p:nvPr>
            <p:ph idx="1"/>
          </p:nvPr>
        </p:nvSpPr>
        <p:spPr>
          <a:xfrm>
            <a:off x="1086173" y="1624429"/>
            <a:ext cx="10515600" cy="5099050"/>
          </a:xfrm>
        </p:spPr>
        <p:txBody>
          <a:bodyPr>
            <a:noAutofit/>
          </a:bodyPr>
          <a:lstStyle/>
          <a:p>
            <a:pPr>
              <a:lnSpc>
                <a:spcPct val="100000"/>
              </a:lnSpc>
            </a:pPr>
            <a:r>
              <a:rPr lang="en-US" sz="3200" dirty="0"/>
              <a:t>Alternative to pre-built, off-the-shelf tools</a:t>
            </a:r>
          </a:p>
          <a:p>
            <a:pPr>
              <a:lnSpc>
                <a:spcPct val="100000"/>
              </a:lnSpc>
            </a:pPr>
            <a:r>
              <a:rPr lang="en-US" sz="3200" dirty="0"/>
              <a:t>Involve programming</a:t>
            </a:r>
          </a:p>
          <a:p>
            <a:pPr>
              <a:lnSpc>
                <a:spcPct val="100000"/>
              </a:lnSpc>
            </a:pPr>
            <a:r>
              <a:rPr lang="en-US" sz="3200" dirty="0"/>
              <a:t>Benefits: </a:t>
            </a:r>
          </a:p>
          <a:p>
            <a:pPr lvl="1">
              <a:lnSpc>
                <a:spcPct val="100000"/>
              </a:lnSpc>
            </a:pPr>
            <a:r>
              <a:rPr lang="en-US" sz="2800" dirty="0"/>
              <a:t>Run on your own, allow for more parameterization and control</a:t>
            </a:r>
          </a:p>
          <a:p>
            <a:pPr>
              <a:lnSpc>
                <a:spcPct val="100000"/>
              </a:lnSpc>
            </a:pPr>
            <a:r>
              <a:rPr lang="en-US" sz="3200" dirty="0"/>
              <a:t>Drawback: </a:t>
            </a:r>
          </a:p>
          <a:p>
            <a:pPr lvl="1">
              <a:lnSpc>
                <a:spcPct val="100000"/>
              </a:lnSpc>
            </a:pPr>
            <a:r>
              <a:rPr lang="en-US" sz="2800" dirty="0"/>
              <a:t>Require technical knowledge</a:t>
            </a:r>
          </a:p>
          <a:p>
            <a:pPr lvl="1">
              <a:lnSpc>
                <a:spcPct val="100000"/>
              </a:lnSpc>
            </a:pPr>
            <a:endParaRPr lang="en-US" sz="2800" dirty="0"/>
          </a:p>
          <a:p>
            <a:pPr>
              <a:lnSpc>
                <a:spcPct val="100000"/>
              </a:lnSpc>
            </a:pPr>
            <a:r>
              <a:rPr lang="en-US" sz="3200" i="1" dirty="0"/>
              <a:t>We’ll return to this later</a:t>
            </a:r>
            <a:r>
              <a:rPr lang="is-IS" sz="3200" i="1" dirty="0"/>
              <a:t>…</a:t>
            </a:r>
            <a:endParaRPr lang="en-US" sz="3200" i="1" dirty="0"/>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5</a:t>
            </a:fld>
            <a:endParaRPr lang="en-US"/>
          </a:p>
        </p:txBody>
      </p:sp>
    </p:spTree>
    <p:extLst>
      <p:ext uri="{BB962C8B-B14F-4D97-AF65-F5344CB8AC3E}">
        <p14:creationId xmlns:p14="http://schemas.microsoft.com/office/powerpoint/2010/main" val="5501175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a pre-built tool</a:t>
            </a:r>
            <a:endParaRPr lang="en-US" dirty="0"/>
          </a:p>
        </p:txBody>
      </p:sp>
      <p:sp>
        <p:nvSpPr>
          <p:cNvPr id="3" name="Content Placeholder 2"/>
          <p:cNvSpPr>
            <a:spLocks noGrp="1"/>
          </p:cNvSpPr>
          <p:nvPr>
            <p:ph idx="1"/>
          </p:nvPr>
        </p:nvSpPr>
        <p:spPr>
          <a:xfrm>
            <a:off x="838200" y="1512888"/>
            <a:ext cx="10515600" cy="5466603"/>
          </a:xfrm>
        </p:spPr>
        <p:txBody>
          <a:bodyPr>
            <a:normAutofit/>
          </a:bodyPr>
          <a:lstStyle/>
          <a:p>
            <a:pPr marL="0" indent="0">
              <a:lnSpc>
                <a:spcPct val="120000"/>
              </a:lnSpc>
              <a:buNone/>
            </a:pPr>
            <a:r>
              <a:rPr lang="en-US" sz="3200" b="1" dirty="0"/>
              <a:t>Depends on goal of researcher:</a:t>
            </a:r>
          </a:p>
          <a:p>
            <a:pPr>
              <a:lnSpc>
                <a:spcPct val="120000"/>
              </a:lnSpc>
            </a:pPr>
            <a:r>
              <a:rPr lang="en-US" dirty="0"/>
              <a:t>Quick analysis and visualizations:</a:t>
            </a:r>
          </a:p>
          <a:p>
            <a:pPr lvl="1">
              <a:lnSpc>
                <a:spcPct val="120000"/>
              </a:lnSpc>
            </a:pPr>
            <a:r>
              <a:rPr lang="en-US" dirty="0" err="1"/>
              <a:t>Voyant</a:t>
            </a:r>
            <a:r>
              <a:rPr lang="en-US" dirty="0"/>
              <a:t> </a:t>
            </a:r>
          </a:p>
          <a:p>
            <a:pPr lvl="1">
              <a:lnSpc>
                <a:spcPct val="120000"/>
              </a:lnSpc>
            </a:pPr>
            <a:r>
              <a:rPr lang="en-US" dirty="0" err="1"/>
              <a:t>Lexos</a:t>
            </a:r>
            <a:r>
              <a:rPr lang="en-US" dirty="0"/>
              <a:t> </a:t>
            </a:r>
          </a:p>
          <a:p>
            <a:pPr>
              <a:lnSpc>
                <a:spcPct val="120000"/>
              </a:lnSpc>
            </a:pPr>
            <a:r>
              <a:rPr lang="en-US" dirty="0"/>
              <a:t>Concordances:</a:t>
            </a:r>
          </a:p>
          <a:p>
            <a:pPr lvl="1">
              <a:lnSpc>
                <a:spcPct val="120000"/>
              </a:lnSpc>
            </a:pPr>
            <a:r>
              <a:rPr lang="en-US" dirty="0" err="1"/>
              <a:t>AntConc</a:t>
            </a:r>
            <a:r>
              <a:rPr lang="en-US" dirty="0"/>
              <a:t> </a:t>
            </a:r>
          </a:p>
          <a:p>
            <a:pPr lvl="1">
              <a:lnSpc>
                <a:spcPct val="120000"/>
              </a:lnSpc>
            </a:pPr>
            <a:r>
              <a:rPr lang="en-US" dirty="0" err="1"/>
              <a:t>Voyant</a:t>
            </a:r>
            <a:endParaRPr lang="en-US" dirty="0"/>
          </a:p>
          <a:p>
            <a:pPr>
              <a:lnSpc>
                <a:spcPct val="120000"/>
              </a:lnSpc>
            </a:pPr>
            <a:r>
              <a:rPr lang="en-US" dirty="0"/>
              <a:t>Machine learning</a:t>
            </a:r>
          </a:p>
          <a:p>
            <a:pPr lvl="1">
              <a:lnSpc>
                <a:spcPct val="120000"/>
              </a:lnSpc>
            </a:pPr>
            <a:r>
              <a:rPr lang="en-US" dirty="0"/>
              <a:t>WEKA Workbench aids machine learning</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6</a:t>
            </a:fld>
            <a:endParaRPr lang="en-US"/>
          </a:p>
        </p:txBody>
      </p:sp>
    </p:spTree>
    <p:extLst>
      <p:ext uri="{BB962C8B-B14F-4D97-AF65-F5344CB8AC3E}">
        <p14:creationId xmlns:p14="http://schemas.microsoft.com/office/powerpoint/2010/main" val="30476030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HTRC algorithms</a:t>
            </a:r>
            <a:endParaRPr lang="en-US" dirty="0"/>
          </a:p>
        </p:txBody>
      </p:sp>
      <p:sp>
        <p:nvSpPr>
          <p:cNvPr id="3" name="Content Placeholder 2"/>
          <p:cNvSpPr>
            <a:spLocks noGrp="1"/>
          </p:cNvSpPr>
          <p:nvPr>
            <p:ph idx="1"/>
          </p:nvPr>
        </p:nvSpPr>
        <p:spPr>
          <a:xfrm>
            <a:off x="838200" y="1758950"/>
            <a:ext cx="10515600" cy="5099050"/>
          </a:xfrm>
        </p:spPr>
        <p:txBody>
          <a:bodyPr>
            <a:normAutofit/>
          </a:bodyPr>
          <a:lstStyle/>
          <a:p>
            <a:pPr>
              <a:lnSpc>
                <a:spcPct val="150000"/>
              </a:lnSpc>
            </a:pPr>
            <a:r>
              <a:rPr lang="en-US" sz="3200" dirty="0"/>
              <a:t>Plug-and-play text analysis</a:t>
            </a:r>
          </a:p>
          <a:p>
            <a:pPr>
              <a:lnSpc>
                <a:spcPct val="150000"/>
              </a:lnSpc>
            </a:pPr>
            <a:r>
              <a:rPr lang="en-US" sz="3200" dirty="0"/>
              <a:t>Built into the HTRC interface</a:t>
            </a:r>
          </a:p>
          <a:p>
            <a:pPr lvl="1">
              <a:lnSpc>
                <a:spcPct val="150000"/>
              </a:lnSpc>
            </a:pPr>
            <a:r>
              <a:rPr lang="en-US" sz="2800" dirty="0"/>
              <a:t>Mostly “as-is” </a:t>
            </a:r>
          </a:p>
          <a:p>
            <a:pPr lvl="1">
              <a:lnSpc>
                <a:spcPct val="150000"/>
              </a:lnSpc>
            </a:pPr>
            <a:r>
              <a:rPr lang="en-US" sz="2800" dirty="0"/>
              <a:t>Limited parameterization </a:t>
            </a:r>
          </a:p>
          <a:p>
            <a:pPr lvl="1">
              <a:lnSpc>
                <a:spcPct val="150000"/>
              </a:lnSpc>
            </a:pPr>
            <a:r>
              <a:rPr lang="en-US" sz="2800" dirty="0"/>
              <a:t>Analyze HTRC </a:t>
            </a:r>
            <a:r>
              <a:rPr lang="en-US" sz="2800" dirty="0" err="1"/>
              <a:t>worksets</a:t>
            </a:r>
            <a:endParaRPr lang="en-US" sz="2800" dirty="0"/>
          </a:p>
          <a:p>
            <a:pPr>
              <a:lnSpc>
                <a:spcPct val="150000"/>
              </a:lnSpc>
            </a:pPr>
            <a:r>
              <a:rPr lang="en-US" sz="3200" dirty="0"/>
              <a:t>Good when you want to use HT text specifically</a:t>
            </a:r>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7</a:t>
            </a:fld>
            <a:endParaRPr lang="en-US"/>
          </a:p>
        </p:txBody>
      </p:sp>
    </p:spTree>
    <p:extLst>
      <p:ext uri="{BB962C8B-B14F-4D97-AF65-F5344CB8AC3E}">
        <p14:creationId xmlns:p14="http://schemas.microsoft.com/office/powerpoint/2010/main" val="17784387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an HTRC algorithm</a:t>
            </a:r>
          </a:p>
        </p:txBody>
      </p:sp>
      <p:sp>
        <p:nvSpPr>
          <p:cNvPr id="3" name="Content Placeholder 2"/>
          <p:cNvSpPr>
            <a:spLocks noGrp="1"/>
          </p:cNvSpPr>
          <p:nvPr>
            <p:ph idx="1"/>
          </p:nvPr>
        </p:nvSpPr>
        <p:spPr>
          <a:xfrm>
            <a:off x="838200" y="1758949"/>
            <a:ext cx="10515600" cy="4803215"/>
          </a:xfrm>
        </p:spPr>
        <p:txBody>
          <a:bodyPr>
            <a:normAutofit/>
          </a:bodyPr>
          <a:lstStyle/>
          <a:p>
            <a:pPr>
              <a:lnSpc>
                <a:spcPct val="150000"/>
              </a:lnSpc>
            </a:pPr>
            <a:r>
              <a:rPr lang="en-US" sz="3200" dirty="0"/>
              <a:t>Task-oriented algorithms:</a:t>
            </a:r>
          </a:p>
          <a:p>
            <a:pPr lvl="1">
              <a:lnSpc>
                <a:spcPct val="150000"/>
              </a:lnSpc>
            </a:pPr>
            <a:r>
              <a:rPr lang="en-US" altLang="zh-CN" sz="2800" dirty="0"/>
              <a:t>Produce</a:t>
            </a:r>
            <a:r>
              <a:rPr lang="zh-CN" altLang="en-US" sz="2800" dirty="0"/>
              <a:t> </a:t>
            </a:r>
            <a:r>
              <a:rPr lang="en-US" sz="2800" dirty="0"/>
              <a:t>list of named entities</a:t>
            </a:r>
          </a:p>
          <a:p>
            <a:pPr lvl="1" fontAlgn="base">
              <a:lnSpc>
                <a:spcPct val="150000"/>
              </a:lnSpc>
            </a:pPr>
            <a:r>
              <a:rPr lang="en-US" sz="2800" dirty="0"/>
              <a:t>Visualize most frequently used words</a:t>
            </a:r>
          </a:p>
          <a:p>
            <a:pPr lvl="1" fontAlgn="base">
              <a:lnSpc>
                <a:spcPct val="150000"/>
              </a:lnSpc>
            </a:pPr>
            <a:r>
              <a:rPr lang="en-US" sz="2800" dirty="0"/>
              <a:t>Generate script for downloading Extracted Features files</a:t>
            </a:r>
          </a:p>
          <a:p>
            <a:pPr>
              <a:lnSpc>
                <a:spcPct val="150000"/>
              </a:lnSpc>
            </a:pPr>
            <a:r>
              <a:rPr lang="en-US" altLang="zh-CN" sz="3200" dirty="0"/>
              <a:t>Analytic</a:t>
            </a:r>
            <a:r>
              <a:rPr lang="zh-CN" altLang="en-US" sz="3200" dirty="0"/>
              <a:t> </a:t>
            </a:r>
            <a:r>
              <a:rPr lang="en-US" sz="3200" dirty="0"/>
              <a:t>algorithms</a:t>
            </a:r>
            <a:r>
              <a:rPr lang="en-US" altLang="zh-CN" sz="3200" dirty="0"/>
              <a:t>:</a:t>
            </a:r>
            <a:endParaRPr lang="en-US" sz="3200" dirty="0"/>
          </a:p>
          <a:p>
            <a:pPr lvl="1">
              <a:lnSpc>
                <a:spcPct val="150000"/>
              </a:lnSpc>
            </a:pPr>
            <a:r>
              <a:rPr lang="en-US" altLang="zh-CN" sz="2800" dirty="0"/>
              <a:t>Generate</a:t>
            </a:r>
            <a:r>
              <a:rPr lang="zh-CN" altLang="en-US" sz="2800" dirty="0"/>
              <a:t> </a:t>
            </a:r>
            <a:r>
              <a:rPr lang="en-US" altLang="zh-CN" sz="2800" dirty="0"/>
              <a:t>topic</a:t>
            </a:r>
            <a:r>
              <a:rPr lang="zh-CN" altLang="en-US" sz="2800" dirty="0"/>
              <a:t> </a:t>
            </a:r>
            <a:r>
              <a:rPr lang="en-US" altLang="zh-CN" sz="2800" dirty="0"/>
              <a:t>models</a:t>
            </a:r>
            <a:endParaRPr lang="en-US" sz="2800" dirty="0"/>
          </a:p>
          <a:p>
            <a:pPr>
              <a:lnSpc>
                <a:spcPct val="150000"/>
              </a:lnSpc>
            </a:pPr>
            <a:endParaRPr lang="en-US" sz="3200" dirty="0"/>
          </a:p>
        </p:txBody>
      </p:sp>
      <p:sp>
        <p:nvSpPr>
          <p:cNvPr id="6"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8</a:t>
            </a:fld>
            <a:endParaRPr lang="en-US"/>
          </a:p>
        </p:txBody>
      </p:sp>
    </p:spTree>
    <p:extLst>
      <p:ext uri="{BB962C8B-B14F-4D97-AF65-F5344CB8AC3E}">
        <p14:creationId xmlns:p14="http://schemas.microsoft.com/office/powerpoint/2010/main" val="10076659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terms in text analysis</a:t>
            </a:r>
            <a:endParaRPr lang="en-US" dirty="0"/>
          </a:p>
        </p:txBody>
      </p:sp>
      <p:sp>
        <p:nvSpPr>
          <p:cNvPr id="5" name="Rectangle 4"/>
          <p:cNvSpPr/>
          <p:nvPr/>
        </p:nvSpPr>
        <p:spPr>
          <a:xfrm>
            <a:off x="1833624" y="2223470"/>
            <a:ext cx="8236352" cy="951264"/>
          </a:xfrm>
          <a:prstGeom prst="rect">
            <a:avLst/>
          </a:prstGeom>
          <a:solidFill>
            <a:schemeClr val="bg1">
              <a:lumMod val="50000"/>
            </a:schemeClr>
          </a:solidFill>
          <a:ln>
            <a:solidFill>
              <a:schemeClr val="bg1">
                <a:lumMod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dirty="0">
                <a:solidFill>
                  <a:schemeClr val="bg1">
                    <a:lumMod val="95000"/>
                  </a:schemeClr>
                </a:solidFill>
                <a:latin typeface="Arial" panose="020B0604020202020204" pitchFamily="34" charset="0"/>
                <a:cs typeface="Arial" panose="020B0604020202020204" pitchFamily="34" charset="0"/>
              </a:rPr>
              <a:t>Bag-of-words</a:t>
            </a:r>
          </a:p>
        </p:txBody>
      </p:sp>
      <p:sp>
        <p:nvSpPr>
          <p:cNvPr id="6" name="TextBox 5"/>
          <p:cNvSpPr txBox="1"/>
          <p:nvPr/>
        </p:nvSpPr>
        <p:spPr>
          <a:xfrm>
            <a:off x="1833624" y="4313239"/>
            <a:ext cx="8236352" cy="1569660"/>
          </a:xfrm>
          <a:prstGeom prst="rect">
            <a:avLst/>
          </a:prstGeom>
          <a:noFill/>
          <a:ln w="28575">
            <a:solidFill>
              <a:schemeClr val="bg2">
                <a:lumMod val="75000"/>
              </a:schemeClr>
            </a:solidFill>
          </a:ln>
        </p:spPr>
        <p:txBody>
          <a:bodyPr wrap="square" rtlCol="0">
            <a:spAutoFit/>
          </a:bodyPr>
          <a:lstStyle/>
          <a:p>
            <a:r>
              <a:rPr lang="en-US" sz="2400" dirty="0"/>
              <a:t>created the four in new are ago Liberty fathers that forth continent a nation seven and conceived equal score dedicated on to years this all our men brought and proposition </a:t>
            </a:r>
          </a:p>
        </p:txBody>
      </p:sp>
      <p:sp>
        <p:nvSpPr>
          <p:cNvPr id="7" name="Rectangle 6"/>
          <p:cNvSpPr/>
          <p:nvPr/>
        </p:nvSpPr>
        <p:spPr>
          <a:xfrm>
            <a:off x="1833624" y="3328488"/>
            <a:ext cx="8236352" cy="830997"/>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sz="2400" dirty="0">
                <a:solidFill>
                  <a:srgbClr val="000000"/>
                </a:solidFill>
                <a:latin typeface="Arial" panose="020B0604020202020204" pitchFamily="34" charset="0"/>
                <a:cs typeface="Arial" panose="020B0604020202020204" pitchFamily="34" charset="0"/>
              </a:rPr>
              <a:t>Concept where grammar and word order of the original text are disregarded and frequency is maintained.</a:t>
            </a:r>
          </a:p>
        </p:txBody>
      </p:sp>
      <p:sp>
        <p:nvSpPr>
          <p:cNvPr id="9" name="Slide Number Placeholder 1"/>
          <p:cNvSpPr>
            <a:spLocks noGrp="1"/>
          </p:cNvSpPr>
          <p:nvPr>
            <p:ph type="sldNum" sz="quarter" idx="10"/>
          </p:nvPr>
        </p:nvSpPr>
        <p:spPr>
          <a:xfrm>
            <a:off x="757920" y="6376642"/>
            <a:ext cx="2743200" cy="365125"/>
          </a:xfrm>
        </p:spPr>
        <p:txBody>
          <a:bodyPr/>
          <a:lstStyle/>
          <a:p>
            <a:fld id="{04FE1272-A639-264B-806F-820C5C64836A}" type="slidenum">
              <a:rPr lang="en-US" smtClean="0"/>
              <a:pPr/>
              <a:t>9</a:t>
            </a:fld>
            <a:endParaRPr lang="en-US"/>
          </a:p>
        </p:txBody>
      </p:sp>
    </p:spTree>
    <p:extLst>
      <p:ext uri="{BB962C8B-B14F-4D97-AF65-F5344CB8AC3E}">
        <p14:creationId xmlns:p14="http://schemas.microsoft.com/office/powerpoint/2010/main" val="1391101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drf_new" id="{277A12E7-0EBB-E242-B611-5D4AFC495F46}" vid="{648B51B1-504A-2141-BA93-16564EC0D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ddrf_new</Template>
  <TotalTime>16890</TotalTime>
  <Words>4780</Words>
  <Application>Microsoft Macintosh PowerPoint</Application>
  <PresentationFormat>Custom</PresentationFormat>
  <Paragraphs>478</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Module 4.1: Analyzing Textual Data Using Off-the-Shelf Tools</vt:lpstr>
      <vt:lpstr>In this module we’ll…</vt:lpstr>
      <vt:lpstr>Where we’ll end up</vt:lpstr>
      <vt:lpstr>Pre-built tools</vt:lpstr>
      <vt:lpstr>Do-it-yourself tools</vt:lpstr>
      <vt:lpstr>Choosing a pre-built tool</vt:lpstr>
      <vt:lpstr>HTRC algorithms</vt:lpstr>
      <vt:lpstr>Choosing an HTRC algorithm</vt:lpstr>
      <vt:lpstr>Key terms in text analysis</vt:lpstr>
      <vt:lpstr>Key terms in context</vt:lpstr>
      <vt:lpstr>Tips for topic modeling</vt:lpstr>
      <vt:lpstr>HTRC topic modeling description</vt:lpstr>
      <vt:lpstr>Hands-on activity</vt:lpstr>
      <vt:lpstr>Sample Reference Question</vt:lpstr>
      <vt:lpstr>Hands-on activity</vt:lpstr>
      <vt:lpstr>About the political science workset</vt:lpstr>
      <vt:lpstr>Using the HTRC Algorithms</vt:lpstr>
      <vt:lpstr>Analysis in the HTRC</vt:lpstr>
      <vt:lpstr>Prepare to run an algorithm</vt:lpstr>
      <vt:lpstr>Prepare to run an algorithm</vt:lpstr>
      <vt:lpstr>Choose workset(s) for analysis</vt:lpstr>
      <vt:lpstr>Prepare to run an algorithm</vt:lpstr>
      <vt:lpstr>Set the number of topics</vt:lpstr>
      <vt:lpstr>Run the analysis</vt:lpstr>
      <vt:lpstr>View results</vt:lpstr>
      <vt:lpstr>Topics visualized</vt:lpstr>
      <vt:lpstr>Results files</vt:lpstr>
      <vt:lpstr>Topics listed</vt:lpstr>
      <vt:lpstr>Analyzing results</vt:lpstr>
      <vt:lpstr>Case Study: Inside the Creativity Boom</vt:lpstr>
      <vt:lpstr>Case Study: Inside the Creativity Boom</vt:lpstr>
      <vt:lpstr>Tips for topic modeling</vt:lpstr>
      <vt:lpstr>Case Study: Inside the Creativity Boom</vt:lpstr>
      <vt:lpstr>Other pre-built tools</vt:lpstr>
      <vt:lpstr>Discussion</vt:lpstr>
      <vt:lpstr>PowerPoint Presentation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Textual Data Using Off-the-Shelf Tools</dc:title>
  <dc:creator>Microsoft Office User</dc:creator>
  <cp:lastModifiedBy>Erin Glass</cp:lastModifiedBy>
  <cp:revision>166</cp:revision>
  <dcterms:created xsi:type="dcterms:W3CDTF">2017-05-10T19:23:58Z</dcterms:created>
  <dcterms:modified xsi:type="dcterms:W3CDTF">2019-07-29T20:50:50Z</dcterms:modified>
</cp:coreProperties>
</file>