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sldIdLst>
    <p:sldId id="291" r:id="rId2"/>
    <p:sldId id="294" r:id="rId3"/>
    <p:sldId id="295" r:id="rId4"/>
    <p:sldId id="297" r:id="rId5"/>
    <p:sldId id="299" r:id="rId6"/>
    <p:sldId id="300" r:id="rId7"/>
    <p:sldId id="301" r:id="rId8"/>
    <p:sldId id="312" r:id="rId9"/>
    <p:sldId id="323" r:id="rId10"/>
    <p:sldId id="329" r:id="rId11"/>
    <p:sldId id="33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31"/>
    <p:restoredTop sz="80214"/>
  </p:normalViewPr>
  <p:slideViewPr>
    <p:cSldViewPr snapToGrid="0" snapToObjects="1">
      <p:cViewPr varScale="1">
        <p:scale>
          <a:sx n="55" d="100"/>
          <a:sy n="55" d="100"/>
        </p:scale>
        <p:origin x="77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FAD45-6BF0-D34D-9E2F-491457E52E47}" type="datetimeFigureOut">
              <a:rPr lang="en-US" smtClean="0"/>
              <a:t>7/29/2019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8CD09-B752-B54F-9BC6-8FE30793453A}" type="slidenum">
              <a:rPr lang="en-US" smtClean="0"/>
              <a:t>‹#›</a:t>
            </a:fld>
            <a:endParaRPr lang="en-US"/>
          </a:p>
        </p:txBody>
      </p:sp>
    </p:spTree>
    <p:extLst>
      <p:ext uri="{BB962C8B-B14F-4D97-AF65-F5344CB8AC3E}">
        <p14:creationId xmlns:p14="http://schemas.microsoft.com/office/powerpoint/2010/main" val="1526919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this module, we will </a:t>
            </a:r>
            <a:r>
              <a:rPr lang="en-US" sz="1200" kern="1200" dirty="0" smtClean="0">
                <a:solidFill>
                  <a:schemeClr val="tx1"/>
                </a:solidFill>
                <a:effectLst/>
                <a:latin typeface="+mn-lt"/>
                <a:ea typeface="+mn-ea"/>
                <a:cs typeface="+mn-cs"/>
              </a:rPr>
              <a:t>reviewing methods </a:t>
            </a:r>
            <a:r>
              <a:rPr lang="en-US" sz="1200" kern="1200" dirty="0">
                <a:solidFill>
                  <a:schemeClr val="tx1"/>
                </a:solidFill>
                <a:effectLst/>
                <a:latin typeface="+mn-lt"/>
                <a:ea typeface="+mn-ea"/>
                <a:cs typeface="+mn-cs"/>
              </a:rPr>
              <a:t>for gathering textual data from the web in </a:t>
            </a:r>
            <a:r>
              <a:rPr lang="en-US" sz="1200" kern="1200" dirty="0" smtClean="0">
                <a:solidFill>
                  <a:schemeClr val="tx1"/>
                </a:solidFill>
                <a:effectLst/>
                <a:latin typeface="+mn-lt"/>
                <a:ea typeface="+mn-ea"/>
                <a:cs typeface="+mn-cs"/>
              </a:rPr>
              <a:t>bulk. This</a:t>
            </a:r>
            <a:r>
              <a:rPr lang="en-US" sz="1200" kern="1200" baseline="0" dirty="0" smtClean="0">
                <a:solidFill>
                  <a:schemeClr val="tx1"/>
                </a:solidFill>
                <a:effectLst/>
                <a:latin typeface="+mn-lt"/>
                <a:ea typeface="+mn-ea"/>
                <a:cs typeface="+mn-cs"/>
              </a:rPr>
              <a:t> abbreviated version of module 2.2 has been adapted from the original full module provided by HTRC by Daniel Tracy, Head, Scholarly Communication and Publishing at the University of Illinois at Urbana Champaign.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28CD09-B752-B54F-9BC6-8FE30793453A}" type="slidenum">
              <a:rPr lang="en-US" smtClean="0"/>
              <a:t>1</a:t>
            </a:fld>
            <a:endParaRPr lang="en-US"/>
          </a:p>
        </p:txBody>
      </p:sp>
    </p:spTree>
    <p:extLst>
      <p:ext uri="{BB962C8B-B14F-4D97-AF65-F5344CB8AC3E}">
        <p14:creationId xmlns:p14="http://schemas.microsoft.com/office/powerpoint/2010/main" val="1157195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That’s all we have for this lesson, and we will be happy to take any questions from you. </a:t>
            </a:r>
          </a:p>
        </p:txBody>
      </p:sp>
      <p:sp>
        <p:nvSpPr>
          <p:cNvPr id="4" name="Slide Number Placeholder 3"/>
          <p:cNvSpPr>
            <a:spLocks noGrp="1"/>
          </p:cNvSpPr>
          <p:nvPr>
            <p:ph type="sldNum" sz="quarter" idx="10"/>
          </p:nvPr>
        </p:nvSpPr>
        <p:spPr/>
        <p:txBody>
          <a:bodyPr/>
          <a:lstStyle/>
          <a:p>
            <a:fld id="{45CFDFFA-A388-414A-99EB-3C7718BC1DEB}" type="slidenum">
              <a:rPr lang="en-US" smtClean="0"/>
              <a:t>10</a:t>
            </a:fld>
            <a:endParaRPr lang="en-US"/>
          </a:p>
        </p:txBody>
      </p:sp>
    </p:spTree>
    <p:extLst>
      <p:ext uri="{BB962C8B-B14F-4D97-AF65-F5344CB8AC3E}">
        <p14:creationId xmlns:p14="http://schemas.microsoft.com/office/powerpoint/2010/main" val="722415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Show references so attendees know where to find them later.)</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11</a:t>
            </a:fld>
            <a:endParaRPr lang="en-US"/>
          </a:p>
        </p:txBody>
      </p:sp>
    </p:spTree>
    <p:extLst>
      <p:ext uri="{BB962C8B-B14F-4D97-AF65-F5344CB8AC3E}">
        <p14:creationId xmlns:p14="http://schemas.microsoft.com/office/powerpoint/2010/main" val="302034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text analysis projects, most researchers will need more than 1 or 10 texts – they will be working with hundreds, thousands, or millions of texts! Getting all this data can be very time-consuming. Simply pointing and clicking is inefficient, so it’s very necessary to automate when possible.</a:t>
            </a:r>
          </a:p>
          <a:p>
            <a:r>
              <a:rPr lang="en-US" sz="1200" kern="1200" dirty="0">
                <a:solidFill>
                  <a:schemeClr val="tx1"/>
                </a:solidFill>
                <a:effectLst/>
                <a:latin typeface="+mn-lt"/>
                <a:ea typeface="+mn-ea"/>
                <a:cs typeface="+mn-cs"/>
              </a:rPr>
              <a:t>In this module, we will introduce options for automated data retrieval and practice some basic web scraping.</a:t>
            </a:r>
          </a:p>
        </p:txBody>
      </p:sp>
      <p:sp>
        <p:nvSpPr>
          <p:cNvPr id="4" name="Slide Number Placeholder 3"/>
          <p:cNvSpPr>
            <a:spLocks noGrp="1"/>
          </p:cNvSpPr>
          <p:nvPr>
            <p:ph type="sldNum" sz="quarter" idx="10"/>
          </p:nvPr>
        </p:nvSpPr>
        <p:spPr/>
        <p:txBody>
          <a:bodyPr/>
          <a:lstStyle/>
          <a:p>
            <a:fld id="{45CFDFFA-A388-414A-99EB-3C7718BC1DEB}" type="slidenum">
              <a:rPr lang="en-US" smtClean="0"/>
              <a:t>2</a:t>
            </a:fld>
            <a:endParaRPr lang="en-US"/>
          </a:p>
        </p:txBody>
      </p:sp>
    </p:spTree>
    <p:extLst>
      <p:ext uri="{BB962C8B-B14F-4D97-AF65-F5344CB8AC3E}">
        <p14:creationId xmlns:p14="http://schemas.microsoft.com/office/powerpoint/2010/main" val="198369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Let’s spend a little time going through three different ways to automate the retrieval of text, which is especially important when you’re working at scale.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First,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roviders can make data available through file transfer mechanisms.</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Another</a:t>
            </a:r>
            <a:r>
              <a:rPr lang="zh-CN" alt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way to bulk retrieve content is through web scraping</a:t>
            </a:r>
            <a:r>
              <a:rPr lang="en-US" altLang="zh-CN" sz="1200" kern="1200" dirty="0" smtClean="0">
                <a:solidFill>
                  <a:schemeClr val="tx1"/>
                </a:solidFill>
                <a:effectLst/>
                <a:latin typeface="+mn-lt"/>
                <a:ea typeface="+mn-ea"/>
                <a:cs typeface="+mn-cs"/>
              </a:rPr>
              <a:t>,</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which</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means</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grabbing</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text</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on</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the</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web.</a:t>
            </a:r>
            <a:r>
              <a:rPr lang="en-US" sz="1200" kern="1200" dirty="0" smtClean="0">
                <a:solidFill>
                  <a:schemeClr val="tx1"/>
                </a:solidFill>
                <a:effectLst/>
                <a:latin typeface="+mn-lt"/>
                <a:ea typeface="+mn-ea"/>
                <a:cs typeface="+mn-cs"/>
              </a:rPr>
              <a:t> Plenty of text exists on the web that could be used for analysis, and web scraping helps you to avoid getting that text by tedious copying-and-pasting.</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API stands for application programming interface. </a:t>
            </a:r>
            <a:endParaRPr lang="en-US" altLang="zh-CN"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APIs are basically instructions (written in code) for accessing systems or collections. They are digital pathways to or from content. For example, using Amazon’s API, you can display information about items for sale via Amazon on sites not operated by Amazon. You might think of them like a mailbox: you open the door (sometimes with a key) and either retrieve or deposit items.</a:t>
            </a:r>
          </a:p>
          <a:p>
            <a:pPr marL="171450" lvl="0" indent="-171450">
              <a:buFont typeface="Arial" charset="0"/>
              <a:buChar char="•"/>
            </a:pPr>
            <a:r>
              <a:rPr lang="en-US" sz="1200" kern="1200" dirty="0" smtClean="0">
                <a:solidFill>
                  <a:schemeClr val="tx1"/>
                </a:solidFill>
                <a:effectLst/>
                <a:latin typeface="+mn-lt"/>
                <a:ea typeface="+mn-ea"/>
                <a:cs typeface="+mn-cs"/>
              </a:rPr>
              <a:t>Usually you will need to write code to retrieve content via APIs, but some of them have graphical user interfaces (GUI) that make the process more convenient.</a:t>
            </a:r>
          </a:p>
          <a:p>
            <a:pPr marL="171450" lvl="0" indent="-171450">
              <a:buFont typeface="Arial" charset="0"/>
              <a:buChar char="•"/>
            </a:pPr>
            <a:r>
              <a:rPr lang="en-US" sz="1200" kern="1200" dirty="0" smtClean="0">
                <a:solidFill>
                  <a:schemeClr val="tx1"/>
                </a:solidFill>
                <a:effectLst/>
                <a:latin typeface="+mn-lt"/>
                <a:ea typeface="+mn-ea"/>
                <a:cs typeface="+mn-cs"/>
              </a:rPr>
              <a:t>A number of digital content providers, including the HT, have APIs to make it easier to grab data and metadata. </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A few examples are the Twitter API, which allows tweets to be downloaded or displayed on non-Twitter websites, and the Chronicling America API, which opens access to newspapers digitized and made available by the Library of Congress.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5CFDFFA-A388-414A-99EB-3C7718BC1DEB}" type="slidenum">
              <a:rPr lang="en-US" smtClean="0"/>
              <a:t>3</a:t>
            </a:fld>
            <a:endParaRPr lang="en-US"/>
          </a:p>
        </p:txBody>
      </p:sp>
    </p:spTree>
    <p:extLst>
      <p:ext uri="{BB962C8B-B14F-4D97-AF65-F5344CB8AC3E}">
        <p14:creationId xmlns:p14="http://schemas.microsoft.com/office/powerpoint/2010/main" val="283368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a:t>Before</a:t>
            </a:r>
            <a:r>
              <a:rPr lang="zh-CN" altLang="en-US" baseline="0" dirty="0"/>
              <a:t> </a:t>
            </a:r>
            <a:r>
              <a:rPr lang="en-US" altLang="zh-CN" baseline="0" dirty="0"/>
              <a:t>we</a:t>
            </a:r>
            <a:r>
              <a:rPr lang="zh-CN" altLang="en-US" baseline="0" dirty="0"/>
              <a:t> </a:t>
            </a:r>
            <a:r>
              <a:rPr lang="en-US" altLang="zh-CN" baseline="0" dirty="0"/>
              <a:t>conclude</a:t>
            </a:r>
            <a:r>
              <a:rPr lang="zh-CN" altLang="en-US" baseline="0" dirty="0"/>
              <a:t> </a:t>
            </a:r>
            <a:r>
              <a:rPr lang="en-US" altLang="zh-CN" baseline="0" dirty="0"/>
              <a:t>this</a:t>
            </a:r>
            <a:r>
              <a:rPr lang="zh-CN" altLang="en-US" baseline="0" dirty="0"/>
              <a:t> </a:t>
            </a:r>
            <a:r>
              <a:rPr lang="en-US" altLang="zh-CN" baseline="0" dirty="0"/>
              <a:t>section,</a:t>
            </a:r>
            <a:r>
              <a:rPr lang="zh-CN" altLang="en-US" baseline="0" dirty="0"/>
              <a:t> </a:t>
            </a:r>
            <a:r>
              <a:rPr lang="en-US" altLang="zh-CN" baseline="0" dirty="0"/>
              <a:t>it</a:t>
            </a:r>
            <a:r>
              <a:rPr lang="zh-CN" altLang="en-US" baseline="0" dirty="0"/>
              <a:t> </a:t>
            </a:r>
            <a:r>
              <a:rPr lang="en-US" altLang="zh-CN" baseline="0" dirty="0"/>
              <a:t>is</a:t>
            </a:r>
            <a:r>
              <a:rPr lang="zh-CN" altLang="en-US" baseline="0" dirty="0"/>
              <a:t> </a:t>
            </a:r>
            <a:r>
              <a:rPr lang="en-US" altLang="zh-CN" baseline="0" dirty="0"/>
              <a:t>important</a:t>
            </a:r>
            <a:r>
              <a:rPr lang="zh-CN" altLang="en-US" baseline="0" dirty="0"/>
              <a:t> </a:t>
            </a:r>
            <a:r>
              <a:rPr lang="en-US" altLang="zh-CN" baseline="0" dirty="0"/>
              <a:t>to</a:t>
            </a:r>
            <a:r>
              <a:rPr lang="zh-CN" altLang="en-US" baseline="0" dirty="0"/>
              <a:t> </a:t>
            </a:r>
            <a:r>
              <a:rPr lang="en-US" altLang="zh-CN" baseline="0" dirty="0"/>
              <a:t>note</a:t>
            </a:r>
            <a:r>
              <a:rPr lang="zh-CN" altLang="en-US" baseline="0" dirty="0"/>
              <a:t> </a:t>
            </a:r>
            <a:r>
              <a:rPr lang="en-US" altLang="zh-CN" baseline="0" dirty="0"/>
              <a:t>that</a:t>
            </a:r>
            <a:r>
              <a:rPr lang="zh-CN" altLang="en-US" baseline="0" dirty="0"/>
              <a:t> </a:t>
            </a:r>
            <a:r>
              <a:rPr lang="en-US" altLang="zh-CN" baseline="0" dirty="0"/>
              <a:t>web</a:t>
            </a:r>
            <a:r>
              <a:rPr lang="zh-CN" altLang="en-US" baseline="0" dirty="0"/>
              <a:t> </a:t>
            </a:r>
            <a:r>
              <a:rPr lang="en-US" altLang="zh-CN" baseline="0" dirty="0"/>
              <a:t>scraping</a:t>
            </a:r>
            <a:r>
              <a:rPr lang="zh-CN" altLang="en-US" baseline="0" dirty="0"/>
              <a:t> </a:t>
            </a:r>
            <a:r>
              <a:rPr lang="en-US" altLang="zh-CN" baseline="0" dirty="0"/>
              <a:t>can</a:t>
            </a:r>
            <a:r>
              <a:rPr lang="zh-CN" altLang="en-US" baseline="0" dirty="0"/>
              <a:t> </a:t>
            </a:r>
            <a:r>
              <a:rPr lang="en-US" altLang="zh-CN" baseline="0" dirty="0"/>
              <a:t>put</a:t>
            </a:r>
            <a:r>
              <a:rPr lang="zh-CN" altLang="en-US" baseline="0" dirty="0"/>
              <a:t> </a:t>
            </a:r>
            <a:r>
              <a:rPr lang="en-US" altLang="zh-CN" baseline="0" dirty="0"/>
              <a:t>a</a:t>
            </a:r>
            <a:r>
              <a:rPr lang="zh-CN" altLang="en-US" baseline="0" dirty="0"/>
              <a:t> </a:t>
            </a:r>
            <a:r>
              <a:rPr lang="en-US" altLang="zh-CN" baseline="0" dirty="0"/>
              <a:t>large</a:t>
            </a:r>
            <a:r>
              <a:rPr lang="zh-CN" altLang="en-US" baseline="0" dirty="0"/>
              <a:t> </a:t>
            </a:r>
            <a:r>
              <a:rPr lang="en-US" altLang="zh-CN" baseline="0" dirty="0"/>
              <a:t>workload</a:t>
            </a:r>
            <a:r>
              <a:rPr lang="zh-CN" altLang="en-US" baseline="0" dirty="0"/>
              <a:t> </a:t>
            </a:r>
            <a:r>
              <a:rPr lang="en-US" altLang="zh-CN" baseline="0" dirty="0"/>
              <a:t>on</a:t>
            </a:r>
            <a:r>
              <a:rPr lang="zh-CN" altLang="en-US" baseline="0" dirty="0"/>
              <a:t> </a:t>
            </a:r>
            <a:r>
              <a:rPr lang="en-US" altLang="zh-CN" baseline="0" dirty="0"/>
              <a:t>the</a:t>
            </a:r>
            <a:r>
              <a:rPr lang="zh-CN" altLang="en-US" baseline="0" dirty="0"/>
              <a:t> </a:t>
            </a:r>
            <a:r>
              <a:rPr lang="en-US" altLang="zh-CN" baseline="0" dirty="0"/>
              <a:t>scraped</a:t>
            </a:r>
            <a:r>
              <a:rPr lang="zh-CN" altLang="en-US" baseline="0" dirty="0"/>
              <a:t> </a:t>
            </a:r>
            <a:r>
              <a:rPr lang="en-US" altLang="zh-CN" baseline="0" dirty="0"/>
              <a:t>server,</a:t>
            </a:r>
            <a:r>
              <a:rPr lang="zh-CN" altLang="en-US" baseline="0" dirty="0"/>
              <a:t> </a:t>
            </a:r>
            <a:r>
              <a:rPr lang="en-US" altLang="zh-CN" baseline="0" dirty="0"/>
              <a:t>and</a:t>
            </a:r>
            <a:r>
              <a:rPr lang="zh-CN" altLang="en-US" baseline="0" dirty="0"/>
              <a:t> </a:t>
            </a:r>
            <a:r>
              <a:rPr lang="en-US" altLang="zh-CN" baseline="0" dirty="0"/>
              <a:t>this</a:t>
            </a:r>
            <a:r>
              <a:rPr lang="zh-CN" altLang="en-US" baseline="0" dirty="0"/>
              <a:t> </a:t>
            </a:r>
            <a:r>
              <a:rPr lang="en-US" altLang="zh-CN" baseline="0" dirty="0"/>
              <a:t>can</a:t>
            </a:r>
            <a:r>
              <a:rPr lang="zh-CN" altLang="en-US" baseline="0" dirty="0"/>
              <a:t> </a:t>
            </a:r>
            <a:r>
              <a:rPr lang="en-US" altLang="zh-CN" baseline="0" dirty="0"/>
              <a:t>upset</a:t>
            </a:r>
            <a:r>
              <a:rPr lang="zh-CN" altLang="en-US" baseline="0" dirty="0"/>
              <a:t> </a:t>
            </a:r>
            <a:r>
              <a:rPr lang="en-US" altLang="zh-CN" baseline="0" dirty="0"/>
              <a:t>the</a:t>
            </a:r>
            <a:r>
              <a:rPr lang="zh-CN" altLang="en-US" baseline="0" dirty="0"/>
              <a:t> </a:t>
            </a:r>
            <a:r>
              <a:rPr lang="en-US" altLang="zh-CN" baseline="0" dirty="0"/>
              <a:t>data</a:t>
            </a:r>
            <a:r>
              <a:rPr lang="zh-CN" altLang="en-US" baseline="0" dirty="0"/>
              <a:t> </a:t>
            </a:r>
            <a:r>
              <a:rPr lang="en-US" altLang="zh-CN" baseline="0" dirty="0"/>
              <a:t>holder.</a:t>
            </a:r>
            <a:r>
              <a:rPr lang="zh-CN" altLang="en-US" baseline="0" dirty="0"/>
              <a:t> </a:t>
            </a: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a:t>Actually,</a:t>
            </a:r>
            <a:r>
              <a:rPr lang="zh-CN" altLang="en-US" baseline="0" dirty="0"/>
              <a:t> </a:t>
            </a:r>
            <a:r>
              <a:rPr lang="en-US" altLang="zh-CN" baseline="0" dirty="0"/>
              <a:t>some</a:t>
            </a:r>
            <a:r>
              <a:rPr lang="zh-CN" altLang="en-US" baseline="0" dirty="0"/>
              <a:t> </a:t>
            </a:r>
            <a:r>
              <a:rPr lang="en-US" altLang="zh-CN" baseline="0" dirty="0"/>
              <a:t>data</a:t>
            </a:r>
            <a:r>
              <a:rPr lang="zh-CN" altLang="en-US" baseline="0" dirty="0"/>
              <a:t> </a:t>
            </a:r>
            <a:r>
              <a:rPr lang="en-US" altLang="zh-CN" baseline="0" dirty="0"/>
              <a:t>providers</a:t>
            </a:r>
            <a:r>
              <a:rPr lang="zh-CN" altLang="en-US" baseline="0" dirty="0"/>
              <a:t> </a:t>
            </a:r>
            <a:r>
              <a:rPr lang="en-US" altLang="zh-CN" baseline="0" dirty="0"/>
              <a:t>are</a:t>
            </a:r>
            <a:r>
              <a:rPr lang="zh-CN" altLang="en-US" baseline="0" dirty="0"/>
              <a:t> </a:t>
            </a:r>
            <a:r>
              <a:rPr lang="en-US" altLang="zh-CN" baseline="0" dirty="0"/>
              <a:t>more</a:t>
            </a:r>
            <a:r>
              <a:rPr lang="zh-CN" altLang="en-US" baseline="0" dirty="0"/>
              <a:t> </a:t>
            </a:r>
            <a:r>
              <a:rPr lang="en-US" altLang="zh-CN" baseline="0" dirty="0"/>
              <a:t>than</a:t>
            </a:r>
            <a:r>
              <a:rPr lang="zh-CN" altLang="en-US" baseline="0" dirty="0"/>
              <a:t> </a:t>
            </a:r>
            <a:r>
              <a:rPr lang="en-US" altLang="zh-CN" baseline="0" dirty="0"/>
              <a:t>willing</a:t>
            </a:r>
            <a:r>
              <a:rPr lang="zh-CN" altLang="en-US" baseline="0" dirty="0"/>
              <a:t> </a:t>
            </a:r>
            <a:r>
              <a:rPr lang="en-US" altLang="zh-CN" baseline="0" dirty="0"/>
              <a:t>to</a:t>
            </a:r>
            <a:r>
              <a:rPr lang="zh-CN" altLang="en-US" baseline="0" dirty="0"/>
              <a:t> </a:t>
            </a:r>
            <a:r>
              <a:rPr lang="en-US" altLang="zh-CN" baseline="0" dirty="0"/>
              <a:t>share</a:t>
            </a:r>
            <a:r>
              <a:rPr lang="zh-CN" altLang="en-US" baseline="0" dirty="0"/>
              <a:t> </a:t>
            </a:r>
            <a:r>
              <a:rPr lang="en-US" altLang="zh-CN" baseline="0" dirty="0"/>
              <a:t>their</a:t>
            </a:r>
            <a:r>
              <a:rPr lang="zh-CN" altLang="en-US" baseline="0" dirty="0"/>
              <a:t> </a:t>
            </a:r>
            <a:r>
              <a:rPr lang="en-US" altLang="zh-CN" baseline="0" dirty="0"/>
              <a:t>data.</a:t>
            </a:r>
            <a:r>
              <a:rPr lang="zh-CN" altLang="en-US" baseline="0" dirty="0"/>
              <a:t> </a:t>
            </a:r>
            <a:r>
              <a:rPr lang="en-US" altLang="zh-CN" baseline="0" dirty="0"/>
              <a:t>Therefore,</a:t>
            </a:r>
            <a:r>
              <a:rPr lang="zh-CN" altLang="en-US" baseline="0" dirty="0"/>
              <a:t> </a:t>
            </a:r>
            <a:r>
              <a:rPr lang="en-US" altLang="zh-CN" baseline="0" dirty="0"/>
              <a:t>be</a:t>
            </a:r>
            <a:r>
              <a:rPr lang="zh-CN" altLang="en-US" baseline="0" dirty="0"/>
              <a:t> </a:t>
            </a:r>
            <a:r>
              <a:rPr lang="en-US" altLang="zh-CN" baseline="0" dirty="0"/>
              <a:t>a</a:t>
            </a:r>
            <a:r>
              <a:rPr lang="zh-CN" altLang="en-US" baseline="0" dirty="0"/>
              <a:t> </a:t>
            </a:r>
            <a:r>
              <a:rPr lang="en-US" altLang="zh-CN" baseline="0" dirty="0"/>
              <a:t>good</a:t>
            </a:r>
            <a:r>
              <a:rPr lang="zh-CN" altLang="en-US" baseline="0" dirty="0"/>
              <a:t> </a:t>
            </a:r>
            <a:r>
              <a:rPr lang="en-US" altLang="zh-CN" baseline="0" dirty="0"/>
              <a:t>citizen</a:t>
            </a:r>
            <a:r>
              <a:rPr lang="zh-CN" altLang="en-US" baseline="0" dirty="0"/>
              <a:t> </a:t>
            </a:r>
            <a:r>
              <a:rPr lang="en-US" altLang="zh-CN" baseline="0" dirty="0"/>
              <a:t>and</a:t>
            </a:r>
            <a:r>
              <a:rPr lang="zh-CN" altLang="en-US" baseline="0" dirty="0"/>
              <a:t> </a:t>
            </a:r>
            <a:r>
              <a:rPr lang="en-US" altLang="zh-CN" baseline="0" dirty="0"/>
              <a:t>ask</a:t>
            </a:r>
            <a:r>
              <a:rPr lang="zh-CN" altLang="en-US" baseline="0" dirty="0"/>
              <a:t> </a:t>
            </a:r>
            <a:r>
              <a:rPr lang="en-US" altLang="zh-CN" baseline="0" dirty="0"/>
              <a:t>first</a:t>
            </a:r>
            <a:r>
              <a:rPr lang="zh-CN" altLang="en-US" baseline="0" dirty="0"/>
              <a:t> </a:t>
            </a:r>
            <a:r>
              <a:rPr lang="en-US" altLang="zh-CN" baseline="0" dirty="0"/>
              <a:t>if</a:t>
            </a:r>
            <a:r>
              <a:rPr lang="zh-CN" altLang="en-US" baseline="0" dirty="0"/>
              <a:t> </a:t>
            </a:r>
            <a:r>
              <a:rPr lang="en-US" altLang="zh-CN" baseline="0" dirty="0"/>
              <a:t>they’ll</a:t>
            </a:r>
            <a:r>
              <a:rPr lang="zh-CN" altLang="en-US" baseline="0" dirty="0"/>
              <a:t> </a:t>
            </a:r>
            <a:r>
              <a:rPr lang="en-US" altLang="zh-CN" baseline="0" dirty="0"/>
              <a:t>give</a:t>
            </a:r>
            <a:r>
              <a:rPr lang="zh-CN" altLang="en-US" baseline="0" dirty="0"/>
              <a:t> </a:t>
            </a:r>
            <a:r>
              <a:rPr lang="en-US" altLang="zh-CN" baseline="0" dirty="0"/>
              <a:t>you</a:t>
            </a:r>
            <a:r>
              <a:rPr lang="zh-CN" altLang="en-US" baseline="0" dirty="0"/>
              <a:t> </a:t>
            </a:r>
            <a:r>
              <a:rPr lang="en-US" altLang="zh-CN" baseline="0" dirty="0"/>
              <a:t>access</a:t>
            </a:r>
            <a:r>
              <a:rPr lang="zh-CN" altLang="en-US" baseline="0" dirty="0"/>
              <a:t> </a:t>
            </a:r>
            <a:r>
              <a:rPr lang="en-US" altLang="zh-CN" baseline="0" dirty="0"/>
              <a:t>before</a:t>
            </a:r>
            <a:r>
              <a:rPr lang="zh-CN" altLang="en-US" baseline="0" dirty="0"/>
              <a:t> </a:t>
            </a:r>
            <a:r>
              <a:rPr lang="en-US" altLang="zh-CN" baseline="0" dirty="0"/>
              <a:t>you</a:t>
            </a:r>
            <a:r>
              <a:rPr lang="zh-CN" altLang="en-US" baseline="0" dirty="0"/>
              <a:t> </a:t>
            </a:r>
            <a:r>
              <a:rPr lang="en-US" altLang="zh-CN" baseline="0" dirty="0"/>
              <a:t>start</a:t>
            </a:r>
            <a:r>
              <a:rPr lang="zh-CN" altLang="en-US" baseline="0" dirty="0"/>
              <a:t> </a:t>
            </a:r>
            <a:r>
              <a:rPr lang="en-US" altLang="zh-CN" baseline="0" dirty="0"/>
              <a:t>scraping</a:t>
            </a:r>
            <a:r>
              <a:rPr lang="zh-CN" altLang="en-US" baseline="0" dirty="0"/>
              <a:t> </a:t>
            </a:r>
            <a:r>
              <a:rPr lang="en-US" altLang="zh-CN" baseline="0" dirty="0"/>
              <a:t>on</a:t>
            </a:r>
            <a:r>
              <a:rPr lang="zh-CN" altLang="en-US" baseline="0" dirty="0"/>
              <a:t> </a:t>
            </a:r>
            <a:r>
              <a:rPr lang="en-US" altLang="zh-CN" baseline="0" dirty="0"/>
              <a:t>your</a:t>
            </a:r>
            <a:r>
              <a:rPr lang="zh-CN" altLang="en-US" baseline="0" dirty="0"/>
              <a:t> </a:t>
            </a:r>
            <a:r>
              <a:rPr lang="en-US" altLang="zh-CN" baseline="0" dirty="0"/>
              <a:t>own,</a:t>
            </a:r>
            <a:r>
              <a:rPr lang="zh-CN" altLang="en-US" baseline="0" dirty="0"/>
              <a:t> </a:t>
            </a:r>
            <a:r>
              <a:rPr lang="en-US" altLang="zh-CN" baseline="0" dirty="0"/>
              <a:t>and</a:t>
            </a:r>
            <a:r>
              <a:rPr lang="zh-CN" altLang="en-US" baseline="0" dirty="0"/>
              <a:t> </a:t>
            </a:r>
            <a:r>
              <a:rPr lang="en-US" altLang="zh-CN" baseline="0" dirty="0"/>
              <a:t>make</a:t>
            </a:r>
            <a:r>
              <a:rPr lang="zh-CN" altLang="en-US" baseline="0" dirty="0"/>
              <a:t> </a:t>
            </a:r>
            <a:r>
              <a:rPr lang="en-US" altLang="zh-CN" baseline="0" dirty="0"/>
              <a:t>sure</a:t>
            </a:r>
            <a:r>
              <a:rPr lang="zh-CN" altLang="en-US" baseline="0" dirty="0"/>
              <a:t> </a:t>
            </a:r>
            <a:r>
              <a:rPr lang="en-US" altLang="zh-CN" baseline="0" dirty="0"/>
              <a:t>to</a:t>
            </a:r>
            <a:r>
              <a:rPr lang="zh-CN" altLang="en-US" baseline="0" dirty="0"/>
              <a:t> </a:t>
            </a:r>
            <a:r>
              <a:rPr lang="en-US" altLang="zh-CN" baseline="0" dirty="0"/>
              <a:t>check</a:t>
            </a:r>
            <a:r>
              <a:rPr lang="zh-CN" altLang="en-US" baseline="0" dirty="0"/>
              <a:t> </a:t>
            </a:r>
            <a:r>
              <a:rPr lang="en-US" altLang="zh-CN" baseline="0" dirty="0"/>
              <a:t>if</a:t>
            </a:r>
            <a:r>
              <a:rPr lang="zh-CN" altLang="en-US" baseline="0" dirty="0"/>
              <a:t> </a:t>
            </a:r>
            <a:r>
              <a:rPr lang="en-US" altLang="zh-CN" baseline="0" dirty="0"/>
              <a:t>they</a:t>
            </a:r>
            <a:r>
              <a:rPr lang="zh-CN" altLang="en-US" baseline="0" dirty="0"/>
              <a:t> </a:t>
            </a:r>
            <a:r>
              <a:rPr lang="en-US" altLang="zh-CN" baseline="0" dirty="0"/>
              <a:t>have</a:t>
            </a:r>
            <a:r>
              <a:rPr lang="zh-CN" altLang="en-US" baseline="0" dirty="0"/>
              <a:t> </a:t>
            </a:r>
            <a:r>
              <a:rPr lang="en-US" altLang="zh-CN" baseline="0" dirty="0"/>
              <a:t>an</a:t>
            </a:r>
            <a:r>
              <a:rPr lang="zh-CN" altLang="en-US" baseline="0" dirty="0"/>
              <a:t> </a:t>
            </a:r>
            <a:r>
              <a:rPr lang="en-US" altLang="zh-CN" baseline="0" dirty="0"/>
              <a:t>API.</a:t>
            </a:r>
            <a:r>
              <a:rPr lang="zh-CN" altLang="en-US" baseline="0" dirty="0"/>
              <a:t> </a:t>
            </a:r>
            <a:endParaRPr lang="en-US" altLang="zh-CN" baseline="0" dirty="0"/>
          </a:p>
          <a:p>
            <a:r>
              <a:rPr lang="en-US" altLang="zh-CN" sz="3200" dirty="0"/>
              <a:t>If</a:t>
            </a:r>
            <a:r>
              <a:rPr lang="zh-CN" altLang="en-US" sz="3200" dirty="0"/>
              <a:t> </a:t>
            </a:r>
            <a:r>
              <a:rPr lang="en-US" altLang="zh-CN" sz="3200" dirty="0"/>
              <a:t>you</a:t>
            </a:r>
            <a:r>
              <a:rPr lang="zh-CN" altLang="en-US" sz="3200" dirty="0"/>
              <a:t> </a:t>
            </a:r>
            <a:r>
              <a:rPr lang="en-US" altLang="zh-CN" sz="3200" dirty="0"/>
              <a:t>still</a:t>
            </a:r>
            <a:r>
              <a:rPr lang="zh-CN" altLang="en-US" sz="3200" dirty="0"/>
              <a:t> </a:t>
            </a:r>
            <a:r>
              <a:rPr lang="en-US" altLang="zh-CN" sz="3200" dirty="0"/>
              <a:t>have</a:t>
            </a:r>
            <a:r>
              <a:rPr lang="zh-CN" altLang="en-US" sz="3200" dirty="0"/>
              <a:t> </a:t>
            </a:r>
            <a:r>
              <a:rPr lang="en-US" altLang="zh-CN" sz="3200" dirty="0"/>
              <a:t>to</a:t>
            </a:r>
            <a:r>
              <a:rPr lang="zh-CN" altLang="en-US" sz="3200" dirty="0"/>
              <a:t> </a:t>
            </a:r>
            <a:r>
              <a:rPr lang="en-US" altLang="zh-CN" sz="3200" dirty="0"/>
              <a:t>use</a:t>
            </a:r>
            <a:r>
              <a:rPr lang="zh-CN" altLang="en-US" sz="3200" dirty="0"/>
              <a:t> </a:t>
            </a:r>
            <a:r>
              <a:rPr lang="en-US" altLang="zh-CN" sz="3200" dirty="0"/>
              <a:t>web</a:t>
            </a:r>
            <a:r>
              <a:rPr lang="zh-CN" altLang="en-US" sz="3200" dirty="0"/>
              <a:t> </a:t>
            </a:r>
            <a:r>
              <a:rPr lang="en-US" altLang="zh-CN" sz="3200" dirty="0"/>
              <a:t>scraping</a:t>
            </a:r>
            <a:r>
              <a:rPr lang="zh-CN" altLang="en-US" sz="3200" dirty="0"/>
              <a:t> </a:t>
            </a:r>
            <a:r>
              <a:rPr lang="en-US" altLang="zh-CN" sz="3200" dirty="0"/>
              <a:t>on</a:t>
            </a:r>
            <a:r>
              <a:rPr lang="zh-CN" altLang="en-US" sz="3200" dirty="0"/>
              <a:t> </a:t>
            </a:r>
            <a:r>
              <a:rPr lang="en-US" altLang="zh-CN" sz="3200" dirty="0"/>
              <a:t>your</a:t>
            </a:r>
            <a:r>
              <a:rPr lang="zh-CN" altLang="en-US" sz="3200" dirty="0"/>
              <a:t> </a:t>
            </a:r>
            <a:r>
              <a:rPr lang="en-US" altLang="zh-CN" sz="3200" dirty="0"/>
              <a:t>own,</a:t>
            </a:r>
            <a:r>
              <a:rPr lang="zh-CN" altLang="en-US" sz="3200" baseline="0" dirty="0"/>
              <a:t> </a:t>
            </a:r>
            <a:r>
              <a:rPr lang="en-US" altLang="zh-CN" sz="3200" baseline="0" dirty="0"/>
              <a:t>it</a:t>
            </a:r>
            <a:r>
              <a:rPr lang="zh-CN" altLang="en-US" sz="3200" baseline="0" dirty="0"/>
              <a:t> </a:t>
            </a:r>
            <a:r>
              <a:rPr lang="en-US" altLang="zh-CN" sz="3200" baseline="0" dirty="0"/>
              <a:t>is</a:t>
            </a:r>
            <a:r>
              <a:rPr lang="zh-CN" altLang="en-US" sz="3200" baseline="0" dirty="0"/>
              <a:t> </a:t>
            </a:r>
            <a:r>
              <a:rPr lang="en-US" altLang="zh-CN" sz="3200" baseline="0" dirty="0"/>
              <a:t>suggested</a:t>
            </a:r>
            <a:r>
              <a:rPr lang="zh-CN" altLang="en-US" sz="3200" baseline="0" dirty="0"/>
              <a:t> </a:t>
            </a:r>
            <a:r>
              <a:rPr lang="en-US" altLang="zh-CN" sz="3200" baseline="0" dirty="0"/>
              <a:t>that</a:t>
            </a:r>
            <a:r>
              <a:rPr lang="zh-CN" altLang="en-US" sz="3200" baseline="0" dirty="0"/>
              <a:t> </a:t>
            </a:r>
            <a:r>
              <a:rPr lang="en-US" altLang="zh-CN" sz="3200" baseline="0" dirty="0"/>
              <a:t>you</a:t>
            </a:r>
            <a:r>
              <a:rPr lang="zh-CN" altLang="en-US" sz="3200" baseline="0" dirty="0"/>
              <a:t> </a:t>
            </a:r>
            <a:r>
              <a:rPr lang="en-US" sz="3200" dirty="0"/>
              <a:t>time your requests to add a delay between server hit</a:t>
            </a:r>
            <a:r>
              <a:rPr lang="en-US" altLang="zh-CN" sz="3200" dirty="0"/>
              <a:t>s.</a:t>
            </a:r>
            <a:r>
              <a:rPr lang="zh-CN" altLang="en-US" sz="3200" baseline="0" dirty="0"/>
              <a:t> </a:t>
            </a:r>
            <a:r>
              <a:rPr lang="en-US" altLang="zh-CN" sz="3200" baseline="0" dirty="0"/>
              <a:t>This</a:t>
            </a:r>
            <a:r>
              <a:rPr lang="zh-CN" altLang="en-US" sz="3200" baseline="0" dirty="0"/>
              <a:t> </a:t>
            </a:r>
            <a:r>
              <a:rPr lang="en-US" altLang="zh-CN" sz="3200" baseline="0" dirty="0"/>
              <a:t>is</a:t>
            </a:r>
            <a:r>
              <a:rPr lang="zh-CN" altLang="en-US" sz="3200" baseline="0" dirty="0"/>
              <a:t> </a:t>
            </a:r>
            <a:r>
              <a:rPr lang="en-US" altLang="zh-CN" sz="3200" baseline="0" dirty="0"/>
              <a:t>not</a:t>
            </a:r>
            <a:r>
              <a:rPr lang="zh-CN" altLang="en-US" sz="3200" baseline="0" dirty="0"/>
              <a:t> </a:t>
            </a:r>
            <a:r>
              <a:rPr lang="en-US" altLang="zh-CN" sz="3200" baseline="0" dirty="0"/>
              <a:t>only</a:t>
            </a:r>
            <a:r>
              <a:rPr lang="zh-CN" altLang="en-US" sz="3200" baseline="0" dirty="0"/>
              <a:t> </a:t>
            </a:r>
            <a:r>
              <a:rPr lang="en-US" sz="2800" dirty="0"/>
              <a:t>polit</a:t>
            </a:r>
            <a:r>
              <a:rPr lang="en-US" altLang="zh-CN" sz="2800" dirty="0"/>
              <a:t>e,</a:t>
            </a:r>
            <a:r>
              <a:rPr lang="zh-CN" altLang="en-US" sz="2800" baseline="0" dirty="0"/>
              <a:t> </a:t>
            </a:r>
            <a:r>
              <a:rPr lang="en-US" altLang="zh-CN" sz="2800" baseline="0" dirty="0"/>
              <a:t>but</a:t>
            </a:r>
            <a:r>
              <a:rPr lang="zh-CN" altLang="en-US" sz="2800" baseline="0" dirty="0"/>
              <a:t> </a:t>
            </a:r>
            <a:r>
              <a:rPr lang="en-US" altLang="zh-CN" sz="2800" baseline="0" dirty="0"/>
              <a:t>al</a:t>
            </a:r>
            <a:r>
              <a:rPr lang="en-US" sz="2800" dirty="0"/>
              <a:t>so signifies you are not a malicious attacker</a:t>
            </a:r>
            <a:r>
              <a:rPr lang="en-US" altLang="zh-CN" sz="2800" dirty="0"/>
              <a:t>.</a:t>
            </a:r>
            <a:r>
              <a:rPr lang="zh-CN" altLang="en-US" sz="2800" dirty="0"/>
              <a:t> </a:t>
            </a:r>
            <a:endParaRPr lang="en-US" sz="28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4</a:t>
            </a:fld>
            <a:endParaRPr lang="en-US"/>
          </a:p>
        </p:txBody>
      </p:sp>
    </p:spTree>
    <p:extLst>
      <p:ext uri="{BB962C8B-B14F-4D97-AF65-F5344CB8AC3E}">
        <p14:creationId xmlns:p14="http://schemas.microsoft.com/office/powerpoint/2010/main" val="1271073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Access to some APIs is through a publically available URL, and that’s the kind we are going to experiment with today. </a:t>
            </a:r>
            <a:endParaRPr lang="en-US" sz="14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HathiTrust Bibliographic API provides programmatic access to bibliographic metadata for volumes in the HathiTrust.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This</a:t>
            </a:r>
            <a:r>
              <a:rPr lang="en-US" sz="1200" kern="1200" dirty="0">
                <a:solidFill>
                  <a:schemeClr val="tx1"/>
                </a:solidFill>
                <a:effectLst/>
                <a:latin typeface="+mn-lt"/>
                <a:ea typeface="+mn-ea"/>
                <a:cs typeface="+mn-cs"/>
              </a:rPr>
              <a:t> API is just for </a:t>
            </a:r>
            <a:r>
              <a:rPr lang="en-US" altLang="zh-CN" sz="1200" kern="1200" dirty="0">
                <a:solidFill>
                  <a:schemeClr val="tx1"/>
                </a:solidFill>
                <a:effectLst/>
                <a:latin typeface="+mn-lt"/>
                <a:ea typeface="+mn-ea"/>
                <a:cs typeface="+mn-cs"/>
              </a:rPr>
              <a:t>retrieving</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volume</a:t>
            </a:r>
            <a:r>
              <a:rPr lang="zh-CN"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met</a:t>
            </a:r>
            <a:r>
              <a:rPr lang="en-US" altLang="zh-CN" sz="1200" kern="1200" dirty="0">
                <a:solidFill>
                  <a:schemeClr val="tx1"/>
                </a:solidFill>
                <a:effectLst/>
                <a:latin typeface="+mn-lt"/>
                <a:ea typeface="+mn-ea"/>
                <a:cs typeface="+mn-cs"/>
              </a:rPr>
              <a:t>a</a:t>
            </a:r>
            <a:r>
              <a:rPr lang="en-US" sz="1200" kern="1200" dirty="0">
                <a:solidFill>
                  <a:schemeClr val="tx1"/>
                </a:solidFill>
                <a:effectLst/>
                <a:latin typeface="+mn-lt"/>
                <a:ea typeface="+mn-ea"/>
                <a:cs typeface="+mn-cs"/>
              </a:rPr>
              <a:t>data</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a:t>
            </a:r>
            <a:r>
              <a:rPr lang="zh-CN" alt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there are other kinds of API</a:t>
            </a:r>
            <a:r>
              <a:rPr lang="en-US" altLang="zh-CN" sz="1200" kern="1200" dirty="0">
                <a:solidFill>
                  <a:schemeClr val="tx1"/>
                </a:solidFill>
                <a:effectLst/>
                <a:latin typeface="+mn-lt"/>
                <a:ea typeface="+mn-ea"/>
                <a:cs typeface="+mn-cs"/>
              </a:rPr>
              <a:t>s</a:t>
            </a:r>
            <a:r>
              <a:rPr lang="en-US" sz="1200" kern="1200" dirty="0">
                <a:solidFill>
                  <a:schemeClr val="tx1"/>
                </a:solidFill>
                <a:effectLst/>
                <a:latin typeface="+mn-lt"/>
                <a:ea typeface="+mn-ea"/>
                <a:cs typeface="+mn-cs"/>
              </a:rPr>
              <a:t> for </a:t>
            </a:r>
            <a:r>
              <a:rPr lang="en-US" altLang="zh-CN" sz="1200" kern="1200" dirty="0">
                <a:solidFill>
                  <a:schemeClr val="tx1"/>
                </a:solidFill>
                <a:effectLst/>
                <a:latin typeface="+mn-lt"/>
                <a:ea typeface="+mn-ea"/>
                <a:cs typeface="+mn-cs"/>
              </a:rPr>
              <a:t>getting</a:t>
            </a:r>
            <a:r>
              <a:rPr lang="zh-CN"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other kinds of data</a:t>
            </a:r>
            <a:r>
              <a:rPr lang="en-US" altLang="zh-CN" sz="1200" kern="1200" dirty="0">
                <a:solidFill>
                  <a:schemeClr val="tx1"/>
                </a:solidFill>
                <a:effectLst/>
                <a:latin typeface="+mn-lt"/>
                <a:ea typeface="+mn-ea"/>
                <a:cs typeface="+mn-cs"/>
              </a:rPr>
              <a:t>,</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but</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today</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we’ll</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just</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be</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practicing</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this</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one.</a:t>
            </a:r>
            <a:endParaRPr lang="en-US" sz="1200" kern="1200" dirty="0">
              <a:solidFill>
                <a:schemeClr val="tx1"/>
              </a:solidFill>
              <a:effectLst/>
              <a:latin typeface="+mn-lt"/>
              <a:ea typeface="+mn-ea"/>
              <a:cs typeface="+mn-cs"/>
            </a:endParaRPr>
          </a:p>
          <a:p>
            <a:pPr lvl="0"/>
            <a:endParaRPr lang="en-US" sz="14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 metadata is retrieved using a specially formatted URL and the volume ID number</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We will learn</a:t>
            </a:r>
            <a:r>
              <a:rPr lang="en-US" altLang="zh-CN" sz="1200" kern="1200" baseline="0" dirty="0">
                <a:solidFill>
                  <a:schemeClr val="tx1"/>
                </a:solidFill>
                <a:effectLst/>
                <a:latin typeface="+mn-lt"/>
                <a:ea typeface="+mn-ea"/>
                <a:cs typeface="+mn-cs"/>
              </a:rPr>
              <a:t> about how</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to</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use</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the </a:t>
            </a:r>
            <a:r>
              <a:rPr lang="en-US" sz="1400" kern="1200" dirty="0">
                <a:solidFill>
                  <a:schemeClr val="tx1"/>
                </a:solidFill>
                <a:effectLst/>
                <a:latin typeface="+mn-lt"/>
                <a:ea typeface="+mn-ea"/>
                <a:cs typeface="+mn-cs"/>
              </a:rPr>
              <a:t>HathiTrust Bibliographic API in the next</a:t>
            </a:r>
            <a:r>
              <a:rPr lang="en-US" sz="1400" kern="1200" baseline="0" dirty="0">
                <a:solidFill>
                  <a:schemeClr val="tx1"/>
                </a:solidFill>
                <a:effectLst/>
                <a:latin typeface="+mn-lt"/>
                <a:ea typeface="+mn-ea"/>
                <a:cs typeface="+mn-cs"/>
              </a:rPr>
              <a:t> activity. </a:t>
            </a:r>
            <a:endParaRPr lang="en-US"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28CD09-B752-B54F-9BC6-8FE30793453A}" type="slidenum">
              <a:rPr lang="en-US" smtClean="0"/>
              <a:t>5</a:t>
            </a:fld>
            <a:endParaRPr lang="en-US"/>
          </a:p>
        </p:txBody>
      </p:sp>
    </p:spTree>
    <p:extLst>
      <p:ext uri="{BB962C8B-B14F-4D97-AF65-F5344CB8AC3E}">
        <p14:creationId xmlns:p14="http://schemas.microsoft.com/office/powerpoint/2010/main" val="535404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do a short activity together to explore APIs. </a:t>
            </a:r>
          </a:p>
          <a:p>
            <a:pPr lvl="0"/>
            <a:r>
              <a:rPr lang="en-US" sz="1200" kern="1200" dirty="0">
                <a:solidFill>
                  <a:schemeClr val="tx1"/>
                </a:solidFill>
                <a:effectLst/>
                <a:latin typeface="+mn-lt"/>
                <a:ea typeface="+mn-ea"/>
                <a:cs typeface="+mn-cs"/>
              </a:rPr>
              <a:t>Alone or with a partner, use the HathiTru</a:t>
            </a:r>
            <a:r>
              <a:rPr lang="en-US" altLang="zh-CN" sz="1200" kern="1200" dirty="0">
                <a:solidFill>
                  <a:schemeClr val="tx1"/>
                </a:solidFill>
                <a:effectLst/>
                <a:latin typeface="+mn-lt"/>
                <a:ea typeface="+mn-ea"/>
                <a:cs typeface="+mn-cs"/>
              </a:rPr>
              <a:t>s</a:t>
            </a:r>
            <a:r>
              <a:rPr lang="en-US" sz="1200" kern="1200" dirty="0">
                <a:solidFill>
                  <a:schemeClr val="tx1"/>
                </a:solidFill>
                <a:effectLst/>
                <a:latin typeface="+mn-lt"/>
                <a:ea typeface="+mn-ea"/>
                <a:cs typeface="+mn-cs"/>
              </a:rPr>
              <a:t>t API to retrieve the metadata for a volume of your choice.</a:t>
            </a:r>
          </a:p>
          <a:p>
            <a:pPr marL="171450" lvl="0" indent="-171450">
              <a:buFont typeface="Arial" charset="0"/>
              <a:buChar char="•"/>
            </a:pPr>
            <a:r>
              <a:rPr lang="en-US" sz="1200" kern="1200" dirty="0">
                <a:solidFill>
                  <a:schemeClr val="tx1"/>
                </a:solidFill>
                <a:effectLst/>
                <a:latin typeface="+mn-lt"/>
                <a:ea typeface="+mn-ea"/>
                <a:cs typeface="+mn-cs"/>
              </a:rPr>
              <a:t>Search HTDL for a volume (</a:t>
            </a:r>
            <a:r>
              <a:rPr lang="en-US" sz="1200" kern="1200" dirty="0" err="1">
                <a:solidFill>
                  <a:schemeClr val="tx1"/>
                </a:solidFill>
                <a:effectLst/>
                <a:latin typeface="+mn-lt"/>
                <a:ea typeface="+mn-ea"/>
                <a:cs typeface="+mn-cs"/>
              </a:rPr>
              <a:t>hathitrust.org</a:t>
            </a:r>
            <a:r>
              <a:rPr lang="en-US" sz="1200" kern="1200" dirty="0">
                <a:solidFill>
                  <a:schemeClr val="tx1"/>
                </a:solidFill>
                <a:effectLst/>
                <a:latin typeface="+mn-lt"/>
                <a:ea typeface="+mn-ea"/>
                <a:cs typeface="+mn-cs"/>
              </a:rPr>
              <a:t>)    </a:t>
            </a:r>
            <a:endParaRPr lang="en-US" sz="1400" kern="1200" dirty="0">
              <a:solidFill>
                <a:schemeClr val="tx1"/>
              </a:solidFill>
              <a:effectLst/>
              <a:latin typeface="+mn-lt"/>
              <a:ea typeface="+mn-ea"/>
              <a:cs typeface="+mn-cs"/>
            </a:endParaRPr>
          </a:p>
          <a:p>
            <a:pPr marL="171450" lvl="0" indent="-171450">
              <a:buFont typeface="Arial" charset="0"/>
              <a:buChar char="•"/>
            </a:pPr>
            <a:r>
              <a:rPr lang="en-US" sz="1200" kern="1200" dirty="0">
                <a:solidFill>
                  <a:schemeClr val="tx1"/>
                </a:solidFill>
                <a:effectLst/>
                <a:latin typeface="+mn-lt"/>
                <a:ea typeface="+mn-ea"/>
                <a:cs typeface="+mn-cs"/>
              </a:rPr>
              <a:t>In your search results, each volume will have a “Full view” or “Limited (search-only)” link, depending on whether your volume is in the public domain. Click on this link, and you will be directed to the volume’s page.</a:t>
            </a:r>
            <a:r>
              <a:rPr lang="en-US" dirty="0">
                <a:effectLst/>
              </a:rPr>
              <a:t> </a:t>
            </a:r>
            <a:r>
              <a:rPr lang="en-US" sz="1200" kern="1200" dirty="0">
                <a:solidFill>
                  <a:schemeClr val="tx1"/>
                </a:solidFill>
                <a:effectLst/>
                <a:latin typeface="+mn-lt"/>
                <a:ea typeface="+mn-ea"/>
                <a:cs typeface="+mn-cs"/>
              </a:rPr>
              <a:t>Click on the URL of the page and find the volume ID. It should consist of all the characters between “id=” and “;” (can be made up of numbers and letters).  Examples</a:t>
            </a:r>
            <a:r>
              <a:rPr lang="en-US" sz="1200" kern="1200" baseline="0" dirty="0">
                <a:solidFill>
                  <a:schemeClr val="tx1"/>
                </a:solidFill>
                <a:effectLst/>
                <a:latin typeface="+mn-lt"/>
                <a:ea typeface="+mn-ea"/>
                <a:cs typeface="+mn-cs"/>
              </a:rPr>
              <a:t> can be found in the handout. The first characters of the volume id (</a:t>
            </a:r>
            <a:r>
              <a:rPr lang="en-US" sz="1200" kern="1200" baseline="0" dirty="0" err="1">
                <a:solidFill>
                  <a:schemeClr val="tx1"/>
                </a:solidFill>
                <a:effectLst/>
                <a:latin typeface="+mn-lt"/>
                <a:ea typeface="+mn-ea"/>
                <a:cs typeface="+mn-cs"/>
              </a:rPr>
              <a:t>i.e</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pst</a:t>
            </a:r>
            <a:r>
              <a:rPr lang="en-US" sz="1200" kern="1200" baseline="0" dirty="0">
                <a:solidFill>
                  <a:schemeClr val="tx1"/>
                </a:solidFill>
                <a:effectLst/>
                <a:latin typeface="+mn-lt"/>
                <a:ea typeface="+mn-ea"/>
                <a:cs typeface="+mn-cs"/>
              </a:rPr>
              <a:t> or </a:t>
            </a:r>
            <a:r>
              <a:rPr lang="en-US" sz="1200" kern="1200" baseline="0" dirty="0" err="1">
                <a:solidFill>
                  <a:schemeClr val="tx1"/>
                </a:solidFill>
                <a:effectLst/>
                <a:latin typeface="+mn-lt"/>
                <a:ea typeface="+mn-ea"/>
                <a:cs typeface="+mn-cs"/>
              </a:rPr>
              <a:t>miua</a:t>
            </a:r>
            <a:r>
              <a:rPr lang="en-US" sz="1200" kern="1200" baseline="0" dirty="0">
                <a:solidFill>
                  <a:schemeClr val="tx1"/>
                </a:solidFill>
                <a:effectLst/>
                <a:latin typeface="+mn-lt"/>
                <a:ea typeface="+mn-ea"/>
                <a:cs typeface="+mn-cs"/>
              </a:rPr>
              <a:t>) are the code for the digitizing institution and must be included as a part of the id.</a:t>
            </a:r>
          </a:p>
          <a:p>
            <a:pPr marL="171450" lvl="0" indent="-171450">
              <a:buFont typeface="Arial" charset="0"/>
              <a:buChar char="•"/>
            </a:pPr>
            <a:r>
              <a:rPr lang="en-US" sz="1200" kern="1200" dirty="0">
                <a:solidFill>
                  <a:schemeClr val="tx1"/>
                </a:solidFill>
                <a:effectLst/>
                <a:latin typeface="+mn-lt"/>
                <a:ea typeface="+mn-ea"/>
                <a:cs typeface="+mn-cs"/>
              </a:rPr>
              <a:t>Structure your API call.</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We will explain the structure of the API call in the next slide. </a:t>
            </a:r>
          </a:p>
        </p:txBody>
      </p:sp>
      <p:sp>
        <p:nvSpPr>
          <p:cNvPr id="4" name="Slide Number Placeholder 3"/>
          <p:cNvSpPr>
            <a:spLocks noGrp="1"/>
          </p:cNvSpPr>
          <p:nvPr>
            <p:ph type="sldNum" sz="quarter" idx="10"/>
          </p:nvPr>
        </p:nvSpPr>
        <p:spPr/>
        <p:txBody>
          <a:bodyPr/>
          <a:lstStyle/>
          <a:p>
            <a:fld id="{F028CD09-B752-B54F-9BC6-8FE30793453A}" type="slidenum">
              <a:rPr lang="en-US" smtClean="0"/>
              <a:t>6</a:t>
            </a:fld>
            <a:endParaRPr lang="en-US"/>
          </a:p>
        </p:txBody>
      </p:sp>
    </p:spTree>
    <p:extLst>
      <p:ext uri="{BB962C8B-B14F-4D97-AF65-F5344CB8AC3E}">
        <p14:creationId xmlns:p14="http://schemas.microsoft.com/office/powerpoint/2010/main" val="1958624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The </a:t>
            </a:r>
            <a:r>
              <a:rPr lang="en-US" altLang="zh-CN" sz="1200" kern="1200" dirty="0">
                <a:solidFill>
                  <a:schemeClr val="tx1"/>
                </a:solidFill>
                <a:effectLst/>
                <a:latin typeface="+mn-lt"/>
                <a:ea typeface="+mn-ea"/>
                <a:cs typeface="+mn-cs"/>
              </a:rPr>
              <a:t>structured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API call in </a:t>
            </a:r>
            <a:r>
              <a:rPr lang="en-US" sz="1200" kern="1200" dirty="0">
                <a:solidFill>
                  <a:schemeClr val="tx1"/>
                </a:solidFill>
                <a:effectLst/>
                <a:latin typeface="+mn-lt"/>
                <a:ea typeface="+mn-ea"/>
                <a:cs typeface="+mn-cs"/>
              </a:rPr>
              <a:t>URL format looks like what you can see on the screen. There is a base URL, and then you locate the information you want by saying:</a:t>
            </a:r>
            <a:endParaRPr lang="en-US" sz="1400" kern="1200" dirty="0">
              <a:solidFill>
                <a:schemeClr val="tx1"/>
              </a:solidFill>
              <a:effectLst/>
              <a:latin typeface="+mn-lt"/>
              <a:ea typeface="+mn-ea"/>
              <a:cs typeface="+mn-cs"/>
            </a:endParaRPr>
          </a:p>
          <a:p>
            <a:pPr marL="628650" lvl="1" indent="-171450">
              <a:buFont typeface="Arial" charset="0"/>
              <a:buChar char="•"/>
            </a:pPr>
            <a:r>
              <a:rPr lang="en-US" sz="1200" kern="1200" dirty="0">
                <a:solidFill>
                  <a:schemeClr val="tx1"/>
                </a:solidFill>
                <a:effectLst/>
                <a:latin typeface="+mn-lt"/>
                <a:ea typeface="+mn-ea"/>
                <a:cs typeface="+mn-cs"/>
              </a:rPr>
              <a:t>Whether the metadata returned should be brief (shorter record) or full (complete record)</a:t>
            </a:r>
            <a:endParaRPr lang="en-US" sz="14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a:solidFill>
                  <a:schemeClr val="tx1"/>
                </a:solidFill>
                <a:effectLst/>
                <a:latin typeface="+mn-lt"/>
                <a:ea typeface="+mn-ea"/>
                <a:cs typeface="+mn-cs"/>
              </a:rPr>
              <a:t>What kind of ID you’ll be using to find the information.</a:t>
            </a:r>
            <a:r>
              <a:rPr lang="en-US" sz="1200" kern="1200" baseline="0" dirty="0">
                <a:solidFill>
                  <a:schemeClr val="tx1"/>
                </a:solidFill>
                <a:effectLst/>
                <a:latin typeface="+mn-lt"/>
                <a:ea typeface="+mn-ea"/>
                <a:cs typeface="+mn-cs"/>
              </a:rPr>
              <a:t> </a:t>
            </a:r>
            <a:r>
              <a:rPr lang="en-US" altLang="zh-CN" sz="1400" kern="1200" dirty="0">
                <a:solidFill>
                  <a:schemeClr val="tx1"/>
                </a:solidFill>
                <a:effectLst/>
                <a:latin typeface="+mn-lt"/>
                <a:ea typeface="+mn-ea"/>
                <a:cs typeface="+mn-cs"/>
              </a:rPr>
              <a:t>T</a:t>
            </a:r>
            <a:r>
              <a:rPr lang="en-US" sz="1400" kern="1200" dirty="0">
                <a:solidFill>
                  <a:schemeClr val="tx1"/>
                </a:solidFill>
                <a:effectLst/>
                <a:latin typeface="+mn-lt"/>
                <a:ea typeface="+mn-ea"/>
                <a:cs typeface="+mn-cs"/>
              </a:rPr>
              <a:t>he volume ID number </a:t>
            </a:r>
            <a:r>
              <a:rPr lang="en-US" altLang="zh-CN" sz="1400" kern="1200" baseline="0" dirty="0">
                <a:solidFill>
                  <a:schemeClr val="tx1"/>
                </a:solidFill>
                <a:effectLst/>
                <a:latin typeface="+mn-lt"/>
                <a:ea typeface="+mn-ea"/>
                <a:cs typeface="+mn-cs"/>
              </a:rPr>
              <a:t>can</a:t>
            </a:r>
            <a:r>
              <a:rPr lang="zh-CN" altLang="en-US" sz="1400" kern="1200" baseline="0" dirty="0">
                <a:solidFill>
                  <a:schemeClr val="tx1"/>
                </a:solidFill>
                <a:effectLst/>
                <a:latin typeface="+mn-lt"/>
                <a:ea typeface="+mn-ea"/>
                <a:cs typeface="+mn-cs"/>
              </a:rPr>
              <a:t> </a:t>
            </a:r>
            <a:r>
              <a:rPr lang="en-US" altLang="zh-CN" sz="1400" kern="1200" baseline="0" dirty="0">
                <a:solidFill>
                  <a:schemeClr val="tx1"/>
                </a:solidFill>
                <a:effectLst/>
                <a:latin typeface="+mn-lt"/>
                <a:ea typeface="+mn-ea"/>
                <a:cs typeface="+mn-cs"/>
              </a:rPr>
              <a:t>be</a:t>
            </a:r>
            <a:r>
              <a:rPr lang="zh-CN" altLang="en-US" sz="1400" kern="1200" baseline="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either OCLC number, record number, HTID, Library of Congress call number, ISBN, or ICCN.</a:t>
            </a:r>
          </a:p>
          <a:p>
            <a:pPr marL="628650" lvl="1" indent="-171450">
              <a:buFont typeface="Arial" charset="0"/>
              <a:buChar char="•"/>
            </a:pPr>
            <a:r>
              <a:rPr lang="en-US" sz="1200" kern="1200" dirty="0">
                <a:solidFill>
                  <a:schemeClr val="tx1"/>
                </a:solidFill>
                <a:effectLst/>
                <a:latin typeface="+mn-lt"/>
                <a:ea typeface="+mn-ea"/>
                <a:cs typeface="+mn-cs"/>
              </a:rPr>
              <a:t>And the ID for the volume of interest,</a:t>
            </a:r>
            <a:r>
              <a:rPr lang="en-US" sz="1200" kern="1200" baseline="0" dirty="0">
                <a:solidFill>
                  <a:schemeClr val="tx1"/>
                </a:solidFill>
                <a:effectLst/>
                <a:latin typeface="+mn-lt"/>
                <a:ea typeface="+mn-ea"/>
                <a:cs typeface="+mn-cs"/>
              </a:rPr>
              <a:t> followed by “.</a:t>
            </a:r>
            <a:r>
              <a:rPr lang="en-US" sz="1200" kern="1200" baseline="0" dirty="0" err="1">
                <a:solidFill>
                  <a:schemeClr val="tx1"/>
                </a:solidFill>
                <a:effectLst/>
                <a:latin typeface="+mn-lt"/>
                <a:ea typeface="+mn-ea"/>
                <a:cs typeface="+mn-cs"/>
              </a:rPr>
              <a:t>json</a:t>
            </a:r>
            <a:r>
              <a:rPr lang="en-US" sz="1200" kern="1200" baseline="0" dirty="0">
                <a:solidFill>
                  <a:schemeClr val="tx1"/>
                </a:solidFill>
                <a:effectLst/>
                <a:latin typeface="+mn-lt"/>
                <a:ea typeface="+mn-ea"/>
                <a:cs typeface="+mn-cs"/>
              </a:rPr>
              <a:t>”   (Note: An </a:t>
            </a:r>
            <a:r>
              <a:rPr lang="en-US" sz="1200" b="0" i="0" kern="1200" dirty="0">
                <a:solidFill>
                  <a:schemeClr val="tx1"/>
                </a:solidFill>
                <a:effectLst/>
                <a:latin typeface="+mn-lt"/>
                <a:ea typeface="+mn-ea"/>
                <a:cs typeface="+mn-cs"/>
              </a:rPr>
              <a:t>ID can be made up of numbers and letters)</a:t>
            </a:r>
            <a:endParaRPr lang="en-US" sz="1400" kern="1200" dirty="0">
              <a:solidFill>
                <a:schemeClr val="tx1"/>
              </a:solidFill>
              <a:effectLst/>
              <a:latin typeface="+mn-lt"/>
              <a:ea typeface="+mn-ea"/>
              <a:cs typeface="+mn-cs"/>
            </a:endParaRPr>
          </a:p>
          <a:p>
            <a:pPr lvl="1"/>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See the example at the bottom of the scree</a:t>
            </a:r>
            <a:r>
              <a:rPr lang="en-US" altLang="zh-CN" sz="1200" kern="1200" dirty="0">
                <a:solidFill>
                  <a:schemeClr val="tx1"/>
                </a:solidFill>
                <a:effectLst/>
                <a:latin typeface="+mn-lt"/>
                <a:ea typeface="+mn-ea"/>
                <a:cs typeface="+mn-cs"/>
              </a:rPr>
              <a:t>n.</a:t>
            </a:r>
          </a:p>
          <a:p>
            <a:pPr lvl="1"/>
            <a:endParaRPr lang="en-US" altLang="zh-CN" sz="1200" kern="1200" dirty="0">
              <a:solidFill>
                <a:schemeClr val="tx1"/>
              </a:solidFill>
              <a:effectLst/>
              <a:latin typeface="+mn-lt"/>
              <a:ea typeface="+mn-ea"/>
              <a:cs typeface="+mn-cs"/>
            </a:endParaRPr>
          </a:p>
          <a:p>
            <a:pPr marL="171450" lvl="0" indent="-171450">
              <a:buFont typeface="Arial" charset="0"/>
              <a:buChar char="•"/>
            </a:pPr>
            <a:r>
              <a:rPr lang="en-US" sz="1200" kern="1200" dirty="0">
                <a:solidFill>
                  <a:schemeClr val="tx1"/>
                </a:solidFill>
                <a:effectLst/>
                <a:latin typeface="+mn-lt"/>
                <a:ea typeface="+mn-ea"/>
                <a:cs typeface="+mn-cs"/>
              </a:rPr>
              <a:t>To complete the activity, structure your own API call</a:t>
            </a:r>
            <a:r>
              <a:rPr lang="en-US" sz="1200" kern="1200" baseline="0" dirty="0">
                <a:solidFill>
                  <a:schemeClr val="tx1"/>
                </a:solidFill>
                <a:effectLst/>
                <a:latin typeface="+mn-lt"/>
                <a:ea typeface="+mn-ea"/>
                <a:cs typeface="+mn-cs"/>
              </a:rPr>
              <a:t> accordingly. P</a:t>
            </a:r>
            <a:r>
              <a:rPr lang="en-US" sz="1200" kern="1200" dirty="0">
                <a:solidFill>
                  <a:schemeClr val="tx1"/>
                </a:solidFill>
                <a:effectLst/>
                <a:latin typeface="+mn-lt"/>
                <a:ea typeface="+mn-ea"/>
                <a:cs typeface="+mn-cs"/>
              </a:rPr>
              <a:t>aste your structured API call to your web browser as a URL and hit enter. </a:t>
            </a:r>
            <a:r>
              <a:rPr lang="en-US" sz="1400" kern="1200" dirty="0">
                <a:solidFill>
                  <a:schemeClr val="tx1"/>
                </a:solidFill>
                <a:effectLst/>
                <a:latin typeface="+mn-lt"/>
                <a:ea typeface="+mn-ea"/>
                <a:cs typeface="+mn-cs"/>
              </a:rPr>
              <a:t>This</a:t>
            </a:r>
            <a:r>
              <a:rPr lang="en-US" sz="1400" kern="1200" baseline="0" dirty="0">
                <a:solidFill>
                  <a:schemeClr val="tx1"/>
                </a:solidFill>
                <a:effectLst/>
                <a:latin typeface="+mn-lt"/>
                <a:ea typeface="+mn-ea"/>
                <a:cs typeface="+mn-cs"/>
              </a:rPr>
              <a:t> will</a:t>
            </a:r>
            <a:r>
              <a:rPr lang="en-US" sz="1400" kern="1200" dirty="0">
                <a:solidFill>
                  <a:schemeClr val="tx1"/>
                </a:solidFill>
                <a:effectLst/>
                <a:latin typeface="+mn-lt"/>
                <a:ea typeface="+mn-ea"/>
                <a:cs typeface="+mn-cs"/>
              </a:rPr>
              <a:t> retrieve the volume’s metadata</a:t>
            </a:r>
            <a:r>
              <a:rPr lang="en-US" sz="1400" kern="1200" baseline="0" dirty="0">
                <a:solidFill>
                  <a:schemeClr val="tx1"/>
                </a:solidFill>
                <a:effectLst/>
                <a:latin typeface="+mn-lt"/>
                <a:ea typeface="+mn-ea"/>
                <a:cs typeface="+mn-cs"/>
              </a:rPr>
              <a:t> for you in your browser. </a:t>
            </a:r>
            <a:endParaRPr lang="en-US" sz="1400" kern="1200" dirty="0">
              <a:solidFill>
                <a:schemeClr val="tx1"/>
              </a:solidFill>
              <a:effectLst/>
              <a:latin typeface="+mn-lt"/>
              <a:ea typeface="+mn-ea"/>
              <a:cs typeface="+mn-cs"/>
            </a:endParaRPr>
          </a:p>
          <a:p>
            <a:pPr lvl="1"/>
            <a:endParaRPr lang="en-US" sz="14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Note the JSON format. JSON (JavaScript Object Notation) is a lightweight data-interchange format that is human-readable. It is often used for storing and exchanging data. (Instructors should also note that </a:t>
            </a:r>
            <a:r>
              <a:rPr lang="en-US" sz="1200" b="0" i="1" u="none" strike="noStrike" kern="1200" dirty="0">
                <a:solidFill>
                  <a:schemeClr val="tx1"/>
                </a:solidFill>
                <a:effectLst/>
                <a:latin typeface="+mn-lt"/>
                <a:ea typeface="+mn-ea"/>
                <a:cs typeface="+mn-cs"/>
              </a:rPr>
              <a:t>when the API call is made, results may look different when viewed in Firefox than in other browsers.</a:t>
            </a:r>
            <a:r>
              <a:rPr lang="en-US" sz="1200" i="1" kern="1200" dirty="0">
                <a:solidFill>
                  <a:schemeClr val="tx1"/>
                </a:solidFill>
                <a:effectLst/>
                <a:latin typeface="+mn-lt"/>
                <a:ea typeface="+mn-ea"/>
                <a:cs typeface="+mn-cs"/>
              </a:rPr>
              <a:t>)</a:t>
            </a:r>
            <a:endParaRPr lang="en-US" sz="1400" i="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28CD09-B752-B54F-9BC6-8FE30793453A}" type="slidenum">
              <a:rPr lang="en-US" smtClean="0"/>
              <a:t>7</a:t>
            </a:fld>
            <a:endParaRPr lang="en-US"/>
          </a:p>
        </p:txBody>
      </p:sp>
    </p:spTree>
    <p:extLst>
      <p:ext uri="{BB962C8B-B14F-4D97-AF65-F5344CB8AC3E}">
        <p14:creationId xmlns:p14="http://schemas.microsoft.com/office/powerpoint/2010/main" val="500959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let’s return to our sample reference question. The student wants to analyze how concepts such as liberty change in political speech over time, so one possible approach to gathering textual data for this research question is to scrape some political speeches from an open resource, such as </a:t>
            </a:r>
            <a:r>
              <a:rPr lang="en-US" sz="1200" kern="1200" dirty="0" err="1">
                <a:solidFill>
                  <a:schemeClr val="tx1"/>
                </a:solidFill>
                <a:effectLst/>
                <a:latin typeface="+mn-lt"/>
                <a:ea typeface="+mn-ea"/>
                <a:cs typeface="+mn-cs"/>
              </a:rPr>
              <a:t>WikiSource</a:t>
            </a:r>
            <a:r>
              <a:rPr lang="en-US" sz="1200" kern="1200">
                <a:solidFill>
                  <a:schemeClr val="tx1"/>
                </a:solidFill>
                <a:effectLst/>
                <a:latin typeface="+mn-lt"/>
                <a:ea typeface="+mn-ea"/>
                <a:cs typeface="+mn-cs"/>
              </a:rPr>
              <a:t>, to start building a corpus.</a:t>
            </a:r>
          </a:p>
        </p:txBody>
      </p:sp>
      <p:sp>
        <p:nvSpPr>
          <p:cNvPr id="4" name="Slide Number Placeholder 3"/>
          <p:cNvSpPr>
            <a:spLocks noGrp="1"/>
          </p:cNvSpPr>
          <p:nvPr>
            <p:ph type="sldNum" sz="quarter" idx="10"/>
          </p:nvPr>
        </p:nvSpPr>
        <p:spPr/>
        <p:txBody>
          <a:bodyPr/>
          <a:lstStyle/>
          <a:p>
            <a:fld id="{D821779B-A8ED-F742-8DBB-C57FAEDABD9D}" type="slidenum">
              <a:rPr lang="en-US" smtClean="0"/>
              <a:t>8</a:t>
            </a:fld>
            <a:endParaRPr lang="en-US"/>
          </a:p>
        </p:txBody>
      </p:sp>
    </p:spTree>
    <p:extLst>
      <p:ext uri="{BB962C8B-B14F-4D97-AF65-F5344CB8AC3E}">
        <p14:creationId xmlns:p14="http://schemas.microsoft.com/office/powerpoint/2010/main" val="854270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Creating </a:t>
            </a:r>
            <a:r>
              <a:rPr lang="en-US" sz="1200" kern="1200" dirty="0" err="1">
                <a:solidFill>
                  <a:schemeClr val="tx1"/>
                </a:solidFill>
                <a:effectLst/>
                <a:latin typeface="+mn-lt"/>
                <a:ea typeface="+mn-ea"/>
                <a:cs typeface="+mn-cs"/>
              </a:rPr>
              <a:t>worksets</a:t>
            </a:r>
            <a:r>
              <a:rPr lang="en-US" sz="1200" kern="1200" dirty="0">
                <a:solidFill>
                  <a:schemeClr val="tx1"/>
                </a:solidFill>
                <a:effectLst/>
                <a:latin typeface="+mn-lt"/>
                <a:ea typeface="+mn-ea"/>
                <a:cs typeface="+mn-cs"/>
              </a:rPr>
              <a:t> (collections) is just one way of working with text data in the </a:t>
            </a:r>
            <a:r>
              <a:rPr lang="en-US" sz="1200" kern="1200" dirty="0" err="1">
                <a:solidFill>
                  <a:schemeClr val="tx1"/>
                </a:solidFill>
                <a:effectLst/>
                <a:latin typeface="+mn-lt"/>
                <a:ea typeface="+mn-ea"/>
                <a:cs typeface="+mn-cs"/>
              </a:rPr>
              <a:t>HathiTrust</a:t>
            </a:r>
            <a:r>
              <a:rPr lang="en-US" sz="1200" kern="1200" dirty="0">
                <a:solidFill>
                  <a:schemeClr val="tx1"/>
                </a:solidFill>
                <a:effectLst/>
                <a:latin typeface="+mn-lt"/>
                <a:ea typeface="+mn-ea"/>
                <a:cs typeface="+mn-cs"/>
              </a:rPr>
              <a:t>, which we introduced in Module 2.1. Users can also download data in bulk from the HT and HTRC to work on their own machines, and this chart outlines some different HT and HTRC datasets that can be acquired. </a:t>
            </a:r>
          </a:p>
          <a:p>
            <a:pPr marL="171450" lvl="0" indent="-171450">
              <a:buFont typeface="Arial" charset="0"/>
              <a:buChar char="•"/>
            </a:pPr>
            <a:r>
              <a:rPr lang="en-US" sz="1200" kern="1200" dirty="0">
                <a:solidFill>
                  <a:schemeClr val="tx1"/>
                </a:solidFill>
                <a:effectLst/>
                <a:latin typeface="+mn-lt"/>
                <a:ea typeface="+mn-ea"/>
                <a:cs typeface="+mn-cs"/>
              </a:rPr>
              <a:t>If a researcher needs full text, a HT custom data request can give them bulk access to page images and OCR text limited to volumes in the public domain. </a:t>
            </a:r>
          </a:p>
          <a:p>
            <a:pPr marL="171450" lvl="0" indent="-171450">
              <a:buFont typeface="Arial" charset="0"/>
              <a:buChar char="•"/>
            </a:pPr>
            <a:r>
              <a:rPr lang="en-US" sz="1200" kern="1200" dirty="0">
                <a:solidFill>
                  <a:schemeClr val="tx1"/>
                </a:solidFill>
                <a:effectLst/>
                <a:latin typeface="+mn-lt"/>
                <a:ea typeface="+mn-ea"/>
                <a:cs typeface="+mn-cs"/>
              </a:rPr>
              <a:t>When a researcher can make do with “abstracted text”, they can retrieve HTRC extracted features, which are per-volume files of select metadata and data elements. The researcher will be able to get JSON files of select data such as word counts and metadata of all available volumes. </a:t>
            </a:r>
          </a:p>
          <a:p>
            <a:pPr marL="171450" lvl="0" indent="-171450">
              <a:buFont typeface="Arial" charset="0"/>
              <a:buChar char="•"/>
            </a:pPr>
            <a:r>
              <a:rPr lang="en-US" sz="1200" kern="1200" dirty="0">
                <a:solidFill>
                  <a:schemeClr val="tx1"/>
                </a:solidFill>
                <a:effectLst/>
                <a:latin typeface="+mn-lt"/>
                <a:ea typeface="+mn-ea"/>
                <a:cs typeface="+mn-cs"/>
              </a:rPr>
              <a:t>Finally, very advanced researchers can access HT through the HTRC’s Data API, which is used in a special environment called the Data Capsule only. The Data Capsule is for advanced researchers, and it isn’t conducive to the workshop environment, so we won’t be discussing it in this workshop other than mentioning it now. </a:t>
            </a:r>
          </a:p>
          <a:p>
            <a:r>
              <a:rPr lang="en-US" sz="1200" kern="1200" dirty="0">
                <a:solidFill>
                  <a:schemeClr val="tx1"/>
                </a:solidFill>
                <a:effectLst/>
                <a:latin typeface="+mn-lt"/>
                <a:ea typeface="+mn-ea"/>
                <a:cs typeface="+mn-cs"/>
              </a:rPr>
              <a:t>Both the custom data requests and extracted features are retrieved via file transferring – there is no provided user interface. We have already introduced file transferring earlier (we talked about FTP, SFTP, and </a:t>
            </a:r>
            <a:r>
              <a:rPr lang="en-US" sz="1200" kern="1200" dirty="0" err="1">
                <a:solidFill>
                  <a:schemeClr val="tx1"/>
                </a:solidFill>
                <a:effectLst/>
                <a:latin typeface="+mn-lt"/>
                <a:ea typeface="+mn-ea"/>
                <a:cs typeface="+mn-cs"/>
              </a:rPr>
              <a:t>rsync</a:t>
            </a:r>
            <a:r>
              <a:rPr lang="en-US" sz="1200" kern="1200" dirty="0">
                <a:solidFill>
                  <a:schemeClr val="tx1"/>
                </a:solidFill>
                <a:effectLst/>
                <a:latin typeface="+mn-lt"/>
                <a:ea typeface="+mn-ea"/>
                <a:cs typeface="+mn-cs"/>
              </a:rPr>
              <a:t>), and we will be discussing the HTRC Extracted Features in detail in one of our later modules.</a:t>
            </a:r>
          </a:p>
        </p:txBody>
      </p:sp>
      <p:sp>
        <p:nvSpPr>
          <p:cNvPr id="4" name="Slide Number Placeholder 3"/>
          <p:cNvSpPr>
            <a:spLocks noGrp="1"/>
          </p:cNvSpPr>
          <p:nvPr>
            <p:ph type="sldNum" sz="quarter" idx="10"/>
          </p:nvPr>
        </p:nvSpPr>
        <p:spPr/>
        <p:txBody>
          <a:bodyPr/>
          <a:lstStyle/>
          <a:p>
            <a:fld id="{AA0A9144-A04F-204A-A0C3-EE5DA99927E7}" type="slidenum">
              <a:rPr lang="en-US" smtClean="0"/>
              <a:t>9</a:t>
            </a:fld>
            <a:endParaRPr lang="en-US"/>
          </a:p>
        </p:txBody>
      </p:sp>
    </p:spTree>
    <p:extLst>
      <p:ext uri="{BB962C8B-B14F-4D97-AF65-F5344CB8AC3E}">
        <p14:creationId xmlns:p14="http://schemas.microsoft.com/office/powerpoint/2010/main" val="17177296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6807"/>
          <a:stretch/>
        </p:blipFill>
        <p:spPr>
          <a:xfrm>
            <a:off x="6282594" y="665034"/>
            <a:ext cx="5686669" cy="5266944"/>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5139" y="1750647"/>
            <a:ext cx="10058400" cy="3306736"/>
          </a:xfrm>
          <a:prstGeom prst="rect">
            <a:avLst/>
          </a:prstGeom>
        </p:spPr>
      </p:pic>
    </p:spTree>
    <p:extLst>
      <p:ext uri="{BB962C8B-B14F-4D97-AF65-F5344CB8AC3E}">
        <p14:creationId xmlns:p14="http://schemas.microsoft.com/office/powerpoint/2010/main" val="1941124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599090" y="4830879"/>
            <a:ext cx="10972800" cy="1110697"/>
          </a:xfrm>
          <a:prstGeom prst="rect">
            <a:avLst/>
          </a:prstGeom>
        </p:spPr>
        <p:txBody>
          <a:bodyPr anchor="t"/>
          <a:lstStyle>
            <a:lvl1pPr algn="ctr">
              <a:defRPr b="0">
                <a:solidFill>
                  <a:schemeClr val="tx1"/>
                </a:solidFill>
              </a:defRPr>
            </a:lvl1pPr>
          </a:lstStyle>
          <a:p>
            <a:r>
              <a:rPr lang="en-US" b="1" dirty="0" smtClean="0">
                <a:solidFill>
                  <a:schemeClr val="bg1"/>
                </a:solidFill>
                <a:latin typeface="Arial" charset="0"/>
                <a:ea typeface="Arial" charset="0"/>
                <a:cs typeface="Arial" charset="0"/>
              </a:rPr>
              <a:t>Click to edit Master title style</a:t>
            </a:r>
            <a:endParaRPr lang="en-US" b="1" dirty="0">
              <a:solidFill>
                <a:schemeClr val="bg1"/>
              </a:solidFill>
              <a:latin typeface="Arial" charset="0"/>
              <a:ea typeface="Arial" charset="0"/>
              <a:cs typeface="Arial" charset="0"/>
            </a:endParaRPr>
          </a:p>
        </p:txBody>
      </p:sp>
      <p:grpSp>
        <p:nvGrpSpPr>
          <p:cNvPr id="5" name="Group 4"/>
          <p:cNvGrpSpPr/>
          <p:nvPr userDrawn="1"/>
        </p:nvGrpSpPr>
        <p:grpSpPr>
          <a:xfrm>
            <a:off x="2276075" y="1351770"/>
            <a:ext cx="7618830" cy="2914585"/>
            <a:chOff x="2310816" y="1509426"/>
            <a:chExt cx="8363896" cy="2914585"/>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10816" y="1509426"/>
              <a:ext cx="3376735" cy="2914585"/>
            </a:xfrm>
            <a:prstGeom prst="rect">
              <a:avLst/>
            </a:prstGeom>
          </p:spPr>
        </p:pic>
        <p:sp>
          <p:nvSpPr>
            <p:cNvPr id="9" name="TextBox 8"/>
            <p:cNvSpPr txBox="1"/>
            <p:nvPr userDrawn="1"/>
          </p:nvSpPr>
          <p:spPr>
            <a:xfrm>
              <a:off x="5687551" y="2215839"/>
              <a:ext cx="4987161" cy="1501758"/>
            </a:xfrm>
            <a:prstGeom prst="rect">
              <a:avLst/>
            </a:prstGeom>
            <a:noFill/>
          </p:spPr>
          <p:txBody>
            <a:bodyPr wrap="square" rtlCol="0">
              <a:spAutoFit/>
            </a:bodyPr>
            <a:lstStyle/>
            <a:p>
              <a:pPr algn="l">
                <a:lnSpc>
                  <a:spcPct val="120000"/>
                </a:lnSpc>
              </a:pPr>
              <a:r>
                <a:rPr lang="en-US" sz="4000" b="1" dirty="0" smtClean="0">
                  <a:solidFill>
                    <a:schemeClr val="bg1"/>
                  </a:solidFill>
                </a:rPr>
                <a:t>Digging</a:t>
              </a:r>
              <a:r>
                <a:rPr lang="en-US" sz="4000" b="1" baseline="0" dirty="0" smtClean="0">
                  <a:solidFill>
                    <a:schemeClr val="bg1"/>
                  </a:solidFill>
                </a:rPr>
                <a:t> Deeper, Reaching Further</a:t>
              </a:r>
              <a:endParaRPr lang="en-US" sz="4000" b="1" dirty="0">
                <a:solidFill>
                  <a:schemeClr val="bg1"/>
                </a:solidFill>
              </a:endParaRPr>
            </a:p>
          </p:txBody>
        </p:sp>
      </p:grpSp>
    </p:spTree>
    <p:extLst>
      <p:ext uri="{BB962C8B-B14F-4D97-AF65-F5344CB8AC3E}">
        <p14:creationId xmlns:p14="http://schemas.microsoft.com/office/powerpoint/2010/main" val="1824185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6807"/>
          <a:stretch/>
        </p:blipFill>
        <p:spPr>
          <a:xfrm>
            <a:off x="11379199" y="6108924"/>
            <a:ext cx="795081" cy="736397"/>
          </a:xfrm>
          <a:prstGeom prst="rect">
            <a:avLst/>
          </a:prstGeom>
        </p:spPr>
      </p:pic>
      <p:cxnSp>
        <p:nvCxnSpPr>
          <p:cNvPr id="8" name="Straight Connector 7"/>
          <p:cNvCxnSpPr/>
          <p:nvPr userDrawn="1"/>
        </p:nvCxnSpPr>
        <p:spPr>
          <a:xfrm>
            <a:off x="0" y="163286"/>
            <a:ext cx="121920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178" y="1523999"/>
            <a:ext cx="121920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0"/>
          </p:nvPr>
        </p:nvSpPr>
        <p:spPr>
          <a:xfrm>
            <a:off x="756558" y="6429188"/>
            <a:ext cx="2743200" cy="365125"/>
          </a:xfrm>
        </p:spPr>
        <p:txBody>
          <a:bodyPr/>
          <a:lstStyle/>
          <a:p>
            <a:fld id="{2ED71448-5EFB-0642-BF11-F101B12AC392}" type="slidenum">
              <a:rPr lang="en-US" smtClean="0"/>
              <a:pPr/>
              <a:t>‹#›</a:t>
            </a:fld>
            <a:endParaRPr lang="en-US"/>
          </a:p>
        </p:txBody>
      </p:sp>
      <p:sp>
        <p:nvSpPr>
          <p:cNvPr id="5" name="TextBox 4"/>
          <p:cNvSpPr txBox="1"/>
          <p:nvPr userDrawn="1"/>
        </p:nvSpPr>
        <p:spPr>
          <a:xfrm>
            <a:off x="152400" y="6436444"/>
            <a:ext cx="1110343" cy="338554"/>
          </a:xfrm>
          <a:prstGeom prst="rect">
            <a:avLst/>
          </a:prstGeom>
          <a:noFill/>
        </p:spPr>
        <p:txBody>
          <a:bodyPr wrap="square" rtlCol="0">
            <a:spAutoFit/>
          </a:bodyPr>
          <a:lstStyle/>
          <a:p>
            <a:r>
              <a:rPr lang="en-US" altLang="zh-CN" sz="1600" dirty="0" smtClean="0"/>
              <a:t>M2.2</a:t>
            </a:r>
            <a:r>
              <a:rPr lang="zh-CN" altLang="en-US" sz="1600" dirty="0" smtClean="0"/>
              <a:t> </a:t>
            </a:r>
            <a:r>
              <a:rPr lang="en-US" altLang="zh-CN" sz="1600" dirty="0" smtClean="0"/>
              <a:t>-</a:t>
            </a:r>
            <a:endParaRPr lang="en-US" sz="1600" dirty="0"/>
          </a:p>
        </p:txBody>
      </p:sp>
    </p:spTree>
    <p:extLst>
      <p:ext uri="{BB962C8B-B14F-4D97-AF65-F5344CB8AC3E}">
        <p14:creationId xmlns:p14="http://schemas.microsoft.com/office/powerpoint/2010/main" val="1601624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10515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r="6807"/>
          <a:stretch/>
        </p:blipFill>
        <p:spPr>
          <a:xfrm>
            <a:off x="11379199" y="6108924"/>
            <a:ext cx="795081" cy="736397"/>
          </a:xfrm>
          <a:prstGeom prst="rect">
            <a:avLst/>
          </a:prstGeom>
        </p:spPr>
      </p:pic>
      <p:cxnSp>
        <p:nvCxnSpPr>
          <p:cNvPr id="9" name="Straight Connector 8"/>
          <p:cNvCxnSpPr/>
          <p:nvPr userDrawn="1"/>
        </p:nvCxnSpPr>
        <p:spPr>
          <a:xfrm>
            <a:off x="0" y="163286"/>
            <a:ext cx="1219200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78" y="1523999"/>
            <a:ext cx="1219200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0"/>
          </p:nvPr>
        </p:nvSpPr>
        <p:spPr>
          <a:xfrm>
            <a:off x="740229" y="6390500"/>
            <a:ext cx="2743200" cy="365125"/>
          </a:xfrm>
        </p:spPr>
        <p:txBody>
          <a:bodyPr/>
          <a:lstStyle/>
          <a:p>
            <a:fld id="{2ED71448-5EFB-0642-BF11-F101B12AC392}" type="slidenum">
              <a:rPr lang="en-US" smtClean="0"/>
              <a:pPr/>
              <a:t>‹#›</a:t>
            </a:fld>
            <a:endParaRPr lang="en-US"/>
          </a:p>
        </p:txBody>
      </p:sp>
      <p:sp>
        <p:nvSpPr>
          <p:cNvPr id="11" name="TextBox 10"/>
          <p:cNvSpPr txBox="1"/>
          <p:nvPr userDrawn="1"/>
        </p:nvSpPr>
        <p:spPr>
          <a:xfrm>
            <a:off x="152400" y="6420115"/>
            <a:ext cx="1110343" cy="338554"/>
          </a:xfrm>
          <a:prstGeom prst="rect">
            <a:avLst/>
          </a:prstGeom>
          <a:noFill/>
        </p:spPr>
        <p:txBody>
          <a:bodyPr wrap="square" rtlCol="0">
            <a:spAutoFit/>
          </a:bodyPr>
          <a:lstStyle/>
          <a:p>
            <a:r>
              <a:rPr lang="en-US" altLang="zh-CN" sz="1600" dirty="0" smtClean="0"/>
              <a:t>M2.2</a:t>
            </a:r>
            <a:r>
              <a:rPr lang="zh-CN" altLang="en-US" sz="1600" dirty="0" smtClean="0"/>
              <a:t> </a:t>
            </a:r>
            <a:r>
              <a:rPr lang="en-US" altLang="zh-CN" sz="1600" dirty="0" smtClean="0"/>
              <a:t>-</a:t>
            </a:r>
            <a:endParaRPr lang="en-US" sz="1600" dirty="0"/>
          </a:p>
        </p:txBody>
      </p:sp>
    </p:spTree>
    <p:extLst>
      <p:ext uri="{BB962C8B-B14F-4D97-AF65-F5344CB8AC3E}">
        <p14:creationId xmlns:p14="http://schemas.microsoft.com/office/powerpoint/2010/main" val="2061205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6807"/>
          <a:stretch/>
        </p:blipFill>
        <p:spPr>
          <a:xfrm>
            <a:off x="11379199" y="6108924"/>
            <a:ext cx="795081" cy="736397"/>
          </a:xfrm>
          <a:prstGeom prst="rect">
            <a:avLst/>
          </a:prstGeom>
        </p:spPr>
      </p:pic>
      <p:sp>
        <p:nvSpPr>
          <p:cNvPr id="3" name="Slide Number Placeholder 2"/>
          <p:cNvSpPr>
            <a:spLocks noGrp="1"/>
          </p:cNvSpPr>
          <p:nvPr>
            <p:ph type="sldNum" sz="quarter" idx="10"/>
          </p:nvPr>
        </p:nvSpPr>
        <p:spPr>
          <a:xfrm>
            <a:off x="740230" y="6389008"/>
            <a:ext cx="2743200" cy="365125"/>
          </a:xfrm>
        </p:spPr>
        <p:txBody>
          <a:bodyPr/>
          <a:lstStyle/>
          <a:p>
            <a:fld id="{2ED71448-5EFB-0642-BF11-F101B12AC392}" type="slidenum">
              <a:rPr lang="en-US" smtClean="0"/>
              <a:pPr/>
              <a:t>‹#›</a:t>
            </a:fld>
            <a:endParaRPr lang="en-US"/>
          </a:p>
        </p:txBody>
      </p:sp>
      <p:sp>
        <p:nvSpPr>
          <p:cNvPr id="5" name="TextBox 4"/>
          <p:cNvSpPr txBox="1"/>
          <p:nvPr userDrawn="1"/>
        </p:nvSpPr>
        <p:spPr>
          <a:xfrm>
            <a:off x="152400" y="6403786"/>
            <a:ext cx="1110343" cy="338554"/>
          </a:xfrm>
          <a:prstGeom prst="rect">
            <a:avLst/>
          </a:prstGeom>
          <a:noFill/>
        </p:spPr>
        <p:txBody>
          <a:bodyPr wrap="square" rtlCol="0">
            <a:spAutoFit/>
          </a:bodyPr>
          <a:lstStyle/>
          <a:p>
            <a:r>
              <a:rPr lang="en-US" altLang="zh-CN" sz="1600" dirty="0" smtClean="0"/>
              <a:t>M2.2</a:t>
            </a:r>
            <a:r>
              <a:rPr lang="zh-CN" altLang="en-US" sz="1600" dirty="0" smtClean="0"/>
              <a:t> </a:t>
            </a:r>
            <a:r>
              <a:rPr lang="en-US" altLang="zh-CN" sz="1600" dirty="0" smtClean="0"/>
              <a:t>-</a:t>
            </a:r>
            <a:endParaRPr lang="en-US" sz="1600" dirty="0"/>
          </a:p>
        </p:txBody>
      </p:sp>
    </p:spTree>
    <p:extLst>
      <p:ext uri="{BB962C8B-B14F-4D97-AF65-F5344CB8AC3E}">
        <p14:creationId xmlns:p14="http://schemas.microsoft.com/office/powerpoint/2010/main" val="1465902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740230" y="6389008"/>
            <a:ext cx="2743200" cy="365125"/>
          </a:xfrm>
        </p:spPr>
        <p:txBody>
          <a:bodyPr/>
          <a:lstStyle/>
          <a:p>
            <a:fld id="{2ED71448-5EFB-0642-BF11-F101B12AC392}" type="slidenum">
              <a:rPr lang="en-US" smtClean="0"/>
              <a:pPr/>
              <a:t>‹#›</a:t>
            </a:fld>
            <a:endParaRPr lang="en-US"/>
          </a:p>
        </p:txBody>
      </p:sp>
      <p:sp>
        <p:nvSpPr>
          <p:cNvPr id="3" name="TextBox 2"/>
          <p:cNvSpPr txBox="1"/>
          <p:nvPr userDrawn="1"/>
        </p:nvSpPr>
        <p:spPr>
          <a:xfrm>
            <a:off x="152400" y="6403786"/>
            <a:ext cx="1110343" cy="338554"/>
          </a:xfrm>
          <a:prstGeom prst="rect">
            <a:avLst/>
          </a:prstGeom>
          <a:noFill/>
        </p:spPr>
        <p:txBody>
          <a:bodyPr wrap="square" rtlCol="0">
            <a:spAutoFit/>
          </a:bodyPr>
          <a:lstStyle/>
          <a:p>
            <a:r>
              <a:rPr lang="en-US" altLang="zh-CN" sz="1600" dirty="0" smtClean="0"/>
              <a:t>M2.2</a:t>
            </a:r>
            <a:r>
              <a:rPr lang="zh-CN" altLang="en-US" sz="1600" dirty="0" smtClean="0"/>
              <a:t> </a:t>
            </a:r>
            <a:r>
              <a:rPr lang="en-US" altLang="zh-CN" sz="1600" dirty="0" smtClean="0"/>
              <a:t>-</a:t>
            </a:r>
            <a:endParaRPr lang="en-US" sz="1600" dirty="0"/>
          </a:p>
        </p:txBody>
      </p:sp>
    </p:spTree>
    <p:extLst>
      <p:ext uri="{BB962C8B-B14F-4D97-AF65-F5344CB8AC3E}">
        <p14:creationId xmlns:p14="http://schemas.microsoft.com/office/powerpoint/2010/main" val="1498482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r="6807"/>
          <a:stretch/>
        </p:blipFill>
        <p:spPr>
          <a:xfrm>
            <a:off x="11379199" y="6108924"/>
            <a:ext cx="795081" cy="736397"/>
          </a:xfrm>
          <a:prstGeom prst="rect">
            <a:avLst/>
          </a:prstGeom>
        </p:spPr>
      </p:pic>
      <p:sp>
        <p:nvSpPr>
          <p:cNvPr id="5" name="Slide Number Placeholder 4"/>
          <p:cNvSpPr>
            <a:spLocks noGrp="1"/>
          </p:cNvSpPr>
          <p:nvPr>
            <p:ph type="sldNum" sz="quarter" idx="10"/>
          </p:nvPr>
        </p:nvSpPr>
        <p:spPr>
          <a:xfrm>
            <a:off x="723905" y="6389008"/>
            <a:ext cx="2743200" cy="365125"/>
          </a:xfrm>
        </p:spPr>
        <p:txBody>
          <a:bodyPr/>
          <a:lstStyle/>
          <a:p>
            <a:fld id="{2ED71448-5EFB-0642-BF11-F101B12AC392}" type="slidenum">
              <a:rPr lang="en-US" smtClean="0"/>
              <a:pPr/>
              <a:t>‹#›</a:t>
            </a:fld>
            <a:endParaRPr lang="en-US"/>
          </a:p>
        </p:txBody>
      </p:sp>
      <p:sp>
        <p:nvSpPr>
          <p:cNvPr id="7" name="TextBox 6"/>
          <p:cNvSpPr txBox="1"/>
          <p:nvPr userDrawn="1"/>
        </p:nvSpPr>
        <p:spPr>
          <a:xfrm>
            <a:off x="152400" y="6403786"/>
            <a:ext cx="1110343" cy="338554"/>
          </a:xfrm>
          <a:prstGeom prst="rect">
            <a:avLst/>
          </a:prstGeom>
          <a:noFill/>
        </p:spPr>
        <p:txBody>
          <a:bodyPr wrap="square" rtlCol="0">
            <a:spAutoFit/>
          </a:bodyPr>
          <a:lstStyle/>
          <a:p>
            <a:r>
              <a:rPr lang="en-US" altLang="zh-CN" sz="1600" dirty="0" smtClean="0"/>
              <a:t>M2.2</a:t>
            </a:r>
            <a:r>
              <a:rPr lang="zh-CN" altLang="en-US" sz="1600" dirty="0" smtClean="0"/>
              <a:t> </a:t>
            </a:r>
            <a:r>
              <a:rPr lang="en-US" altLang="zh-CN" sz="1600" dirty="0" smtClean="0"/>
              <a:t>-</a:t>
            </a:r>
            <a:endParaRPr lang="en-US" sz="1600" dirty="0"/>
          </a:p>
        </p:txBody>
      </p:sp>
    </p:spTree>
    <p:extLst>
      <p:ext uri="{BB962C8B-B14F-4D97-AF65-F5344CB8AC3E}">
        <p14:creationId xmlns:p14="http://schemas.microsoft.com/office/powerpoint/2010/main" val="1450716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9" name="Content Placeholder 2"/>
          <p:cNvSpPr>
            <a:spLocks noGrp="1"/>
          </p:cNvSpPr>
          <p:nvPr>
            <p:ph idx="1"/>
          </p:nvPr>
        </p:nvSpPr>
        <p:spPr>
          <a:xfrm>
            <a:off x="609600" y="1600203"/>
            <a:ext cx="10972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4264" y="5846333"/>
            <a:ext cx="788136" cy="875145"/>
          </a:xfrm>
          <a:prstGeom prst="rect">
            <a:avLst/>
          </a:prstGeom>
        </p:spPr>
      </p:pic>
      <p:sp>
        <p:nvSpPr>
          <p:cNvPr id="13" name="Right Arrow 12"/>
          <p:cNvSpPr/>
          <p:nvPr/>
        </p:nvSpPr>
        <p:spPr>
          <a:xfrm>
            <a:off x="0" y="2215"/>
            <a:ext cx="11808213" cy="1825625"/>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w="0">
                <a:noFill/>
              </a:ln>
              <a:solidFill>
                <a:schemeClr val="accent2"/>
              </a:solidFill>
              <a:effectLst>
                <a:outerShdw blurRad="38100" dist="19050" dir="2700000" algn="tl" rotWithShape="0">
                  <a:schemeClr val="dk1">
                    <a:alpha val="40000"/>
                  </a:schemeClr>
                </a:outerShdw>
              </a:effectLst>
            </a:endParaRPr>
          </a:p>
        </p:txBody>
      </p:sp>
      <p:sp>
        <p:nvSpPr>
          <p:cNvPr id="14" name="Title 1"/>
          <p:cNvSpPr>
            <a:spLocks noGrp="1"/>
          </p:cNvSpPr>
          <p:nvPr>
            <p:ph type="title"/>
          </p:nvPr>
        </p:nvSpPr>
        <p:spPr>
          <a:xfrm>
            <a:off x="609600" y="274638"/>
            <a:ext cx="10972800" cy="1143000"/>
          </a:xfrm>
        </p:spPr>
        <p:txBody>
          <a:bodyPr/>
          <a:lstStyle>
            <a:lvl1pPr algn="l">
              <a:defRPr>
                <a:solidFill>
                  <a:schemeClr val="bg1"/>
                </a:solidFill>
              </a:defRPr>
            </a:lvl1pPr>
          </a:lstStyle>
          <a:p>
            <a:r>
              <a:rPr lang="en-US" smtClean="0"/>
              <a:t>Click to edit Master title style</a:t>
            </a:r>
            <a:endParaRPr lang="en-US" dirty="0"/>
          </a:p>
        </p:txBody>
      </p:sp>
      <p:sp>
        <p:nvSpPr>
          <p:cNvPr id="2" name="Slide Number Placeholder 1"/>
          <p:cNvSpPr>
            <a:spLocks noGrp="1"/>
          </p:cNvSpPr>
          <p:nvPr>
            <p:ph type="sldNum" sz="quarter" idx="10"/>
          </p:nvPr>
        </p:nvSpPr>
        <p:spPr/>
        <p:txBody>
          <a:bodyPr/>
          <a:lstStyle/>
          <a:p>
            <a:fld id="{2ED71448-5EFB-0642-BF11-F101B12AC392}" type="slidenum">
              <a:rPr lang="en-US" smtClean="0"/>
              <a:pPr/>
              <a:t>‹#›</a:t>
            </a:fld>
            <a:endParaRPr lang="en-US"/>
          </a:p>
        </p:txBody>
      </p:sp>
    </p:spTree>
    <p:extLst>
      <p:ext uri="{BB962C8B-B14F-4D97-AF65-F5344CB8AC3E}">
        <p14:creationId xmlns:p14="http://schemas.microsoft.com/office/powerpoint/2010/main" val="261813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873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758950"/>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
          </p:nvPr>
        </p:nvSpPr>
        <p:spPr>
          <a:xfrm>
            <a:off x="152400" y="6372679"/>
            <a:ext cx="2743200" cy="365125"/>
          </a:xfrm>
          <a:prstGeom prst="rect">
            <a:avLst/>
          </a:prstGeom>
        </p:spPr>
        <p:txBody>
          <a:bodyPr vert="horz" lIns="91440" tIns="45720" rIns="91440" bIns="45720" rtlCol="0" anchor="ctr"/>
          <a:lstStyle>
            <a:lvl1pPr algn="l">
              <a:defRPr sz="1600">
                <a:solidFill>
                  <a:schemeClr val="tx1"/>
                </a:solidFill>
              </a:defRPr>
            </a:lvl1pPr>
          </a:lstStyle>
          <a:p>
            <a:fld id="{2ED71448-5EFB-0642-BF11-F101B12AC392}" type="slidenum">
              <a:rPr lang="en-US" smtClean="0"/>
              <a:pPr/>
              <a:t>‹#›</a:t>
            </a:fld>
            <a:endParaRPr lang="en-US"/>
          </a:p>
        </p:txBody>
      </p:sp>
    </p:spTree>
    <p:extLst>
      <p:ext uri="{BB962C8B-B14F-4D97-AF65-F5344CB8AC3E}">
        <p14:creationId xmlns:p14="http://schemas.microsoft.com/office/powerpoint/2010/main" val="1640843797"/>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4" r:id="rId5"/>
    <p:sldLayoutId id="2147483655" r:id="rId6"/>
    <p:sldLayoutId id="2147483656" r:id="rId7"/>
    <p:sldLayoutId id="2147483657"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ourier New" charset="0"/>
        <a:buChar char="o"/>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nc/4.0/"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collectionsasdata.github.io/statement/"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hathitrust.org/bib_api"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2762" y="4422660"/>
            <a:ext cx="10972800" cy="1831179"/>
          </a:xfrm>
        </p:spPr>
        <p:txBody>
          <a:bodyPr>
            <a:normAutofit fontScale="90000"/>
          </a:bodyPr>
          <a:lstStyle/>
          <a:p>
            <a:pPr>
              <a:lnSpc>
                <a:spcPct val="150000"/>
              </a:lnSpc>
            </a:pPr>
            <a:r>
              <a:rPr lang="en-US" b="1" dirty="0">
                <a:solidFill>
                  <a:schemeClr val="bg1"/>
                </a:solidFill>
              </a:rPr>
              <a:t>Module 2.2: Gathering Textual Data </a:t>
            </a:r>
            <a:br>
              <a:rPr lang="en-US" b="1" dirty="0">
                <a:solidFill>
                  <a:schemeClr val="bg1"/>
                </a:solidFill>
              </a:rPr>
            </a:br>
            <a:r>
              <a:rPr lang="en-US" b="1" i="1" dirty="0">
                <a:solidFill>
                  <a:schemeClr val="bg1"/>
                </a:solidFill>
              </a:rPr>
              <a:t>Bulk </a:t>
            </a:r>
            <a:r>
              <a:rPr lang="en-US" b="1" i="1" dirty="0" smtClean="0">
                <a:solidFill>
                  <a:schemeClr val="bg1"/>
                </a:solidFill>
              </a:rPr>
              <a:t>retrieval (overview)</a:t>
            </a:r>
            <a:endParaRPr lang="en-US" b="1" i="1" dirty="0">
              <a:solidFill>
                <a:schemeClr val="bg1"/>
              </a:solidFill>
            </a:endParaRPr>
          </a:p>
        </p:txBody>
      </p:sp>
      <p:pic>
        <p:nvPicPr>
          <p:cNvPr id="4" name="Picture 3">
            <a:hlinkClick r:id="rId3"/>
          </p:cNvPr>
          <p:cNvPicPr>
            <a:picLocks noChangeAspect="1"/>
          </p:cNvPicPr>
          <p:nvPr/>
        </p:nvPicPr>
        <p:blipFill rotWithShape="1">
          <a:blip r:embed="rId4">
            <a:extLst>
              <a:ext uri="{28A0092B-C50C-407E-A947-70E740481C1C}">
                <a14:useLocalDpi xmlns:a14="http://schemas.microsoft.com/office/drawing/2010/main" val="0"/>
              </a:ext>
            </a:extLst>
          </a:blip>
          <a:srcRect l="27461" t="15384" r="7687" b="26922"/>
          <a:stretch/>
        </p:blipFill>
        <p:spPr>
          <a:xfrm>
            <a:off x="4059936" y="6455664"/>
            <a:ext cx="7644384" cy="27432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25149" r="72545" b="25173"/>
          <a:stretch/>
        </p:blipFill>
        <p:spPr>
          <a:xfrm>
            <a:off x="515722" y="6492240"/>
            <a:ext cx="3507638" cy="256032"/>
          </a:xfrm>
          <a:prstGeom prst="rect">
            <a:avLst/>
          </a:prstGeom>
        </p:spPr>
      </p:pic>
    </p:spTree>
    <p:extLst>
      <p:ext uri="{BB962C8B-B14F-4D97-AF65-F5344CB8AC3E}">
        <p14:creationId xmlns:p14="http://schemas.microsoft.com/office/powerpoint/2010/main" val="533905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30797" y="2548560"/>
            <a:ext cx="10515600" cy="1325563"/>
          </a:xfrm>
        </p:spPr>
        <p:txBody>
          <a:bodyPr/>
          <a:lstStyle/>
          <a:p>
            <a:r>
              <a:rPr lang="en-US"/>
              <a:t>Questions?</a:t>
            </a:r>
          </a:p>
        </p:txBody>
      </p:sp>
      <p:sp>
        <p:nvSpPr>
          <p:cNvPr id="5" name="Slide Number Placeholder 1"/>
          <p:cNvSpPr>
            <a:spLocks noGrp="1"/>
          </p:cNvSpPr>
          <p:nvPr>
            <p:ph type="sldNum" sz="quarter" idx="10"/>
          </p:nvPr>
        </p:nvSpPr>
        <p:spPr>
          <a:xfrm>
            <a:off x="756558" y="6412859"/>
            <a:ext cx="2743200" cy="365125"/>
          </a:xfrm>
        </p:spPr>
        <p:txBody>
          <a:bodyPr/>
          <a:lstStyle/>
          <a:p>
            <a:fld id="{2ED71448-5EFB-0642-BF11-F101B12AC392}" type="slidenum">
              <a:rPr lang="en-US" smtClean="0"/>
              <a:pPr/>
              <a:t>10</a:t>
            </a:fld>
            <a:endParaRPr lang="en-US"/>
          </a:p>
        </p:txBody>
      </p:sp>
    </p:spTree>
    <p:extLst>
      <p:ext uri="{BB962C8B-B14F-4D97-AF65-F5344CB8AC3E}">
        <p14:creationId xmlns:p14="http://schemas.microsoft.com/office/powerpoint/2010/main" val="648236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Resources</a:t>
            </a:r>
            <a:endParaRPr lang="en-US" dirty="0"/>
          </a:p>
        </p:txBody>
      </p:sp>
      <p:sp>
        <p:nvSpPr>
          <p:cNvPr id="3" name="Content Placeholder 2"/>
          <p:cNvSpPr>
            <a:spLocks noGrp="1"/>
          </p:cNvSpPr>
          <p:nvPr>
            <p:ph sz="half" idx="1"/>
          </p:nvPr>
        </p:nvSpPr>
        <p:spPr>
          <a:xfrm>
            <a:off x="838200" y="1644550"/>
            <a:ext cx="10515600" cy="3705020"/>
          </a:xfrm>
        </p:spPr>
        <p:txBody>
          <a:bodyPr anchor="ctr">
            <a:normAutofit/>
          </a:bodyPr>
          <a:lstStyle/>
          <a:p>
            <a:pPr>
              <a:lnSpc>
                <a:spcPct val="150000"/>
              </a:lnSpc>
            </a:pPr>
            <a:r>
              <a:rPr lang="en-US" sz="2000" dirty="0"/>
              <a:t>Collections as Data National Forum. (2017, March 3). The Santa Barbara Statement on Collections as Data. Retrieved August 16, 2017, from </a:t>
            </a:r>
            <a:r>
              <a:rPr lang="en-US" sz="2000" dirty="0">
                <a:hlinkClick r:id="rId3"/>
              </a:rPr>
              <a:t>https://collectionsasdata.github.io/statement/</a:t>
            </a:r>
            <a:r>
              <a:rPr lang="en-US" sz="2000" dirty="0"/>
              <a:t> </a:t>
            </a:r>
            <a:r>
              <a:rPr lang="en-US" sz="2000" dirty="0" smtClean="0"/>
              <a:t>.</a:t>
            </a:r>
          </a:p>
          <a:p>
            <a:pPr>
              <a:lnSpc>
                <a:spcPct val="150000"/>
              </a:lnSpc>
            </a:pPr>
            <a:r>
              <a:rPr lang="en-US" sz="2000" dirty="0" smtClean="0"/>
              <a:t>Directory of free APIs</a:t>
            </a:r>
            <a:endParaRPr lang="en-US" sz="2000" dirty="0"/>
          </a:p>
          <a:p>
            <a:pPr>
              <a:lnSpc>
                <a:spcPct val="150000"/>
              </a:lnSpc>
            </a:pPr>
            <a:endParaRPr lang="en-US" sz="3200" i="1" dirty="0"/>
          </a:p>
        </p:txBody>
      </p:sp>
      <p:sp>
        <p:nvSpPr>
          <p:cNvPr id="6" name="Slide Number Placeholder 1"/>
          <p:cNvSpPr>
            <a:spLocks noGrp="1"/>
          </p:cNvSpPr>
          <p:nvPr>
            <p:ph type="sldNum" sz="quarter" idx="10"/>
          </p:nvPr>
        </p:nvSpPr>
        <p:spPr>
          <a:xfrm>
            <a:off x="756558" y="6412859"/>
            <a:ext cx="2743200" cy="365125"/>
          </a:xfrm>
        </p:spPr>
        <p:txBody>
          <a:bodyPr/>
          <a:lstStyle/>
          <a:p>
            <a:fld id="{2ED71448-5EFB-0642-BF11-F101B12AC392}" type="slidenum">
              <a:rPr lang="en-US" smtClean="0"/>
              <a:pPr/>
              <a:t>11</a:t>
            </a:fld>
            <a:endParaRPr lang="en-US"/>
          </a:p>
        </p:txBody>
      </p:sp>
    </p:spTree>
    <p:extLst>
      <p:ext uri="{BB962C8B-B14F-4D97-AF65-F5344CB8AC3E}">
        <p14:creationId xmlns:p14="http://schemas.microsoft.com/office/powerpoint/2010/main" val="1904604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Bulk retrieval</a:t>
            </a:r>
          </a:p>
        </p:txBody>
      </p:sp>
      <p:sp>
        <p:nvSpPr>
          <p:cNvPr id="3" name="Content Placeholder 2"/>
          <p:cNvSpPr>
            <a:spLocks noGrp="1"/>
          </p:cNvSpPr>
          <p:nvPr>
            <p:ph idx="1"/>
          </p:nvPr>
        </p:nvSpPr>
        <p:spPr/>
        <p:txBody>
          <a:bodyPr/>
          <a:lstStyle/>
          <a:p>
            <a:pPr>
              <a:lnSpc>
                <a:spcPct val="150000"/>
              </a:lnSpc>
            </a:pPr>
            <a:r>
              <a:rPr lang="en-US" sz="3200" dirty="0"/>
              <a:t>Most researchers will need more than 1 or 10 texts</a:t>
            </a:r>
          </a:p>
          <a:p>
            <a:pPr lvl="1">
              <a:lnSpc>
                <a:spcPct val="150000"/>
              </a:lnSpc>
            </a:pPr>
            <a:r>
              <a:rPr lang="en-US" sz="2800" dirty="0"/>
              <a:t>Hundred</a:t>
            </a:r>
            <a:r>
              <a:rPr lang="en-US" altLang="zh-CN" sz="2800" dirty="0"/>
              <a:t>s</a:t>
            </a:r>
            <a:r>
              <a:rPr lang="en-US" sz="2800" dirty="0"/>
              <a:t>, thousands, or millions of texts</a:t>
            </a:r>
          </a:p>
          <a:p>
            <a:pPr>
              <a:lnSpc>
                <a:spcPct val="150000"/>
              </a:lnSpc>
            </a:pPr>
            <a:r>
              <a:rPr lang="en-US" sz="3200" dirty="0"/>
              <a:t>Getting lots of data could take lots of time!</a:t>
            </a:r>
          </a:p>
          <a:p>
            <a:pPr lvl="1">
              <a:lnSpc>
                <a:spcPct val="150000"/>
              </a:lnSpc>
            </a:pPr>
            <a:r>
              <a:rPr lang="en-US" sz="2800" dirty="0"/>
              <a:t>Point-and-click is inefficient</a:t>
            </a:r>
          </a:p>
          <a:p>
            <a:pPr lvl="1">
              <a:lnSpc>
                <a:spcPct val="150000"/>
              </a:lnSpc>
            </a:pPr>
            <a:r>
              <a:rPr lang="en-US" sz="2800" dirty="0"/>
              <a:t>Automate when possible</a:t>
            </a:r>
          </a:p>
        </p:txBody>
      </p:sp>
      <p:sp>
        <p:nvSpPr>
          <p:cNvPr id="6" name="Slide Number Placeholder 1"/>
          <p:cNvSpPr>
            <a:spLocks noGrp="1"/>
          </p:cNvSpPr>
          <p:nvPr>
            <p:ph type="sldNum" sz="quarter" idx="10"/>
          </p:nvPr>
        </p:nvSpPr>
        <p:spPr>
          <a:xfrm>
            <a:off x="756558" y="6412859"/>
            <a:ext cx="2743200" cy="365125"/>
          </a:xfrm>
        </p:spPr>
        <p:txBody>
          <a:bodyPr/>
          <a:lstStyle/>
          <a:p>
            <a:fld id="{2ED71448-5EFB-0642-BF11-F101B12AC392}" type="slidenum">
              <a:rPr lang="en-US" smtClean="0"/>
              <a:pPr/>
              <a:t>2</a:t>
            </a:fld>
            <a:endParaRPr lang="en-US"/>
          </a:p>
        </p:txBody>
      </p:sp>
    </p:spTree>
    <p:extLst>
      <p:ext uri="{BB962C8B-B14F-4D97-AF65-F5344CB8AC3E}">
        <p14:creationId xmlns:p14="http://schemas.microsoft.com/office/powerpoint/2010/main" val="943467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76387"/>
            <a:ext cx="10515600" cy="4978854"/>
          </a:xfrm>
        </p:spPr>
        <p:txBody>
          <a:bodyPr>
            <a:normAutofit/>
          </a:bodyPr>
          <a:lstStyle/>
          <a:p>
            <a:pPr>
              <a:lnSpc>
                <a:spcPct val="150000"/>
              </a:lnSpc>
            </a:pPr>
            <a:r>
              <a:rPr lang="en-US" dirty="0" smtClean="0"/>
              <a:t>Transferring files (from a vendor server, via cloud storage, via hard drive)</a:t>
            </a:r>
          </a:p>
          <a:p>
            <a:pPr>
              <a:lnSpc>
                <a:spcPct val="150000"/>
              </a:lnSpc>
            </a:pPr>
            <a:r>
              <a:rPr lang="en-US" dirty="0" smtClean="0"/>
              <a:t>Web scraping</a:t>
            </a:r>
          </a:p>
          <a:p>
            <a:pPr>
              <a:lnSpc>
                <a:spcPct val="150000"/>
              </a:lnSpc>
            </a:pPr>
            <a:r>
              <a:rPr lang="en-US" dirty="0" smtClean="0"/>
              <a:t>APIs (Application Programming Interfaces)</a:t>
            </a:r>
            <a:endParaRPr lang="en-US" dirty="0"/>
          </a:p>
          <a:p>
            <a:pPr lvl="1">
              <a:lnSpc>
                <a:spcPct val="150000"/>
              </a:lnSpc>
            </a:pPr>
            <a:endParaRPr lang="en-US" dirty="0">
              <a:solidFill>
                <a:srgbClr val="FF0000"/>
              </a:solidFill>
            </a:endParaRPr>
          </a:p>
        </p:txBody>
      </p:sp>
      <p:sp>
        <p:nvSpPr>
          <p:cNvPr id="2" name="Title 1"/>
          <p:cNvSpPr>
            <a:spLocks noGrp="1"/>
          </p:cNvSpPr>
          <p:nvPr>
            <p:ph type="title"/>
          </p:nvPr>
        </p:nvSpPr>
        <p:spPr/>
        <p:txBody>
          <a:bodyPr/>
          <a:lstStyle/>
          <a:p>
            <a:r>
              <a:rPr lang="en-US"/>
              <a:t>Automating retrieval</a:t>
            </a:r>
            <a:endParaRPr lang="en-US" dirty="0"/>
          </a:p>
        </p:txBody>
      </p:sp>
      <p:sp>
        <p:nvSpPr>
          <p:cNvPr id="6" name="Slide Number Placeholder 1"/>
          <p:cNvSpPr>
            <a:spLocks noGrp="1"/>
          </p:cNvSpPr>
          <p:nvPr>
            <p:ph type="sldNum" sz="quarter" idx="10"/>
          </p:nvPr>
        </p:nvSpPr>
        <p:spPr>
          <a:xfrm>
            <a:off x="756558" y="6412859"/>
            <a:ext cx="2743200" cy="365125"/>
          </a:xfrm>
        </p:spPr>
        <p:txBody>
          <a:bodyPr/>
          <a:lstStyle/>
          <a:p>
            <a:fld id="{2ED71448-5EFB-0642-BF11-F101B12AC392}" type="slidenum">
              <a:rPr lang="en-US" smtClean="0"/>
              <a:pPr/>
              <a:t>3</a:t>
            </a:fld>
            <a:endParaRPr lang="en-US"/>
          </a:p>
        </p:txBody>
      </p:sp>
    </p:spTree>
    <p:extLst>
      <p:ext uri="{BB962C8B-B14F-4D97-AF65-F5344CB8AC3E}">
        <p14:creationId xmlns:p14="http://schemas.microsoft.com/office/powerpoint/2010/main" val="361103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scraping for the wise</a:t>
            </a:r>
          </a:p>
        </p:txBody>
      </p:sp>
      <p:sp>
        <p:nvSpPr>
          <p:cNvPr id="3" name="Content Placeholder 2"/>
          <p:cNvSpPr>
            <a:spLocks noGrp="1"/>
          </p:cNvSpPr>
          <p:nvPr>
            <p:ph idx="1"/>
          </p:nvPr>
        </p:nvSpPr>
        <p:spPr>
          <a:xfrm>
            <a:off x="838199" y="1576387"/>
            <a:ext cx="11130643" cy="4978854"/>
          </a:xfrm>
        </p:spPr>
        <p:txBody>
          <a:bodyPr>
            <a:normAutofit fontScale="92500" lnSpcReduction="10000"/>
          </a:bodyPr>
          <a:lstStyle/>
          <a:p>
            <a:pPr>
              <a:lnSpc>
                <a:spcPct val="110000"/>
              </a:lnSpc>
            </a:pPr>
            <a:r>
              <a:rPr lang="en-US" sz="3200" dirty="0"/>
              <a:t>Web scraping puts </a:t>
            </a:r>
            <a:r>
              <a:rPr lang="en-US" altLang="zh-CN" sz="3200" dirty="0"/>
              <a:t>a</a:t>
            </a:r>
            <a:r>
              <a:rPr lang="zh-CN" altLang="en-US" sz="3200" dirty="0"/>
              <a:t> </a:t>
            </a:r>
            <a:r>
              <a:rPr lang="en-US" altLang="zh-CN" sz="3200" dirty="0"/>
              <a:t>large</a:t>
            </a:r>
            <a:r>
              <a:rPr lang="zh-CN" altLang="en-US" sz="3200" dirty="0"/>
              <a:t> </a:t>
            </a:r>
            <a:r>
              <a:rPr lang="en-US" altLang="zh-CN" sz="3200" dirty="0"/>
              <a:t>workload</a:t>
            </a:r>
            <a:r>
              <a:rPr lang="zh-CN" altLang="en-US" sz="3200" dirty="0"/>
              <a:t> </a:t>
            </a:r>
            <a:r>
              <a:rPr lang="en-US" sz="3200" dirty="0"/>
              <a:t>on targeted server</a:t>
            </a:r>
          </a:p>
          <a:p>
            <a:pPr lvl="1">
              <a:lnSpc>
                <a:spcPct val="110000"/>
              </a:lnSpc>
            </a:pPr>
            <a:r>
              <a:rPr lang="en-US" sz="2800" dirty="0"/>
              <a:t>This can upset the data holder</a:t>
            </a:r>
          </a:p>
          <a:p>
            <a:pPr>
              <a:lnSpc>
                <a:spcPct val="110000"/>
              </a:lnSpc>
            </a:pPr>
            <a:r>
              <a:rPr lang="en-US" sz="3200" dirty="0"/>
              <a:t>Some data providers are more</a:t>
            </a:r>
            <a:r>
              <a:rPr lang="zh-CN" altLang="en-US" sz="3200" dirty="0"/>
              <a:t> </a:t>
            </a:r>
            <a:r>
              <a:rPr lang="en-US" altLang="zh-CN" sz="3200" dirty="0"/>
              <a:t>than</a:t>
            </a:r>
            <a:r>
              <a:rPr lang="zh-CN" altLang="en-US" sz="3200" dirty="0"/>
              <a:t> </a:t>
            </a:r>
            <a:r>
              <a:rPr lang="en-US" sz="3200" dirty="0"/>
              <a:t>willing to share</a:t>
            </a:r>
          </a:p>
          <a:p>
            <a:pPr lvl="1">
              <a:lnSpc>
                <a:spcPct val="110000"/>
              </a:lnSpc>
            </a:pPr>
            <a:r>
              <a:rPr lang="en-US" sz="2800" dirty="0"/>
              <a:t>Ask for access</a:t>
            </a:r>
            <a:endParaRPr lang="en-US" sz="2800" b="1" dirty="0"/>
          </a:p>
          <a:p>
            <a:pPr lvl="1">
              <a:lnSpc>
                <a:spcPct val="110000"/>
              </a:lnSpc>
            </a:pPr>
            <a:r>
              <a:rPr lang="en-US" sz="2800" dirty="0"/>
              <a:t>Check for an API </a:t>
            </a:r>
            <a:endParaRPr lang="en-US" sz="2800" dirty="0" smtClean="0"/>
          </a:p>
          <a:p>
            <a:pPr lvl="1">
              <a:lnSpc>
                <a:spcPct val="110000"/>
              </a:lnSpc>
            </a:pPr>
            <a:r>
              <a:rPr lang="en-US" sz="2800" dirty="0" smtClean="0"/>
              <a:t>Make sure the terms of service don’t pose a legal problem</a:t>
            </a:r>
            <a:endParaRPr lang="en-US" sz="2800" dirty="0"/>
          </a:p>
          <a:p>
            <a:pPr>
              <a:lnSpc>
                <a:spcPct val="110000"/>
              </a:lnSpc>
            </a:pPr>
            <a:r>
              <a:rPr lang="en-US" sz="3200" dirty="0"/>
              <a:t>Otherwise, time your requests to add a delay between server hits</a:t>
            </a:r>
          </a:p>
          <a:p>
            <a:pPr lvl="1">
              <a:lnSpc>
                <a:spcPct val="110000"/>
              </a:lnSpc>
            </a:pPr>
            <a:r>
              <a:rPr lang="en-US" sz="2800" dirty="0"/>
              <a:t>It’s polite</a:t>
            </a:r>
          </a:p>
          <a:p>
            <a:pPr lvl="1">
              <a:lnSpc>
                <a:spcPct val="110000"/>
              </a:lnSpc>
            </a:pPr>
            <a:r>
              <a:rPr lang="en-US" sz="2800" dirty="0"/>
              <a:t>Also signifies you are not a malicious attacker</a:t>
            </a:r>
          </a:p>
        </p:txBody>
      </p:sp>
      <p:sp>
        <p:nvSpPr>
          <p:cNvPr id="6" name="Slide Number Placeholder 1"/>
          <p:cNvSpPr>
            <a:spLocks noGrp="1"/>
          </p:cNvSpPr>
          <p:nvPr>
            <p:ph type="sldNum" sz="quarter" idx="10"/>
          </p:nvPr>
        </p:nvSpPr>
        <p:spPr>
          <a:xfrm>
            <a:off x="756558" y="6430444"/>
            <a:ext cx="2743200" cy="365125"/>
          </a:xfrm>
        </p:spPr>
        <p:txBody>
          <a:bodyPr/>
          <a:lstStyle/>
          <a:p>
            <a:fld id="{2ED71448-5EFB-0642-BF11-F101B12AC392}" type="slidenum">
              <a:rPr lang="en-US" smtClean="0"/>
              <a:pPr/>
              <a:t>4</a:t>
            </a:fld>
            <a:endParaRPr lang="en-US"/>
          </a:p>
        </p:txBody>
      </p:sp>
    </p:spTree>
    <p:extLst>
      <p:ext uri="{BB962C8B-B14F-4D97-AF65-F5344CB8AC3E}">
        <p14:creationId xmlns:p14="http://schemas.microsoft.com/office/powerpoint/2010/main" val="1204337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HathiTrust</a:t>
            </a:r>
            <a:r>
              <a:rPr lang="en-US" dirty="0"/>
              <a:t> Bibliographic API</a:t>
            </a:r>
          </a:p>
        </p:txBody>
      </p:sp>
      <p:sp>
        <p:nvSpPr>
          <p:cNvPr id="3" name="Content Placeholder 2"/>
          <p:cNvSpPr>
            <a:spLocks noGrp="1"/>
          </p:cNvSpPr>
          <p:nvPr>
            <p:ph idx="1"/>
          </p:nvPr>
        </p:nvSpPr>
        <p:spPr>
          <a:xfrm>
            <a:off x="838200" y="1595663"/>
            <a:ext cx="10515600" cy="5262337"/>
          </a:xfrm>
        </p:spPr>
        <p:txBody>
          <a:bodyPr>
            <a:normAutofit/>
          </a:bodyPr>
          <a:lstStyle/>
          <a:p>
            <a:pPr>
              <a:lnSpc>
                <a:spcPct val="150000"/>
              </a:lnSpc>
            </a:pPr>
            <a:r>
              <a:rPr lang="en-US" altLang="zh-CN" sz="3200" dirty="0"/>
              <a:t>P</a:t>
            </a:r>
            <a:r>
              <a:rPr lang="en-US" sz="3200" dirty="0"/>
              <a:t>rovides programmatic access to </a:t>
            </a:r>
            <a:r>
              <a:rPr lang="en-US" sz="3200" u="sng" dirty="0"/>
              <a:t>bibliographic metadata</a:t>
            </a:r>
            <a:r>
              <a:rPr lang="en-US" sz="3200" dirty="0"/>
              <a:t> for volumes in the HathiTrust </a:t>
            </a:r>
          </a:p>
          <a:p>
            <a:pPr>
              <a:lnSpc>
                <a:spcPct val="150000"/>
              </a:lnSpc>
            </a:pPr>
            <a:r>
              <a:rPr lang="en-US" sz="3200" dirty="0"/>
              <a:t>Metadata retrieved using a specially formatted URL and the volume ID number</a:t>
            </a:r>
          </a:p>
          <a:p>
            <a:pPr>
              <a:lnSpc>
                <a:spcPct val="150000"/>
              </a:lnSpc>
            </a:pPr>
            <a:r>
              <a:rPr lang="en-US" altLang="zh-CN" sz="3200" dirty="0"/>
              <a:t>More information:</a:t>
            </a:r>
            <a:r>
              <a:rPr lang="zh-CN" altLang="en-US" sz="3200" dirty="0"/>
              <a:t> </a:t>
            </a:r>
            <a:r>
              <a:rPr lang="en-US" sz="3200" dirty="0">
                <a:hlinkClick r:id="rId3"/>
              </a:rPr>
              <a:t>https://www.hathitrust.org/bib_api</a:t>
            </a:r>
            <a:endParaRPr lang="en-US" sz="3200" dirty="0"/>
          </a:p>
        </p:txBody>
      </p:sp>
      <p:sp>
        <p:nvSpPr>
          <p:cNvPr id="6" name="Slide Number Placeholder 1"/>
          <p:cNvSpPr>
            <a:spLocks noGrp="1"/>
          </p:cNvSpPr>
          <p:nvPr>
            <p:ph type="sldNum" sz="quarter" idx="10"/>
          </p:nvPr>
        </p:nvSpPr>
        <p:spPr>
          <a:xfrm>
            <a:off x="756558" y="6412859"/>
            <a:ext cx="2743200" cy="365125"/>
          </a:xfrm>
        </p:spPr>
        <p:txBody>
          <a:bodyPr/>
          <a:lstStyle/>
          <a:p>
            <a:fld id="{2ED71448-5EFB-0642-BF11-F101B12AC392}" type="slidenum">
              <a:rPr lang="en-US" smtClean="0"/>
              <a:pPr/>
              <a:t>5</a:t>
            </a:fld>
            <a:endParaRPr lang="en-US"/>
          </a:p>
        </p:txBody>
      </p:sp>
    </p:spTree>
    <p:extLst>
      <p:ext uri="{BB962C8B-B14F-4D97-AF65-F5344CB8AC3E}">
        <p14:creationId xmlns:p14="http://schemas.microsoft.com/office/powerpoint/2010/main" val="1518999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Hands-on</a:t>
            </a:r>
            <a:r>
              <a:rPr lang="zh-CN" altLang="en-US" dirty="0"/>
              <a:t> </a:t>
            </a:r>
            <a:r>
              <a:rPr lang="en-US" altLang="zh-CN" dirty="0"/>
              <a:t>activity</a:t>
            </a:r>
            <a:endParaRPr lang="en-US" dirty="0"/>
          </a:p>
        </p:txBody>
      </p:sp>
      <p:sp>
        <p:nvSpPr>
          <p:cNvPr id="3" name="Content Placeholder 2"/>
          <p:cNvSpPr>
            <a:spLocks noGrp="1"/>
          </p:cNvSpPr>
          <p:nvPr>
            <p:ph sz="half" idx="1"/>
          </p:nvPr>
        </p:nvSpPr>
        <p:spPr>
          <a:xfrm>
            <a:off x="838199" y="1512886"/>
            <a:ext cx="11353801" cy="5834971"/>
          </a:xfrm>
        </p:spPr>
        <p:txBody>
          <a:bodyPr>
            <a:normAutofit/>
          </a:bodyPr>
          <a:lstStyle/>
          <a:p>
            <a:pPr>
              <a:lnSpc>
                <a:spcPct val="100000"/>
              </a:lnSpc>
            </a:pPr>
            <a:r>
              <a:rPr lang="en-US" dirty="0"/>
              <a:t>Use the HathiTrust Bibliographic API to retrieve the metadata for a volume of your choice</a:t>
            </a:r>
          </a:p>
          <a:p>
            <a:pPr lvl="1">
              <a:lnSpc>
                <a:spcPct val="100000"/>
              </a:lnSpc>
            </a:pPr>
            <a:r>
              <a:rPr lang="en-US" dirty="0"/>
              <a:t>Search HTDL for a volume (</a:t>
            </a:r>
            <a:r>
              <a:rPr lang="en-US" dirty="0" err="1"/>
              <a:t>hathitrust.org</a:t>
            </a:r>
            <a:r>
              <a:rPr lang="en-US" dirty="0"/>
              <a:t>)</a:t>
            </a:r>
          </a:p>
          <a:p>
            <a:pPr lvl="1">
              <a:lnSpc>
                <a:spcPct val="100000"/>
              </a:lnSpc>
            </a:pPr>
            <a:r>
              <a:rPr lang="en-US" dirty="0"/>
              <a:t>Click on the “Full view” or “Limited (search-only)”option of the volume</a:t>
            </a:r>
          </a:p>
          <a:p>
            <a:pPr lvl="1">
              <a:lnSpc>
                <a:spcPct val="100000"/>
              </a:lnSpc>
            </a:pPr>
            <a:r>
              <a:rPr lang="en-US" dirty="0"/>
              <a:t>Find the volume ID in the URL (all characters between “id=” and “;”, including all numbers and letters)</a:t>
            </a:r>
          </a:p>
          <a:p>
            <a:pPr lvl="1">
              <a:lnSpc>
                <a:spcPct val="100000"/>
              </a:lnSpc>
            </a:pPr>
            <a:endParaRPr lang="en-US" sz="500" dirty="0"/>
          </a:p>
          <a:p>
            <a:pPr lvl="1">
              <a:lnSpc>
                <a:spcPct val="100000"/>
              </a:lnSpc>
            </a:pPr>
            <a:endParaRPr lang="en-US" dirty="0"/>
          </a:p>
          <a:p>
            <a:pPr lvl="1">
              <a:lnSpc>
                <a:spcPct val="100000"/>
              </a:lnSpc>
            </a:pPr>
            <a:endParaRPr lang="en-US" dirty="0"/>
          </a:p>
          <a:p>
            <a:pPr lvl="1">
              <a:lnSpc>
                <a:spcPct val="100000"/>
              </a:lnSpc>
            </a:pPr>
            <a:endParaRPr lang="en-US" dirty="0"/>
          </a:p>
          <a:p>
            <a:pPr lvl="1">
              <a:lnSpc>
                <a:spcPct val="100000"/>
              </a:lnSpc>
            </a:pPr>
            <a:endParaRPr lang="en-US" dirty="0"/>
          </a:p>
          <a:p>
            <a:pPr lvl="1">
              <a:lnSpc>
                <a:spcPct val="100000"/>
              </a:lnSpc>
            </a:pPr>
            <a:endParaRPr lang="en-US" dirty="0"/>
          </a:p>
          <a:p>
            <a:pPr lvl="1">
              <a:lnSpc>
                <a:spcPct val="100000"/>
              </a:lnSpc>
            </a:pPr>
            <a:r>
              <a:rPr lang="en-US" dirty="0"/>
              <a:t>Retrieve the volume’s metadata with an API call</a:t>
            </a:r>
          </a:p>
        </p:txBody>
      </p:sp>
      <p:pic>
        <p:nvPicPr>
          <p:cNvPr id="4" name="Picture 3" descr="Find the volume ID in the URL of a volume in HTDL. It's all the characters after the &quot;id=&quot; and before the semicolon, including all numbers and letters." title="Screenshot of a volume's URL in HTDL"/>
          <p:cNvPicPr>
            <a:picLocks noChangeAspect="1"/>
          </p:cNvPicPr>
          <p:nvPr/>
        </p:nvPicPr>
        <p:blipFill rotWithShape="1">
          <a:blip r:embed="rId3">
            <a:extLst>
              <a:ext uri="{28A0092B-C50C-407E-A947-70E740481C1C}">
                <a14:useLocalDpi xmlns:a14="http://schemas.microsoft.com/office/drawing/2010/main" val="0"/>
              </a:ext>
            </a:extLst>
          </a:blip>
          <a:srcRect l="4198" r="12711" b="25156"/>
          <a:stretch/>
        </p:blipFill>
        <p:spPr>
          <a:xfrm>
            <a:off x="701566" y="4263923"/>
            <a:ext cx="11195644" cy="1985683"/>
          </a:xfrm>
          <a:prstGeom prst="rect">
            <a:avLst/>
          </a:prstGeom>
          <a:ln>
            <a:solidFill>
              <a:schemeClr val="tx1"/>
            </a:solidFill>
          </a:ln>
        </p:spPr>
      </p:pic>
      <p:sp>
        <p:nvSpPr>
          <p:cNvPr id="5" name="Oval 4"/>
          <p:cNvSpPr/>
          <p:nvPr/>
        </p:nvSpPr>
        <p:spPr>
          <a:xfrm>
            <a:off x="3914275" y="4174325"/>
            <a:ext cx="1925052" cy="611720"/>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405549" y="526940"/>
            <a:ext cx="3531736" cy="646331"/>
          </a:xfrm>
          <a:prstGeom prst="rect">
            <a:avLst/>
          </a:prstGeom>
        </p:spPr>
        <p:txBody>
          <a:bodyPr wrap="none">
            <a:spAutoFit/>
          </a:bodyPr>
          <a:lstStyle/>
          <a:p>
            <a:r>
              <a:rPr lang="en-US" sz="3600" dirty="0">
                <a:solidFill>
                  <a:srgbClr val="000000"/>
                </a:solidFill>
                <a:latin typeface="+mj-lt"/>
                <a:ea typeface="ＭＳ 明朝" charset="-128"/>
                <a:cs typeface="Arial" charset="0"/>
                <a:sym typeface="Wingdings" charset="2"/>
              </a:rPr>
              <a:t></a:t>
            </a:r>
            <a:r>
              <a:rPr lang="en-US" sz="3200" dirty="0">
                <a:solidFill>
                  <a:srgbClr val="000000"/>
                </a:solidFill>
                <a:latin typeface="+mj-lt"/>
                <a:ea typeface="ＭＳ 明朝" charset="-128"/>
              </a:rPr>
              <a:t> </a:t>
            </a:r>
            <a:r>
              <a:rPr lang="en-US" altLang="zh-CN" sz="2800" i="1" dirty="0">
                <a:solidFill>
                  <a:srgbClr val="000000"/>
                </a:solidFill>
                <a:latin typeface="+mj-lt"/>
                <a:ea typeface="ＭＳ 明朝" charset="-128"/>
              </a:rPr>
              <a:t>See</a:t>
            </a:r>
            <a:r>
              <a:rPr lang="zh-CN" altLang="en-US" sz="2800" i="1" dirty="0">
                <a:solidFill>
                  <a:srgbClr val="000000"/>
                </a:solidFill>
                <a:latin typeface="+mj-lt"/>
                <a:ea typeface="ＭＳ 明朝" charset="-128"/>
              </a:rPr>
              <a:t> </a:t>
            </a:r>
            <a:r>
              <a:rPr lang="en-US" altLang="zh-CN" sz="2800" i="1" dirty="0">
                <a:solidFill>
                  <a:srgbClr val="000000"/>
                </a:solidFill>
                <a:latin typeface="+mj-lt"/>
                <a:ea typeface="ＭＳ 明朝" charset="-128"/>
              </a:rPr>
              <a:t>Handout</a:t>
            </a:r>
            <a:r>
              <a:rPr lang="zh-CN" altLang="en-US" sz="2800" i="1" dirty="0">
                <a:solidFill>
                  <a:srgbClr val="000000"/>
                </a:solidFill>
                <a:latin typeface="+mj-lt"/>
                <a:ea typeface="ＭＳ 明朝" charset="-128"/>
              </a:rPr>
              <a:t> </a:t>
            </a:r>
            <a:r>
              <a:rPr lang="en-US" altLang="zh-CN" sz="2800" i="1" dirty="0" smtClean="0">
                <a:solidFill>
                  <a:srgbClr val="000000"/>
                </a:solidFill>
                <a:latin typeface="+mj-lt"/>
                <a:ea typeface="ＭＳ 明朝" charset="-128"/>
              </a:rPr>
              <a:t>p. </a:t>
            </a:r>
            <a:r>
              <a:rPr lang="en-US" altLang="zh-CN" sz="2800" i="1" dirty="0">
                <a:solidFill>
                  <a:srgbClr val="000000"/>
                </a:solidFill>
                <a:latin typeface="+mj-lt"/>
                <a:ea typeface="ＭＳ 明朝" charset="-128"/>
              </a:rPr>
              <a:t>1</a:t>
            </a:r>
            <a:endParaRPr lang="en-US" sz="2800" dirty="0">
              <a:latin typeface="+mj-lt"/>
            </a:endParaRPr>
          </a:p>
        </p:txBody>
      </p:sp>
      <p:sp>
        <p:nvSpPr>
          <p:cNvPr id="9" name="Slide Number Placeholder 1"/>
          <p:cNvSpPr>
            <a:spLocks noGrp="1"/>
          </p:cNvSpPr>
          <p:nvPr>
            <p:ph type="sldNum" sz="quarter" idx="10"/>
          </p:nvPr>
        </p:nvSpPr>
        <p:spPr>
          <a:xfrm>
            <a:off x="756558" y="6412859"/>
            <a:ext cx="2743200" cy="365125"/>
          </a:xfrm>
        </p:spPr>
        <p:txBody>
          <a:bodyPr/>
          <a:lstStyle/>
          <a:p>
            <a:fld id="{2ED71448-5EFB-0642-BF11-F101B12AC392}" type="slidenum">
              <a:rPr lang="en-US" smtClean="0"/>
              <a:pPr/>
              <a:t>6</a:t>
            </a:fld>
            <a:endParaRPr lang="en-US"/>
          </a:p>
        </p:txBody>
      </p:sp>
    </p:spTree>
    <p:extLst>
      <p:ext uri="{BB962C8B-B14F-4D97-AF65-F5344CB8AC3E}">
        <p14:creationId xmlns:p14="http://schemas.microsoft.com/office/powerpoint/2010/main" val="583017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25" y="200846"/>
            <a:ext cx="11979442" cy="1325563"/>
          </a:xfrm>
        </p:spPr>
        <p:txBody>
          <a:bodyPr/>
          <a:lstStyle/>
          <a:p>
            <a:r>
              <a:rPr lang="en-US" dirty="0"/>
              <a:t>Anatomy of an </a:t>
            </a:r>
            <a:r>
              <a:rPr lang="en-US" dirty="0" smtClean="0"/>
              <a:t>HTRC API </a:t>
            </a:r>
            <a:r>
              <a:rPr lang="en-US" dirty="0"/>
              <a:t>call</a:t>
            </a:r>
          </a:p>
        </p:txBody>
      </p:sp>
      <p:sp>
        <p:nvSpPr>
          <p:cNvPr id="3" name="Content Placeholder 2"/>
          <p:cNvSpPr>
            <a:spLocks noGrp="1"/>
          </p:cNvSpPr>
          <p:nvPr>
            <p:ph idx="1"/>
          </p:nvPr>
        </p:nvSpPr>
        <p:spPr>
          <a:xfrm>
            <a:off x="838200" y="1595664"/>
            <a:ext cx="11120718" cy="4712372"/>
          </a:xfrm>
        </p:spPr>
        <p:txBody>
          <a:bodyPr>
            <a:normAutofit/>
          </a:bodyPr>
          <a:lstStyle/>
          <a:p>
            <a:pPr>
              <a:lnSpc>
                <a:spcPct val="100000"/>
              </a:lnSpc>
            </a:pPr>
            <a:r>
              <a:rPr lang="en-US" dirty="0"/>
              <a:t>Types of </a:t>
            </a:r>
            <a:r>
              <a:rPr lang="en-US" altLang="zh-CN" dirty="0"/>
              <a:t>volume</a:t>
            </a:r>
            <a:r>
              <a:rPr lang="zh-CN" altLang="en-US" dirty="0"/>
              <a:t> </a:t>
            </a:r>
            <a:r>
              <a:rPr lang="en-US" dirty="0"/>
              <a:t>ID: </a:t>
            </a:r>
            <a:r>
              <a:rPr lang="en-US" dirty="0" err="1"/>
              <a:t>htid</a:t>
            </a:r>
            <a:r>
              <a:rPr lang="en-US" dirty="0"/>
              <a:t>, OCLC, record number, </a:t>
            </a:r>
            <a:r>
              <a:rPr lang="en-US" dirty="0" err="1"/>
              <a:t>lccn</a:t>
            </a:r>
            <a:r>
              <a:rPr lang="en-US" dirty="0"/>
              <a:t>, </a:t>
            </a:r>
            <a:r>
              <a:rPr lang="en-US" dirty="0" err="1"/>
              <a:t>isbn</a:t>
            </a:r>
            <a:r>
              <a:rPr lang="en-US" dirty="0"/>
              <a:t>, </a:t>
            </a:r>
            <a:r>
              <a:rPr lang="en-US" dirty="0" err="1"/>
              <a:t>issn</a:t>
            </a:r>
            <a:endParaRPr lang="en-US" dirty="0"/>
          </a:p>
          <a:p>
            <a:pPr>
              <a:lnSpc>
                <a:spcPct val="100000"/>
              </a:lnSpc>
            </a:pPr>
            <a:r>
              <a:rPr lang="en-US" dirty="0"/>
              <a:t>A structured URL</a:t>
            </a:r>
          </a:p>
          <a:p>
            <a:pPr marL="457200" lvl="1" indent="0">
              <a:lnSpc>
                <a:spcPct val="100000"/>
              </a:lnSpc>
              <a:buNone/>
            </a:pPr>
            <a:r>
              <a:rPr lang="en-US" dirty="0"/>
              <a:t>https://catalog.hathitrust.org/api/volumes</a:t>
            </a:r>
          </a:p>
          <a:p>
            <a:pPr marL="0" indent="0">
              <a:lnSpc>
                <a:spcPct val="100000"/>
              </a:lnSpc>
              <a:buNone/>
            </a:pPr>
            <a:r>
              <a:rPr lang="en-US" sz="2400" dirty="0"/>
              <a:t>      ________________________________/brief </a:t>
            </a:r>
            <a:r>
              <a:rPr lang="en-US" sz="2400" b="1" dirty="0"/>
              <a:t>OR</a:t>
            </a:r>
            <a:r>
              <a:rPr lang="en-US" sz="2400" dirty="0"/>
              <a:t> /full</a:t>
            </a:r>
          </a:p>
          <a:p>
            <a:pPr marL="457200" lvl="1" indent="0">
              <a:lnSpc>
                <a:spcPct val="100000"/>
              </a:lnSpc>
              <a:buNone/>
            </a:pPr>
            <a:r>
              <a:rPr lang="en-US" dirty="0"/>
              <a:t>___________________________________________/&lt;ID type&gt;</a:t>
            </a:r>
          </a:p>
          <a:p>
            <a:pPr marL="457200" lvl="1" indent="0">
              <a:lnSpc>
                <a:spcPct val="100000"/>
              </a:lnSpc>
              <a:buNone/>
            </a:pPr>
            <a:r>
              <a:rPr lang="en-US" dirty="0"/>
              <a:t>____________________________________________________/&lt;</a:t>
            </a:r>
            <a:r>
              <a:rPr lang="en-US" dirty="0" err="1"/>
              <a:t>ID.json</a:t>
            </a:r>
            <a:r>
              <a:rPr lang="en-US" dirty="0"/>
              <a:t>&gt;</a:t>
            </a:r>
          </a:p>
          <a:p>
            <a:pPr marL="0" indent="0">
              <a:lnSpc>
                <a:spcPct val="100000"/>
              </a:lnSpc>
              <a:buNone/>
            </a:pPr>
            <a:endParaRPr lang="en-US" sz="2400" dirty="0"/>
          </a:p>
          <a:p>
            <a:pPr marL="0" indent="0">
              <a:lnSpc>
                <a:spcPct val="100000"/>
              </a:lnSpc>
              <a:buNone/>
            </a:pPr>
            <a:r>
              <a:rPr lang="en-US" sz="2500" dirty="0"/>
              <a:t>https://catalog.hathitrust.org/api/volumes/full/htid/mdp.39015005337046.json </a:t>
            </a:r>
          </a:p>
        </p:txBody>
      </p:sp>
      <p:sp>
        <p:nvSpPr>
          <p:cNvPr id="4" name="Rectangle 3">
            <a:extLst>
              <a:ext uri="{FF2B5EF4-FFF2-40B4-BE49-F238E27FC236}">
                <a16:creationId xmlns:a16="http://schemas.microsoft.com/office/drawing/2014/main" id="{28E7C396-EA2B-C24A-BE23-62C37CB58552}"/>
              </a:ext>
            </a:extLst>
          </p:cNvPr>
          <p:cNvSpPr/>
          <p:nvPr/>
        </p:nvSpPr>
        <p:spPr>
          <a:xfrm>
            <a:off x="1113183" y="2610679"/>
            <a:ext cx="5777947" cy="477078"/>
          </a:xfrm>
          <a:prstGeom prst="rect">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FD09377-4DDF-074A-B10D-D0C2CA8301A0}"/>
              </a:ext>
            </a:extLst>
          </p:cNvPr>
          <p:cNvSpPr/>
          <p:nvPr/>
        </p:nvSpPr>
        <p:spPr>
          <a:xfrm>
            <a:off x="6838122" y="3085719"/>
            <a:ext cx="1842052" cy="477078"/>
          </a:xfrm>
          <a:prstGeom prst="rect">
            <a:avLst/>
          </a:prstGeom>
          <a:noFill/>
          <a:ln w="571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7A7F678-7002-2440-A59D-708CCF141EAD}"/>
              </a:ext>
            </a:extLst>
          </p:cNvPr>
          <p:cNvSpPr/>
          <p:nvPr/>
        </p:nvSpPr>
        <p:spPr>
          <a:xfrm>
            <a:off x="8666922" y="3536293"/>
            <a:ext cx="1510748" cy="477078"/>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3C84D0E-5FA7-2B48-8C50-EFACB37958A8}"/>
              </a:ext>
            </a:extLst>
          </p:cNvPr>
          <p:cNvSpPr/>
          <p:nvPr/>
        </p:nvSpPr>
        <p:spPr>
          <a:xfrm>
            <a:off x="10177670" y="4016631"/>
            <a:ext cx="1431234" cy="477078"/>
          </a:xfrm>
          <a:prstGeom prst="rect">
            <a:avLst/>
          </a:prstGeom>
          <a:noFill/>
          <a:ln w="57150">
            <a:solidFill>
              <a:srgbClr val="4B4E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1CFC4F26-7DE5-9540-BD2A-D5E99418AB99}"/>
              </a:ext>
            </a:extLst>
          </p:cNvPr>
          <p:cNvCxnSpPr>
            <a:cxnSpLocks/>
          </p:cNvCxnSpPr>
          <p:nvPr/>
        </p:nvCxnSpPr>
        <p:spPr>
          <a:xfrm>
            <a:off x="954159" y="5433392"/>
            <a:ext cx="5738189"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5EBC786-183B-8546-A542-E99CD4E026F2}"/>
              </a:ext>
            </a:extLst>
          </p:cNvPr>
          <p:cNvCxnSpPr>
            <a:cxnSpLocks/>
          </p:cNvCxnSpPr>
          <p:nvPr/>
        </p:nvCxnSpPr>
        <p:spPr>
          <a:xfrm>
            <a:off x="6692348" y="5433392"/>
            <a:ext cx="440635" cy="0"/>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D99330-429E-4A4D-BA0A-737BA7D89EB9}"/>
              </a:ext>
            </a:extLst>
          </p:cNvPr>
          <p:cNvCxnSpPr>
            <a:cxnSpLocks/>
          </p:cNvCxnSpPr>
          <p:nvPr/>
        </p:nvCxnSpPr>
        <p:spPr>
          <a:xfrm flipV="1">
            <a:off x="7132983" y="5433392"/>
            <a:ext cx="573157" cy="1"/>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D16478-B50E-9941-914B-CD8230F5BD5C}"/>
              </a:ext>
            </a:extLst>
          </p:cNvPr>
          <p:cNvCxnSpPr>
            <a:cxnSpLocks/>
          </p:cNvCxnSpPr>
          <p:nvPr/>
        </p:nvCxnSpPr>
        <p:spPr>
          <a:xfrm>
            <a:off x="7699513" y="5433392"/>
            <a:ext cx="4015411" cy="0"/>
          </a:xfrm>
          <a:prstGeom prst="line">
            <a:avLst/>
          </a:prstGeom>
          <a:ln w="57150">
            <a:solidFill>
              <a:srgbClr val="4B4EB6"/>
            </a:solidFill>
          </a:ln>
        </p:spPr>
        <p:style>
          <a:lnRef idx="1">
            <a:schemeClr val="accent1"/>
          </a:lnRef>
          <a:fillRef idx="0">
            <a:schemeClr val="accent1"/>
          </a:fillRef>
          <a:effectRef idx="0">
            <a:schemeClr val="accent1"/>
          </a:effectRef>
          <a:fontRef idx="minor">
            <a:schemeClr val="tx1"/>
          </a:fontRef>
        </p:style>
      </p:cxnSp>
      <p:sp>
        <p:nvSpPr>
          <p:cNvPr id="13" name="Slide Number Placeholder 1"/>
          <p:cNvSpPr>
            <a:spLocks noGrp="1"/>
          </p:cNvSpPr>
          <p:nvPr>
            <p:ph type="sldNum" sz="quarter" idx="10"/>
          </p:nvPr>
        </p:nvSpPr>
        <p:spPr>
          <a:xfrm>
            <a:off x="756558" y="6412859"/>
            <a:ext cx="2743200" cy="365125"/>
          </a:xfrm>
        </p:spPr>
        <p:txBody>
          <a:bodyPr/>
          <a:lstStyle/>
          <a:p>
            <a:fld id="{2ED71448-5EFB-0642-BF11-F101B12AC392}" type="slidenum">
              <a:rPr lang="en-US" smtClean="0"/>
              <a:pPr/>
              <a:t>7</a:t>
            </a:fld>
            <a:endParaRPr lang="en-US"/>
          </a:p>
        </p:txBody>
      </p:sp>
    </p:spTree>
    <p:extLst>
      <p:ext uri="{BB962C8B-B14F-4D97-AF65-F5344CB8AC3E}">
        <p14:creationId xmlns:p14="http://schemas.microsoft.com/office/powerpoint/2010/main" val="1966075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At the Reference Desk</a:t>
            </a:r>
            <a:endParaRPr lang="en-US" dirty="0"/>
          </a:p>
        </p:txBody>
      </p:sp>
      <p:sp>
        <p:nvSpPr>
          <p:cNvPr id="4" name="Content Placeholder 3"/>
          <p:cNvSpPr>
            <a:spLocks noGrp="1"/>
          </p:cNvSpPr>
          <p:nvPr>
            <p:ph sz="half" idx="1"/>
          </p:nvPr>
        </p:nvSpPr>
        <p:spPr>
          <a:xfrm>
            <a:off x="838200" y="1597025"/>
            <a:ext cx="11195957" cy="5260975"/>
          </a:xfrm>
        </p:spPr>
        <p:txBody>
          <a:bodyPr>
            <a:normAutofit/>
          </a:bodyPr>
          <a:lstStyle/>
          <a:p>
            <a:pPr marL="0" indent="-57150">
              <a:lnSpc>
                <a:spcPct val="150000"/>
              </a:lnSpc>
              <a:buNone/>
            </a:pPr>
            <a:r>
              <a:rPr lang="en-US" sz="2800" dirty="0" smtClean="0"/>
              <a:t>Even if you don’t know anything about programming you can:</a:t>
            </a:r>
          </a:p>
          <a:p>
            <a:pPr marL="400050" indent="-457200">
              <a:lnSpc>
                <a:spcPct val="150000"/>
              </a:lnSpc>
            </a:pPr>
            <a:r>
              <a:rPr lang="en-US" dirty="0" smtClean="0"/>
              <a:t>Help users find what bulk retrieval options, if any, are available for a </a:t>
            </a:r>
            <a:r>
              <a:rPr lang="en-US" dirty="0" smtClean="0"/>
              <a:t>source.</a:t>
            </a:r>
            <a:endParaRPr lang="en-US" dirty="0" smtClean="0"/>
          </a:p>
          <a:p>
            <a:pPr marL="400050" indent="-457200">
              <a:lnSpc>
                <a:spcPct val="150000"/>
              </a:lnSpc>
            </a:pPr>
            <a:r>
              <a:rPr lang="en-US" sz="2800" dirty="0" smtClean="0"/>
              <a:t>Help users find the API documentation, if there is an API.</a:t>
            </a:r>
          </a:p>
          <a:p>
            <a:pPr marL="857250" lvl="1" indent="-457200">
              <a:lnSpc>
                <a:spcPct val="150000"/>
              </a:lnSpc>
            </a:pPr>
            <a:r>
              <a:rPr lang="en-US" dirty="0" smtClean="0"/>
              <a:t>Good API documentation tells users: what “calls” they can make (the rules for asking for particular types of data), how to structure the calls, and what data format the response will come in.</a:t>
            </a:r>
            <a:endParaRPr lang="en-US" dirty="0"/>
          </a:p>
        </p:txBody>
      </p:sp>
      <p:sp>
        <p:nvSpPr>
          <p:cNvPr id="6" name="Slide Number Placeholder 1"/>
          <p:cNvSpPr>
            <a:spLocks noGrp="1"/>
          </p:cNvSpPr>
          <p:nvPr>
            <p:ph type="sldNum" sz="quarter" idx="10"/>
          </p:nvPr>
        </p:nvSpPr>
        <p:spPr>
          <a:xfrm>
            <a:off x="756558" y="6412859"/>
            <a:ext cx="2743200" cy="365125"/>
          </a:xfrm>
        </p:spPr>
        <p:txBody>
          <a:bodyPr/>
          <a:lstStyle/>
          <a:p>
            <a:fld id="{2ED71448-5EFB-0642-BF11-F101B12AC392}" type="slidenum">
              <a:rPr lang="en-US" smtClean="0"/>
              <a:pPr/>
              <a:t>8</a:t>
            </a:fld>
            <a:endParaRPr lang="en-US" dirty="0"/>
          </a:p>
        </p:txBody>
      </p:sp>
    </p:spTree>
    <p:extLst>
      <p:ext uri="{BB962C8B-B14F-4D97-AF65-F5344CB8AC3E}">
        <p14:creationId xmlns:p14="http://schemas.microsoft.com/office/powerpoint/2010/main" val="1989095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838199" y="1755188"/>
            <a:ext cx="10515600" cy="542904"/>
          </a:xfrm>
        </p:spPr>
        <p:txBody>
          <a:bodyPr>
            <a:normAutofit/>
          </a:bodyPr>
          <a:lstStyle/>
          <a:p>
            <a:pPr marL="0" indent="0">
              <a:spcBef>
                <a:spcPts val="0"/>
              </a:spcBef>
              <a:buNone/>
            </a:pPr>
            <a:r>
              <a:rPr lang="en-US" b="1" dirty="0"/>
              <a:t>HT and HTRC datasets</a:t>
            </a:r>
            <a:endParaRPr lang="en-US" sz="2000" dirty="0"/>
          </a:p>
          <a:p>
            <a:pPr>
              <a:spcBef>
                <a:spcPts val="0"/>
              </a:spcBef>
            </a:pPr>
            <a:endParaRPr lang="en-US" sz="2400" dirty="0"/>
          </a:p>
        </p:txBody>
      </p:sp>
      <p:sp>
        <p:nvSpPr>
          <p:cNvPr id="2" name="Title 1"/>
          <p:cNvSpPr>
            <a:spLocks noGrp="1"/>
          </p:cNvSpPr>
          <p:nvPr>
            <p:ph type="title"/>
          </p:nvPr>
        </p:nvSpPr>
        <p:spPr/>
        <p:txBody>
          <a:bodyPr>
            <a:normAutofit/>
          </a:bodyPr>
          <a:lstStyle/>
          <a:p>
            <a:r>
              <a:rPr lang="en-US" altLang="zh-CN" dirty="0"/>
              <a:t>Bulk</a:t>
            </a:r>
            <a:r>
              <a:rPr lang="en-US" dirty="0"/>
              <a:t> HathiTrust data access</a:t>
            </a:r>
          </a:p>
        </p:txBody>
      </p:sp>
      <p:graphicFrame>
        <p:nvGraphicFramePr>
          <p:cNvPr id="3" name="Table 2"/>
          <p:cNvGraphicFramePr>
            <a:graphicFrameLocks noGrp="1"/>
          </p:cNvGraphicFramePr>
          <p:nvPr>
            <p:extLst/>
          </p:nvPr>
        </p:nvGraphicFramePr>
        <p:xfrm>
          <a:off x="838200" y="2538526"/>
          <a:ext cx="10515599" cy="3890516"/>
        </p:xfrm>
        <a:graphic>
          <a:graphicData uri="http://schemas.openxmlformats.org/drawingml/2006/table">
            <a:tbl>
              <a:tblPr firstRow="1" bandRow="1">
                <a:tableStyleId>{21E4AEA4-8DFA-4A89-87EB-49C32662AFE0}</a:tableStyleId>
              </a:tblPr>
              <a:tblGrid>
                <a:gridCol w="1962873">
                  <a:extLst>
                    <a:ext uri="{9D8B030D-6E8A-4147-A177-3AD203B41FA5}">
                      <a16:colId xmlns:a16="http://schemas.microsoft.com/office/drawing/2014/main" val="20000"/>
                    </a:ext>
                  </a:extLst>
                </a:gridCol>
                <a:gridCol w="2095018">
                  <a:extLst>
                    <a:ext uri="{9D8B030D-6E8A-4147-A177-3AD203B41FA5}">
                      <a16:colId xmlns:a16="http://schemas.microsoft.com/office/drawing/2014/main" val="20001"/>
                    </a:ext>
                  </a:extLst>
                </a:gridCol>
                <a:gridCol w="3622876">
                  <a:extLst>
                    <a:ext uri="{9D8B030D-6E8A-4147-A177-3AD203B41FA5}">
                      <a16:colId xmlns:a16="http://schemas.microsoft.com/office/drawing/2014/main" val="20002"/>
                    </a:ext>
                  </a:extLst>
                </a:gridCol>
                <a:gridCol w="2834832">
                  <a:extLst>
                    <a:ext uri="{9D8B030D-6E8A-4147-A177-3AD203B41FA5}">
                      <a16:colId xmlns:a16="http://schemas.microsoft.com/office/drawing/2014/main" val="20003"/>
                    </a:ext>
                  </a:extLst>
                </a:gridCol>
              </a:tblGrid>
              <a:tr h="548458">
                <a:tc>
                  <a:txBody>
                    <a:bodyPr/>
                    <a:lstStyle/>
                    <a:p>
                      <a:r>
                        <a:rPr lang="en-US" sz="2400" dirty="0"/>
                        <a:t>Dataset</a:t>
                      </a:r>
                    </a:p>
                  </a:txBody>
                  <a:tcPr/>
                </a:tc>
                <a:tc>
                  <a:txBody>
                    <a:bodyPr/>
                    <a:lstStyle/>
                    <a:p>
                      <a:r>
                        <a:rPr lang="en-US" sz="2400" dirty="0"/>
                        <a:t>Kind</a:t>
                      </a:r>
                      <a:r>
                        <a:rPr lang="en-US" sz="2400" baseline="0" dirty="0"/>
                        <a:t> of data</a:t>
                      </a:r>
                      <a:endParaRPr lang="en-US" sz="2400" dirty="0"/>
                    </a:p>
                  </a:txBody>
                  <a:tcPr/>
                </a:tc>
                <a:tc>
                  <a:txBody>
                    <a:bodyPr/>
                    <a:lstStyle/>
                    <a:p>
                      <a:r>
                        <a:rPr lang="en-US" sz="2400" dirty="0"/>
                        <a:t>Description</a:t>
                      </a:r>
                    </a:p>
                  </a:txBody>
                  <a:tcPr/>
                </a:tc>
                <a:tc>
                  <a:txBody>
                    <a:bodyPr/>
                    <a:lstStyle/>
                    <a:p>
                      <a:r>
                        <a:rPr lang="en-US" sz="2400" dirty="0"/>
                        <a:t>Volumes available</a:t>
                      </a:r>
                    </a:p>
                  </a:txBody>
                  <a:tcPr/>
                </a:tc>
                <a:extLst>
                  <a:ext uri="{0D108BD9-81ED-4DB2-BD59-A6C34878D82A}">
                    <a16:rowId xmlns:a16="http://schemas.microsoft.com/office/drawing/2014/main" val="10000"/>
                  </a:ext>
                </a:extLst>
              </a:tr>
              <a:tr h="964618">
                <a:tc>
                  <a:txBody>
                    <a:bodyPr/>
                    <a:lstStyle/>
                    <a:p>
                      <a:r>
                        <a:rPr lang="en-US" sz="2400" dirty="0"/>
                        <a:t>HT Custom</a:t>
                      </a:r>
                      <a:r>
                        <a:rPr lang="en-US" sz="2400" baseline="0" dirty="0"/>
                        <a:t> data request</a:t>
                      </a:r>
                      <a:endParaRPr lang="en-US" sz="2400" dirty="0"/>
                    </a:p>
                  </a:txBody>
                  <a:tcPr/>
                </a:tc>
                <a:tc>
                  <a:txBody>
                    <a:bodyPr/>
                    <a:lstStyle/>
                    <a:p>
                      <a:r>
                        <a:rPr lang="en-US" sz="2400" dirty="0"/>
                        <a:t>Full</a:t>
                      </a:r>
                      <a:r>
                        <a:rPr lang="en-US" sz="2400" baseline="0" dirty="0"/>
                        <a:t> text</a:t>
                      </a:r>
                      <a:endParaRPr lang="en-US" sz="2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Download page images and plain text OCR</a:t>
                      </a:r>
                      <a:endParaRPr lang="en-US" sz="2400"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Public</a:t>
                      </a:r>
                      <a:r>
                        <a:rPr lang="en-US" sz="2400" baseline="0" dirty="0"/>
                        <a:t> domain</a:t>
                      </a:r>
                      <a:endParaRPr lang="en-US" sz="2400" b="0" dirty="0"/>
                    </a:p>
                  </a:txBody>
                  <a:tcPr/>
                </a:tc>
                <a:extLst>
                  <a:ext uri="{0D108BD9-81ED-4DB2-BD59-A6C34878D82A}">
                    <a16:rowId xmlns:a16="http://schemas.microsoft.com/office/drawing/2014/main" val="10001"/>
                  </a:ext>
                </a:extLst>
              </a:tr>
              <a:tr h="977033">
                <a:tc>
                  <a:txBody>
                    <a:bodyPr/>
                    <a:lstStyle/>
                    <a:p>
                      <a:r>
                        <a:rPr lang="en-US" sz="2400" dirty="0"/>
                        <a:t>HTRC Extracted</a:t>
                      </a:r>
                      <a:r>
                        <a:rPr lang="en-US" sz="2400" baseline="0" dirty="0"/>
                        <a:t> Features</a:t>
                      </a:r>
                      <a:endParaRPr lang="en-US" sz="2400" dirty="0"/>
                    </a:p>
                  </a:txBody>
                  <a:tcPr/>
                </a:tc>
                <a:tc>
                  <a:txBody>
                    <a:bodyPr/>
                    <a:lstStyle/>
                    <a:p>
                      <a:r>
                        <a:rPr lang="en-US" sz="2400" dirty="0"/>
                        <a:t>Abstracted</a:t>
                      </a:r>
                      <a:r>
                        <a:rPr lang="en-US" sz="2400" baseline="0" dirty="0"/>
                        <a:t> text and metadata</a:t>
                      </a:r>
                      <a:endParaRPr lang="en-US" sz="2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JSON</a:t>
                      </a:r>
                      <a:r>
                        <a:rPr lang="en-US" sz="2400" baseline="0" dirty="0"/>
                        <a:t> files for </a:t>
                      </a:r>
                      <a:r>
                        <a:rPr lang="en-US" sz="2400" baseline="0" dirty="0" err="1"/>
                        <a:t>eachof</a:t>
                      </a:r>
                      <a:r>
                        <a:rPr lang="en-US" sz="2400" baseline="0" dirty="0"/>
                        <a:t> 15.7 million volumes in HathiTrust</a:t>
                      </a:r>
                      <a:endParaRPr lang="en-US" sz="2400" b="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All </a:t>
                      </a:r>
                      <a:endParaRPr lang="en-US" sz="2400" b="0" dirty="0"/>
                    </a:p>
                  </a:txBody>
                  <a:tcPr/>
                </a:tc>
                <a:extLst>
                  <a:ext uri="{0D108BD9-81ED-4DB2-BD59-A6C34878D82A}">
                    <a16:rowId xmlns:a16="http://schemas.microsoft.com/office/drawing/2014/main" val="10002"/>
                  </a:ext>
                </a:extLst>
              </a:tr>
              <a:tr h="977033">
                <a:tc>
                  <a:txBody>
                    <a:bodyPr/>
                    <a:lstStyle/>
                    <a:p>
                      <a:r>
                        <a:rPr lang="en-US" sz="2400" dirty="0"/>
                        <a:t>HTRC Data API</a:t>
                      </a:r>
                    </a:p>
                  </a:txBody>
                  <a:tcPr/>
                </a:tc>
                <a:tc>
                  <a:txBody>
                    <a:bodyPr/>
                    <a:lstStyle/>
                    <a:p>
                      <a:r>
                        <a:rPr lang="en-US" sz="2400" dirty="0"/>
                        <a:t>Full</a:t>
                      </a:r>
                      <a:r>
                        <a:rPr lang="en-US" sz="2400" baseline="0" dirty="0"/>
                        <a:t> text</a:t>
                      </a:r>
                      <a:endParaRPr lang="en-US" sz="2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0" dirty="0"/>
                        <a:t>Plain text OCR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0" dirty="0"/>
                        <a:t>All for HT members; public domain for others</a:t>
                      </a:r>
                    </a:p>
                  </a:txBody>
                  <a:tcPr/>
                </a:tc>
                <a:extLst>
                  <a:ext uri="{0D108BD9-81ED-4DB2-BD59-A6C34878D82A}">
                    <a16:rowId xmlns:a16="http://schemas.microsoft.com/office/drawing/2014/main" val="10003"/>
                  </a:ext>
                </a:extLst>
              </a:tr>
            </a:tbl>
          </a:graphicData>
        </a:graphic>
      </p:graphicFrame>
      <p:sp>
        <p:nvSpPr>
          <p:cNvPr id="8" name="Slide Number Placeholder 1"/>
          <p:cNvSpPr>
            <a:spLocks noGrp="1"/>
          </p:cNvSpPr>
          <p:nvPr>
            <p:ph type="sldNum" sz="quarter" idx="10"/>
          </p:nvPr>
        </p:nvSpPr>
        <p:spPr>
          <a:xfrm>
            <a:off x="756558" y="6412859"/>
            <a:ext cx="2743200" cy="365125"/>
          </a:xfrm>
        </p:spPr>
        <p:txBody>
          <a:bodyPr/>
          <a:lstStyle/>
          <a:p>
            <a:fld id="{2ED71448-5EFB-0642-BF11-F101B12AC392}" type="slidenum">
              <a:rPr lang="en-US" smtClean="0"/>
              <a:pPr/>
              <a:t>9</a:t>
            </a:fld>
            <a:endParaRPr lang="en-US"/>
          </a:p>
        </p:txBody>
      </p:sp>
    </p:spTree>
    <p:extLst>
      <p:ext uri="{BB962C8B-B14F-4D97-AF65-F5344CB8AC3E}">
        <p14:creationId xmlns:p14="http://schemas.microsoft.com/office/powerpoint/2010/main" val="1342487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rf_new" id="{277A12E7-0EBB-E242-B611-5D4AFC495F46}" vid="{648B51B1-504A-2141-BA93-16564EC0D2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ddrf_new</Template>
  <TotalTime>38219</TotalTime>
  <Words>1870</Words>
  <Application>Microsoft Office PowerPoint</Application>
  <PresentationFormat>Widescreen</PresentationFormat>
  <Paragraphs>140</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Courier New</vt:lpstr>
      <vt:lpstr>DengXian</vt:lpstr>
      <vt:lpstr>ＭＳ 明朝</vt:lpstr>
      <vt:lpstr>黑体</vt:lpstr>
      <vt:lpstr>Wingdings</vt:lpstr>
      <vt:lpstr>Office Theme</vt:lpstr>
      <vt:lpstr>Module 2.2: Gathering Textual Data  Bulk retrieval (overview)</vt:lpstr>
      <vt:lpstr>Bulk retrieval</vt:lpstr>
      <vt:lpstr>Automating retrieval</vt:lpstr>
      <vt:lpstr>Web scraping for the wise</vt:lpstr>
      <vt:lpstr>HathiTrust Bibliographic API</vt:lpstr>
      <vt:lpstr>Hands-on activity</vt:lpstr>
      <vt:lpstr>Anatomy of an HTRC API call</vt:lpstr>
      <vt:lpstr>At the Reference Desk</vt:lpstr>
      <vt:lpstr>Bulk HathiTrust data access</vt:lpstr>
      <vt:lpstr>Questions?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Gathering Textual Data   Automated WHAT</dc:title>
  <dc:creator>Microsoft Office User</dc:creator>
  <cp:lastModifiedBy>Tracy, Daniel</cp:lastModifiedBy>
  <cp:revision>232</cp:revision>
  <dcterms:created xsi:type="dcterms:W3CDTF">2017-04-28T19:08:24Z</dcterms:created>
  <dcterms:modified xsi:type="dcterms:W3CDTF">2019-07-29T15:54:40Z</dcterms:modified>
</cp:coreProperties>
</file>