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sldIdLst>
    <p:sldId id="288" r:id="rId2"/>
    <p:sldId id="292" r:id="rId3"/>
    <p:sldId id="293" r:id="rId4"/>
    <p:sldId id="294" r:id="rId5"/>
    <p:sldId id="295" r:id="rId6"/>
    <p:sldId id="296" r:id="rId7"/>
    <p:sldId id="297" r:id="rId8"/>
    <p:sldId id="313" r:id="rId9"/>
    <p:sldId id="317" r:id="rId10"/>
    <p:sldId id="31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39"/>
    <p:restoredTop sz="75758"/>
  </p:normalViewPr>
  <p:slideViewPr>
    <p:cSldViewPr snapToGrid="0" snapToObjects="1">
      <p:cViewPr varScale="1">
        <p:scale>
          <a:sx n="87" d="100"/>
          <a:sy n="87" d="100"/>
        </p:scale>
        <p:origin x="112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FAD45-6BF0-D34D-9E2F-491457E52E47}" type="datetimeFigureOut">
              <a:rPr lang="en-US" smtClean="0"/>
              <a:t>7/22/2019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8CD09-B752-B54F-9BC6-8FE30793453A}" type="slidenum">
              <a:rPr lang="en-US" smtClean="0"/>
              <a:t>‹#›</a:t>
            </a:fld>
            <a:endParaRPr lang="en-US"/>
          </a:p>
        </p:txBody>
      </p:sp>
    </p:spTree>
    <p:extLst>
      <p:ext uri="{BB962C8B-B14F-4D97-AF65-F5344CB8AC3E}">
        <p14:creationId xmlns:p14="http://schemas.microsoft.com/office/powerpoint/2010/main" val="1526919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order to do text analysis, a researcher needs some proficiency in wrangling and cleaning textual data. This module address the skills needed to prepare text for analysis after it has been acquired.</a:t>
            </a:r>
            <a:r>
              <a:rPr lang="zh-CN" altLang="en-US" sz="1200" kern="1200" dirty="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abbreviated version of module 3 has been adapted from the original full module provided by HTRC by Daniel Tracy, Head, Scholarly Communication and Publishing at the University of Illinois at Urbana Champaign.</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zh-CN" altLang="en-US" dirty="0"/>
              <a:t> </a:t>
            </a:r>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1</a:t>
            </a:fld>
            <a:endParaRPr lang="en-US"/>
          </a:p>
        </p:txBody>
      </p:sp>
    </p:spTree>
    <p:extLst>
      <p:ext uri="{BB962C8B-B14F-4D97-AF65-F5344CB8AC3E}">
        <p14:creationId xmlns:p14="http://schemas.microsoft.com/office/powerpoint/2010/main" val="687542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a:solidFill>
                  <a:schemeClr val="tx1"/>
                </a:solidFill>
                <a:effectLst/>
                <a:latin typeface="+mn-lt"/>
                <a:ea typeface="+mn-ea"/>
                <a:cs typeface="+mn-cs"/>
              </a:rPr>
              <a:t>(Show references so attendees know where to find them later.)</a:t>
            </a:r>
            <a:endParaRPr lang="en-US" sz="1200" kern="120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10</a:t>
            </a:fld>
            <a:endParaRPr lang="en-US"/>
          </a:p>
        </p:txBody>
      </p:sp>
    </p:spTree>
    <p:extLst>
      <p:ext uri="{BB962C8B-B14F-4D97-AF65-F5344CB8AC3E}">
        <p14:creationId xmlns:p14="http://schemas.microsoft.com/office/powerpoint/2010/main" val="609250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We’re not always used to thinking about text as data, but text can be viewed as data and analyzed in certain ways in digital scholarship.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approaching text as data, here are some things to keep in mind:</a:t>
            </a:r>
          </a:p>
          <a:p>
            <a:endParaRPr lang="en-US" sz="1200" kern="1200" dirty="0">
              <a:solidFill>
                <a:schemeClr val="tx1"/>
              </a:solidFill>
              <a:effectLst/>
              <a:latin typeface="+mn-lt"/>
              <a:ea typeface="+mn-ea"/>
              <a:cs typeface="+mn-cs"/>
            </a:endParaRPr>
          </a:p>
          <a:p>
            <a:pPr marL="171450" indent="-171450">
              <a:buFont typeface="Arial" charset="0"/>
              <a:buChar char="•"/>
            </a:pPr>
            <a:r>
              <a:rPr lang="en-US" sz="1200" kern="1200" dirty="0">
                <a:solidFill>
                  <a:schemeClr val="tx1"/>
                </a:solidFill>
                <a:effectLst/>
                <a:latin typeface="+mn-lt"/>
                <a:ea typeface="+mn-ea"/>
                <a:cs typeface="+mn-cs"/>
              </a:rPr>
              <a:t>First, having textual data of sufficient quality is important. Textual data quality is determined by how it’s created. Hand-keyed text is often of the best quality, while text obtained by OCR, Optical Character Recognition, can vary in quality. Raw, uncorrected OCR text is dirty, and it can only become clean until it is corrected. Please note that </a:t>
            </a:r>
            <a:r>
              <a:rPr lang="en-US" sz="1200" kern="1200" dirty="0" err="1">
                <a:solidFill>
                  <a:schemeClr val="tx1"/>
                </a:solidFill>
                <a:effectLst/>
                <a:latin typeface="+mn-lt"/>
                <a:ea typeface="+mn-ea"/>
                <a:cs typeface="+mn-cs"/>
              </a:rPr>
              <a:t>HathiTrust</a:t>
            </a:r>
            <a:r>
              <a:rPr lang="en-US" sz="1200" kern="1200" dirty="0">
                <a:solidFill>
                  <a:schemeClr val="tx1"/>
                </a:solidFill>
                <a:effectLst/>
                <a:latin typeface="+mn-lt"/>
                <a:ea typeface="+mn-ea"/>
                <a:cs typeface="+mn-cs"/>
              </a:rPr>
              <a:t> OCR is dirty and uncorrected.</a:t>
            </a:r>
          </a:p>
          <a:p>
            <a:pPr lvl="0"/>
            <a:r>
              <a:rPr lang="en-US" sz="1200" kern="1200" dirty="0" smtClean="0">
                <a:solidFill>
                  <a:schemeClr val="tx1"/>
                </a:solidFill>
                <a:effectLst/>
                <a:latin typeface="+mn-lt"/>
                <a:ea typeface="+mn-ea"/>
                <a:cs typeface="+mn-cs"/>
              </a:rPr>
              <a:t>When </a:t>
            </a:r>
            <a:r>
              <a:rPr lang="en-US" sz="1200" kern="1200" dirty="0">
                <a:solidFill>
                  <a:schemeClr val="tx1"/>
                </a:solidFill>
                <a:effectLst/>
                <a:latin typeface="+mn-lt"/>
                <a:ea typeface="+mn-ea"/>
                <a:cs typeface="+mn-cs"/>
              </a:rPr>
              <a:t>preparing text, one can think in terms of what Geoffrey Rockwell has called text decomposition or re-composition. The text will be split, combined, or represented in ways that distinguish it from human readable text. It may involve discarding some text, and requires the researcher to shift their understanding of the text from human-legible object to data. What stays, what goes, and how things are manipulated is a researcher’s choice. While there are emerging best practices, there isn’t a step-by-step guide to follow.</a:t>
            </a:r>
          </a:p>
        </p:txBody>
      </p:sp>
      <p:sp>
        <p:nvSpPr>
          <p:cNvPr id="4" name="Slide Number Placeholder 3"/>
          <p:cNvSpPr>
            <a:spLocks noGrp="1"/>
          </p:cNvSpPr>
          <p:nvPr>
            <p:ph type="sldNum" sz="quarter" idx="10"/>
          </p:nvPr>
        </p:nvSpPr>
        <p:spPr/>
        <p:txBody>
          <a:bodyPr/>
          <a:lstStyle/>
          <a:p>
            <a:fld id="{9D3892FF-6665-124C-8005-D75AA0112EBA}" type="slidenum">
              <a:rPr lang="en-US" smtClean="0"/>
              <a:t>2</a:t>
            </a:fld>
            <a:endParaRPr lang="en-US"/>
          </a:p>
        </p:txBody>
      </p:sp>
    </p:spTree>
    <p:extLst>
      <p:ext uri="{BB962C8B-B14F-4D97-AF65-F5344CB8AC3E}">
        <p14:creationId xmlns:p14="http://schemas.microsoft.com/office/powerpoint/2010/main" val="1672817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After gathering the data needed for research and before conducting the actual analysis, data often requires preparation. </a:t>
            </a:r>
            <a:r>
              <a:rPr lang="en-US" u="none" strike="noStrike" dirty="0">
                <a:effectLst/>
              </a:rPr>
              <a:t>Preparing data, which has been referred to as “janitorial work,” takes a lot of time and effort</a:t>
            </a:r>
            <a:r>
              <a:rPr lang="en-US" altLang="zh-CN" u="none" strike="noStrike" dirty="0">
                <a:effectLst/>
              </a:rPr>
              <a:t>.</a:t>
            </a:r>
          </a:p>
          <a:p>
            <a:pPr lvl="0"/>
            <a:endParaRPr lang="en-US" u="none" strike="noStrike" dirty="0">
              <a:effectLst/>
            </a:endParaRPr>
          </a:p>
          <a:p>
            <a:pPr lvl="0"/>
            <a:r>
              <a:rPr lang="en-US" u="none" strike="noStrike" dirty="0">
                <a:effectLst/>
              </a:rPr>
              <a:t>Examples of what may be necessary to do before the data is in a workable state: </a:t>
            </a:r>
          </a:p>
          <a:p>
            <a:pPr marL="171450" lvl="0" indent="-171450">
              <a:buFont typeface="Arial" charset="0"/>
              <a:buChar char="•"/>
            </a:pPr>
            <a:r>
              <a:rPr lang="en-US" sz="1200" kern="1200" dirty="0">
                <a:solidFill>
                  <a:schemeClr val="tx1"/>
                </a:solidFill>
                <a:effectLst/>
                <a:latin typeface="+mn-lt"/>
                <a:ea typeface="+mn-ea"/>
                <a:cs typeface="+mn-cs"/>
              </a:rPr>
              <a:t>Correcting OCR errors.</a:t>
            </a:r>
            <a:endParaRPr lang="en-US" sz="14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Removing title and header information.</a:t>
            </a:r>
            <a:endParaRPr lang="en-US" sz="14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Removing html or xml tags.</a:t>
            </a:r>
            <a:endParaRPr lang="en-US" sz="14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Splitting or combining files. </a:t>
            </a:r>
            <a:endParaRPr lang="en-US" sz="14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Removing certain words or punctuation marks.</a:t>
            </a:r>
            <a:endParaRPr lang="en-US" sz="1400" kern="1200" dirty="0">
              <a:solidFill>
                <a:schemeClr val="tx1"/>
              </a:solidFill>
              <a:effectLst/>
              <a:latin typeface="+mn-lt"/>
              <a:ea typeface="+mn-ea"/>
              <a:cs typeface="+mn-cs"/>
            </a:endParaRPr>
          </a:p>
          <a:p>
            <a:pPr marL="171450" lvl="0" indent="-171450">
              <a:buFont typeface="Arial" charset="0"/>
              <a:buChar char="•"/>
            </a:pPr>
            <a:r>
              <a:rPr lang="en-US" sz="1200" kern="1200" dirty="0">
                <a:solidFill>
                  <a:schemeClr val="tx1"/>
                </a:solidFill>
                <a:effectLst/>
                <a:latin typeface="+mn-lt"/>
                <a:ea typeface="+mn-ea"/>
                <a:cs typeface="+mn-cs"/>
              </a:rPr>
              <a:t>Making text into lowercase.</a:t>
            </a:r>
            <a:endParaRPr lang="en-US" sz="1400" kern="1200" dirty="0">
              <a:solidFill>
                <a:schemeClr val="tx1"/>
              </a:solidFill>
              <a:effectLst/>
              <a:latin typeface="+mn-lt"/>
              <a:ea typeface="+mn-ea"/>
              <a:cs typeface="+mn-cs"/>
            </a:endParaRPr>
          </a:p>
          <a:p>
            <a:pPr lvl="0"/>
            <a:endParaRPr lang="en-US" u="none" strike="noStrike" dirty="0">
              <a:effectLst/>
            </a:endParaRPr>
          </a:p>
          <a:p>
            <a:r>
              <a:rPr lang="en-US" sz="1200" kern="1200" dirty="0">
                <a:solidFill>
                  <a:schemeClr val="tx1"/>
                </a:solidFill>
                <a:effectLst/>
                <a:latin typeface="+mn-lt"/>
                <a:ea typeface="+mn-ea"/>
                <a:cs typeface="+mn-cs"/>
              </a:rPr>
              <a:t>This is where scripting is helpful – a person isn’t going to (or shouldn’t) open every file one-by-one and do all this clean-up work manually. </a:t>
            </a:r>
          </a:p>
          <a:p>
            <a:endParaRPr lang="en-US" dirty="0"/>
          </a:p>
        </p:txBody>
      </p:sp>
      <p:sp>
        <p:nvSpPr>
          <p:cNvPr id="4" name="Slide Number Placeholder 3"/>
          <p:cNvSpPr>
            <a:spLocks noGrp="1"/>
          </p:cNvSpPr>
          <p:nvPr>
            <p:ph type="sldNum" sz="quarter" idx="10"/>
          </p:nvPr>
        </p:nvSpPr>
        <p:spPr/>
        <p:txBody>
          <a:bodyPr/>
          <a:lstStyle/>
          <a:p>
            <a:fld id="{3D634977-6EA0-E644-977B-802B3FF034B2}" type="slidenum">
              <a:rPr lang="en-US" smtClean="0"/>
              <a:t>3</a:t>
            </a:fld>
            <a:endParaRPr lang="en-US"/>
          </a:p>
        </p:txBody>
      </p:sp>
    </p:spTree>
    <p:extLst>
      <p:ext uri="{BB962C8B-B14F-4D97-AF65-F5344CB8AC3E}">
        <p14:creationId xmlns:p14="http://schemas.microsoft.com/office/powerpoint/2010/main" val="1200196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Next, we will introduce some key concepts that researchers are likely to encounter while preparing text for analysis.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mentioned, preparing text often involves splitting and combining files. In text analysis, splitting files is commonly referred to as chunking text. It means splitting text into smaller pieces before analysis. The text may be divided by paragraph, chapter, or a chosen number of words (e.g. 1000 word chunks). Let’s say that we have a whole text that consist of speeches of Abraham Lincoln. Before conducting analysis, the researcher may need to split the text into individual speeches. </a:t>
            </a:r>
            <a:r>
              <a:rPr lang="en-US" altLang="zh-CN" sz="1200" kern="1200" dirty="0">
                <a:solidFill>
                  <a:schemeClr val="tx1"/>
                </a:solidFill>
                <a:effectLst/>
                <a:latin typeface="+mn-lt"/>
                <a:ea typeface="+mn-ea"/>
                <a:cs typeface="+mn-cs"/>
              </a:rPr>
              <a:t>This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process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can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called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chunking</a:t>
            </a:r>
            <a:r>
              <a:rPr lang="zh-CN" altLang="en-US" sz="1200" kern="1200" baseline="0" dirty="0">
                <a:solidFill>
                  <a:schemeClr val="tx1"/>
                </a:solidFill>
                <a:effectLst/>
                <a:latin typeface="+mn-lt"/>
                <a:ea typeface="+mn-ea"/>
                <a:cs typeface="+mn-cs"/>
              </a:rPr>
              <a:t> </a:t>
            </a:r>
            <a:r>
              <a:rPr lang="en-US" altLang="zh-CN" sz="1200" kern="1200" baseline="0" dirty="0">
                <a:solidFill>
                  <a:schemeClr val="tx1"/>
                </a:solidFill>
                <a:effectLst/>
                <a:latin typeface="+mn-lt"/>
                <a:ea typeface="+mn-ea"/>
                <a:cs typeface="+mn-cs"/>
              </a:rPr>
              <a:t>text.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53A730F-BF44-DB45-8FF7-BA9FD32FADF5}" type="slidenum">
              <a:rPr lang="en-US" smtClean="0"/>
              <a:pPr/>
              <a:t>4</a:t>
            </a:fld>
            <a:endParaRPr lang="en-US"/>
          </a:p>
        </p:txBody>
      </p:sp>
    </p:spTree>
    <p:extLst>
      <p:ext uri="{BB962C8B-B14F-4D97-AF65-F5344CB8AC3E}">
        <p14:creationId xmlns:p14="http://schemas.microsoft.com/office/powerpoint/2010/main" val="495901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opposite process that needs to be done just as often is combining text into larger pieces before analysis, which can be referred to as grouping text. Let’s look at political speeches as an example. Say that this time we have individual texts of various speeches made by Abraham Lincoln as well as George Washington. Before conducting our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analysis, we may need to group the texts by combining all speeches by Lincoln into one group and all speeches by Washington into another group.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Both chunking (from the previous slide) and grouping are ways of modifying the unit of analysis for the researcher, and it’s wholly dependent on what the researcher wants to study. Maybe someone wants to compare all of Abraham Lincoln to all of George Washington, then they could create two large “buckets” of data via chunking. Or someone only wants to compare the chapters in John F. Kennedy’s “Profiles in Courage” to see how descriptions of the figures it profiled are similar or different, then a researcher might split a single work out by chapter. Those are simplistic examples, but</a:t>
            </a:r>
            <a:r>
              <a:rPr lang="en-US" sz="1200" kern="1200" baseline="0" dirty="0">
                <a:solidFill>
                  <a:schemeClr val="tx1"/>
                </a:solidFill>
                <a:effectLst/>
                <a:latin typeface="+mn-lt"/>
                <a:ea typeface="+mn-ea"/>
                <a:cs typeface="+mn-cs"/>
              </a:rPr>
              <a:t> they highlight the kinds of splitting and combining that may happen.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53A730F-BF44-DB45-8FF7-BA9FD32FADF5}" type="slidenum">
              <a:rPr lang="en-US" smtClean="0"/>
              <a:pPr/>
              <a:t>5</a:t>
            </a:fld>
            <a:endParaRPr lang="en-US"/>
          </a:p>
        </p:txBody>
      </p:sp>
    </p:spTree>
    <p:extLst>
      <p:ext uri="{BB962C8B-B14F-4D97-AF65-F5344CB8AC3E}">
        <p14:creationId xmlns:p14="http://schemas.microsoft.com/office/powerpoint/2010/main" val="1742533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additional step in preparation is called tokenization. Tokenization is simply the process of breaking text into pieces called tokens. Often certain characters, such as punctuation marks, are discarded in the process. </a:t>
            </a:r>
          </a:p>
          <a:p>
            <a:pPr lvl="0"/>
            <a:r>
              <a:rPr lang="en-US" sz="1200" kern="1200" dirty="0">
                <a:solidFill>
                  <a:schemeClr val="tx1"/>
                </a:solidFill>
                <a:effectLst/>
                <a:latin typeface="+mn-lt"/>
                <a:ea typeface="+mn-ea"/>
                <a:cs typeface="+mn-cs"/>
              </a:rPr>
              <a:t>Here’s a tokenized version of the beginning of </a:t>
            </a:r>
            <a:r>
              <a:rPr lang="en-US" sz="1200" i="1" kern="1200" dirty="0">
                <a:solidFill>
                  <a:schemeClr val="tx1"/>
                </a:solidFill>
                <a:effectLst/>
                <a:latin typeface="+mn-lt"/>
                <a:ea typeface="+mn-ea"/>
                <a:cs typeface="+mn-cs"/>
              </a:rPr>
              <a:t>The Gettysburg Address</a:t>
            </a:r>
            <a:r>
              <a:rPr lang="en-US" sz="1200" kern="1200" dirty="0">
                <a:solidFill>
                  <a:schemeClr val="tx1"/>
                </a:solidFill>
                <a:effectLst/>
                <a:latin typeface="+mn-lt"/>
                <a:ea typeface="+mn-ea"/>
                <a:cs typeface="+mn-cs"/>
              </a:rPr>
              <a:t> on the slide. The original text, which is in a human-readable form, has been translated into tokens. </a:t>
            </a:r>
          </a:p>
          <a:p>
            <a:pPr lvl="0"/>
            <a:r>
              <a:rPr lang="en-US" sz="1200" kern="1200" dirty="0">
                <a:solidFill>
                  <a:schemeClr val="tx1"/>
                </a:solidFill>
                <a:effectLst/>
                <a:latin typeface="+mn-lt"/>
                <a:ea typeface="+mn-ea"/>
                <a:cs typeface="+mn-cs"/>
              </a:rPr>
              <a:t>While the tokens can still be parsed by a human, it isn’t in a form we regularly read. It can now, however, be read and processed by a computer. </a:t>
            </a:r>
          </a:p>
        </p:txBody>
      </p:sp>
      <p:sp>
        <p:nvSpPr>
          <p:cNvPr id="4" name="Slide Number Placeholder 3"/>
          <p:cNvSpPr>
            <a:spLocks noGrp="1"/>
          </p:cNvSpPr>
          <p:nvPr>
            <p:ph type="sldNum" sz="quarter" idx="10"/>
          </p:nvPr>
        </p:nvSpPr>
        <p:spPr/>
        <p:txBody>
          <a:bodyPr/>
          <a:lstStyle/>
          <a:p>
            <a:fld id="{853A730F-BF44-DB45-8FF7-BA9FD32FADF5}" type="slidenum">
              <a:rPr lang="en-US" smtClean="0"/>
              <a:pPr/>
              <a:t>6</a:t>
            </a:fld>
            <a:endParaRPr lang="en-US"/>
          </a:p>
        </p:txBody>
      </p:sp>
    </p:spTree>
    <p:extLst>
      <p:ext uri="{BB962C8B-B14F-4D97-AF65-F5344CB8AC3E}">
        <p14:creationId xmlns:p14="http://schemas.microsoft.com/office/powerpoint/2010/main" val="1093388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is important to note that different choices in text preparation will affect the results of the analysis. Depending on the amount of text and size of chunks, which stop words are removed and which characters are included, and whether to lowercase and normalize words, the eventual text that is ready for analysis can be very different. Additionally, preparation for analysis takes a lot of time and effort. This is where scripting becomes useful!</a:t>
            </a:r>
          </a:p>
          <a:p>
            <a:pPr lvl="0"/>
            <a:endParaRPr lang="en-US" sz="1200" kern="1200" dirty="0">
              <a:solidFill>
                <a:schemeClr val="tx1"/>
              </a:solidFill>
              <a:effectLst/>
              <a:latin typeface="+mn-lt"/>
              <a:ea typeface="+mn-ea"/>
              <a:cs typeface="+mn-cs"/>
            </a:endParaRPr>
          </a:p>
          <a:p>
            <a:pPr lvl="0"/>
            <a:r>
              <a:rPr lang="en-US" altLang="zh-CN" sz="1200" i="1" kern="1200" dirty="0">
                <a:solidFill>
                  <a:schemeClr val="tx1"/>
                </a:solidFill>
                <a:effectLst/>
                <a:latin typeface="+mn-lt"/>
                <a:ea typeface="+mn-ea"/>
                <a:cs typeface="+mn-cs"/>
              </a:rPr>
              <a:t>Additional</a:t>
            </a:r>
            <a:r>
              <a:rPr lang="zh-CN" altLang="en-US" sz="1200" i="1"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information</a:t>
            </a:r>
            <a:r>
              <a:rPr lang="zh-CN" altLang="en-US" sz="1200" i="1" kern="1200" baseline="0" dirty="0">
                <a:solidFill>
                  <a:schemeClr val="tx1"/>
                </a:solidFill>
                <a:effectLst/>
                <a:latin typeface="+mn-lt"/>
                <a:ea typeface="+mn-ea"/>
                <a:cs typeface="+mn-cs"/>
              </a:rPr>
              <a:t> </a:t>
            </a:r>
            <a:r>
              <a:rPr lang="en-US" altLang="zh-CN" sz="1200" i="1" kern="1200" baseline="0" dirty="0">
                <a:solidFill>
                  <a:schemeClr val="tx1"/>
                </a:solidFill>
                <a:effectLst/>
                <a:latin typeface="+mn-lt"/>
                <a:ea typeface="+mn-ea"/>
                <a:cs typeface="+mn-cs"/>
              </a:rPr>
              <a:t>about</a:t>
            </a:r>
            <a:r>
              <a:rPr lang="zh-CN" altLang="en-US" sz="1200" i="1" kern="1200" baseline="0" dirty="0">
                <a:solidFill>
                  <a:schemeClr val="tx1"/>
                </a:solidFill>
                <a:effectLst/>
                <a:latin typeface="+mn-lt"/>
                <a:ea typeface="+mn-ea"/>
                <a:cs typeface="+mn-cs"/>
              </a:rPr>
              <a:t> </a:t>
            </a:r>
            <a:r>
              <a:rPr lang="en-US" altLang="zh-CN" sz="1200" i="1" kern="1200" baseline="0" dirty="0">
                <a:solidFill>
                  <a:schemeClr val="tx1"/>
                </a:solidFill>
                <a:effectLst/>
                <a:latin typeface="+mn-lt"/>
                <a:ea typeface="+mn-ea"/>
                <a:cs typeface="+mn-cs"/>
              </a:rPr>
              <a:t>how</a:t>
            </a:r>
            <a:r>
              <a:rPr lang="zh-CN" altLang="en-US" sz="1200" i="1" kern="1200" baseline="0" dirty="0">
                <a:solidFill>
                  <a:schemeClr val="tx1"/>
                </a:solidFill>
                <a:effectLst/>
                <a:latin typeface="+mn-lt"/>
                <a:ea typeface="+mn-ea"/>
                <a:cs typeface="+mn-cs"/>
              </a:rPr>
              <a:t> </a:t>
            </a:r>
            <a:r>
              <a:rPr lang="en-US" altLang="zh-CN" sz="1200" i="1" kern="1200" baseline="0" dirty="0">
                <a:solidFill>
                  <a:schemeClr val="tx1"/>
                </a:solidFill>
                <a:effectLst/>
                <a:latin typeface="+mn-lt"/>
                <a:ea typeface="+mn-ea"/>
                <a:cs typeface="+mn-cs"/>
              </a:rPr>
              <a:t>text</a:t>
            </a:r>
            <a:r>
              <a:rPr lang="zh-CN" altLang="en-US" sz="1200" i="1" kern="1200" baseline="0" dirty="0">
                <a:solidFill>
                  <a:schemeClr val="tx1"/>
                </a:solidFill>
                <a:effectLst/>
                <a:latin typeface="+mn-lt"/>
                <a:ea typeface="+mn-ea"/>
                <a:cs typeface="+mn-cs"/>
              </a:rPr>
              <a:t> </a:t>
            </a:r>
            <a:r>
              <a:rPr lang="en-US" altLang="zh-CN" sz="1200" i="1" kern="1200" baseline="0" dirty="0">
                <a:solidFill>
                  <a:schemeClr val="tx1"/>
                </a:solidFill>
                <a:effectLst/>
                <a:latin typeface="+mn-lt"/>
                <a:ea typeface="+mn-ea"/>
                <a:cs typeface="+mn-cs"/>
              </a:rPr>
              <a:t>preparation</a:t>
            </a:r>
            <a:r>
              <a:rPr lang="zh-CN" altLang="en-US" sz="1200" i="1" kern="1200" baseline="0" dirty="0">
                <a:solidFill>
                  <a:schemeClr val="tx1"/>
                </a:solidFill>
                <a:effectLst/>
                <a:latin typeface="+mn-lt"/>
                <a:ea typeface="+mn-ea"/>
                <a:cs typeface="+mn-cs"/>
              </a:rPr>
              <a:t> </a:t>
            </a:r>
            <a:r>
              <a:rPr lang="en-US" altLang="zh-CN" sz="1200" i="1" kern="1200" baseline="0" dirty="0">
                <a:solidFill>
                  <a:schemeClr val="tx1"/>
                </a:solidFill>
                <a:effectLst/>
                <a:latin typeface="+mn-lt"/>
                <a:ea typeface="+mn-ea"/>
                <a:cs typeface="+mn-cs"/>
              </a:rPr>
              <a:t>impacts</a:t>
            </a:r>
            <a:r>
              <a:rPr lang="zh-CN" altLang="en-US" sz="1200" i="1" kern="1200" baseline="0" dirty="0">
                <a:solidFill>
                  <a:schemeClr val="tx1"/>
                </a:solidFill>
                <a:effectLst/>
                <a:latin typeface="+mn-lt"/>
                <a:ea typeface="+mn-ea"/>
                <a:cs typeface="+mn-cs"/>
              </a:rPr>
              <a:t> </a:t>
            </a:r>
            <a:r>
              <a:rPr lang="en-US" altLang="zh-CN" sz="1200" i="1" kern="1200" baseline="0" dirty="0">
                <a:solidFill>
                  <a:schemeClr val="tx1"/>
                </a:solidFill>
                <a:effectLst/>
                <a:latin typeface="+mn-lt"/>
                <a:ea typeface="+mn-ea"/>
                <a:cs typeface="+mn-cs"/>
              </a:rPr>
              <a:t>results:</a:t>
            </a:r>
            <a:r>
              <a:rPr lang="zh-CN" altLang="en-US" sz="1200" i="1" kern="1200" baseline="0" dirty="0">
                <a:solidFill>
                  <a:schemeClr val="tx1"/>
                </a:solidFill>
                <a:effectLst/>
                <a:latin typeface="+mn-lt"/>
                <a:ea typeface="+mn-ea"/>
                <a:cs typeface="+mn-cs"/>
              </a:rPr>
              <a:t> </a:t>
            </a:r>
            <a:endParaRPr lang="en-US" altLang="zh-CN" sz="1200" i="1" kern="1200" baseline="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https://</a:t>
            </a:r>
            <a:r>
              <a:rPr lang="en-US" sz="1200" i="1" kern="1200" dirty="0" err="1">
                <a:solidFill>
                  <a:schemeClr val="tx1"/>
                </a:solidFill>
                <a:effectLst/>
                <a:latin typeface="+mn-lt"/>
                <a:ea typeface="+mn-ea"/>
                <a:cs typeface="+mn-cs"/>
              </a:rPr>
              <a:t>ssrn.com</a:t>
            </a:r>
            <a:r>
              <a:rPr lang="en-US" sz="1200" i="1" kern="1200" dirty="0">
                <a:solidFill>
                  <a:schemeClr val="tx1"/>
                </a:solidFill>
                <a:effectLst/>
                <a:latin typeface="+mn-lt"/>
                <a:ea typeface="+mn-ea"/>
                <a:cs typeface="+mn-cs"/>
              </a:rPr>
              <a:t>/abstract=2849145</a:t>
            </a:r>
            <a:r>
              <a:rPr lang="zh-CN" altLang="en-US" sz="1200" i="1" kern="1200" dirty="0">
                <a:solidFill>
                  <a:schemeClr val="tx1"/>
                </a:solidFill>
                <a:effectLst/>
                <a:latin typeface="+mn-lt"/>
                <a:ea typeface="+mn-ea"/>
                <a:cs typeface="+mn-cs"/>
              </a:rPr>
              <a:t>  </a:t>
            </a:r>
            <a:endParaRPr lang="en-US" sz="1200" i="1" kern="1200" dirty="0">
              <a:solidFill>
                <a:schemeClr val="tx1"/>
              </a:solidFill>
              <a:effectLst/>
              <a:latin typeface="+mn-lt"/>
              <a:ea typeface="+mn-ea"/>
              <a:cs typeface="+mn-cs"/>
            </a:endParaRPr>
          </a:p>
          <a:p>
            <a:pPr lvl="0"/>
            <a:endParaRPr lang="en-US" u="none" strike="noStrike" dirty="0">
              <a:effectLst/>
            </a:endParaRPr>
          </a:p>
          <a:p>
            <a:endParaRPr lang="en-US" dirty="0"/>
          </a:p>
        </p:txBody>
      </p:sp>
      <p:sp>
        <p:nvSpPr>
          <p:cNvPr id="4" name="Slide Number Placeholder 3"/>
          <p:cNvSpPr>
            <a:spLocks noGrp="1"/>
          </p:cNvSpPr>
          <p:nvPr>
            <p:ph type="sldNum" sz="quarter" idx="10"/>
          </p:nvPr>
        </p:nvSpPr>
        <p:spPr/>
        <p:txBody>
          <a:bodyPr/>
          <a:lstStyle/>
          <a:p>
            <a:fld id="{3D634977-6EA0-E644-977B-802B3FF034B2}" type="slidenum">
              <a:rPr lang="en-US" smtClean="0"/>
              <a:t>7</a:t>
            </a:fld>
            <a:endParaRPr lang="en-US"/>
          </a:p>
        </p:txBody>
      </p:sp>
    </p:spTree>
    <p:extLst>
      <p:ext uri="{BB962C8B-B14F-4D97-AF65-F5344CB8AC3E}">
        <p14:creationId xmlns:p14="http://schemas.microsoft.com/office/powerpoint/2010/main" val="1118931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let’s see how Sam handled the pre-processing of his Creativity Corpus. </a:t>
            </a:r>
            <a:endParaRPr lang="en-US" sz="14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 preparation for analysis, he discarded (i.e. deleted from his dataset) all of the pages in the corpus that did not include a form of </a:t>
            </a:r>
            <a:r>
              <a:rPr lang="en-US" sz="1200" kern="1200" dirty="0" err="1">
                <a:solidFill>
                  <a:schemeClr val="tx1"/>
                </a:solidFill>
                <a:effectLst/>
                <a:latin typeface="+mn-lt"/>
                <a:ea typeface="+mn-ea"/>
                <a:cs typeface="+mn-cs"/>
              </a:rPr>
              <a:t>creativ</a:t>
            </a:r>
            <a:r>
              <a:rPr lang="en-US" sz="1200" kern="1200" dirty="0">
                <a:solidFill>
                  <a:schemeClr val="tx1"/>
                </a:solidFill>
                <a:effectLst/>
                <a:latin typeface="+mn-lt"/>
                <a:ea typeface="+mn-ea"/>
                <a:cs typeface="+mn-cs"/>
              </a:rPr>
              <a:t>*</a:t>
            </a:r>
            <a:endParaRPr lang="en-US" sz="1400" kern="1200" dirty="0">
              <a:solidFill>
                <a:schemeClr val="tx1"/>
              </a:solidFill>
              <a:effectLst/>
              <a:latin typeface="+mn-lt"/>
              <a:ea typeface="+mn-ea"/>
              <a:cs typeface="+mn-cs"/>
            </a:endParaRPr>
          </a:p>
          <a:p>
            <a:pPr marL="628650" lvl="1" indent="-171450">
              <a:buFont typeface="Arial" charset="0"/>
              <a:buChar char="•"/>
            </a:pPr>
            <a:r>
              <a:rPr lang="en-US" sz="1200" kern="1200" dirty="0">
                <a:solidFill>
                  <a:schemeClr val="tx1"/>
                </a:solidFill>
                <a:effectLst/>
                <a:latin typeface="+mn-lt"/>
                <a:ea typeface="+mn-ea"/>
                <a:cs typeface="+mn-cs"/>
              </a:rPr>
              <a:t>He was only interested in knowing what concepts were talked about around creative, so he wanted to retain only text in close proximity in the volume</a:t>
            </a:r>
            <a:endParaRPr lang="en-US" sz="14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He also discarded (i.e. deleted from his dataset) certain tokens, such as pronouns and conjunctions to keep only the most “meaningful” terms.</a:t>
            </a:r>
          </a:p>
          <a:p>
            <a:pPr lvl="0"/>
            <a:r>
              <a:rPr lang="en-US" sz="1200" kern="1200" dirty="0">
                <a:solidFill>
                  <a:schemeClr val="tx1"/>
                </a:solidFill>
                <a:effectLst/>
                <a:latin typeface="+mn-lt"/>
                <a:ea typeface="+mn-ea"/>
                <a:cs typeface="+mn-cs"/>
              </a:rPr>
              <a:t>Sam</a:t>
            </a:r>
            <a:r>
              <a:rPr lang="en-US" sz="1200" kern="1200" baseline="0" dirty="0">
                <a:solidFill>
                  <a:schemeClr val="tx1"/>
                </a:solidFill>
                <a:effectLst/>
                <a:latin typeface="+mn-lt"/>
                <a:ea typeface="+mn-ea"/>
                <a:cs typeface="+mn-cs"/>
              </a:rPr>
              <a:t> did not do additional OCR cleaning to his corpus. That kind of pre-processing is at the discretion of the researcher, and depends on how much noise or messiness he was willing to tolerate and often relates to the size of the corpus and the quality at which the data started. One might be willing to tolerate more noise in a larger corpus, or be more interested in cleaning OCR that is below a certain quality. It need not always be “clean” before analysis. </a:t>
            </a:r>
            <a:endParaRPr lang="en-US" dirty="0"/>
          </a:p>
        </p:txBody>
      </p:sp>
      <p:sp>
        <p:nvSpPr>
          <p:cNvPr id="4" name="Slide Number Placeholder 3"/>
          <p:cNvSpPr>
            <a:spLocks noGrp="1"/>
          </p:cNvSpPr>
          <p:nvPr>
            <p:ph type="sldNum" sz="quarter" idx="10"/>
          </p:nvPr>
        </p:nvSpPr>
        <p:spPr/>
        <p:txBody>
          <a:bodyPr/>
          <a:lstStyle/>
          <a:p>
            <a:fld id="{F028CD09-B752-B54F-9BC6-8FE30793453A}" type="slidenum">
              <a:rPr lang="en-US" smtClean="0"/>
              <a:t>8</a:t>
            </a:fld>
            <a:endParaRPr lang="en-US"/>
          </a:p>
        </p:txBody>
      </p:sp>
    </p:spTree>
    <p:extLst>
      <p:ext uri="{BB962C8B-B14F-4D97-AF65-F5344CB8AC3E}">
        <p14:creationId xmlns:p14="http://schemas.microsoft.com/office/powerpoint/2010/main" val="1506726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That’s all we have for this lesson, and we will be happy to take any questions from you. </a:t>
            </a:r>
          </a:p>
          <a:p>
            <a:endParaRPr lang="en-US" dirty="0"/>
          </a:p>
        </p:txBody>
      </p:sp>
      <p:sp>
        <p:nvSpPr>
          <p:cNvPr id="4" name="Slide Number Placeholder 3"/>
          <p:cNvSpPr>
            <a:spLocks noGrp="1"/>
          </p:cNvSpPr>
          <p:nvPr>
            <p:ph type="sldNum" sz="quarter" idx="10"/>
          </p:nvPr>
        </p:nvSpPr>
        <p:spPr/>
        <p:txBody>
          <a:bodyPr/>
          <a:lstStyle/>
          <a:p>
            <a:fld id="{3D634977-6EA0-E644-977B-802B3FF034B2}" type="slidenum">
              <a:rPr lang="en-US" smtClean="0"/>
              <a:t>9</a:t>
            </a:fld>
            <a:endParaRPr lang="en-US"/>
          </a:p>
        </p:txBody>
      </p:sp>
    </p:spTree>
    <p:extLst>
      <p:ext uri="{BB962C8B-B14F-4D97-AF65-F5344CB8AC3E}">
        <p14:creationId xmlns:p14="http://schemas.microsoft.com/office/powerpoint/2010/main" val="4628624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6282594" y="665034"/>
            <a:ext cx="5686669" cy="5266944"/>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5139" y="1750647"/>
            <a:ext cx="10058400" cy="3306736"/>
          </a:xfrm>
          <a:prstGeom prst="rect">
            <a:avLst/>
          </a:prstGeom>
        </p:spPr>
      </p:pic>
    </p:spTree>
    <p:extLst>
      <p:ext uri="{BB962C8B-B14F-4D97-AF65-F5344CB8AC3E}">
        <p14:creationId xmlns:p14="http://schemas.microsoft.com/office/powerpoint/2010/main" val="1941124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599090" y="4830879"/>
            <a:ext cx="10972800" cy="1110697"/>
          </a:xfrm>
          <a:prstGeom prst="rect">
            <a:avLst/>
          </a:prstGeom>
        </p:spPr>
        <p:txBody>
          <a:bodyPr anchor="t"/>
          <a:lstStyle>
            <a:lvl1pPr algn="ctr">
              <a:defRPr b="0">
                <a:solidFill>
                  <a:schemeClr val="tx1"/>
                </a:solidFill>
              </a:defRPr>
            </a:lvl1pPr>
          </a:lstStyle>
          <a:p>
            <a:r>
              <a:rPr lang="en-US" b="1" dirty="0" smtClean="0">
                <a:solidFill>
                  <a:schemeClr val="bg1"/>
                </a:solidFill>
                <a:latin typeface="Arial" charset="0"/>
                <a:ea typeface="Arial" charset="0"/>
                <a:cs typeface="Arial" charset="0"/>
              </a:rPr>
              <a:t>Click to edit Master title style</a:t>
            </a:r>
            <a:endParaRPr lang="en-US" b="1" dirty="0">
              <a:solidFill>
                <a:schemeClr val="bg1"/>
              </a:solidFill>
              <a:latin typeface="Arial" charset="0"/>
              <a:ea typeface="Arial" charset="0"/>
              <a:cs typeface="Arial" charset="0"/>
            </a:endParaRPr>
          </a:p>
        </p:txBody>
      </p:sp>
      <p:grpSp>
        <p:nvGrpSpPr>
          <p:cNvPr id="5" name="Group 4"/>
          <p:cNvGrpSpPr/>
          <p:nvPr userDrawn="1"/>
        </p:nvGrpSpPr>
        <p:grpSpPr>
          <a:xfrm>
            <a:off x="2276075" y="1351770"/>
            <a:ext cx="7618830" cy="2914585"/>
            <a:chOff x="2310816" y="1509426"/>
            <a:chExt cx="8363896" cy="2914585"/>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10816" y="1509426"/>
              <a:ext cx="3376735" cy="2914585"/>
            </a:xfrm>
            <a:prstGeom prst="rect">
              <a:avLst/>
            </a:prstGeom>
          </p:spPr>
        </p:pic>
        <p:sp>
          <p:nvSpPr>
            <p:cNvPr id="9" name="TextBox 8"/>
            <p:cNvSpPr txBox="1"/>
            <p:nvPr userDrawn="1"/>
          </p:nvSpPr>
          <p:spPr>
            <a:xfrm>
              <a:off x="5687551" y="2215839"/>
              <a:ext cx="4987161" cy="1501758"/>
            </a:xfrm>
            <a:prstGeom prst="rect">
              <a:avLst/>
            </a:prstGeom>
            <a:noFill/>
          </p:spPr>
          <p:txBody>
            <a:bodyPr wrap="square" rtlCol="0">
              <a:spAutoFit/>
            </a:bodyPr>
            <a:lstStyle/>
            <a:p>
              <a:pPr algn="l">
                <a:lnSpc>
                  <a:spcPct val="120000"/>
                </a:lnSpc>
              </a:pPr>
              <a:r>
                <a:rPr lang="en-US" sz="4000" b="1" dirty="0" smtClean="0">
                  <a:solidFill>
                    <a:schemeClr val="bg1"/>
                  </a:solidFill>
                </a:rPr>
                <a:t>Digging</a:t>
              </a:r>
              <a:r>
                <a:rPr lang="en-US" sz="4000" b="1" baseline="0" dirty="0" smtClean="0">
                  <a:solidFill>
                    <a:schemeClr val="bg1"/>
                  </a:solidFill>
                </a:rPr>
                <a:t> Deeper, Reaching Further</a:t>
              </a:r>
              <a:endParaRPr lang="en-US" sz="4000" b="1" dirty="0">
                <a:solidFill>
                  <a:schemeClr val="bg1"/>
                </a:solidFill>
              </a:endParaRPr>
            </a:p>
          </p:txBody>
        </p:sp>
      </p:grpSp>
    </p:spTree>
    <p:extLst>
      <p:ext uri="{BB962C8B-B14F-4D97-AF65-F5344CB8AC3E}">
        <p14:creationId xmlns:p14="http://schemas.microsoft.com/office/powerpoint/2010/main" val="1824185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11379199" y="6108924"/>
            <a:ext cx="795081" cy="736397"/>
          </a:xfrm>
          <a:prstGeom prst="rect">
            <a:avLst/>
          </a:prstGeom>
        </p:spPr>
      </p:pic>
      <p:cxnSp>
        <p:nvCxnSpPr>
          <p:cNvPr id="8" name="Straight Connector 7"/>
          <p:cNvCxnSpPr/>
          <p:nvPr userDrawn="1"/>
        </p:nvCxnSpPr>
        <p:spPr>
          <a:xfrm>
            <a:off x="0" y="163286"/>
            <a:ext cx="121920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178" y="1523999"/>
            <a:ext cx="121920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0"/>
          </p:nvPr>
        </p:nvSpPr>
        <p:spPr>
          <a:xfrm>
            <a:off x="625929" y="6344557"/>
            <a:ext cx="2743200" cy="365125"/>
          </a:xfrm>
        </p:spPr>
        <p:txBody>
          <a:bodyPr/>
          <a:lstStyle/>
          <a:p>
            <a:fld id="{1D41C3F9-A5E8-AC42-B221-AF9A577A4684}" type="slidenum">
              <a:rPr lang="en-US" smtClean="0"/>
              <a:pPr/>
              <a:t>‹#›</a:t>
            </a:fld>
            <a:endParaRPr lang="en-US"/>
          </a:p>
        </p:txBody>
      </p:sp>
      <p:sp>
        <p:nvSpPr>
          <p:cNvPr id="5" name="TextBox 4"/>
          <p:cNvSpPr txBox="1"/>
          <p:nvPr userDrawn="1"/>
        </p:nvSpPr>
        <p:spPr>
          <a:xfrm>
            <a:off x="152400" y="6371128"/>
            <a:ext cx="1371600" cy="338554"/>
          </a:xfrm>
          <a:prstGeom prst="rect">
            <a:avLst/>
          </a:prstGeom>
          <a:noFill/>
        </p:spPr>
        <p:txBody>
          <a:bodyPr wrap="square" rtlCol="0">
            <a:spAutoFit/>
          </a:bodyPr>
          <a:lstStyle/>
          <a:p>
            <a:r>
              <a:rPr lang="en-US" altLang="zh-CN" sz="1600" dirty="0" smtClean="0"/>
              <a:t>M3</a:t>
            </a:r>
            <a:r>
              <a:rPr lang="zh-CN" altLang="en-US" sz="1600" dirty="0" smtClean="0"/>
              <a:t> </a:t>
            </a:r>
            <a:r>
              <a:rPr lang="en-US" altLang="zh-CN" sz="1600" dirty="0" smtClean="0"/>
              <a:t>-</a:t>
            </a:r>
            <a:endParaRPr lang="en-US" sz="1600" dirty="0"/>
          </a:p>
        </p:txBody>
      </p:sp>
    </p:spTree>
    <p:extLst>
      <p:ext uri="{BB962C8B-B14F-4D97-AF65-F5344CB8AC3E}">
        <p14:creationId xmlns:p14="http://schemas.microsoft.com/office/powerpoint/2010/main" val="1601624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10515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11379199" y="6108924"/>
            <a:ext cx="795081" cy="736397"/>
          </a:xfrm>
          <a:prstGeom prst="rect">
            <a:avLst/>
          </a:prstGeom>
        </p:spPr>
      </p:pic>
      <p:cxnSp>
        <p:nvCxnSpPr>
          <p:cNvPr id="9" name="Straight Connector 8"/>
          <p:cNvCxnSpPr/>
          <p:nvPr userDrawn="1"/>
        </p:nvCxnSpPr>
        <p:spPr>
          <a:xfrm>
            <a:off x="0" y="163286"/>
            <a:ext cx="1219200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78" y="1523999"/>
            <a:ext cx="12192000"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0"/>
          </p:nvPr>
        </p:nvSpPr>
        <p:spPr>
          <a:xfrm>
            <a:off x="625928" y="6357842"/>
            <a:ext cx="2743200" cy="365125"/>
          </a:xfrm>
        </p:spPr>
        <p:txBody>
          <a:bodyPr/>
          <a:lstStyle/>
          <a:p>
            <a:fld id="{1D41C3F9-A5E8-AC42-B221-AF9A577A4684}" type="slidenum">
              <a:rPr lang="en-US" smtClean="0"/>
              <a:pPr/>
              <a:t>‹#›</a:t>
            </a:fld>
            <a:endParaRPr lang="en-US"/>
          </a:p>
        </p:txBody>
      </p:sp>
      <p:sp>
        <p:nvSpPr>
          <p:cNvPr id="11" name="TextBox 10"/>
          <p:cNvSpPr txBox="1"/>
          <p:nvPr userDrawn="1"/>
        </p:nvSpPr>
        <p:spPr>
          <a:xfrm>
            <a:off x="152400" y="6387457"/>
            <a:ext cx="1371600" cy="338554"/>
          </a:xfrm>
          <a:prstGeom prst="rect">
            <a:avLst/>
          </a:prstGeom>
          <a:noFill/>
        </p:spPr>
        <p:txBody>
          <a:bodyPr wrap="square" rtlCol="0">
            <a:spAutoFit/>
          </a:bodyPr>
          <a:lstStyle/>
          <a:p>
            <a:r>
              <a:rPr lang="en-US" altLang="zh-CN" sz="1600" dirty="0" smtClean="0"/>
              <a:t>M3</a:t>
            </a:r>
            <a:r>
              <a:rPr lang="zh-CN" altLang="en-US" sz="1600" dirty="0" smtClean="0"/>
              <a:t> </a:t>
            </a:r>
            <a:r>
              <a:rPr lang="en-US" altLang="zh-CN" sz="1600" dirty="0" smtClean="0"/>
              <a:t>-</a:t>
            </a:r>
            <a:endParaRPr lang="en-US" sz="1600" dirty="0"/>
          </a:p>
        </p:txBody>
      </p:sp>
    </p:spTree>
    <p:extLst>
      <p:ext uri="{BB962C8B-B14F-4D97-AF65-F5344CB8AC3E}">
        <p14:creationId xmlns:p14="http://schemas.microsoft.com/office/powerpoint/2010/main" val="2061205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11379199" y="6108924"/>
            <a:ext cx="795081" cy="736397"/>
          </a:xfrm>
          <a:prstGeom prst="rect">
            <a:avLst/>
          </a:prstGeom>
        </p:spPr>
      </p:pic>
      <p:sp>
        <p:nvSpPr>
          <p:cNvPr id="3" name="Slide Number Placeholder 2"/>
          <p:cNvSpPr>
            <a:spLocks noGrp="1"/>
          </p:cNvSpPr>
          <p:nvPr>
            <p:ph type="sldNum" sz="quarter" idx="10"/>
          </p:nvPr>
        </p:nvSpPr>
        <p:spPr>
          <a:xfrm>
            <a:off x="609600" y="6357842"/>
            <a:ext cx="2743200" cy="365125"/>
          </a:xfrm>
        </p:spPr>
        <p:txBody>
          <a:bodyPr/>
          <a:lstStyle/>
          <a:p>
            <a:fld id="{1D41C3F9-A5E8-AC42-B221-AF9A577A4684}" type="slidenum">
              <a:rPr lang="en-US" smtClean="0"/>
              <a:pPr/>
              <a:t>‹#›</a:t>
            </a:fld>
            <a:endParaRPr lang="en-US"/>
          </a:p>
        </p:txBody>
      </p:sp>
      <p:sp>
        <p:nvSpPr>
          <p:cNvPr id="5" name="TextBox 4"/>
          <p:cNvSpPr txBox="1"/>
          <p:nvPr userDrawn="1"/>
        </p:nvSpPr>
        <p:spPr>
          <a:xfrm>
            <a:off x="152400" y="6371128"/>
            <a:ext cx="1371600" cy="338554"/>
          </a:xfrm>
          <a:prstGeom prst="rect">
            <a:avLst/>
          </a:prstGeom>
          <a:noFill/>
        </p:spPr>
        <p:txBody>
          <a:bodyPr wrap="square" rtlCol="0">
            <a:spAutoFit/>
          </a:bodyPr>
          <a:lstStyle/>
          <a:p>
            <a:r>
              <a:rPr lang="en-US" altLang="zh-CN" sz="1600" dirty="0" smtClean="0"/>
              <a:t>M3</a:t>
            </a:r>
            <a:r>
              <a:rPr lang="zh-CN" altLang="en-US" sz="1600" dirty="0" smtClean="0"/>
              <a:t> </a:t>
            </a:r>
            <a:r>
              <a:rPr lang="en-US" altLang="zh-CN" sz="1600" dirty="0" smtClean="0"/>
              <a:t>-</a:t>
            </a:r>
            <a:endParaRPr lang="en-US" sz="1600" dirty="0"/>
          </a:p>
        </p:txBody>
      </p:sp>
    </p:spTree>
    <p:extLst>
      <p:ext uri="{BB962C8B-B14F-4D97-AF65-F5344CB8AC3E}">
        <p14:creationId xmlns:p14="http://schemas.microsoft.com/office/powerpoint/2010/main" val="1465902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609600" y="6357785"/>
            <a:ext cx="2743200" cy="365125"/>
          </a:xfrm>
        </p:spPr>
        <p:txBody>
          <a:bodyPr/>
          <a:lstStyle/>
          <a:p>
            <a:fld id="{1D41C3F9-A5E8-AC42-B221-AF9A577A4684}" type="slidenum">
              <a:rPr lang="en-US" smtClean="0"/>
              <a:pPr/>
              <a:t>‹#›</a:t>
            </a:fld>
            <a:endParaRPr lang="en-US"/>
          </a:p>
        </p:txBody>
      </p:sp>
      <p:sp>
        <p:nvSpPr>
          <p:cNvPr id="3" name="TextBox 2"/>
          <p:cNvSpPr txBox="1"/>
          <p:nvPr userDrawn="1"/>
        </p:nvSpPr>
        <p:spPr>
          <a:xfrm>
            <a:off x="152400" y="6371128"/>
            <a:ext cx="1371600" cy="338554"/>
          </a:xfrm>
          <a:prstGeom prst="rect">
            <a:avLst/>
          </a:prstGeom>
          <a:noFill/>
        </p:spPr>
        <p:txBody>
          <a:bodyPr wrap="square" rtlCol="0">
            <a:spAutoFit/>
          </a:bodyPr>
          <a:lstStyle/>
          <a:p>
            <a:r>
              <a:rPr lang="en-US" altLang="zh-CN" sz="1600" dirty="0" smtClean="0"/>
              <a:t>M3</a:t>
            </a:r>
            <a:r>
              <a:rPr lang="zh-CN" altLang="en-US" sz="1600" dirty="0" smtClean="0"/>
              <a:t> </a:t>
            </a:r>
            <a:r>
              <a:rPr lang="en-US" altLang="zh-CN" sz="1600" dirty="0" smtClean="0"/>
              <a:t>-</a:t>
            </a:r>
            <a:endParaRPr lang="en-US" sz="1600" dirty="0"/>
          </a:p>
        </p:txBody>
      </p:sp>
    </p:spTree>
    <p:extLst>
      <p:ext uri="{BB962C8B-B14F-4D97-AF65-F5344CB8AC3E}">
        <p14:creationId xmlns:p14="http://schemas.microsoft.com/office/powerpoint/2010/main" val="1498482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6807"/>
          <a:stretch/>
        </p:blipFill>
        <p:spPr>
          <a:xfrm>
            <a:off x="11379199" y="6108924"/>
            <a:ext cx="795081" cy="736397"/>
          </a:xfrm>
          <a:prstGeom prst="rect">
            <a:avLst/>
          </a:prstGeom>
        </p:spPr>
      </p:pic>
      <p:sp>
        <p:nvSpPr>
          <p:cNvPr id="5" name="Slide Number Placeholder 4"/>
          <p:cNvSpPr>
            <a:spLocks noGrp="1"/>
          </p:cNvSpPr>
          <p:nvPr>
            <p:ph type="sldNum" sz="quarter" idx="10"/>
          </p:nvPr>
        </p:nvSpPr>
        <p:spPr>
          <a:xfrm>
            <a:off x="593271" y="6357842"/>
            <a:ext cx="2743200" cy="365125"/>
          </a:xfrm>
        </p:spPr>
        <p:txBody>
          <a:bodyPr/>
          <a:lstStyle/>
          <a:p>
            <a:fld id="{1D41C3F9-A5E8-AC42-B221-AF9A577A4684}" type="slidenum">
              <a:rPr lang="en-US" smtClean="0"/>
              <a:pPr/>
              <a:t>‹#›</a:t>
            </a:fld>
            <a:endParaRPr lang="en-US"/>
          </a:p>
        </p:txBody>
      </p:sp>
      <p:sp>
        <p:nvSpPr>
          <p:cNvPr id="7" name="TextBox 6"/>
          <p:cNvSpPr txBox="1"/>
          <p:nvPr userDrawn="1"/>
        </p:nvSpPr>
        <p:spPr>
          <a:xfrm>
            <a:off x="152400" y="6371128"/>
            <a:ext cx="1371600" cy="338554"/>
          </a:xfrm>
          <a:prstGeom prst="rect">
            <a:avLst/>
          </a:prstGeom>
          <a:noFill/>
        </p:spPr>
        <p:txBody>
          <a:bodyPr wrap="square" rtlCol="0">
            <a:spAutoFit/>
          </a:bodyPr>
          <a:lstStyle/>
          <a:p>
            <a:r>
              <a:rPr lang="en-US" altLang="zh-CN" sz="1600" dirty="0" smtClean="0"/>
              <a:t>M3</a:t>
            </a:r>
            <a:r>
              <a:rPr lang="zh-CN" altLang="en-US" sz="1600" dirty="0" smtClean="0"/>
              <a:t> </a:t>
            </a:r>
            <a:r>
              <a:rPr lang="en-US" altLang="zh-CN" sz="1600" dirty="0" smtClean="0"/>
              <a:t>-</a:t>
            </a:r>
            <a:endParaRPr lang="en-US" sz="1600" dirty="0"/>
          </a:p>
        </p:txBody>
      </p:sp>
    </p:spTree>
    <p:extLst>
      <p:ext uri="{BB962C8B-B14F-4D97-AF65-F5344CB8AC3E}">
        <p14:creationId xmlns:p14="http://schemas.microsoft.com/office/powerpoint/2010/main" val="1450716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9" name="Content Placeholder 2"/>
          <p:cNvSpPr>
            <a:spLocks noGrp="1"/>
          </p:cNvSpPr>
          <p:nvPr>
            <p:ph idx="1"/>
          </p:nvPr>
        </p:nvSpPr>
        <p:spPr>
          <a:xfrm>
            <a:off x="609600" y="1600203"/>
            <a:ext cx="10972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4264" y="5846333"/>
            <a:ext cx="788136" cy="875145"/>
          </a:xfrm>
          <a:prstGeom prst="rect">
            <a:avLst/>
          </a:prstGeom>
        </p:spPr>
      </p:pic>
      <p:sp>
        <p:nvSpPr>
          <p:cNvPr id="13" name="Right Arrow 12"/>
          <p:cNvSpPr/>
          <p:nvPr/>
        </p:nvSpPr>
        <p:spPr>
          <a:xfrm>
            <a:off x="0" y="2215"/>
            <a:ext cx="11808213" cy="1825625"/>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w="0">
                <a:noFill/>
              </a:ln>
              <a:solidFill>
                <a:schemeClr val="accent2"/>
              </a:solidFill>
              <a:effectLst>
                <a:outerShdw blurRad="38100" dist="19050" dir="2700000" algn="tl" rotWithShape="0">
                  <a:schemeClr val="dk1">
                    <a:alpha val="40000"/>
                  </a:schemeClr>
                </a:outerShdw>
              </a:effectLst>
            </a:endParaRPr>
          </a:p>
        </p:txBody>
      </p:sp>
      <p:sp>
        <p:nvSpPr>
          <p:cNvPr id="14" name="Title 1"/>
          <p:cNvSpPr>
            <a:spLocks noGrp="1"/>
          </p:cNvSpPr>
          <p:nvPr>
            <p:ph type="title"/>
          </p:nvPr>
        </p:nvSpPr>
        <p:spPr>
          <a:xfrm>
            <a:off x="609600" y="274638"/>
            <a:ext cx="10972800" cy="1143000"/>
          </a:xfrm>
        </p:spPr>
        <p:txBody>
          <a:bodyPr/>
          <a:lstStyle>
            <a:lvl1pPr algn="l">
              <a:defRPr>
                <a:solidFill>
                  <a:schemeClr val="bg1"/>
                </a:solidFill>
              </a:defRPr>
            </a:lvl1pPr>
          </a:lstStyle>
          <a:p>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fld id="{1D41C3F9-A5E8-AC42-B221-AF9A577A4684}" type="slidenum">
              <a:rPr lang="en-US" smtClean="0"/>
              <a:pPr/>
              <a:t>‹#›</a:t>
            </a:fld>
            <a:endParaRPr lang="en-US"/>
          </a:p>
        </p:txBody>
      </p:sp>
    </p:spTree>
    <p:extLst>
      <p:ext uri="{BB962C8B-B14F-4D97-AF65-F5344CB8AC3E}">
        <p14:creationId xmlns:p14="http://schemas.microsoft.com/office/powerpoint/2010/main" val="1381120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873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758950"/>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p:cNvSpPr>
            <a:spLocks noGrp="1"/>
          </p:cNvSpPr>
          <p:nvPr>
            <p:ph type="sldNum" sz="quarter" idx="4"/>
          </p:nvPr>
        </p:nvSpPr>
        <p:spPr>
          <a:xfrm>
            <a:off x="152400" y="6356350"/>
            <a:ext cx="2743200" cy="365125"/>
          </a:xfrm>
          <a:prstGeom prst="rect">
            <a:avLst/>
          </a:prstGeom>
        </p:spPr>
        <p:txBody>
          <a:bodyPr vert="horz" lIns="91440" tIns="45720" rIns="91440" bIns="45720" rtlCol="0" anchor="ctr"/>
          <a:lstStyle>
            <a:lvl1pPr algn="l">
              <a:defRPr sz="1600">
                <a:solidFill>
                  <a:schemeClr val="tx1"/>
                </a:solidFill>
              </a:defRPr>
            </a:lvl1pPr>
          </a:lstStyle>
          <a:p>
            <a:fld id="{1D41C3F9-A5E8-AC42-B221-AF9A577A4684}" type="slidenum">
              <a:rPr lang="en-US" smtClean="0"/>
              <a:pPr/>
              <a:t>‹#›</a:t>
            </a:fld>
            <a:endParaRPr lang="en-US"/>
          </a:p>
        </p:txBody>
      </p:sp>
    </p:spTree>
    <p:extLst>
      <p:ext uri="{BB962C8B-B14F-4D97-AF65-F5344CB8AC3E}">
        <p14:creationId xmlns:p14="http://schemas.microsoft.com/office/powerpoint/2010/main" val="1640843797"/>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4" r:id="rId5"/>
    <p:sldLayoutId id="2147483655" r:id="rId6"/>
    <p:sldLayoutId id="2147483656" r:id="rId7"/>
    <p:sldLayoutId id="2147483657"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ourier New" charset="0"/>
        <a:buChar char="o"/>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nc/4.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hyperlink" Target="https://ssrn.com/abstract=2849145"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https://doi.org/10.1093/llc/18.2.209" TargetMode="External"/><Relationship Id="rId5" Type="http://schemas.openxmlformats.org/officeDocument/2006/relationships/hyperlink" Target="http://curatingmenus.org/articles/against-cleaning/" TargetMode="External"/><Relationship Id="rId4" Type="http://schemas.openxmlformats.org/officeDocument/2006/relationships/hyperlink" Target="https://www.neh.gov/files/grants/data_management_plans_2018.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bg1"/>
                </a:solidFill>
              </a:rPr>
              <a:t>Module 3: </a:t>
            </a:r>
            <a:r>
              <a:rPr lang="en-US" b="1" dirty="0" smtClean="0">
                <a:solidFill>
                  <a:schemeClr val="bg1"/>
                </a:solidFill>
              </a:rPr>
              <a:t>Preparing Textual </a:t>
            </a:r>
            <a:r>
              <a:rPr lang="en-US" b="1" dirty="0">
                <a:solidFill>
                  <a:schemeClr val="bg1"/>
                </a:solidFill>
              </a:rPr>
              <a:t>Data</a:t>
            </a:r>
          </a:p>
        </p:txBody>
      </p:sp>
      <p:pic>
        <p:nvPicPr>
          <p:cNvPr id="4" name="Picture 3">
            <a:hlinkClick r:id="rId3"/>
          </p:cNvPr>
          <p:cNvPicPr>
            <a:picLocks noChangeAspect="1"/>
          </p:cNvPicPr>
          <p:nvPr/>
        </p:nvPicPr>
        <p:blipFill rotWithShape="1">
          <a:blip r:embed="rId4">
            <a:extLst>
              <a:ext uri="{28A0092B-C50C-407E-A947-70E740481C1C}">
                <a14:useLocalDpi xmlns:a14="http://schemas.microsoft.com/office/drawing/2010/main" val="0"/>
              </a:ext>
            </a:extLst>
          </a:blip>
          <a:srcRect l="27461" t="15384" r="7687" b="26922"/>
          <a:stretch/>
        </p:blipFill>
        <p:spPr>
          <a:xfrm>
            <a:off x="4059936" y="6455664"/>
            <a:ext cx="7644384" cy="274320"/>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25149" r="72545" b="25173"/>
          <a:stretch/>
        </p:blipFill>
        <p:spPr>
          <a:xfrm>
            <a:off x="515722" y="6492240"/>
            <a:ext cx="3507638" cy="256032"/>
          </a:xfrm>
          <a:prstGeom prst="rect">
            <a:avLst/>
          </a:prstGeom>
        </p:spPr>
      </p:pic>
    </p:spTree>
    <p:extLst>
      <p:ext uri="{BB962C8B-B14F-4D97-AF65-F5344CB8AC3E}">
        <p14:creationId xmlns:p14="http://schemas.microsoft.com/office/powerpoint/2010/main" val="1115372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References</a:t>
            </a:r>
            <a:endParaRPr lang="en-US" dirty="0"/>
          </a:p>
        </p:txBody>
      </p:sp>
      <p:sp>
        <p:nvSpPr>
          <p:cNvPr id="3" name="Content Placeholder 2"/>
          <p:cNvSpPr>
            <a:spLocks noGrp="1"/>
          </p:cNvSpPr>
          <p:nvPr>
            <p:ph sz="half" idx="1"/>
          </p:nvPr>
        </p:nvSpPr>
        <p:spPr>
          <a:xfrm>
            <a:off x="754380" y="1817688"/>
            <a:ext cx="10683240" cy="4716462"/>
          </a:xfrm>
        </p:spPr>
        <p:txBody>
          <a:bodyPr anchor="ctr">
            <a:noAutofit/>
          </a:bodyPr>
          <a:lstStyle/>
          <a:p>
            <a:pPr>
              <a:lnSpc>
                <a:spcPct val="150000"/>
              </a:lnSpc>
            </a:pPr>
            <a:r>
              <a:rPr lang="en-US" sz="2000" dirty="0"/>
              <a:t>Denny, M. J. and </a:t>
            </a:r>
            <a:r>
              <a:rPr lang="en-US" sz="2000" dirty="0" err="1"/>
              <a:t>Spirling</a:t>
            </a:r>
            <a:r>
              <a:rPr lang="en-US" sz="2000" dirty="0"/>
              <a:t>, A. (2017). Text Preprocessing for Unsupervised Learning: Why It Matters, When It Misleads, and What to Do about It. </a:t>
            </a:r>
            <a:r>
              <a:rPr lang="en-US" sz="2000" dirty="0">
                <a:hlinkClick r:id="rId3"/>
              </a:rPr>
              <a:t>https://ssrn.com/abstract=2849145</a:t>
            </a:r>
            <a:r>
              <a:rPr lang="en-US" sz="2000" dirty="0"/>
              <a:t> .</a:t>
            </a:r>
          </a:p>
          <a:p>
            <a:pPr>
              <a:lnSpc>
                <a:spcPct val="150000"/>
              </a:lnSpc>
            </a:pPr>
            <a:r>
              <a:rPr lang="en-US" sz="2000" dirty="0"/>
              <a:t>National Endowment for the </a:t>
            </a:r>
            <a:r>
              <a:rPr lang="en-US" sz="2000" dirty="0" err="1"/>
              <a:t>Humanties</a:t>
            </a:r>
            <a:r>
              <a:rPr lang="en-US" sz="2000" dirty="0"/>
              <a:t>. (2017) </a:t>
            </a:r>
            <a:r>
              <a:rPr lang="en-US" sz="2000" i="1" dirty="0"/>
              <a:t>Data Management Plans for NEH Office of Digital Humanities Proposals and Awards</a:t>
            </a:r>
            <a:r>
              <a:rPr lang="en-US" sz="2000" dirty="0"/>
              <a:t>. Retrieved October 1, 2017, from </a:t>
            </a:r>
            <a:r>
              <a:rPr lang="en-US" sz="2000" dirty="0">
                <a:hlinkClick r:id="rId4"/>
              </a:rPr>
              <a:t>https://www.neh.gov/files/grants/data_management_plans_2018.pdf</a:t>
            </a:r>
            <a:r>
              <a:rPr lang="zh-CN" altLang="en-US" sz="2000" dirty="0"/>
              <a:t> </a:t>
            </a:r>
            <a:r>
              <a:rPr lang="en-US" sz="2000" dirty="0"/>
              <a:t>.</a:t>
            </a:r>
            <a:endParaRPr lang="en-US" sz="3200" i="1" dirty="0"/>
          </a:p>
          <a:p>
            <a:pPr>
              <a:lnSpc>
                <a:spcPct val="150000"/>
              </a:lnSpc>
            </a:pPr>
            <a:r>
              <a:rPr lang="en-US" sz="2000" dirty="0"/>
              <a:t>Rawson, K., &amp; Muñoz, T. (2016). Against Cleaning. Retrieved August 16, 2017, from </a:t>
            </a:r>
            <a:r>
              <a:rPr lang="en-US" sz="2000" dirty="0">
                <a:hlinkClick r:id="rId5"/>
              </a:rPr>
              <a:t>http://curatingmenus.org/articles/against-cleaning/</a:t>
            </a:r>
            <a:r>
              <a:rPr lang="en-US" sz="2000" dirty="0"/>
              <a:t> . </a:t>
            </a:r>
          </a:p>
          <a:p>
            <a:pPr>
              <a:lnSpc>
                <a:spcPct val="150000"/>
              </a:lnSpc>
            </a:pPr>
            <a:r>
              <a:rPr lang="en-US" sz="2000" dirty="0"/>
              <a:t>Rockwell, G. (2003). What is Text Analysis, Really? </a:t>
            </a:r>
            <a:r>
              <a:rPr lang="en-US" sz="2000" i="1" dirty="0"/>
              <a:t>Literary and Linguistic Computing</a:t>
            </a:r>
            <a:r>
              <a:rPr lang="en-US" sz="2000" dirty="0"/>
              <a:t>, </a:t>
            </a:r>
            <a:r>
              <a:rPr lang="en-US" sz="2000" i="1" dirty="0"/>
              <a:t>18</a:t>
            </a:r>
            <a:r>
              <a:rPr lang="en-US" sz="2000" dirty="0"/>
              <a:t>(2), 209–219. </a:t>
            </a:r>
            <a:r>
              <a:rPr lang="en-US" sz="2000" dirty="0">
                <a:hlinkClick r:id="rId6"/>
              </a:rPr>
              <a:t>https://doi.org/10.1093/llc/18.2.209</a:t>
            </a:r>
            <a:r>
              <a:rPr lang="en-US" sz="2000" dirty="0"/>
              <a:t> </a:t>
            </a:r>
            <a:r>
              <a:rPr lang="en-US" sz="2400" dirty="0"/>
              <a:t>.</a:t>
            </a:r>
          </a:p>
        </p:txBody>
      </p:sp>
      <p:sp>
        <p:nvSpPr>
          <p:cNvPr id="6" name="Slide Number Placeholder 3"/>
          <p:cNvSpPr>
            <a:spLocks noGrp="1"/>
          </p:cNvSpPr>
          <p:nvPr>
            <p:ph type="sldNum" sz="quarter" idx="10"/>
          </p:nvPr>
        </p:nvSpPr>
        <p:spPr>
          <a:xfrm>
            <a:off x="609600" y="6360886"/>
            <a:ext cx="2743200" cy="365125"/>
          </a:xfrm>
        </p:spPr>
        <p:txBody>
          <a:bodyPr/>
          <a:lstStyle/>
          <a:p>
            <a:fld id="{1D41C3F9-A5E8-AC42-B221-AF9A577A4684}" type="slidenum">
              <a:rPr lang="en-US" smtClean="0"/>
              <a:pPr/>
              <a:t>10</a:t>
            </a:fld>
            <a:endParaRPr lang="en-US" dirty="0"/>
          </a:p>
        </p:txBody>
      </p:sp>
    </p:spTree>
    <p:extLst>
      <p:ext uri="{BB962C8B-B14F-4D97-AF65-F5344CB8AC3E}">
        <p14:creationId xmlns:p14="http://schemas.microsoft.com/office/powerpoint/2010/main" val="114283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2888"/>
            <a:ext cx="11353800" cy="5617210"/>
          </a:xfrm>
        </p:spPr>
        <p:txBody>
          <a:bodyPr>
            <a:noAutofit/>
          </a:bodyPr>
          <a:lstStyle/>
          <a:p>
            <a:pPr>
              <a:lnSpc>
                <a:spcPct val="120000"/>
              </a:lnSpc>
            </a:pPr>
            <a:r>
              <a:rPr lang="en-US" dirty="0"/>
              <a:t>Data quality</a:t>
            </a:r>
          </a:p>
          <a:p>
            <a:pPr lvl="1">
              <a:lnSpc>
                <a:spcPct val="120000"/>
              </a:lnSpc>
            </a:pPr>
            <a:r>
              <a:rPr lang="en-US" dirty="0"/>
              <a:t>Clean vs. dirty OCR</a:t>
            </a:r>
          </a:p>
          <a:p>
            <a:pPr lvl="1">
              <a:lnSpc>
                <a:spcPct val="120000"/>
              </a:lnSpc>
            </a:pPr>
            <a:r>
              <a:rPr lang="en-US" dirty="0"/>
              <a:t>HathiTrust OCR is dirty (uncorrected</a:t>
            </a:r>
            <a:r>
              <a:rPr lang="en-US" dirty="0" smtClean="0"/>
              <a:t>)</a:t>
            </a:r>
          </a:p>
          <a:p>
            <a:pPr lvl="1">
              <a:lnSpc>
                <a:spcPct val="120000"/>
              </a:lnSpc>
            </a:pPr>
            <a:r>
              <a:rPr lang="en-US" dirty="0" smtClean="0"/>
              <a:t>Deciding what and how to correct data involves important methodological considerations and may not always be appropriate.</a:t>
            </a:r>
            <a:endParaRPr lang="en-US" dirty="0"/>
          </a:p>
          <a:p>
            <a:pPr>
              <a:lnSpc>
                <a:spcPct val="120000"/>
              </a:lnSpc>
            </a:pPr>
            <a:r>
              <a:rPr lang="en-US" dirty="0" smtClean="0"/>
              <a:t>Text </a:t>
            </a:r>
            <a:r>
              <a:rPr lang="en-US" dirty="0"/>
              <a:t>decomposition/</a:t>
            </a:r>
            <a:r>
              <a:rPr lang="en-US" dirty="0" err="1"/>
              <a:t>recomposition</a:t>
            </a:r>
            <a:r>
              <a:rPr lang="en-US" dirty="0"/>
              <a:t> (Rockwell, 2003)</a:t>
            </a:r>
          </a:p>
          <a:p>
            <a:pPr lvl="1">
              <a:lnSpc>
                <a:spcPct val="120000"/>
              </a:lnSpc>
            </a:pPr>
            <a:r>
              <a:rPr lang="en-US" dirty="0"/>
              <a:t>Cleaning data involves discarding data</a:t>
            </a:r>
          </a:p>
          <a:p>
            <a:pPr lvl="1">
              <a:lnSpc>
                <a:spcPct val="120000"/>
              </a:lnSpc>
            </a:pPr>
            <a:r>
              <a:rPr lang="en-US" dirty="0"/>
              <a:t>Prepared text may be illegible to the human reader</a:t>
            </a:r>
          </a:p>
        </p:txBody>
      </p:sp>
      <p:sp>
        <p:nvSpPr>
          <p:cNvPr id="2" name="Title 1"/>
          <p:cNvSpPr>
            <a:spLocks noGrp="1"/>
          </p:cNvSpPr>
          <p:nvPr>
            <p:ph type="title"/>
          </p:nvPr>
        </p:nvSpPr>
        <p:spPr/>
        <p:txBody>
          <a:bodyPr/>
          <a:lstStyle/>
          <a:p>
            <a:r>
              <a:rPr lang="en-US"/>
              <a:t>Text as data</a:t>
            </a:r>
            <a:endParaRPr lang="en-US" dirty="0"/>
          </a:p>
        </p:txBody>
      </p:sp>
      <p:sp>
        <p:nvSpPr>
          <p:cNvPr id="6" name="Slide Number Placeholder 3"/>
          <p:cNvSpPr>
            <a:spLocks noGrp="1"/>
          </p:cNvSpPr>
          <p:nvPr>
            <p:ph type="sldNum" sz="quarter" idx="10"/>
          </p:nvPr>
        </p:nvSpPr>
        <p:spPr>
          <a:xfrm>
            <a:off x="609600" y="6360886"/>
            <a:ext cx="2743200" cy="365125"/>
          </a:xfrm>
        </p:spPr>
        <p:txBody>
          <a:bodyPr/>
          <a:lstStyle/>
          <a:p>
            <a:fld id="{1D41C3F9-A5E8-AC42-B221-AF9A577A4684}" type="slidenum">
              <a:rPr lang="en-US" smtClean="0"/>
              <a:pPr/>
              <a:t>2</a:t>
            </a:fld>
            <a:endParaRPr lang="en-US" dirty="0"/>
          </a:p>
        </p:txBody>
      </p:sp>
    </p:spTree>
    <p:extLst>
      <p:ext uri="{BB962C8B-B14F-4D97-AF65-F5344CB8AC3E}">
        <p14:creationId xmlns:p14="http://schemas.microsoft.com/office/powerpoint/2010/main" val="1295719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Preparing data</a:t>
            </a:r>
            <a:endParaRPr lang="en-US" dirty="0"/>
          </a:p>
        </p:txBody>
      </p:sp>
      <p:sp>
        <p:nvSpPr>
          <p:cNvPr id="2" name="Content Placeholder 1"/>
          <p:cNvSpPr>
            <a:spLocks noGrp="1"/>
          </p:cNvSpPr>
          <p:nvPr>
            <p:ph idx="1"/>
          </p:nvPr>
        </p:nvSpPr>
        <p:spPr>
          <a:xfrm>
            <a:off x="838200" y="1758949"/>
            <a:ext cx="10515600" cy="4853885"/>
          </a:xfrm>
        </p:spPr>
        <p:txBody>
          <a:bodyPr>
            <a:normAutofit fontScale="85000" lnSpcReduction="20000"/>
          </a:bodyPr>
          <a:lstStyle/>
          <a:p>
            <a:pPr marL="0" indent="0">
              <a:lnSpc>
                <a:spcPct val="150000"/>
              </a:lnSpc>
              <a:buNone/>
            </a:pPr>
            <a:r>
              <a:rPr lang="en-US" b="1" dirty="0"/>
              <a:t>A researcher may:</a:t>
            </a:r>
          </a:p>
          <a:p>
            <a:pPr>
              <a:lnSpc>
                <a:spcPct val="150000"/>
              </a:lnSpc>
            </a:pPr>
            <a:r>
              <a:rPr lang="en-US" dirty="0"/>
              <a:t>Correct OCR errors</a:t>
            </a:r>
          </a:p>
          <a:p>
            <a:pPr>
              <a:lnSpc>
                <a:spcPct val="150000"/>
              </a:lnSpc>
            </a:pPr>
            <a:r>
              <a:rPr lang="en-US" dirty="0"/>
              <a:t>Remove title, header information</a:t>
            </a:r>
          </a:p>
          <a:p>
            <a:pPr>
              <a:lnSpc>
                <a:spcPct val="150000"/>
              </a:lnSpc>
            </a:pPr>
            <a:r>
              <a:rPr lang="en-US" dirty="0"/>
              <a:t>Remove html or xml tags</a:t>
            </a:r>
          </a:p>
          <a:p>
            <a:pPr>
              <a:lnSpc>
                <a:spcPct val="150000"/>
              </a:lnSpc>
            </a:pPr>
            <a:r>
              <a:rPr lang="en-US" dirty="0"/>
              <a:t>Split or combine files</a:t>
            </a:r>
          </a:p>
          <a:p>
            <a:pPr>
              <a:lnSpc>
                <a:spcPct val="150000"/>
              </a:lnSpc>
            </a:pPr>
            <a:r>
              <a:rPr lang="en-US" dirty="0"/>
              <a:t>Remove certain words, punctuation marks</a:t>
            </a:r>
          </a:p>
          <a:p>
            <a:pPr>
              <a:lnSpc>
                <a:spcPct val="150000"/>
              </a:lnSpc>
            </a:pPr>
            <a:r>
              <a:rPr lang="en-US" dirty="0"/>
              <a:t>Lowercase text</a:t>
            </a:r>
          </a:p>
          <a:p>
            <a:pPr>
              <a:lnSpc>
                <a:spcPct val="150000"/>
              </a:lnSpc>
            </a:pPr>
            <a:r>
              <a:rPr lang="en-US" dirty="0"/>
              <a:t>Tokenize the words</a:t>
            </a:r>
          </a:p>
        </p:txBody>
      </p:sp>
      <p:sp>
        <p:nvSpPr>
          <p:cNvPr id="6" name="Slide Number Placeholder 3"/>
          <p:cNvSpPr>
            <a:spLocks noGrp="1"/>
          </p:cNvSpPr>
          <p:nvPr>
            <p:ph type="sldNum" sz="quarter" idx="10"/>
          </p:nvPr>
        </p:nvSpPr>
        <p:spPr>
          <a:xfrm>
            <a:off x="609600" y="6360886"/>
            <a:ext cx="2743200" cy="365125"/>
          </a:xfrm>
        </p:spPr>
        <p:txBody>
          <a:bodyPr/>
          <a:lstStyle/>
          <a:p>
            <a:fld id="{1D41C3F9-A5E8-AC42-B221-AF9A577A4684}" type="slidenum">
              <a:rPr lang="en-US" smtClean="0"/>
              <a:pPr/>
              <a:t>3</a:t>
            </a:fld>
            <a:endParaRPr lang="en-US" dirty="0"/>
          </a:p>
        </p:txBody>
      </p:sp>
    </p:spTree>
    <p:extLst>
      <p:ext uri="{BB962C8B-B14F-4D97-AF65-F5344CB8AC3E}">
        <p14:creationId xmlns:p14="http://schemas.microsoft.com/office/powerpoint/2010/main" val="183681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a:t>
            </a:r>
          </a:p>
        </p:txBody>
      </p:sp>
      <p:sp>
        <p:nvSpPr>
          <p:cNvPr id="7" name="Rectangle 6"/>
          <p:cNvSpPr/>
          <p:nvPr/>
        </p:nvSpPr>
        <p:spPr>
          <a:xfrm>
            <a:off x="1833624" y="1864652"/>
            <a:ext cx="8236352" cy="951264"/>
          </a:xfrm>
          <a:prstGeom prst="rect">
            <a:avLst/>
          </a:prstGeom>
          <a:solidFill>
            <a:schemeClr val="bg1">
              <a:lumMod val="50000"/>
            </a:schemeClr>
          </a:solidFill>
          <a:ln>
            <a:solidFill>
              <a:schemeClr val="bg1">
                <a:lumMod val="5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b="1" dirty="0">
                <a:solidFill>
                  <a:schemeClr val="bg1">
                    <a:lumMod val="95000"/>
                  </a:schemeClr>
                </a:solidFill>
                <a:latin typeface="Arial" panose="020B0604020202020204" pitchFamily="34" charset="0"/>
                <a:cs typeface="Arial" panose="020B0604020202020204" pitchFamily="34" charset="0"/>
              </a:rPr>
              <a:t>Chunking text</a:t>
            </a:r>
          </a:p>
        </p:txBody>
      </p:sp>
      <p:sp>
        <p:nvSpPr>
          <p:cNvPr id="3" name="Rectangle 2"/>
          <p:cNvSpPr/>
          <p:nvPr/>
        </p:nvSpPr>
        <p:spPr>
          <a:xfrm>
            <a:off x="1833624" y="2969670"/>
            <a:ext cx="8236352" cy="1200329"/>
          </a:xfrm>
          <a:prstGeom prst="rect">
            <a:avLst/>
          </a:prstGeom>
          <a:solidFill>
            <a:schemeClr val="bg1">
              <a:lumMod val="75000"/>
            </a:schemeClr>
          </a:solidFill>
          <a:ln>
            <a:solidFill>
              <a:schemeClr val="bg1">
                <a:lumMod val="75000"/>
              </a:schemeClr>
            </a:solidFill>
          </a:ln>
        </p:spPr>
        <p:txBody>
          <a:bodyPr wrap="square">
            <a:spAutoFit/>
          </a:bodyPr>
          <a:lstStyle/>
          <a:p>
            <a:pPr algn="ctr"/>
            <a:r>
              <a:rPr lang="en-US" sz="2400" dirty="0">
                <a:solidFill>
                  <a:srgbClr val="000000"/>
                </a:solidFill>
                <a:latin typeface="Arial" panose="020B0604020202020204" pitchFamily="34" charset="0"/>
                <a:cs typeface="Arial" panose="020B0604020202020204" pitchFamily="34" charset="0"/>
              </a:rPr>
              <a:t>Splitting text into smaller pieces before analysis. May be divided by paragraph, chapter, or a chosen number of words (e.g. 1000 word chunks). </a:t>
            </a:r>
          </a:p>
        </p:txBody>
      </p:sp>
      <p:grpSp>
        <p:nvGrpSpPr>
          <p:cNvPr id="5" name="Group 4" descr="A whole text that consist of speeches of Abraham Lincoln may need to be split into individual speeches before conducting analysis. This process can be called chunking text." title="Diagram of chunking text for Speeches of Abraham Lincoln"/>
          <p:cNvGrpSpPr/>
          <p:nvPr/>
        </p:nvGrpSpPr>
        <p:grpSpPr>
          <a:xfrm>
            <a:off x="1845200" y="4277453"/>
            <a:ext cx="8224776" cy="2447339"/>
            <a:chOff x="1845200" y="4277453"/>
            <a:chExt cx="8224776" cy="2447339"/>
          </a:xfrm>
        </p:grpSpPr>
        <p:sp>
          <p:nvSpPr>
            <p:cNvPr id="13" name="Rectangle 12"/>
            <p:cNvSpPr/>
            <p:nvPr/>
          </p:nvSpPr>
          <p:spPr>
            <a:xfrm>
              <a:off x="1897530" y="4335277"/>
              <a:ext cx="1747958" cy="2389515"/>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5200" y="4277453"/>
              <a:ext cx="1747958" cy="2389515"/>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Speeches of Abraham Lincoln</a:t>
              </a:r>
            </a:p>
          </p:txBody>
        </p:sp>
        <p:sp>
          <p:nvSpPr>
            <p:cNvPr id="8" name="Rectangle 7"/>
            <p:cNvSpPr/>
            <p:nvPr/>
          </p:nvSpPr>
          <p:spPr>
            <a:xfrm>
              <a:off x="6233784" y="4954272"/>
              <a:ext cx="1918985" cy="545328"/>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Inaugural </a:t>
              </a:r>
            </a:p>
          </p:txBody>
        </p:sp>
        <p:sp>
          <p:nvSpPr>
            <p:cNvPr id="9" name="Rectangle 8"/>
            <p:cNvSpPr/>
            <p:nvPr/>
          </p:nvSpPr>
          <p:spPr>
            <a:xfrm>
              <a:off x="5274291" y="4337698"/>
              <a:ext cx="1917207" cy="545328"/>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Gettysburg Address</a:t>
              </a:r>
            </a:p>
          </p:txBody>
        </p:sp>
        <p:sp>
          <p:nvSpPr>
            <p:cNvPr id="11" name="Rectangle 10"/>
            <p:cNvSpPr/>
            <p:nvPr/>
          </p:nvSpPr>
          <p:spPr>
            <a:xfrm>
              <a:off x="7191498" y="5570846"/>
              <a:ext cx="1918985" cy="545328"/>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Second Inaugural </a:t>
              </a:r>
            </a:p>
          </p:txBody>
        </p:sp>
        <p:sp>
          <p:nvSpPr>
            <p:cNvPr id="12" name="Rectangle 11"/>
            <p:cNvSpPr/>
            <p:nvPr/>
          </p:nvSpPr>
          <p:spPr>
            <a:xfrm>
              <a:off x="8150991" y="6179464"/>
              <a:ext cx="1918985" cy="545328"/>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House Divided Speech</a:t>
              </a:r>
            </a:p>
          </p:txBody>
        </p:sp>
        <p:cxnSp>
          <p:nvCxnSpPr>
            <p:cNvPr id="6" name="Straight Arrow Connector 5"/>
            <p:cNvCxnSpPr/>
            <p:nvPr/>
          </p:nvCxnSpPr>
          <p:spPr>
            <a:xfrm flipV="1">
              <a:off x="3750197" y="4610362"/>
              <a:ext cx="1471764" cy="783441"/>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750197" y="5226938"/>
              <a:ext cx="2431257" cy="272662"/>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50197" y="5660020"/>
              <a:ext cx="3388971" cy="145068"/>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750197" y="5805088"/>
              <a:ext cx="4348464" cy="682607"/>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Slide Number Placeholder 3"/>
          <p:cNvSpPr>
            <a:spLocks noGrp="1"/>
          </p:cNvSpPr>
          <p:nvPr>
            <p:ph type="sldNum" sz="quarter" idx="10"/>
          </p:nvPr>
        </p:nvSpPr>
        <p:spPr>
          <a:xfrm>
            <a:off x="609600" y="6360886"/>
            <a:ext cx="2743200" cy="365125"/>
          </a:xfrm>
        </p:spPr>
        <p:txBody>
          <a:bodyPr/>
          <a:lstStyle/>
          <a:p>
            <a:fld id="{1D41C3F9-A5E8-AC42-B221-AF9A577A4684}" type="slidenum">
              <a:rPr lang="en-US" smtClean="0"/>
              <a:pPr/>
              <a:t>4</a:t>
            </a:fld>
            <a:endParaRPr lang="en-US" dirty="0"/>
          </a:p>
        </p:txBody>
      </p:sp>
    </p:spTree>
    <p:extLst>
      <p:ext uri="{BB962C8B-B14F-4D97-AF65-F5344CB8AC3E}">
        <p14:creationId xmlns:p14="http://schemas.microsoft.com/office/powerpoint/2010/main" val="391015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a:t>
            </a:r>
          </a:p>
        </p:txBody>
      </p:sp>
      <p:sp>
        <p:nvSpPr>
          <p:cNvPr id="7" name="Rectangle 6"/>
          <p:cNvSpPr/>
          <p:nvPr/>
        </p:nvSpPr>
        <p:spPr>
          <a:xfrm>
            <a:off x="1833624" y="1864652"/>
            <a:ext cx="8236352" cy="951264"/>
          </a:xfrm>
          <a:prstGeom prst="rect">
            <a:avLst/>
          </a:prstGeom>
          <a:solidFill>
            <a:schemeClr val="bg1">
              <a:lumMod val="50000"/>
            </a:schemeClr>
          </a:solidFill>
          <a:ln>
            <a:solidFill>
              <a:schemeClr val="bg1">
                <a:lumMod val="5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b="1" dirty="0">
                <a:solidFill>
                  <a:schemeClr val="bg1">
                    <a:lumMod val="95000"/>
                  </a:schemeClr>
                </a:solidFill>
                <a:latin typeface="Arial" panose="020B0604020202020204" pitchFamily="34" charset="0"/>
                <a:cs typeface="Arial" panose="020B0604020202020204" pitchFamily="34" charset="0"/>
              </a:rPr>
              <a:t>Grouping text</a:t>
            </a:r>
          </a:p>
        </p:txBody>
      </p:sp>
      <p:sp>
        <p:nvSpPr>
          <p:cNvPr id="3" name="Rectangle 2"/>
          <p:cNvSpPr/>
          <p:nvPr/>
        </p:nvSpPr>
        <p:spPr>
          <a:xfrm>
            <a:off x="1833624" y="2969670"/>
            <a:ext cx="8236352" cy="461665"/>
          </a:xfrm>
          <a:prstGeom prst="rect">
            <a:avLst/>
          </a:prstGeom>
          <a:solidFill>
            <a:schemeClr val="bg1">
              <a:lumMod val="75000"/>
            </a:schemeClr>
          </a:solidFill>
          <a:ln>
            <a:solidFill>
              <a:schemeClr val="bg1">
                <a:lumMod val="75000"/>
              </a:schemeClr>
            </a:solidFill>
          </a:ln>
        </p:spPr>
        <p:txBody>
          <a:bodyPr wrap="square">
            <a:spAutoFit/>
          </a:bodyPr>
          <a:lstStyle/>
          <a:p>
            <a:pPr algn="ctr"/>
            <a:r>
              <a:rPr lang="en-US" sz="2400" dirty="0">
                <a:solidFill>
                  <a:srgbClr val="000000"/>
                </a:solidFill>
                <a:latin typeface="Arial" panose="020B0604020202020204" pitchFamily="34" charset="0"/>
                <a:cs typeface="Arial" panose="020B0604020202020204" pitchFamily="34" charset="0"/>
              </a:rPr>
              <a:t>Combining text into larger pieces before analysis. </a:t>
            </a:r>
          </a:p>
        </p:txBody>
      </p:sp>
      <p:grpSp>
        <p:nvGrpSpPr>
          <p:cNvPr id="17" name="Group 16" descr="When we have individual texts of various speeches made by Abraham Lincoln as well as George Washington, before conducting our analysis, we may need to group the texts by combining all speeches by Lincoln into one group and all speeches by Washington into another group. This process can be called grouping text. &#10;" title="Diagram of grouping texts into speeches of Abraham Lincoln and those of George Washington"/>
          <p:cNvGrpSpPr/>
          <p:nvPr/>
        </p:nvGrpSpPr>
        <p:grpSpPr>
          <a:xfrm>
            <a:off x="1825259" y="3658860"/>
            <a:ext cx="8244717" cy="3029093"/>
            <a:chOff x="1825259" y="3658860"/>
            <a:chExt cx="8244717" cy="3029093"/>
          </a:xfrm>
        </p:grpSpPr>
        <p:grpSp>
          <p:nvGrpSpPr>
            <p:cNvPr id="5" name="Group 4"/>
            <p:cNvGrpSpPr/>
            <p:nvPr/>
          </p:nvGrpSpPr>
          <p:grpSpPr>
            <a:xfrm>
              <a:off x="4239761" y="4060223"/>
              <a:ext cx="1643728" cy="2331691"/>
              <a:chOff x="1845200" y="4277453"/>
              <a:chExt cx="1800288" cy="2447339"/>
            </a:xfrm>
          </p:grpSpPr>
          <p:sp>
            <p:nvSpPr>
              <p:cNvPr id="13" name="Rectangle 12"/>
              <p:cNvSpPr/>
              <p:nvPr/>
            </p:nvSpPr>
            <p:spPr>
              <a:xfrm>
                <a:off x="1897530" y="4335277"/>
                <a:ext cx="1747958" cy="2389515"/>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1845200" y="4277453"/>
                <a:ext cx="1747958" cy="2389515"/>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Speeches of Abraham Lincoln</a:t>
                </a:r>
              </a:p>
            </p:txBody>
          </p:sp>
        </p:grpSp>
        <p:sp>
          <p:nvSpPr>
            <p:cNvPr id="8" name="Rectangle 7"/>
            <p:cNvSpPr/>
            <p:nvPr/>
          </p:nvSpPr>
          <p:spPr>
            <a:xfrm>
              <a:off x="1836982" y="4463392"/>
              <a:ext cx="1331230" cy="672836"/>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Inaugural </a:t>
              </a:r>
            </a:p>
          </p:txBody>
        </p:sp>
        <p:sp>
          <p:nvSpPr>
            <p:cNvPr id="9" name="Rectangle 8"/>
            <p:cNvSpPr/>
            <p:nvPr/>
          </p:nvSpPr>
          <p:spPr>
            <a:xfrm>
              <a:off x="1850138" y="3658860"/>
              <a:ext cx="1331230" cy="668832"/>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Gettysburg Address</a:t>
              </a:r>
            </a:p>
          </p:txBody>
        </p:sp>
        <p:sp>
          <p:nvSpPr>
            <p:cNvPr id="11" name="Rectangle 10"/>
            <p:cNvSpPr/>
            <p:nvPr/>
          </p:nvSpPr>
          <p:spPr>
            <a:xfrm>
              <a:off x="1833624" y="5254049"/>
              <a:ext cx="1342953" cy="672836"/>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Second Inaugural </a:t>
              </a:r>
            </a:p>
          </p:txBody>
        </p:sp>
        <p:sp>
          <p:nvSpPr>
            <p:cNvPr id="12" name="Rectangle 11"/>
            <p:cNvSpPr/>
            <p:nvPr/>
          </p:nvSpPr>
          <p:spPr>
            <a:xfrm>
              <a:off x="1825259" y="6015117"/>
              <a:ext cx="1342953" cy="672836"/>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House Divided Speech</a:t>
              </a:r>
            </a:p>
          </p:txBody>
        </p:sp>
        <p:cxnSp>
          <p:nvCxnSpPr>
            <p:cNvPr id="6" name="Straight Arrow Connector 5"/>
            <p:cNvCxnSpPr/>
            <p:nvPr/>
          </p:nvCxnSpPr>
          <p:spPr>
            <a:xfrm>
              <a:off x="3233698" y="4016705"/>
              <a:ext cx="908459" cy="310987"/>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20542" y="4850245"/>
              <a:ext cx="826965" cy="222944"/>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244394" y="5376382"/>
              <a:ext cx="833004" cy="261953"/>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233698" y="6015117"/>
              <a:ext cx="908459" cy="415214"/>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8424864" y="4060223"/>
              <a:ext cx="1645112" cy="2331691"/>
              <a:chOff x="1845200" y="4277453"/>
              <a:chExt cx="1800288" cy="2447339"/>
            </a:xfrm>
          </p:grpSpPr>
          <p:sp>
            <p:nvSpPr>
              <p:cNvPr id="39" name="Rectangle 38"/>
              <p:cNvSpPr/>
              <p:nvPr/>
            </p:nvSpPr>
            <p:spPr>
              <a:xfrm>
                <a:off x="1897530" y="4335277"/>
                <a:ext cx="1747958" cy="2389515"/>
              </a:xfrm>
              <a:prstGeom prst="rect">
                <a:avLst/>
              </a:prstGeom>
              <a:solidFill>
                <a:schemeClr val="accent2">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a:off x="1845200" y="4277453"/>
                <a:ext cx="1747958" cy="2389515"/>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Speeches of George Washington</a:t>
                </a:r>
              </a:p>
            </p:txBody>
          </p:sp>
        </p:grpSp>
        <p:sp>
          <p:nvSpPr>
            <p:cNvPr id="41" name="Rectangle 40"/>
            <p:cNvSpPr/>
            <p:nvPr/>
          </p:nvSpPr>
          <p:spPr>
            <a:xfrm>
              <a:off x="6047264" y="4463392"/>
              <a:ext cx="1216485" cy="672836"/>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Inaugural </a:t>
              </a:r>
            </a:p>
          </p:txBody>
        </p:sp>
        <p:sp>
          <p:nvSpPr>
            <p:cNvPr id="42" name="Rectangle 41"/>
            <p:cNvSpPr/>
            <p:nvPr/>
          </p:nvSpPr>
          <p:spPr>
            <a:xfrm>
              <a:off x="6060420" y="3658860"/>
              <a:ext cx="1216485" cy="668832"/>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Farewell Address</a:t>
              </a:r>
            </a:p>
          </p:txBody>
        </p:sp>
        <p:sp>
          <p:nvSpPr>
            <p:cNvPr id="43" name="Rectangle 42"/>
            <p:cNvSpPr/>
            <p:nvPr/>
          </p:nvSpPr>
          <p:spPr>
            <a:xfrm>
              <a:off x="6043906" y="5254049"/>
              <a:ext cx="1227197" cy="672836"/>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Second Inaugural </a:t>
              </a:r>
            </a:p>
          </p:txBody>
        </p:sp>
        <p:sp>
          <p:nvSpPr>
            <p:cNvPr id="44" name="Rectangle 43"/>
            <p:cNvSpPr/>
            <p:nvPr/>
          </p:nvSpPr>
          <p:spPr>
            <a:xfrm>
              <a:off x="6035541" y="6015117"/>
              <a:ext cx="1227197" cy="672836"/>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1796 State of the Union</a:t>
              </a:r>
            </a:p>
          </p:txBody>
        </p:sp>
        <p:cxnSp>
          <p:nvCxnSpPr>
            <p:cNvPr id="58" name="Straight Arrow Connector 57"/>
            <p:cNvCxnSpPr/>
            <p:nvPr/>
          </p:nvCxnSpPr>
          <p:spPr>
            <a:xfrm>
              <a:off x="7420059" y="4016705"/>
              <a:ext cx="908459" cy="310987"/>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7406903" y="4850245"/>
              <a:ext cx="826965" cy="222944"/>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7430755" y="5376382"/>
              <a:ext cx="833004" cy="261953"/>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7420059" y="6015117"/>
              <a:ext cx="908459" cy="415214"/>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Slide Number Placeholder 3"/>
          <p:cNvSpPr>
            <a:spLocks noGrp="1"/>
          </p:cNvSpPr>
          <p:nvPr>
            <p:ph type="sldNum" sz="quarter" idx="10"/>
          </p:nvPr>
        </p:nvSpPr>
        <p:spPr>
          <a:xfrm>
            <a:off x="609600" y="6360886"/>
            <a:ext cx="2743200" cy="365125"/>
          </a:xfrm>
        </p:spPr>
        <p:txBody>
          <a:bodyPr/>
          <a:lstStyle/>
          <a:p>
            <a:fld id="{1D41C3F9-A5E8-AC42-B221-AF9A577A4684}" type="slidenum">
              <a:rPr lang="en-US" smtClean="0"/>
              <a:pPr/>
              <a:t>5</a:t>
            </a:fld>
            <a:endParaRPr lang="en-US" dirty="0"/>
          </a:p>
        </p:txBody>
      </p:sp>
    </p:spTree>
    <p:extLst>
      <p:ext uri="{BB962C8B-B14F-4D97-AF65-F5344CB8AC3E}">
        <p14:creationId xmlns:p14="http://schemas.microsoft.com/office/powerpoint/2010/main" val="234056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a:t>
            </a:r>
          </a:p>
        </p:txBody>
      </p:sp>
      <p:sp>
        <p:nvSpPr>
          <p:cNvPr id="6" name="Rectangle 5"/>
          <p:cNvSpPr/>
          <p:nvPr/>
        </p:nvSpPr>
        <p:spPr>
          <a:xfrm>
            <a:off x="1833624" y="2029504"/>
            <a:ext cx="8236352" cy="951264"/>
          </a:xfrm>
          <a:prstGeom prst="rect">
            <a:avLst/>
          </a:prstGeom>
          <a:solidFill>
            <a:schemeClr val="bg1">
              <a:lumMod val="50000"/>
            </a:schemeClr>
          </a:solidFill>
          <a:ln>
            <a:solidFill>
              <a:schemeClr val="bg1">
                <a:lumMod val="5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3200" b="1" dirty="0">
                <a:solidFill>
                  <a:schemeClr val="bg1"/>
                </a:solidFill>
                <a:latin typeface="Arial" panose="020B0604020202020204" pitchFamily="34" charset="0"/>
                <a:cs typeface="Arial" panose="020B0604020202020204" pitchFamily="34" charset="0"/>
              </a:rPr>
              <a:t>Tokenization</a:t>
            </a:r>
            <a:r>
              <a:rPr lang="en-US" sz="3200" dirty="0">
                <a:solidFill>
                  <a:schemeClr val="bg1"/>
                </a:solidFill>
                <a:latin typeface="Arial" panose="020B0604020202020204" pitchFamily="34" charset="0"/>
                <a:cs typeface="Arial" panose="020B0604020202020204" pitchFamily="34" charset="0"/>
              </a:rPr>
              <a:t> </a:t>
            </a:r>
          </a:p>
        </p:txBody>
      </p:sp>
      <p:sp>
        <p:nvSpPr>
          <p:cNvPr id="7" name="TextBox 6"/>
          <p:cNvSpPr txBox="1"/>
          <p:nvPr/>
        </p:nvSpPr>
        <p:spPr>
          <a:xfrm>
            <a:off x="1833624" y="4488605"/>
            <a:ext cx="8236352" cy="1569660"/>
          </a:xfrm>
          <a:prstGeom prst="rect">
            <a:avLst/>
          </a:prstGeom>
          <a:noFill/>
          <a:ln w="28575">
            <a:solidFill>
              <a:schemeClr val="bg2">
                <a:lumMod val="75000"/>
              </a:schemeClr>
            </a:solidFill>
          </a:ln>
        </p:spPr>
        <p:txBody>
          <a:bodyPr wrap="square" rtlCol="0">
            <a:spAutoFit/>
          </a:bodyPr>
          <a:lstStyle/>
          <a:p>
            <a:r>
              <a:rPr lang="en-US" sz="2400" dirty="0"/>
              <a:t>[four], [score], [and], [seven], [years], [ago], [our], [fathers], [brought], [forth], [on], [this], [continent], [a], [new], [nation], [conceived], [in], [liberty], [and], [dedicated], [to], [the], [proposition], [that], [all], [men], [are], [created], [equal]</a:t>
            </a:r>
          </a:p>
        </p:txBody>
      </p:sp>
      <p:sp>
        <p:nvSpPr>
          <p:cNvPr id="8" name="Rectangle 7"/>
          <p:cNvSpPr/>
          <p:nvPr/>
        </p:nvSpPr>
        <p:spPr>
          <a:xfrm>
            <a:off x="1833624" y="3134522"/>
            <a:ext cx="8236352" cy="1200329"/>
          </a:xfrm>
          <a:prstGeom prst="rect">
            <a:avLst/>
          </a:prstGeom>
          <a:solidFill>
            <a:schemeClr val="bg1">
              <a:lumMod val="75000"/>
            </a:schemeClr>
          </a:solidFill>
          <a:ln>
            <a:solidFill>
              <a:schemeClr val="bg1">
                <a:lumMod val="75000"/>
              </a:schemeClr>
            </a:solidFill>
          </a:ln>
        </p:spPr>
        <p:txBody>
          <a:bodyPr wrap="square">
            <a:spAutoFit/>
          </a:bodyPr>
          <a:lstStyle/>
          <a:p>
            <a:pPr algn="ctr"/>
            <a:r>
              <a:rPr lang="en-US" sz="2400" dirty="0">
                <a:solidFill>
                  <a:srgbClr val="000000"/>
                </a:solidFill>
                <a:latin typeface="Arial" panose="020B0604020202020204" pitchFamily="34" charset="0"/>
                <a:cs typeface="Arial" panose="020B0604020202020204" pitchFamily="34" charset="0"/>
              </a:rPr>
              <a:t>Breaking text into pieces called tokens. Often certain characters, such as punctuation marks, are discarded in the process</a:t>
            </a:r>
          </a:p>
        </p:txBody>
      </p:sp>
      <p:sp>
        <p:nvSpPr>
          <p:cNvPr id="10" name="Slide Number Placeholder 3"/>
          <p:cNvSpPr>
            <a:spLocks noGrp="1"/>
          </p:cNvSpPr>
          <p:nvPr>
            <p:ph type="sldNum" sz="quarter" idx="10"/>
          </p:nvPr>
        </p:nvSpPr>
        <p:spPr>
          <a:xfrm>
            <a:off x="609600" y="6360886"/>
            <a:ext cx="2743200" cy="365125"/>
          </a:xfrm>
        </p:spPr>
        <p:txBody>
          <a:bodyPr/>
          <a:lstStyle/>
          <a:p>
            <a:fld id="{1D41C3F9-A5E8-AC42-B221-AF9A577A4684}" type="slidenum">
              <a:rPr lang="en-US" smtClean="0"/>
              <a:pPr/>
              <a:t>6</a:t>
            </a:fld>
            <a:endParaRPr lang="en-US" dirty="0"/>
          </a:p>
        </p:txBody>
      </p:sp>
    </p:spTree>
    <p:extLst>
      <p:ext uri="{BB962C8B-B14F-4D97-AF65-F5344CB8AC3E}">
        <p14:creationId xmlns:p14="http://schemas.microsoft.com/office/powerpoint/2010/main" val="1527721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Preparing data</a:t>
            </a:r>
          </a:p>
        </p:txBody>
      </p:sp>
      <p:sp>
        <p:nvSpPr>
          <p:cNvPr id="2" name="Content Placeholder 1"/>
          <p:cNvSpPr>
            <a:spLocks noGrp="1"/>
          </p:cNvSpPr>
          <p:nvPr>
            <p:ph idx="1"/>
          </p:nvPr>
        </p:nvSpPr>
        <p:spPr>
          <a:xfrm>
            <a:off x="838200" y="1530350"/>
            <a:ext cx="10515600" cy="5327650"/>
          </a:xfrm>
        </p:spPr>
        <p:txBody>
          <a:bodyPr/>
          <a:lstStyle/>
          <a:p>
            <a:pPr>
              <a:lnSpc>
                <a:spcPct val="150000"/>
              </a:lnSpc>
            </a:pPr>
            <a:r>
              <a:rPr lang="en-US" sz="3200" dirty="0"/>
              <a:t>Preparation affects results</a:t>
            </a:r>
          </a:p>
          <a:p>
            <a:pPr lvl="1">
              <a:lnSpc>
                <a:spcPct val="150000"/>
              </a:lnSpc>
            </a:pPr>
            <a:r>
              <a:rPr lang="en-US" sz="2800" dirty="0"/>
              <a:t>Amount of text and size of chunks</a:t>
            </a:r>
          </a:p>
          <a:p>
            <a:pPr lvl="1">
              <a:lnSpc>
                <a:spcPct val="150000"/>
              </a:lnSpc>
            </a:pPr>
            <a:r>
              <a:rPr lang="en-US" sz="2800" dirty="0"/>
              <a:t>Which stop words removed; which characters are included</a:t>
            </a:r>
          </a:p>
          <a:p>
            <a:pPr lvl="1">
              <a:lnSpc>
                <a:spcPct val="150000"/>
              </a:lnSpc>
            </a:pPr>
            <a:r>
              <a:rPr lang="en-US" sz="2800" dirty="0"/>
              <a:t>Whether to lowercase and normalize words</a:t>
            </a:r>
          </a:p>
          <a:p>
            <a:pPr>
              <a:lnSpc>
                <a:spcPct val="150000"/>
              </a:lnSpc>
            </a:pPr>
            <a:r>
              <a:rPr lang="en-US" sz="3200" dirty="0"/>
              <a:t>Preparation for analysis takes time, effort</a:t>
            </a:r>
          </a:p>
          <a:p>
            <a:pPr lvl="1">
              <a:lnSpc>
                <a:spcPct val="150000"/>
              </a:lnSpc>
            </a:pPr>
            <a:r>
              <a:rPr lang="en-US" sz="2800" dirty="0">
                <a:sym typeface="Wingdings"/>
              </a:rPr>
              <a:t>This is where </a:t>
            </a:r>
            <a:r>
              <a:rPr lang="en-US" sz="2800" dirty="0" smtClean="0">
                <a:sym typeface="Wingdings"/>
              </a:rPr>
              <a:t>using programming may be </a:t>
            </a:r>
            <a:r>
              <a:rPr lang="en-US" sz="2800" dirty="0">
                <a:sym typeface="Wingdings"/>
              </a:rPr>
              <a:t>useful!</a:t>
            </a:r>
            <a:endParaRPr lang="en-US" sz="2800" dirty="0"/>
          </a:p>
        </p:txBody>
      </p:sp>
      <p:sp>
        <p:nvSpPr>
          <p:cNvPr id="6" name="Slide Number Placeholder 3"/>
          <p:cNvSpPr>
            <a:spLocks noGrp="1"/>
          </p:cNvSpPr>
          <p:nvPr>
            <p:ph type="sldNum" sz="quarter" idx="10"/>
          </p:nvPr>
        </p:nvSpPr>
        <p:spPr>
          <a:xfrm>
            <a:off x="609600" y="6360886"/>
            <a:ext cx="2743200" cy="365125"/>
          </a:xfrm>
        </p:spPr>
        <p:txBody>
          <a:bodyPr/>
          <a:lstStyle/>
          <a:p>
            <a:fld id="{1D41C3F9-A5E8-AC42-B221-AF9A577A4684}" type="slidenum">
              <a:rPr lang="en-US" smtClean="0"/>
              <a:pPr/>
              <a:t>7</a:t>
            </a:fld>
            <a:endParaRPr lang="en-US" dirty="0"/>
          </a:p>
        </p:txBody>
      </p:sp>
    </p:spTree>
    <p:extLst>
      <p:ext uri="{BB962C8B-B14F-4D97-AF65-F5344CB8AC3E}">
        <p14:creationId xmlns:p14="http://schemas.microsoft.com/office/powerpoint/2010/main" val="566229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a:t>
            </a:r>
            <a:r>
              <a:rPr lang="en-US" i="1" dirty="0"/>
              <a:t>Inside the Creativity Boom</a:t>
            </a:r>
          </a:p>
        </p:txBody>
      </p:sp>
      <p:sp>
        <p:nvSpPr>
          <p:cNvPr id="3" name="Content Placeholder 2"/>
          <p:cNvSpPr>
            <a:spLocks noGrp="1"/>
          </p:cNvSpPr>
          <p:nvPr>
            <p:ph sz="half" idx="1"/>
          </p:nvPr>
        </p:nvSpPr>
        <p:spPr>
          <a:xfrm>
            <a:off x="838200" y="1643061"/>
            <a:ext cx="10515600" cy="5078413"/>
          </a:xfrm>
        </p:spPr>
        <p:txBody>
          <a:bodyPr>
            <a:normAutofit/>
          </a:bodyPr>
          <a:lstStyle/>
          <a:p>
            <a:pPr marL="0" marR="0" lvl="0" indent="0" defTabSz="914400" eaLnBrk="1" fontAlgn="auto" latinLnBrk="0" hangingPunct="1">
              <a:lnSpc>
                <a:spcPct val="120000"/>
              </a:lnSpc>
              <a:spcBef>
                <a:spcPts val="0"/>
              </a:spcBef>
              <a:spcAft>
                <a:spcPts val="0"/>
              </a:spcAft>
              <a:buClrTx/>
              <a:buSzTx/>
              <a:buFontTx/>
              <a:buNone/>
              <a:tabLst/>
              <a:defRPr/>
            </a:pPr>
            <a:r>
              <a:rPr lang="is-IS" b="1" dirty="0"/>
              <a:t>After downloading the Extracted Features data for the relevant volumes, used scripting to: </a:t>
            </a:r>
          </a:p>
          <a:p>
            <a:pPr>
              <a:lnSpc>
                <a:spcPct val="120000"/>
              </a:lnSpc>
            </a:pPr>
            <a:r>
              <a:rPr lang="en-US" sz="3200" dirty="0"/>
              <a:t>Narrow corpus to individual pages that contained </a:t>
            </a:r>
            <a:r>
              <a:rPr lang="en-US" sz="3200" dirty="0" err="1"/>
              <a:t>creativ</a:t>
            </a:r>
            <a:r>
              <a:rPr lang="en-US" sz="3200" dirty="0"/>
              <a:t>*</a:t>
            </a:r>
          </a:p>
          <a:p>
            <a:pPr lvl="1">
              <a:lnSpc>
                <a:spcPct val="120000"/>
              </a:lnSpc>
            </a:pPr>
            <a:r>
              <a:rPr lang="en-US" sz="2800" dirty="0"/>
              <a:t>Discarded all other pages </a:t>
            </a:r>
          </a:p>
          <a:p>
            <a:pPr>
              <a:lnSpc>
                <a:spcPct val="120000"/>
              </a:lnSpc>
            </a:pPr>
            <a:r>
              <a:rPr lang="en-US" sz="3200" dirty="0"/>
              <a:t>Discard certain tokens such as pronouns and conjunctions</a:t>
            </a:r>
          </a:p>
          <a:p>
            <a:pPr lvl="1">
              <a:lnSpc>
                <a:spcPct val="120000"/>
              </a:lnSpc>
            </a:pPr>
            <a:r>
              <a:rPr lang="en-US" sz="2800" dirty="0"/>
              <a:t>To keep only to most ”meaningful” terms</a:t>
            </a:r>
          </a:p>
        </p:txBody>
      </p:sp>
      <p:sp>
        <p:nvSpPr>
          <p:cNvPr id="6" name="Slide Number Placeholder 3"/>
          <p:cNvSpPr>
            <a:spLocks noGrp="1"/>
          </p:cNvSpPr>
          <p:nvPr>
            <p:ph type="sldNum" sz="quarter" idx="10"/>
          </p:nvPr>
        </p:nvSpPr>
        <p:spPr>
          <a:xfrm>
            <a:off x="609600" y="6360886"/>
            <a:ext cx="2743200" cy="365125"/>
          </a:xfrm>
        </p:spPr>
        <p:txBody>
          <a:bodyPr/>
          <a:lstStyle/>
          <a:p>
            <a:fld id="{1D41C3F9-A5E8-AC42-B221-AF9A577A4684}" type="slidenum">
              <a:rPr lang="en-US" smtClean="0"/>
              <a:pPr/>
              <a:t>8</a:t>
            </a:fld>
            <a:endParaRPr lang="en-US" dirty="0"/>
          </a:p>
        </p:txBody>
      </p:sp>
    </p:spTree>
    <p:extLst>
      <p:ext uri="{BB962C8B-B14F-4D97-AF65-F5344CB8AC3E}">
        <p14:creationId xmlns:p14="http://schemas.microsoft.com/office/powerpoint/2010/main" val="51820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2467537"/>
            <a:ext cx="10515600" cy="1325563"/>
          </a:xfrm>
        </p:spPr>
        <p:txBody>
          <a:bodyPr/>
          <a:lstStyle/>
          <a:p>
            <a:r>
              <a:rPr lang="en-US" dirty="0"/>
              <a:t>Questions?</a:t>
            </a:r>
          </a:p>
        </p:txBody>
      </p:sp>
      <p:sp>
        <p:nvSpPr>
          <p:cNvPr id="5" name="Slide Number Placeholder 3"/>
          <p:cNvSpPr>
            <a:spLocks noGrp="1"/>
          </p:cNvSpPr>
          <p:nvPr>
            <p:ph type="sldNum" sz="quarter" idx="10"/>
          </p:nvPr>
        </p:nvSpPr>
        <p:spPr>
          <a:xfrm>
            <a:off x="609600" y="6360886"/>
            <a:ext cx="2743200" cy="365125"/>
          </a:xfrm>
        </p:spPr>
        <p:txBody>
          <a:bodyPr/>
          <a:lstStyle/>
          <a:p>
            <a:fld id="{1D41C3F9-A5E8-AC42-B221-AF9A577A4684}" type="slidenum">
              <a:rPr lang="en-US" smtClean="0"/>
              <a:pPr/>
              <a:t>9</a:t>
            </a:fld>
            <a:endParaRPr lang="en-US" dirty="0"/>
          </a:p>
        </p:txBody>
      </p:sp>
    </p:spTree>
    <p:extLst>
      <p:ext uri="{BB962C8B-B14F-4D97-AF65-F5344CB8AC3E}">
        <p14:creationId xmlns:p14="http://schemas.microsoft.com/office/powerpoint/2010/main" val="1591059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rf_new" id="{277A12E7-0EBB-E242-B611-5D4AFC495F46}" vid="{648B51B1-504A-2141-BA93-16564EC0D2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ddrf_new</Template>
  <TotalTime>36181</TotalTime>
  <Words>1604</Words>
  <Application>Microsoft Office PowerPoint</Application>
  <PresentationFormat>Widescreen</PresentationFormat>
  <Paragraphs>121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Courier New</vt:lpstr>
      <vt:lpstr>DengXian</vt:lpstr>
      <vt:lpstr>黑体</vt:lpstr>
      <vt:lpstr>Wingdings</vt:lpstr>
      <vt:lpstr>Office Theme</vt:lpstr>
      <vt:lpstr>Module 3: Preparing Textual Data</vt:lpstr>
      <vt:lpstr>Text as data</vt:lpstr>
      <vt:lpstr>Preparing data</vt:lpstr>
      <vt:lpstr>Key concepts</vt:lpstr>
      <vt:lpstr>Key concepts</vt:lpstr>
      <vt:lpstr>Key concepts</vt:lpstr>
      <vt:lpstr>Preparing data</vt:lpstr>
      <vt:lpstr>Case Study: Inside the Creativity Boom</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Textual Data  Text Analysis with the  HathiTrust Research Center</dc:title>
  <dc:creator>Microsoft Office User</dc:creator>
  <cp:lastModifiedBy>Tracy, Daniel</cp:lastModifiedBy>
  <cp:revision>172</cp:revision>
  <dcterms:created xsi:type="dcterms:W3CDTF">2017-04-28T18:44:40Z</dcterms:created>
  <dcterms:modified xsi:type="dcterms:W3CDTF">2019-07-22T14:16:37Z</dcterms:modified>
</cp:coreProperties>
</file>