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22" r:id="rId5"/>
    <p:sldId id="323" r:id="rId6"/>
    <p:sldId id="326" r:id="rId7"/>
    <p:sldId id="342" r:id="rId8"/>
    <p:sldId id="324" r:id="rId9"/>
    <p:sldId id="327" r:id="rId10"/>
    <p:sldId id="329" r:id="rId11"/>
    <p:sldId id="330" r:id="rId12"/>
    <p:sldId id="331" r:id="rId13"/>
    <p:sldId id="334" r:id="rId14"/>
    <p:sldId id="333" r:id="rId15"/>
    <p:sldId id="335" r:id="rId16"/>
    <p:sldId id="336" r:id="rId17"/>
    <p:sldId id="337" r:id="rId18"/>
    <p:sldId id="345" r:id="rId19"/>
    <p:sldId id="347" r:id="rId20"/>
    <p:sldId id="348" r:id="rId21"/>
    <p:sldId id="338" r:id="rId22"/>
    <p:sldId id="339" r:id="rId23"/>
    <p:sldId id="340" r:id="rId24"/>
    <p:sldId id="341" r:id="rId25"/>
    <p:sldId id="343" r:id="rId26"/>
    <p:sldId id="344" r:id="rId27"/>
    <p:sldId id="31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>
      <p:cViewPr varScale="1">
        <p:scale>
          <a:sx n="115" d="100"/>
          <a:sy n="115" d="100"/>
        </p:scale>
        <p:origin x="8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42A-571D-470B-9B5E-1391D0922D8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150B-EC13-45A1-B4E5-1E554F88F4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42A-571D-470B-9B5E-1391D0922D8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150B-EC13-45A1-B4E5-1E554F88F4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42A-571D-470B-9B5E-1391D0922D8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150B-EC13-45A1-B4E5-1E554F88F4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42A-571D-470B-9B5E-1391D0922D8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150B-EC13-45A1-B4E5-1E554F88F4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42A-571D-470B-9B5E-1391D0922D8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150B-EC13-45A1-B4E5-1E554F88F4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42A-571D-470B-9B5E-1391D0922D8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150B-EC13-45A1-B4E5-1E554F88F4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42A-571D-470B-9B5E-1391D0922D8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150B-EC13-45A1-B4E5-1E554F88F4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42A-571D-470B-9B5E-1391D0922D8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150B-EC13-45A1-B4E5-1E554F88F4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42A-571D-470B-9B5E-1391D0922D8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150B-EC13-45A1-B4E5-1E554F88F4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42A-571D-470B-9B5E-1391D0922D8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150B-EC13-45A1-B4E5-1E554F88F4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42A-571D-470B-9B5E-1391D0922D8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54150B-EC13-45A1-B4E5-1E554F88F4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254150B-EC13-45A1-B4E5-1E554F88F4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6F142A-571D-470B-9B5E-1391D0922D85}" type="datetimeFigureOut">
              <a:rPr lang="ko-KR" altLang="en-US" smtClean="0"/>
              <a:t>2020-08-26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u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12.08242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u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ul" TargetMode="External"/><Relationship Id="rId2" Type="http://schemas.openxmlformats.org/officeDocument/2006/relationships/hyperlink" Target="https://github.com/thtrieu/darkflo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ul" TargetMode="External"/><Relationship Id="rId2" Type="http://schemas.openxmlformats.org/officeDocument/2006/relationships/hyperlink" Target="https://visualstudio.microsoft.com/ko/vs/older-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ul" TargetMode="External"/><Relationship Id="rId2" Type="http://schemas.openxmlformats.org/officeDocument/2006/relationships/hyperlink" Target="https://drive.google.com/drive/folders/0B1tW_VtY7onidEwyQ2FtQVplWE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ul" TargetMode="External"/><Relationship Id="rId2" Type="http://schemas.openxmlformats.org/officeDocument/2006/relationships/hyperlink" Target="https://github.com/tzutalin/labelIm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u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Run YOLO </a:t>
            </a:r>
            <a:br>
              <a:rPr lang="en-US" altLang="ko-KR" b="1" dirty="0" smtClean="0"/>
            </a:br>
            <a:r>
              <a:rPr lang="en-US" altLang="ko-KR" b="1" dirty="0" smtClean="0"/>
              <a:t>on Windows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설치부터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커스텀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데이터셋</a:t>
            </a:r>
            <a:r>
              <a:rPr lang="ko-KR" altLang="en-US" b="1" dirty="0" smtClean="0">
                <a:solidFill>
                  <a:schemeClr val="tx1"/>
                </a:solidFill>
              </a:rPr>
              <a:t> 학습까지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96278" y="6381328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2157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84" y="3672208"/>
            <a:ext cx="4798492" cy="28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레이블링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 프롬프트에서 다음 </a:t>
            </a:r>
            <a:r>
              <a:rPr lang="ko-KR" altLang="en-US" dirty="0" err="1" smtClean="0"/>
              <a:t>명렁어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Open </a:t>
            </a:r>
            <a:r>
              <a:rPr lang="en-US" altLang="ko-KR" dirty="0"/>
              <a:t>D</a:t>
            </a:r>
            <a:r>
              <a:rPr lang="en-US" altLang="ko-KR" dirty="0" smtClean="0"/>
              <a:t>ir </a:t>
            </a:r>
            <a:r>
              <a:rPr lang="ko-KR" altLang="en-US" dirty="0" smtClean="0"/>
              <a:t>클릭 후 </a:t>
            </a:r>
            <a:r>
              <a:rPr lang="ko-KR" altLang="en-US" dirty="0" err="1" smtClean="0"/>
              <a:t>레이블링할</a:t>
            </a:r>
            <a:r>
              <a:rPr lang="ko-KR" altLang="en-US" dirty="0" smtClean="0"/>
              <a:t> 이미지가 있는 폴더 선택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2276872"/>
            <a:ext cx="237626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&gt; python </a:t>
            </a:r>
            <a:r>
              <a:rPr lang="en-US" altLang="ko-KR" dirty="0">
                <a:solidFill>
                  <a:schemeClr val="bg1"/>
                </a:solidFill>
              </a:rPr>
              <a:t>labelImg.py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57684" y="4437112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레이블링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Change Save Dir </a:t>
            </a:r>
            <a:r>
              <a:rPr lang="ko-KR" altLang="en-US" dirty="0" smtClean="0"/>
              <a:t>클릭 후 </a:t>
            </a:r>
            <a:r>
              <a:rPr lang="en-US" altLang="ko-KR" dirty="0" smtClean="0"/>
              <a:t>Annotation </a:t>
            </a:r>
            <a:r>
              <a:rPr lang="ko-KR" altLang="en-US" dirty="0" smtClean="0"/>
              <a:t>저장 위치 지정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36830"/>
            <a:ext cx="4798492" cy="28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357684" y="3645024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레이블링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단축키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누른 후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 드래그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 지정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7503897" cy="450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1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레이블링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Save </a:t>
            </a:r>
            <a:r>
              <a:rPr lang="ko-KR" altLang="en-US" dirty="0" smtClean="0"/>
              <a:t>클릭 후 </a:t>
            </a:r>
            <a:r>
              <a:rPr lang="en-US" altLang="ko-KR" dirty="0" smtClean="0"/>
              <a:t>Next Image </a:t>
            </a:r>
            <a:r>
              <a:rPr lang="ko-KR" altLang="en-US" dirty="0" smtClean="0"/>
              <a:t>클릭해서 다음 이미지로 넘어감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07" y="2204862"/>
            <a:ext cx="6912768" cy="439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92236" y="4005064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92236" y="5301208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레이블링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반복작업 노가다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060848"/>
            <a:ext cx="686633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15616" y="3861048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5616" y="5085184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레이블링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반복작업 노가다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060848"/>
            <a:ext cx="686633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15616" y="3861048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5616" y="5085184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데이터로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fg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yolo.cfg</a:t>
            </a:r>
            <a:r>
              <a:rPr lang="ko-KR" altLang="en-US" dirty="0" smtClean="0"/>
              <a:t>의 사본 </a:t>
            </a:r>
            <a:r>
              <a:rPr lang="en-US" altLang="ko-KR" dirty="0" err="1" smtClean="0"/>
              <a:t>cfg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myyolo.cfg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[region]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classes</a:t>
            </a:r>
            <a:r>
              <a:rPr lang="ko-KR" altLang="en-US" dirty="0" smtClean="0"/>
              <a:t>를 내 클래스 수 만큼 변경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7141616" cy="1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7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데이터로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[region] </a:t>
            </a:r>
            <a:r>
              <a:rPr lang="ko-KR" altLang="en-US" dirty="0" smtClean="0"/>
              <a:t>바로 위 </a:t>
            </a:r>
            <a:r>
              <a:rPr lang="en-US" altLang="ko-KR" dirty="0" smtClean="0"/>
              <a:t>[convolutional]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filters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수 </a:t>
            </a:r>
            <a:r>
              <a:rPr lang="en-US" altLang="ko-KR" dirty="0" smtClean="0"/>
              <a:t>+ 5) * 5 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92896"/>
            <a:ext cx="5676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데이터로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[region] </a:t>
            </a:r>
            <a:r>
              <a:rPr lang="ko-KR" altLang="en-US" dirty="0" smtClean="0"/>
              <a:t>바로 위 </a:t>
            </a:r>
            <a:r>
              <a:rPr lang="en-US" altLang="ko-KR" dirty="0" smtClean="0"/>
              <a:t>[convolutional]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filters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수 </a:t>
            </a:r>
            <a:r>
              <a:rPr lang="en-US" altLang="ko-KR" dirty="0" smtClean="0"/>
              <a:t>+ 5) * 5 </a:t>
            </a:r>
            <a:r>
              <a:rPr lang="ko-KR" altLang="en-US" dirty="0" smtClean="0"/>
              <a:t>로 변경</a:t>
            </a:r>
            <a:r>
              <a:rPr lang="ko-KR" altLang="en-US" dirty="0" smtClean="0"/>
              <a:t>하는 이유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60471"/>
              </p:ext>
            </p:extLst>
          </p:nvPr>
        </p:nvGraphicFramePr>
        <p:xfrm>
          <a:off x="611560" y="5183763"/>
          <a:ext cx="7128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">
                  <a:extLst>
                    <a:ext uri="{9D8B030D-6E8A-4147-A177-3AD203B41FA5}">
                      <a16:colId xmlns:a16="http://schemas.microsoft.com/office/drawing/2014/main" val="1550353983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495849860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858811181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012968393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489793926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4054514808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973064394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2368553608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604997258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380475154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670943350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478087187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960721600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041200359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197127584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2520566092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604700355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235926071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2737852304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578851454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021427801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2320980469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486565639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749430487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4266297261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414428509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595594622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819376974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557240488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4059266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657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2368748"/>
            <a:ext cx="71287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YOLO v1</a:t>
            </a:r>
            <a:r>
              <a:rPr lang="ko-KR" altLang="en-US" dirty="0" smtClean="0"/>
              <a:t>에서는 그리드당 할당된 최종 벡터가 </a:t>
            </a:r>
            <a:r>
              <a:rPr lang="en-US" altLang="ko-KR" dirty="0" smtClean="0"/>
              <a:t>(5 * </a:t>
            </a:r>
            <a:r>
              <a:rPr lang="ko-KR" altLang="en-US" dirty="0" smtClean="0"/>
              <a:t>앵커 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클래스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차원이었던 반면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YOLO </a:t>
            </a:r>
            <a:r>
              <a:rPr lang="en-US" altLang="ko-KR" dirty="0" smtClean="0"/>
              <a:t>v2</a:t>
            </a:r>
            <a:r>
              <a:rPr lang="ko-KR" altLang="en-US" dirty="0" smtClean="0"/>
              <a:t>에서는 </a:t>
            </a:r>
            <a:r>
              <a:rPr lang="ko-KR" altLang="en-US" dirty="0"/>
              <a:t>그리드당 할당된 </a:t>
            </a:r>
            <a:r>
              <a:rPr lang="ko-KR" altLang="en-US" dirty="0" smtClean="0"/>
              <a:t>최종 벡터가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앵커 수 </a:t>
            </a:r>
            <a:r>
              <a:rPr lang="en-US" altLang="ko-KR" dirty="0" smtClean="0"/>
              <a:t>* (5 +</a:t>
            </a:r>
            <a:r>
              <a:rPr lang="ko-KR" altLang="en-US" dirty="0" smtClean="0"/>
              <a:t>클래스 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 smtClean="0"/>
              <a:t>차원으로 변경되었다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구체적으로 살펴보면 아래와 같이 </a:t>
            </a:r>
            <a:r>
              <a:rPr lang="en-US" altLang="ko-KR" dirty="0" smtClean="0"/>
              <a:t>YOLO v1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ko-KR" altLang="en-US" dirty="0" smtClean="0"/>
              <a:t>앵커가 두 개고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두 앵커가 </a:t>
            </a:r>
            <a:r>
              <a:rPr lang="en-US" altLang="ko-KR" dirty="0" smtClean="0"/>
              <a:t>Classification </a:t>
            </a:r>
            <a:r>
              <a:rPr lang="ko-KR" altLang="en-US" dirty="0" err="1" smtClean="0"/>
              <a:t>패러미터를</a:t>
            </a:r>
            <a:r>
              <a:rPr lang="ko-KR" altLang="en-US" dirty="0" smtClean="0"/>
              <a:t> 공유해서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각 앵커가 각각 가진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어떤 오브젝트가 있을 확률</a:t>
            </a:r>
            <a:r>
              <a:rPr lang="en-US" altLang="ko-KR" dirty="0" smtClean="0"/>
              <a:t>(c)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두</a:t>
            </a:r>
            <a:r>
              <a:rPr lang="en-US" altLang="ko-KR" dirty="0"/>
              <a:t> </a:t>
            </a:r>
            <a:r>
              <a:rPr lang="ko-KR" altLang="en-US" dirty="0" smtClean="0"/>
              <a:t>앵커가 공유하는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어떤 오브젝트가 있을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해당 오브젝트가 특정 클래스일 확률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class_i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곱해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최종적으로 특정 클래스가 있을 확률</a:t>
            </a:r>
            <a:r>
              <a:rPr lang="en-US" altLang="ko-KR" dirty="0" smtClean="0"/>
              <a:t>(c * </a:t>
            </a:r>
            <a:r>
              <a:rPr lang="en-US" altLang="ko-KR" dirty="0" err="1" smtClean="0"/>
              <a:t>class_i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얻는다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550208"/>
            <a:ext cx="1540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앵커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 smtClean="0"/>
              <a:t>Bounding Box</a:t>
            </a:r>
          </a:p>
          <a:p>
            <a:r>
              <a:rPr lang="ko-KR" altLang="en-US" dirty="0" err="1" smtClean="0"/>
              <a:t>패러미터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(x, y, w, h, c)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11560" y="5546828"/>
            <a:ext cx="11521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8102" y="5562208"/>
            <a:ext cx="1540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앵커</a:t>
            </a:r>
            <a:r>
              <a:rPr lang="en-US" altLang="ko-KR" dirty="0"/>
              <a:t>2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/>
              <a:t>Bounding Box</a:t>
            </a:r>
          </a:p>
          <a:p>
            <a:r>
              <a:rPr lang="ko-KR" altLang="en-US" dirty="0" err="1" smtClean="0"/>
              <a:t>패러미터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(x, y, w, h, c)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835696" y="5541108"/>
            <a:ext cx="11521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023822" y="5541108"/>
            <a:ext cx="47165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11630" y="5550207"/>
            <a:ext cx="2480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앵커가</a:t>
            </a:r>
            <a:endParaRPr lang="en-US" altLang="ko-KR" dirty="0" smtClean="0"/>
          </a:p>
          <a:p>
            <a:r>
              <a:rPr lang="ko-KR" altLang="en-US" dirty="0" smtClean="0"/>
              <a:t>공유하는</a:t>
            </a:r>
            <a:endParaRPr lang="en-US" altLang="ko-KR" dirty="0" smtClean="0"/>
          </a:p>
          <a:p>
            <a:r>
              <a:rPr lang="en-US" altLang="ko-KR" dirty="0" smtClean="0"/>
              <a:t>Classification</a:t>
            </a:r>
          </a:p>
          <a:p>
            <a:r>
              <a:rPr lang="ko-KR" altLang="en-US" dirty="0" err="1" smtClean="0"/>
              <a:t>패러미터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class_i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1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데이터로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[region] </a:t>
            </a:r>
            <a:r>
              <a:rPr lang="ko-KR" altLang="en-US" dirty="0" smtClean="0"/>
              <a:t>바로 위 </a:t>
            </a:r>
            <a:r>
              <a:rPr lang="en-US" altLang="ko-KR" dirty="0" smtClean="0"/>
              <a:t>[convolutional]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filters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수 </a:t>
            </a:r>
            <a:r>
              <a:rPr lang="en-US" altLang="ko-KR" dirty="0" smtClean="0"/>
              <a:t>+ 5) * 5 </a:t>
            </a:r>
            <a:r>
              <a:rPr lang="ko-KR" altLang="en-US" dirty="0" smtClean="0"/>
              <a:t>로 변경</a:t>
            </a:r>
            <a:r>
              <a:rPr lang="ko-KR" altLang="en-US" dirty="0" smtClean="0"/>
              <a:t>하는 이유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564904"/>
            <a:ext cx="7128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</a:t>
            </a:r>
            <a:r>
              <a:rPr lang="en-US" altLang="ko-KR" dirty="0" smtClean="0"/>
              <a:t>YOLO v2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ko-KR" altLang="en-US" dirty="0" smtClean="0"/>
              <a:t>앵커가 </a:t>
            </a:r>
            <a:r>
              <a:rPr lang="en-US" altLang="ko-KR" dirty="0"/>
              <a:t>5</a:t>
            </a:r>
            <a:r>
              <a:rPr lang="ko-KR" altLang="en-US" dirty="0" smtClean="0"/>
              <a:t>개고 다섯 앵커가 클래스 당 확률을 공유하지 않고 각각 따로 클래스 당 확률을 보유한다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각 앵커가 각각 가진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어떤 </a:t>
            </a:r>
            <a:r>
              <a:rPr lang="ko-KR" altLang="en-US" dirty="0"/>
              <a:t>오브젝트가 있을 확률</a:t>
            </a:r>
            <a:r>
              <a:rPr lang="en-US" altLang="ko-KR" dirty="0"/>
              <a:t>(c)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각 앵커가 각각 가진</a:t>
            </a:r>
            <a:r>
              <a:rPr lang="en-US" altLang="ko-KR" dirty="0" smtClean="0"/>
              <a:t>’ </a:t>
            </a:r>
            <a:r>
              <a:rPr lang="ko-KR" altLang="en-US" dirty="0"/>
              <a:t>어떤 오브젝트가 있을 때</a:t>
            </a:r>
            <a:r>
              <a:rPr lang="en-US" altLang="ko-KR" dirty="0"/>
              <a:t>,</a:t>
            </a:r>
            <a:r>
              <a:rPr lang="ko-KR" altLang="en-US" dirty="0"/>
              <a:t> 해당 오브젝트가 특정 클래스일 확률</a:t>
            </a:r>
            <a:r>
              <a:rPr lang="en-US" altLang="ko-KR" dirty="0"/>
              <a:t>(</a:t>
            </a:r>
            <a:r>
              <a:rPr lang="en-US" altLang="ko-KR" dirty="0" err="1"/>
              <a:t>class_i</a:t>
            </a:r>
            <a:r>
              <a:rPr lang="en-US" altLang="ko-KR" dirty="0"/>
              <a:t>)</a:t>
            </a:r>
            <a:r>
              <a:rPr lang="ko-KR" altLang="en-US" dirty="0"/>
              <a:t>를 곱해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최종적으로 특정 클래스가 있을 확률</a:t>
            </a:r>
            <a:r>
              <a:rPr lang="en-US" altLang="ko-KR" dirty="0"/>
              <a:t>(c * </a:t>
            </a:r>
            <a:r>
              <a:rPr lang="en-US" altLang="ko-KR" dirty="0" err="1"/>
              <a:t>class_i</a:t>
            </a:r>
            <a:r>
              <a:rPr lang="en-US" altLang="ko-KR" dirty="0"/>
              <a:t>)</a:t>
            </a:r>
            <a:r>
              <a:rPr lang="ko-KR" altLang="en-US" dirty="0"/>
              <a:t>을 얻는다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77941"/>
              </p:ext>
            </p:extLst>
          </p:nvPr>
        </p:nvGraphicFramePr>
        <p:xfrm>
          <a:off x="251520" y="4683687"/>
          <a:ext cx="5328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44">
                  <a:extLst>
                    <a:ext uri="{9D8B030D-6E8A-4147-A177-3AD203B41FA5}">
                      <a16:colId xmlns:a16="http://schemas.microsoft.com/office/drawing/2014/main" val="81982960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49763910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426496674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82113732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692023825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01430244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490295528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267345777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22292381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72446646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7124277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20467486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43602355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9596873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0547300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783244065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36340478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87626010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0453063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648517622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168016548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64859336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41263429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40994737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72540258"/>
                    </a:ext>
                  </a:extLst>
                </a:gridCol>
              </a:tblGrid>
              <a:tr h="1895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86839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251520" y="5013743"/>
            <a:ext cx="10081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331640" y="5013176"/>
            <a:ext cx="4248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504" y="5114227"/>
            <a:ext cx="1540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앵커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 smtClean="0"/>
              <a:t>Bounding Box</a:t>
            </a:r>
          </a:p>
          <a:p>
            <a:r>
              <a:rPr lang="ko-KR" altLang="en-US" dirty="0" err="1" smtClean="0"/>
              <a:t>패러미터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(x, y, w, h, c)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23728" y="5114226"/>
            <a:ext cx="2480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앵커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 smtClean="0"/>
              <a:t>Classification</a:t>
            </a:r>
          </a:p>
          <a:p>
            <a:r>
              <a:rPr lang="ko-KR" altLang="en-US" dirty="0" err="1" smtClean="0"/>
              <a:t>패러미터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class_i</a:t>
            </a:r>
            <a:r>
              <a:rPr lang="en-US" altLang="ko-KR" dirty="0" smtClean="0"/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05031" y="4411563"/>
            <a:ext cx="1074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 5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06" y="6125055"/>
            <a:ext cx="4848225" cy="704850"/>
          </a:xfrm>
          <a:prstGeom prst="rect">
            <a:avLst/>
          </a:prstGeom>
          <a:ln w="15875">
            <a:solidFill>
              <a:srgbClr val="FFC000"/>
            </a:solidFill>
          </a:ln>
        </p:spPr>
      </p:pic>
      <p:sp>
        <p:nvSpPr>
          <p:cNvPr id="32" name="TextBox 31"/>
          <p:cNvSpPr txBox="1"/>
          <p:nvPr/>
        </p:nvSpPr>
        <p:spPr>
          <a:xfrm>
            <a:off x="4844427" y="5863445"/>
            <a:ext cx="3904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hlinkClick r:id="rId4"/>
              </a:rPr>
              <a:t>YOLO v2 </a:t>
            </a:r>
            <a:r>
              <a:rPr lang="ko-KR" altLang="en-US" sz="1100" dirty="0" smtClean="0">
                <a:hlinkClick r:id="rId4"/>
              </a:rPr>
              <a:t>논문 </a:t>
            </a:r>
            <a:r>
              <a:rPr lang="en-US" altLang="ko-KR" sz="1100" dirty="0" smtClean="0">
                <a:hlinkClick r:id="rId4"/>
              </a:rPr>
              <a:t>(https</a:t>
            </a:r>
            <a:r>
              <a:rPr lang="en-US" altLang="ko-KR" sz="1100" dirty="0">
                <a:hlinkClick r:id="rId4"/>
              </a:rPr>
              <a:t>://</a:t>
            </a:r>
            <a:r>
              <a:rPr lang="en-US" altLang="ko-KR" sz="1100" dirty="0" smtClean="0">
                <a:hlinkClick r:id="rId4"/>
              </a:rPr>
              <a:t>arxiv.org/pdf/1612.08242.pdf</a:t>
            </a:r>
            <a:r>
              <a:rPr lang="en-US" altLang="ko-KR" sz="1100" dirty="0" smtClean="0"/>
              <a:t> ) </a:t>
            </a:r>
            <a:r>
              <a:rPr lang="en-US" altLang="ko-KR" sz="1100" dirty="0" smtClean="0">
                <a:solidFill>
                  <a:srgbClr val="FF0000"/>
                </a:solidFill>
              </a:rPr>
              <a:t>page 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Python3</a:t>
            </a:r>
          </a:p>
          <a:p>
            <a:r>
              <a:rPr lang="en-US" altLang="ko-KR" dirty="0" err="1" smtClean="0">
                <a:latin typeface="+mj-lt"/>
              </a:rPr>
              <a:t>OpenCV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err="1" smtClean="0">
                <a:latin typeface="+mj-lt"/>
              </a:rPr>
              <a:t>Cython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err="1" smtClean="0">
                <a:latin typeface="+mj-lt"/>
              </a:rPr>
              <a:t>Tensorflow</a:t>
            </a:r>
            <a:r>
              <a:rPr lang="en-US" altLang="ko-KR" dirty="0" smtClean="0">
                <a:latin typeface="+mj-lt"/>
              </a:rPr>
              <a:t> 1.X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64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데이터로 학습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77632"/>
              </p:ext>
            </p:extLst>
          </p:nvPr>
        </p:nvGraphicFramePr>
        <p:xfrm>
          <a:off x="611560" y="1509396"/>
          <a:ext cx="7128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">
                  <a:extLst>
                    <a:ext uri="{9D8B030D-6E8A-4147-A177-3AD203B41FA5}">
                      <a16:colId xmlns:a16="http://schemas.microsoft.com/office/drawing/2014/main" val="1550353983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495849860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858811181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012968393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489793926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4054514808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973064394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2368553608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604997258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380475154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670943350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478087187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960721600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041200359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197127584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2520566092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604700355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235926071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2737852304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578851454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021427801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2320980469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486565639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749430487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4266297261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1414428509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595594622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819376974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557240488"/>
                    </a:ext>
                  </a:extLst>
                </a:gridCol>
                <a:gridCol w="237626">
                  <a:extLst>
                    <a:ext uri="{9D8B030D-6E8A-4147-A177-3AD203B41FA5}">
                      <a16:colId xmlns:a16="http://schemas.microsoft.com/office/drawing/2014/main" val="34059266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65736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611560" y="1872461"/>
            <a:ext cx="11521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835696" y="1866741"/>
            <a:ext cx="11521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023822" y="1866741"/>
            <a:ext cx="47165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106324"/>
            <a:ext cx="763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YOLO v1 : 30</a:t>
            </a:r>
            <a:r>
              <a:rPr lang="ko-KR" altLang="en-US" dirty="0" smtClean="0"/>
              <a:t>개 벡터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앵커 수 </a:t>
            </a:r>
            <a:r>
              <a:rPr lang="en-US" altLang="ko-KR" dirty="0" smtClean="0"/>
              <a:t>* 5 + </a:t>
            </a:r>
            <a:r>
              <a:rPr lang="ko-KR" altLang="en-US" dirty="0" smtClean="0"/>
              <a:t>클래스 수</a:t>
            </a:r>
            <a:r>
              <a:rPr lang="en-US" altLang="ko-KR" dirty="0" smtClean="0"/>
              <a:t>)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275856" y="2682213"/>
            <a:ext cx="1584176" cy="43204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50444"/>
              </p:ext>
            </p:extLst>
          </p:nvPr>
        </p:nvGraphicFramePr>
        <p:xfrm>
          <a:off x="539552" y="3892093"/>
          <a:ext cx="5328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44">
                  <a:extLst>
                    <a:ext uri="{9D8B030D-6E8A-4147-A177-3AD203B41FA5}">
                      <a16:colId xmlns:a16="http://schemas.microsoft.com/office/drawing/2014/main" val="81982960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49763910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426496674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82113732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692023825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01430244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490295528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267345777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22292381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72446646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7124277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20467486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43602355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9596873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0547300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783244065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36340478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87626010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0453063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648517622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168016548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64859336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41263429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40994737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72540258"/>
                    </a:ext>
                  </a:extLst>
                </a:gridCol>
              </a:tblGrid>
              <a:tr h="1895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8683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539552" y="4260319"/>
            <a:ext cx="10081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619672" y="4260319"/>
            <a:ext cx="4248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504" y="3284984"/>
            <a:ext cx="763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YOLO v2 : 125</a:t>
            </a:r>
            <a:r>
              <a:rPr lang="ko-KR" altLang="en-US" dirty="0" smtClean="0"/>
              <a:t>개 벡터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앵커 수 </a:t>
            </a:r>
            <a:r>
              <a:rPr lang="en-US" altLang="ko-KR" dirty="0" smtClean="0"/>
              <a:t>* (</a:t>
            </a:r>
            <a:r>
              <a:rPr lang="ko-KR" altLang="en-US" dirty="0" smtClean="0"/>
              <a:t>클래스 수 </a:t>
            </a:r>
            <a:r>
              <a:rPr lang="en-US" altLang="ko-KR" dirty="0" smtClean="0"/>
              <a:t>+ 5)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38338"/>
              </p:ext>
            </p:extLst>
          </p:nvPr>
        </p:nvGraphicFramePr>
        <p:xfrm>
          <a:off x="539552" y="4479733"/>
          <a:ext cx="5328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44">
                  <a:extLst>
                    <a:ext uri="{9D8B030D-6E8A-4147-A177-3AD203B41FA5}">
                      <a16:colId xmlns:a16="http://schemas.microsoft.com/office/drawing/2014/main" val="81982960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49763910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426496674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82113732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692023825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01430244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490295528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267345777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22292381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72446646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7124277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20467486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43602355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9596873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0547300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783244065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36340478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87626010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0453063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648517622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168016548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64859336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41263429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40994737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72540258"/>
                    </a:ext>
                  </a:extLst>
                </a:gridCol>
              </a:tblGrid>
              <a:tr h="1895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86839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539552" y="4836383"/>
            <a:ext cx="10081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19672" y="4836383"/>
            <a:ext cx="4248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78665"/>
              </p:ext>
            </p:extLst>
          </p:nvPr>
        </p:nvGraphicFramePr>
        <p:xfrm>
          <a:off x="539552" y="5118695"/>
          <a:ext cx="5328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44">
                  <a:extLst>
                    <a:ext uri="{9D8B030D-6E8A-4147-A177-3AD203B41FA5}">
                      <a16:colId xmlns:a16="http://schemas.microsoft.com/office/drawing/2014/main" val="81982960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49763910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426496674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82113732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692023825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01430244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490295528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267345777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22292381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72446646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7124277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20467486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43602355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9596873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0547300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783244065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36340478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87626010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0453063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648517622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168016548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64859336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41263429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40994737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72540258"/>
                    </a:ext>
                  </a:extLst>
                </a:gridCol>
              </a:tblGrid>
              <a:tr h="1895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86839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539552" y="5484455"/>
            <a:ext cx="10081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19672" y="5484455"/>
            <a:ext cx="4248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836146"/>
              </p:ext>
            </p:extLst>
          </p:nvPr>
        </p:nvGraphicFramePr>
        <p:xfrm>
          <a:off x="539552" y="5655013"/>
          <a:ext cx="5328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44">
                  <a:extLst>
                    <a:ext uri="{9D8B030D-6E8A-4147-A177-3AD203B41FA5}">
                      <a16:colId xmlns:a16="http://schemas.microsoft.com/office/drawing/2014/main" val="81982960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49763910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426496674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82113732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692023825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01430244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490295528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267345777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22292381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72446646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7124277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20467486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43602355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9596873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0547300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783244065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36340478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87626010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0453063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648517622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168016548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64859336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41263429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40994737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72540258"/>
                    </a:ext>
                  </a:extLst>
                </a:gridCol>
              </a:tblGrid>
              <a:tr h="1895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86839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539552" y="5988511"/>
            <a:ext cx="10081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619672" y="5988511"/>
            <a:ext cx="4248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18279"/>
              </p:ext>
            </p:extLst>
          </p:nvPr>
        </p:nvGraphicFramePr>
        <p:xfrm>
          <a:off x="539552" y="6242653"/>
          <a:ext cx="5328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44">
                  <a:extLst>
                    <a:ext uri="{9D8B030D-6E8A-4147-A177-3AD203B41FA5}">
                      <a16:colId xmlns:a16="http://schemas.microsoft.com/office/drawing/2014/main" val="81982960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49763910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426496674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82113732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692023825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01430244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490295528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267345777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22292381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72446646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7124277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20467486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3436023551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9596873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0547300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783244065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36340478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876260103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0453063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648517622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168016548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2648593366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412634294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409947370"/>
                    </a:ext>
                  </a:extLst>
                </a:gridCol>
                <a:gridCol w="213144">
                  <a:extLst>
                    <a:ext uri="{9D8B030D-6E8A-4147-A177-3AD203B41FA5}">
                      <a16:colId xmlns:a16="http://schemas.microsoft.com/office/drawing/2014/main" val="1572540258"/>
                    </a:ext>
                  </a:extLst>
                </a:gridCol>
              </a:tblGrid>
              <a:tr h="1895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86839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>
            <a:off x="539552" y="6564575"/>
            <a:ext cx="10081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619672" y="6564575"/>
            <a:ext cx="4248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아래로 구부러진 화살표 9"/>
          <p:cNvSpPr/>
          <p:nvPr/>
        </p:nvSpPr>
        <p:spPr>
          <a:xfrm rot="10800000">
            <a:off x="1043608" y="1908418"/>
            <a:ext cx="2340264" cy="5493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아래로 구부러진 화살표 40"/>
          <p:cNvSpPr/>
          <p:nvPr/>
        </p:nvSpPr>
        <p:spPr>
          <a:xfrm rot="10800000">
            <a:off x="2033720" y="1908418"/>
            <a:ext cx="1350152" cy="5493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83872" y="1922751"/>
            <a:ext cx="3904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두 앵커가 </a:t>
            </a:r>
            <a:r>
              <a:rPr lang="en-US" altLang="ko-KR" sz="1100" b="1" dirty="0" smtClean="0"/>
              <a:t>Classification </a:t>
            </a:r>
            <a:r>
              <a:rPr lang="ko-KR" altLang="en-US" sz="1100" b="1" dirty="0" err="1" smtClean="0"/>
              <a:t>패러미터를</a:t>
            </a:r>
            <a:r>
              <a:rPr lang="ko-KR" altLang="en-US" sz="1100" b="1" dirty="0" smtClean="0"/>
              <a:t> 공유</a:t>
            </a:r>
            <a:endParaRPr lang="ko-KR" alt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77864" y="4903251"/>
            <a:ext cx="2966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각 앵커가 </a:t>
            </a:r>
            <a:r>
              <a:rPr lang="en-US" altLang="ko-KR" sz="1100" b="1" dirty="0"/>
              <a:t>Classification </a:t>
            </a:r>
            <a:r>
              <a:rPr lang="ko-KR" altLang="en-US" sz="1100" b="1" dirty="0" err="1" smtClean="0"/>
              <a:t>패러미터를</a:t>
            </a:r>
            <a:endParaRPr lang="en-US" altLang="ko-KR" sz="1100" b="1" dirty="0"/>
          </a:p>
          <a:p>
            <a:r>
              <a:rPr lang="ko-KR" altLang="en-US" sz="1100" b="1" dirty="0" smtClean="0"/>
              <a:t>각각 가짐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3557" y="1495249"/>
            <a:ext cx="156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앵커</a:t>
            </a:r>
            <a:r>
              <a:rPr lang="en-US" altLang="ko-KR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endParaRPr lang="ko-KR" altLang="en-US" b="1" dirty="0">
              <a:solidFill>
                <a:srgbClr val="FFFF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33719" y="1481898"/>
            <a:ext cx="156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앵커</a:t>
            </a:r>
            <a:r>
              <a:rPr lang="en-US" altLang="ko-KR" b="1" dirty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endParaRPr lang="ko-KR" altLang="en-US" b="1" dirty="0">
              <a:solidFill>
                <a:srgbClr val="FFFF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4188" y="3858726"/>
            <a:ext cx="156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앵커</a:t>
            </a:r>
            <a:r>
              <a:rPr lang="en-US" altLang="ko-KR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endParaRPr lang="ko-KR" altLang="en-US" b="1" dirty="0">
              <a:solidFill>
                <a:srgbClr val="FFFF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4207" y="4465835"/>
            <a:ext cx="156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앵커</a:t>
            </a:r>
            <a:r>
              <a:rPr lang="en-US" altLang="ko-KR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endParaRPr lang="ko-KR" altLang="en-US" b="1" dirty="0">
              <a:solidFill>
                <a:srgbClr val="FFFF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6319" y="5082862"/>
            <a:ext cx="156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앵커</a:t>
            </a:r>
            <a:r>
              <a:rPr lang="en-US" altLang="ko-KR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endParaRPr lang="ko-KR" altLang="en-US" b="1" dirty="0">
              <a:solidFill>
                <a:srgbClr val="FFFF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6319" y="5612661"/>
            <a:ext cx="156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앵커</a:t>
            </a:r>
            <a:r>
              <a:rPr lang="en-US" altLang="ko-KR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endParaRPr lang="ko-KR" altLang="en-US" b="1" dirty="0">
              <a:solidFill>
                <a:srgbClr val="FFFF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6319" y="6184812"/>
            <a:ext cx="156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앵커</a:t>
            </a:r>
            <a:r>
              <a:rPr lang="en-US" altLang="ko-KR" b="1" dirty="0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5</a:t>
            </a:r>
            <a:endParaRPr lang="ko-KR" altLang="en-US" b="1" dirty="0">
              <a:solidFill>
                <a:srgbClr val="FFFF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0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데이터로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abels.txt</a:t>
            </a:r>
            <a:r>
              <a:rPr lang="ko-KR" altLang="en-US" dirty="0" smtClean="0"/>
              <a:t>의 사본 </a:t>
            </a:r>
            <a:r>
              <a:rPr lang="en-US" altLang="ko-KR" dirty="0" smtClean="0"/>
              <a:t>mylabels.txt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 클래스들로 바꿔줌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75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데이터로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labelImg</a:t>
            </a:r>
            <a:r>
              <a:rPr lang="ko-KR" altLang="en-US" dirty="0" smtClean="0"/>
              <a:t>에서 만들었던 입력폴더와 출력폴더를 </a:t>
            </a:r>
            <a:r>
              <a:rPr lang="ko-KR" altLang="en-US" dirty="0" err="1" smtClean="0"/>
              <a:t>다크플로우</a:t>
            </a:r>
            <a:r>
              <a:rPr lang="ko-KR" altLang="en-US" dirty="0" smtClean="0"/>
              <a:t> 폴더에 복사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72898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7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데이터로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 프롬프트를 열어서 다음 명령어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이어서 학습할 때 </a:t>
            </a:r>
            <a:r>
              <a:rPr lang="en-US" altLang="ko-KR" dirty="0" smtClean="0"/>
              <a:t>–load -1</a:t>
            </a:r>
            <a:r>
              <a:rPr lang="ko-KR" altLang="en-US" dirty="0" smtClean="0"/>
              <a:t>을 붙임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2204864"/>
            <a:ext cx="777686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python flow --model 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cfg/myyolo.cfg 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--labels 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my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labels.txt --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trainer adam --dataset 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“</a:t>
            </a:r>
            <a:r>
              <a:rPr kumimoji="1" lang="ko-KR" altLang="en-US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이미지 폴더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”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--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annotation 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“</a:t>
            </a:r>
            <a:r>
              <a:rPr kumimoji="1" lang="ko-KR" altLang="en-US" dirty="0" err="1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어노테이션</a:t>
            </a:r>
            <a:r>
              <a:rPr kumimoji="1" lang="ko-KR" altLang="en-US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폴더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” 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--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train --summary ./logs --batch 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“</a:t>
            </a:r>
            <a:r>
              <a:rPr kumimoji="1" lang="ko-KR" altLang="en-US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배치 크기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”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--epoch 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“</a:t>
            </a:r>
            <a:r>
              <a:rPr kumimoji="1" lang="ko-KR" altLang="en-US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총 </a:t>
            </a:r>
            <a:r>
              <a:rPr kumimoji="1" lang="ko-KR" altLang="en-US" dirty="0" err="1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에폭</a:t>
            </a:r>
            <a:r>
              <a:rPr kumimoji="1" lang="ko-KR" altLang="en-US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수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”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--save 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“</a:t>
            </a:r>
            <a:r>
              <a:rPr kumimoji="1" lang="ko-KR" altLang="en-US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저장 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step”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--keep 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5 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--lr </a:t>
            </a:r>
            <a:r>
              <a:rPr kumimoji="1" lang="ko-KR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1e-04 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--</a:t>
            </a:r>
            <a:r>
              <a:rPr kumimoji="1" lang="ko-KR" altLang="ko-KR" dirty="0" err="1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gpu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“GPU </a:t>
            </a:r>
            <a:r>
              <a:rPr kumimoji="1" lang="ko-KR" altLang="en-US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사용률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”</a:t>
            </a:r>
            <a:endParaRPr kumimoji="1" lang="ko-KR" altLang="ko-KR" sz="3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4437112"/>
            <a:ext cx="777686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python flow --model cfg/myyolo.cfg --labels 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my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labels.txt --trainer adam --dataset 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“</a:t>
            </a:r>
            <a:r>
              <a:rPr kumimoji="1" lang="ko-KR" altLang="en-US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이미지 폴더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”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--annotation 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“</a:t>
            </a:r>
            <a:r>
              <a:rPr kumimoji="1" lang="ko-KR" altLang="en-US" dirty="0" err="1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어노테이션</a:t>
            </a:r>
            <a:r>
              <a:rPr kumimoji="1" lang="ko-KR" altLang="en-US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폴더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” 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--train --summary ./logs --batch 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“</a:t>
            </a:r>
            <a:r>
              <a:rPr kumimoji="1" lang="ko-KR" altLang="en-US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배치 크기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”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--epoch 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“</a:t>
            </a:r>
            <a:r>
              <a:rPr kumimoji="1" lang="ko-KR" altLang="en-US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총 </a:t>
            </a:r>
            <a:r>
              <a:rPr kumimoji="1" lang="ko-KR" altLang="en-US" dirty="0" err="1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에폭</a:t>
            </a:r>
            <a:r>
              <a:rPr kumimoji="1" lang="ko-KR" altLang="en-US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수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”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--save 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“</a:t>
            </a:r>
            <a:r>
              <a:rPr kumimoji="1" lang="ko-KR" altLang="en-US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저장 주기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”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--keep 5 --lr 1e-04 --</a:t>
            </a:r>
            <a:r>
              <a:rPr kumimoji="1" lang="ko-KR" altLang="ko-KR" dirty="0" err="1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gpu</a:t>
            </a:r>
            <a:r>
              <a:rPr kumimoji="1" lang="ko-KR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“GPU </a:t>
            </a:r>
            <a:r>
              <a:rPr kumimoji="1" lang="ko-KR" altLang="en-US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사용률</a:t>
            </a:r>
            <a:r>
              <a:rPr kumimoji="1" lang="en-US" altLang="ko-KR" dirty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” </a:t>
            </a:r>
            <a:r>
              <a:rPr kumimoji="1" lang="en-US" altLang="ko-KR" dirty="0" smtClean="0">
                <a:solidFill>
                  <a:schemeClr val="bg1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–load -1</a:t>
            </a:r>
            <a:endParaRPr kumimoji="1" lang="ko-KR" altLang="ko-KR" sz="3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3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데이터로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p949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문제로 </a:t>
            </a:r>
            <a:r>
              <a:rPr lang="ko-KR" altLang="en-US" dirty="0" err="1" smtClean="0"/>
              <a:t>에러메세지</a:t>
            </a:r>
            <a:r>
              <a:rPr lang="ko-KR" altLang="en-US" dirty="0" smtClean="0"/>
              <a:t> 발생 시</a:t>
            </a:r>
            <a:r>
              <a:rPr lang="en-US" altLang="ko-KR" dirty="0" smtClean="0"/>
              <a:t>, YOLO </a:t>
            </a:r>
            <a:r>
              <a:rPr lang="ko-KR" altLang="en-US" dirty="0" smtClean="0"/>
              <a:t>소스코드를 수정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 smtClean="0"/>
              <a:t>darkflow/utils/pascal_voc_clean_xml.py</a:t>
            </a:r>
            <a:r>
              <a:rPr lang="ko-KR" altLang="en-US" dirty="0" smtClean="0"/>
              <a:t>로 들어가서</a:t>
            </a:r>
            <a:r>
              <a:rPr lang="en-US" altLang="ko-KR" dirty="0" smtClean="0"/>
              <a:t>,</a:t>
            </a:r>
          </a:p>
          <a:p>
            <a:pPr marL="114300" indent="0">
              <a:buNone/>
            </a:pPr>
            <a:r>
              <a:rPr lang="ko-KR" altLang="en-US" dirty="0" smtClean="0"/>
              <a:t>텍스트를 </a:t>
            </a:r>
            <a:r>
              <a:rPr lang="en-US" altLang="ko-KR" dirty="0" smtClean="0"/>
              <a:t>UTF-8 </a:t>
            </a:r>
            <a:r>
              <a:rPr lang="ko-KR" altLang="en-US" dirty="0" err="1" smtClean="0"/>
              <a:t>인코딩으로</a:t>
            </a:r>
            <a:r>
              <a:rPr lang="ko-KR" altLang="en-US" dirty="0" smtClean="0"/>
              <a:t> 불러오도록 수정한다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58183"/>
            <a:ext cx="52578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123728" y="4401951"/>
            <a:ext cx="3096344" cy="455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데이터로 학습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7852" y="3538831"/>
            <a:ext cx="8258696" cy="2418434"/>
            <a:chOff x="137852" y="3538831"/>
            <a:chExt cx="8258696" cy="241843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52" y="3538831"/>
              <a:ext cx="8258696" cy="2418434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144644" y="4365104"/>
              <a:ext cx="249125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609600" y="126876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‘Failed to get convolution </a:t>
            </a:r>
            <a:r>
              <a:rPr lang="en-US" altLang="ko-KR" dirty="0" err="1" smtClean="0"/>
              <a:t>algorith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이라는 텍스트가 포함된 에러 발생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모델에 할당 가능한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리소스 부족으로 인한 에러</a:t>
            </a:r>
            <a:r>
              <a:rPr lang="en-US" altLang="ko-KR" dirty="0" smtClean="0"/>
              <a:t>. </a:t>
            </a:r>
          </a:p>
          <a:p>
            <a:pPr marL="11430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사용하지 않는 창을 모두 닫아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리소스를 확보하거나</a:t>
            </a:r>
            <a:r>
              <a:rPr lang="en-US" altLang="ko-KR" dirty="0" smtClean="0"/>
              <a:t>,</a:t>
            </a:r>
          </a:p>
          <a:p>
            <a:pPr marL="114300" indent="0">
              <a:buNone/>
            </a:pPr>
            <a:r>
              <a:rPr lang="en-US" altLang="ko-KR" dirty="0" smtClean="0"/>
              <a:t>2. –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 “GPU</a:t>
            </a:r>
            <a:r>
              <a:rPr lang="ko-KR" altLang="en-US" dirty="0" smtClean="0"/>
              <a:t>사용률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사용률을 줄여 줘야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377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0" y="3861048"/>
            <a:ext cx="7147520" cy="2797153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데이터로 학습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5085184"/>
            <a:ext cx="144016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09600" y="126876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‘Resource exhausted: OOM’ </a:t>
            </a:r>
            <a:r>
              <a:rPr lang="ko-KR" altLang="en-US" dirty="0" smtClean="0"/>
              <a:t>이라는 텍스트가 포함된 에러 발생 시 모델에 할당된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리소스에 비해 모델이나 입력이 너무 클 때 발생</a:t>
            </a:r>
            <a:r>
              <a:rPr lang="en-US" altLang="ko-KR" dirty="0" smtClean="0"/>
              <a:t>.</a:t>
            </a:r>
          </a:p>
          <a:p>
            <a:pPr marL="114300" indent="0">
              <a:buNone/>
            </a:pPr>
            <a:r>
              <a:rPr lang="en-US" altLang="ko-KR" dirty="0" smtClean="0"/>
              <a:t>1. –batch “</a:t>
            </a:r>
            <a:r>
              <a:rPr lang="ko-KR" altLang="en-US" dirty="0" smtClean="0"/>
              <a:t>배치 크기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에서 배치 크기를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까지 줄여본다</a:t>
            </a:r>
            <a:r>
              <a:rPr lang="en-US" altLang="ko-KR" dirty="0" smtClean="0"/>
              <a:t>.</a:t>
            </a:r>
          </a:p>
          <a:p>
            <a:pPr marL="11430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위 방법으로 안되면 더 작은 모델</a:t>
            </a:r>
            <a:r>
              <a:rPr lang="en-US" altLang="ko-KR" dirty="0" smtClean="0"/>
              <a:t>(tiny-yolo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사용하거나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를 업그레이드하거나</a:t>
            </a:r>
            <a:r>
              <a:rPr lang="en-US" altLang="ko-KR" dirty="0" smtClean="0"/>
              <a:t>, --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 “GPU</a:t>
            </a:r>
            <a:r>
              <a:rPr lang="ko-KR" altLang="en-US" dirty="0" smtClean="0"/>
              <a:t>사용률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인자를 없애</a:t>
            </a:r>
            <a:r>
              <a:rPr lang="en-US" altLang="ko-KR" dirty="0" smtClean="0"/>
              <a:t> GPU</a:t>
            </a:r>
            <a:r>
              <a:rPr lang="ko-KR" altLang="en-US" dirty="0" smtClean="0"/>
              <a:t>사용을 포기해야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2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27584" y="16288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 smtClean="0"/>
              <a:t>감사합니다</a:t>
            </a:r>
            <a:r>
              <a:rPr lang="en-US" altLang="ko-KR" sz="9600" b="1" dirty="0" smtClean="0"/>
              <a:t>!</a:t>
            </a:r>
            <a:endParaRPr lang="ko-KR" altLang="en-US" sz="9600" b="1" dirty="0"/>
          </a:p>
        </p:txBody>
      </p:sp>
      <p:sp>
        <p:nvSpPr>
          <p:cNvPr id="5" name="직사각형 4"/>
          <p:cNvSpPr/>
          <p:nvPr/>
        </p:nvSpPr>
        <p:spPr>
          <a:xfrm>
            <a:off x="4296278" y="6381328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311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</a:t>
            </a:r>
            <a:r>
              <a:rPr lang="ko-KR" altLang="en-US" dirty="0"/>
              <a:t>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lt"/>
              </a:rPr>
              <a:t>깃허브</a:t>
            </a:r>
            <a:r>
              <a:rPr lang="ko-KR" altLang="en-US" dirty="0" smtClean="0">
                <a:latin typeface="+mj-lt"/>
              </a:rPr>
              <a:t> 저장소에서 소스코드 다운로드</a:t>
            </a:r>
            <a:endParaRPr lang="en-US" altLang="ko-KR" dirty="0" smtClean="0">
              <a:latin typeface="+mj-lt"/>
            </a:endParaRPr>
          </a:p>
          <a:p>
            <a:pPr marL="114300" indent="0">
              <a:buNone/>
            </a:pPr>
            <a:r>
              <a:rPr lang="en-US" altLang="ko-KR" dirty="0">
                <a:hlinkClick r:id="rId2"/>
              </a:rPr>
              <a:t>https://github.com/thtrieu/darkflow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848872" cy="387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56176" y="342900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</a:t>
            </a:r>
            <a:r>
              <a:rPr lang="ko-KR" altLang="en-US" dirty="0"/>
              <a:t>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lt"/>
              </a:rPr>
              <a:t>아나콘다 프롬프트에서 다음 명령어 실행</a:t>
            </a:r>
            <a:endParaRPr lang="en-US" altLang="ko-KR" dirty="0" smtClean="0">
              <a:latin typeface="+mj-lt"/>
            </a:endParaRPr>
          </a:p>
          <a:p>
            <a:pPr marL="114300" indent="0">
              <a:buNone/>
            </a:pPr>
            <a:endParaRPr lang="en-US" altLang="ko-KR" dirty="0" smtClean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r>
              <a:rPr lang="en-US" altLang="ko-KR" dirty="0"/>
              <a:t>error: Microsoft Visual C++ 14.0 is </a:t>
            </a:r>
            <a:r>
              <a:rPr lang="en-US" altLang="ko-KR" dirty="0" smtClean="0"/>
              <a:t>required. </a:t>
            </a:r>
            <a:r>
              <a:rPr lang="ko-KR" altLang="en-US" dirty="0" smtClean="0">
                <a:latin typeface="+mn-ea"/>
              </a:rPr>
              <a:t>발생시</a:t>
            </a:r>
            <a:endParaRPr lang="en-US" altLang="ko-KR" dirty="0" smtClean="0">
              <a:latin typeface="+mn-ea"/>
            </a:endParaRPr>
          </a:p>
          <a:p>
            <a:pPr marL="114300" indent="0">
              <a:buNone/>
            </a:pPr>
            <a:r>
              <a:rPr lang="en-US" altLang="ko-KR" dirty="0">
                <a:hlinkClick r:id="rId2"/>
              </a:rPr>
              <a:t>https://visualstudio.microsoft.com/ko/vs/older-downloads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b="1" dirty="0"/>
              <a:t>Microsoft Build Tools 2015 </a:t>
            </a:r>
            <a:r>
              <a:rPr lang="ko-KR" altLang="en-US" b="1" dirty="0"/>
              <a:t>업데이트 </a:t>
            </a:r>
            <a:r>
              <a:rPr lang="en-US" altLang="ko-KR" b="1" dirty="0" smtClean="0"/>
              <a:t>3 </a:t>
            </a:r>
            <a:r>
              <a:rPr lang="ko-KR" altLang="en-US" dirty="0" smtClean="0">
                <a:latin typeface="+mn-ea"/>
              </a:rPr>
              <a:t>다운로드 및 실행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11430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4941168"/>
            <a:ext cx="770351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2158641"/>
            <a:ext cx="396044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&gt; cd </a:t>
            </a:r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설치위치</a:t>
            </a:r>
            <a:r>
              <a:rPr lang="en-US" altLang="ko-KR" dirty="0">
                <a:solidFill>
                  <a:schemeClr val="bg1"/>
                </a:solidFill>
              </a:rPr>
              <a:t>”</a:t>
            </a:r>
          </a:p>
          <a:p>
            <a:pPr marL="11430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&gt; python </a:t>
            </a:r>
            <a:r>
              <a:rPr lang="en-US" altLang="ko-KR" dirty="0">
                <a:solidFill>
                  <a:schemeClr val="bg1"/>
                </a:solidFill>
              </a:rPr>
              <a:t>setup.py </a:t>
            </a:r>
            <a:r>
              <a:rPr lang="en-US" altLang="ko-KR" dirty="0" err="1">
                <a:solidFill>
                  <a:schemeClr val="bg1"/>
                </a:solidFill>
              </a:rPr>
              <a:t>build_ext</a:t>
            </a:r>
            <a:r>
              <a:rPr lang="en-US" altLang="ko-KR" dirty="0">
                <a:solidFill>
                  <a:schemeClr val="bg1"/>
                </a:solidFill>
              </a:rPr>
              <a:t> --</a:t>
            </a:r>
            <a:r>
              <a:rPr lang="en-US" altLang="ko-KR" dirty="0" err="1">
                <a:solidFill>
                  <a:schemeClr val="bg1"/>
                </a:solidFill>
              </a:rPr>
              <a:t>inplace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&gt; pip </a:t>
            </a:r>
            <a:r>
              <a:rPr lang="en-US" altLang="ko-KR" dirty="0">
                <a:solidFill>
                  <a:schemeClr val="bg1"/>
                </a:solidFill>
              </a:rPr>
              <a:t>install 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36296" y="5137894"/>
            <a:ext cx="792088" cy="307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</a:t>
            </a:r>
            <a:r>
              <a:rPr lang="ko-KR" altLang="en-US" dirty="0"/>
              <a:t>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옵션보기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명령어를 실행하여 제대로 설치되었는지 확인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/>
          </a:p>
          <a:p>
            <a:endParaRPr lang="en-US" altLang="ko-KR" dirty="0" smtClean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 smtClean="0">
                <a:latin typeface="+mj-lt"/>
              </a:rPr>
              <a:t>Pretrained</a:t>
            </a:r>
            <a:r>
              <a:rPr lang="en-US" altLang="ko-KR" dirty="0" smtClean="0">
                <a:latin typeface="+mj-lt"/>
              </a:rPr>
              <a:t> Weight(</a:t>
            </a:r>
            <a:r>
              <a:rPr lang="en-US" altLang="ko-KR" dirty="0" err="1" smtClean="0"/>
              <a:t>yolo.weights</a:t>
            </a:r>
            <a:r>
              <a:rPr lang="en-US" altLang="ko-KR" dirty="0" smtClean="0"/>
              <a:t>)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다운로드</a:t>
            </a:r>
            <a:endParaRPr lang="en-US" altLang="ko-KR" dirty="0" smtClean="0">
              <a:latin typeface="+mj-lt"/>
            </a:endParaRPr>
          </a:p>
          <a:p>
            <a:pPr marL="114300" indent="0">
              <a:buNone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drive.google.com/drive/folders/0B1tW_VtY7onidEwyQ2FtQVplWEU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다운로드받은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Pretrained</a:t>
            </a:r>
            <a:r>
              <a:rPr lang="en-US" altLang="ko-KR" dirty="0" smtClean="0"/>
              <a:t> </a:t>
            </a:r>
            <a:r>
              <a:rPr lang="en-US" altLang="ko-KR" dirty="0"/>
              <a:t>Weight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폴더로 옮겨줌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latin typeface="+mn-ea"/>
              </a:rPr>
              <a:t>예제 이미지 실행</a:t>
            </a:r>
            <a:endParaRPr lang="en-US" altLang="ko-KR" dirty="0">
              <a:latin typeface="+mn-ea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2204864"/>
            <a:ext cx="39604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en-US" altLang="ko-KR" dirty="0">
                <a:solidFill>
                  <a:schemeClr val="bg1"/>
                </a:solidFill>
              </a:rPr>
              <a:t>p</a:t>
            </a:r>
            <a:r>
              <a:rPr lang="en-US" altLang="ko-KR" dirty="0" smtClean="0">
                <a:solidFill>
                  <a:schemeClr val="bg1"/>
                </a:solidFill>
              </a:rPr>
              <a:t>ython flow --h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6082282"/>
            <a:ext cx="72008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14300"/>
            <a:r>
              <a:rPr lang="en-US" altLang="ko-KR" dirty="0" smtClean="0">
                <a:solidFill>
                  <a:schemeClr val="bg1"/>
                </a:solidFill>
              </a:rPr>
              <a:t>&gt; python </a:t>
            </a:r>
            <a:r>
              <a:rPr lang="en-US" altLang="ko-KR" dirty="0">
                <a:solidFill>
                  <a:schemeClr val="bg1"/>
                </a:solidFill>
              </a:rPr>
              <a:t>flow --</a:t>
            </a:r>
            <a:r>
              <a:rPr lang="en-US" altLang="ko-KR" dirty="0" err="1">
                <a:solidFill>
                  <a:schemeClr val="bg1"/>
                </a:solidFill>
              </a:rPr>
              <a:t>imgdir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sample_img</a:t>
            </a:r>
            <a:r>
              <a:rPr lang="en-US" altLang="ko-KR" dirty="0">
                <a:solidFill>
                  <a:schemeClr val="bg1"/>
                </a:solidFill>
              </a:rPr>
              <a:t>/ --model </a:t>
            </a:r>
            <a:r>
              <a:rPr lang="en-US" altLang="ko-KR" dirty="0" err="1">
                <a:solidFill>
                  <a:schemeClr val="bg1"/>
                </a:solidFill>
              </a:rPr>
              <a:t>cfg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yolo.cfg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--</a:t>
            </a:r>
            <a:r>
              <a:rPr lang="en-US" altLang="ko-KR" dirty="0">
                <a:solidFill>
                  <a:schemeClr val="bg1"/>
                </a:solidFill>
              </a:rPr>
              <a:t>load </a:t>
            </a:r>
            <a:r>
              <a:rPr lang="en-US" altLang="ko-KR" dirty="0" smtClean="0">
                <a:solidFill>
                  <a:schemeClr val="bg1"/>
                </a:solidFill>
              </a:rPr>
              <a:t>bin/</a:t>
            </a:r>
            <a:r>
              <a:rPr lang="en-US" altLang="ko-KR" dirty="0" err="1" smtClean="0">
                <a:solidFill>
                  <a:schemeClr val="bg1"/>
                </a:solidFill>
              </a:rPr>
              <a:t>yolo.weights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en-US" altLang="ko-KR" dirty="0" err="1" smtClean="0">
                <a:solidFill>
                  <a:schemeClr val="bg1"/>
                </a:solidFill>
              </a:rPr>
              <a:t>gpu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1.0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6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기본세팅과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디텍션할</a:t>
            </a:r>
            <a:r>
              <a:rPr lang="ko-KR" altLang="en-US" dirty="0" smtClean="0"/>
              <a:t> 이미지 불러오기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바운딩</a:t>
            </a:r>
            <a:r>
              <a:rPr lang="ko-KR" altLang="en-US" dirty="0" smtClean="0"/>
              <a:t> 박스의 좌표를 얻고 싶을 때</a:t>
            </a:r>
            <a:endParaRPr lang="en-US" altLang="ko-KR" dirty="0"/>
          </a:p>
          <a:p>
            <a:endParaRPr lang="en-US" altLang="ko-KR" dirty="0" smtClean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3608" y="2114709"/>
            <a:ext cx="6543586" cy="1645920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</a:rPr>
              <a:t>from </a:t>
            </a:r>
            <a:r>
              <a:rPr lang="en-US" altLang="ko-KR" sz="1400" dirty="0" err="1">
                <a:solidFill>
                  <a:schemeClr val="bg1"/>
                </a:solidFill>
              </a:rPr>
              <a:t>darkflow.net.build</a:t>
            </a:r>
            <a:r>
              <a:rPr lang="en-US" altLang="ko-KR" sz="1400" dirty="0">
                <a:solidFill>
                  <a:schemeClr val="bg1"/>
                </a:solidFill>
              </a:rPr>
              <a:t>  import </a:t>
            </a:r>
            <a:r>
              <a:rPr lang="en-US" altLang="ko-KR" sz="1400" dirty="0" err="1">
                <a:solidFill>
                  <a:schemeClr val="bg1"/>
                </a:solidFill>
              </a:rPr>
              <a:t>TFNet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import </a:t>
            </a:r>
            <a:r>
              <a:rPr lang="en-US" altLang="ko-KR" sz="1400" dirty="0" err="1">
                <a:solidFill>
                  <a:schemeClr val="bg1"/>
                </a:solidFill>
              </a:rPr>
              <a:t>numpy</a:t>
            </a:r>
            <a:r>
              <a:rPr lang="en-US" altLang="ko-KR" sz="1400" dirty="0">
                <a:solidFill>
                  <a:schemeClr val="bg1"/>
                </a:solidFill>
              </a:rPr>
              <a:t> as np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import cv2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options = {"model": "</a:t>
            </a:r>
            <a:r>
              <a:rPr lang="en-US" altLang="ko-KR" sz="1400" dirty="0" err="1">
                <a:solidFill>
                  <a:schemeClr val="bg1"/>
                </a:solidFill>
              </a:rPr>
              <a:t>cfg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en-US" altLang="ko-KR" sz="1400" dirty="0" err="1">
                <a:solidFill>
                  <a:schemeClr val="bg1"/>
                </a:solidFill>
              </a:rPr>
              <a:t>yolo.cfg</a:t>
            </a:r>
            <a:r>
              <a:rPr lang="en-US" altLang="ko-KR" sz="1400" dirty="0">
                <a:solidFill>
                  <a:schemeClr val="bg1"/>
                </a:solidFill>
              </a:rPr>
              <a:t>", "load": "bin/</a:t>
            </a:r>
            <a:r>
              <a:rPr lang="en-US" altLang="ko-KR" sz="1400" dirty="0" err="1">
                <a:solidFill>
                  <a:schemeClr val="bg1"/>
                </a:solidFill>
              </a:rPr>
              <a:t>yolo.weights</a:t>
            </a:r>
            <a:r>
              <a:rPr lang="en-US" altLang="ko-KR" sz="1400" dirty="0">
                <a:solidFill>
                  <a:schemeClr val="bg1"/>
                </a:solidFill>
              </a:rPr>
              <a:t>", "threshold": 0.1, "gpu":1.0}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err="1">
                <a:solidFill>
                  <a:schemeClr val="bg1"/>
                </a:solidFill>
              </a:rPr>
              <a:t>tfnet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TFNet</a:t>
            </a:r>
            <a:r>
              <a:rPr lang="en-US" altLang="ko-KR" sz="1400" dirty="0">
                <a:solidFill>
                  <a:schemeClr val="bg1"/>
                </a:solidFill>
              </a:rPr>
              <a:t>(options)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err="1">
                <a:solidFill>
                  <a:schemeClr val="bg1"/>
                </a:solidFill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</a:rPr>
              <a:t> = cv2.imread("./</a:t>
            </a:r>
            <a:r>
              <a:rPr lang="en-US" altLang="ko-KR" sz="1400" dirty="0" err="1">
                <a:solidFill>
                  <a:schemeClr val="bg1"/>
                </a:solidFill>
              </a:rPr>
              <a:t>sample_img</a:t>
            </a:r>
            <a:r>
              <a:rPr lang="en-US" altLang="ko-KR" sz="1400" dirty="0">
                <a:solidFill>
                  <a:schemeClr val="bg1"/>
                </a:solidFill>
              </a:rPr>
              <a:t>/sample_dog.jpg")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D2 coding"/>
              <a:cs typeface="굴림" pitchFamily="50" charset="-127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59469" y="4797152"/>
            <a:ext cx="6554002" cy="568702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</a:rPr>
              <a:t>result = </a:t>
            </a:r>
            <a:r>
              <a:rPr lang="en-US" altLang="ko-KR" sz="1400" dirty="0" err="1">
                <a:solidFill>
                  <a:schemeClr val="bg1"/>
                </a:solidFill>
              </a:rPr>
              <a:t>tfnet.return_predict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print(result)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D2 coding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4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ko-KR" altLang="en-US" dirty="0" err="1" smtClean="0"/>
              <a:t>바운딩</a:t>
            </a:r>
            <a:r>
              <a:rPr lang="ko-KR" altLang="en-US" dirty="0" smtClean="0"/>
              <a:t> 박스가 그려진 이미지를 </a:t>
            </a:r>
            <a:r>
              <a:rPr lang="ko-KR" altLang="en-US" dirty="0" err="1" smtClean="0"/>
              <a:t>반환받고</a:t>
            </a:r>
            <a:r>
              <a:rPr lang="ko-KR" altLang="en-US" dirty="0" smtClean="0"/>
              <a:t> 싶을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난이도상</a:t>
            </a:r>
            <a:r>
              <a:rPr lang="en-US" altLang="ko-KR" dirty="0" smtClean="0"/>
              <a:t>)</a:t>
            </a: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 smtClean="0">
                <a:latin typeface="+mj-lt"/>
              </a:rPr>
              <a:t>내부 </a:t>
            </a:r>
            <a:r>
              <a:rPr lang="en-US" altLang="ko-KR" dirty="0" smtClean="0">
                <a:latin typeface="+mj-lt"/>
              </a:rPr>
              <a:t>API</a:t>
            </a:r>
            <a:r>
              <a:rPr lang="ko-KR" altLang="en-US" dirty="0" smtClean="0">
                <a:latin typeface="+mj-lt"/>
              </a:rPr>
              <a:t>를 분석하여 이미지를 그리는 부분을 </a:t>
            </a:r>
            <a:endParaRPr lang="en-US" altLang="ko-KR" dirty="0" smtClean="0">
              <a:latin typeface="+mj-lt"/>
            </a:endParaRPr>
          </a:p>
          <a:p>
            <a:pPr marL="114300" indent="0">
              <a:buNone/>
            </a:pPr>
            <a:r>
              <a:rPr lang="en-US" altLang="ko-KR" dirty="0" smtClean="0">
                <a:latin typeface="+mj-lt"/>
              </a:rPr>
              <a:t>    </a:t>
            </a:r>
            <a:r>
              <a:rPr lang="ko-KR" altLang="en-US" dirty="0" smtClean="0">
                <a:latin typeface="+mj-lt"/>
              </a:rPr>
              <a:t>찾아내 뜯어고침</a:t>
            </a:r>
            <a:endParaRPr lang="en-US" altLang="ko-KR" dirty="0" smtClean="0">
              <a:latin typeface="+mj-lt"/>
            </a:endParaRPr>
          </a:p>
          <a:p>
            <a:pPr marL="114300" indent="0">
              <a:buNone/>
            </a:pPr>
            <a:endParaRPr lang="en-US" altLang="ko-KR" dirty="0">
              <a:latin typeface="+mj-lt"/>
            </a:endParaRPr>
          </a:p>
          <a:p>
            <a:pPr marL="114300" indent="0">
              <a:buNone/>
            </a:pPr>
            <a:endParaRPr lang="en-US" altLang="ko-KR" dirty="0" smtClean="0">
              <a:latin typeface="+mj-lt"/>
            </a:endParaRPr>
          </a:p>
          <a:p>
            <a:pPr marL="114300" indent="0">
              <a:buNone/>
            </a:pPr>
            <a:endParaRPr lang="en-US" altLang="ko-KR" dirty="0">
              <a:latin typeface="+mj-lt"/>
            </a:endParaRPr>
          </a:p>
          <a:p>
            <a:pPr marL="114300" indent="0">
              <a:buNone/>
            </a:pPr>
            <a:endParaRPr lang="en-US" altLang="ko-KR" dirty="0" smtClean="0">
              <a:latin typeface="+mj-lt"/>
            </a:endParaRPr>
          </a:p>
          <a:p>
            <a:pPr marL="114300" indent="0">
              <a:buNone/>
            </a:pPr>
            <a:endParaRPr lang="en-US" altLang="ko-KR" dirty="0">
              <a:latin typeface="+mj-lt"/>
            </a:endParaRPr>
          </a:p>
          <a:p>
            <a:r>
              <a:rPr lang="ko-KR" altLang="en-US" dirty="0" smtClean="0">
                <a:latin typeface="+mj-lt"/>
              </a:rPr>
              <a:t>뜯어고친 </a:t>
            </a:r>
            <a:r>
              <a:rPr lang="en-US" altLang="ko-KR" dirty="0" smtClean="0">
                <a:latin typeface="+mj-lt"/>
              </a:rPr>
              <a:t>API</a:t>
            </a:r>
            <a:r>
              <a:rPr lang="ko-KR" altLang="en-US" dirty="0" smtClean="0">
                <a:latin typeface="+mj-lt"/>
              </a:rPr>
              <a:t>로 이미지를 </a:t>
            </a:r>
            <a:r>
              <a:rPr lang="ko-KR" altLang="en-US" dirty="0" err="1" smtClean="0">
                <a:latin typeface="+mj-lt"/>
              </a:rPr>
              <a:t>반환받아서</a:t>
            </a:r>
            <a:r>
              <a:rPr lang="ko-KR" altLang="en-US" dirty="0" smtClean="0">
                <a:latin typeface="+mj-lt"/>
              </a:rPr>
              <a:t> 출력</a:t>
            </a:r>
            <a:endParaRPr lang="en-US" altLang="ko-KR" dirty="0" smtClean="0">
              <a:latin typeface="+mj-lt"/>
            </a:endParaRPr>
          </a:p>
          <a:p>
            <a:pPr marL="114300" indent="0">
              <a:buNone/>
            </a:pPr>
            <a:endParaRPr lang="en-US" altLang="ko-KR" dirty="0">
              <a:latin typeface="+mj-lt"/>
            </a:endParaRPr>
          </a:p>
          <a:p>
            <a:pPr marL="114300" indent="0">
              <a:buNone/>
            </a:pPr>
            <a:endParaRPr lang="en-US" altLang="ko-KR" dirty="0" smtClean="0">
              <a:latin typeface="+mj-lt"/>
            </a:endParaRPr>
          </a:p>
          <a:p>
            <a:pPr marL="114300" indent="0">
              <a:buNone/>
            </a:pPr>
            <a:endParaRPr lang="en-US" altLang="ko-KR" dirty="0" smtClean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84281" y="3284984"/>
            <a:ext cx="6455357" cy="1645920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make_BB_img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</a:rPr>
              <a:t>_):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im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tfnet.framework.resize_input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</a:rPr>
              <a:t>_)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this_inp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np.expand_dims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im</a:t>
            </a:r>
            <a:r>
              <a:rPr lang="en-US" altLang="ko-KR" sz="1400" dirty="0">
                <a:solidFill>
                  <a:schemeClr val="bg1"/>
                </a:solidFill>
              </a:rPr>
              <a:t>, 0)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feed_dict</a:t>
            </a:r>
            <a:r>
              <a:rPr lang="en-US" altLang="ko-KR" sz="1400" dirty="0">
                <a:solidFill>
                  <a:schemeClr val="bg1"/>
                </a:solidFill>
              </a:rPr>
              <a:t> = {</a:t>
            </a:r>
            <a:r>
              <a:rPr lang="en-US" altLang="ko-KR" sz="1400" dirty="0" err="1">
                <a:solidFill>
                  <a:schemeClr val="bg1"/>
                </a:solidFill>
              </a:rPr>
              <a:t>tfnet.inp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en-US" altLang="ko-KR" sz="1400" dirty="0" err="1">
                <a:solidFill>
                  <a:schemeClr val="bg1"/>
                </a:solidFill>
              </a:rPr>
              <a:t>this_inp</a:t>
            </a:r>
            <a:r>
              <a:rPr lang="en-US" altLang="ko-KR" sz="1400" dirty="0">
                <a:solidFill>
                  <a:schemeClr val="bg1"/>
                </a:solidFill>
              </a:rPr>
              <a:t>}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    out = </a:t>
            </a:r>
            <a:r>
              <a:rPr lang="en-US" altLang="ko-KR" sz="1400" dirty="0" err="1">
                <a:solidFill>
                  <a:schemeClr val="bg1"/>
                </a:solidFill>
              </a:rPr>
              <a:t>tfnet.sess.run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tfnet.out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feed_dict</a:t>
            </a:r>
            <a:r>
              <a:rPr lang="en-US" altLang="ko-KR" sz="1400" dirty="0">
                <a:solidFill>
                  <a:schemeClr val="bg1"/>
                </a:solidFill>
              </a:rPr>
              <a:t>)[0]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    return </a:t>
            </a:r>
            <a:r>
              <a:rPr lang="en-US" altLang="ko-KR" sz="1400" dirty="0" err="1">
                <a:solidFill>
                  <a:schemeClr val="bg1"/>
                </a:solidFill>
              </a:rPr>
              <a:t>tfnet.framework.postprocess</a:t>
            </a:r>
            <a:r>
              <a:rPr lang="en-US" altLang="ko-KR" sz="1400" dirty="0">
                <a:solidFill>
                  <a:schemeClr val="bg1"/>
                </a:solidFill>
              </a:rPr>
              <a:t>(out, "./</a:t>
            </a:r>
            <a:r>
              <a:rPr lang="en-US" altLang="ko-KR" sz="1400" dirty="0" err="1">
                <a:solidFill>
                  <a:schemeClr val="bg1"/>
                </a:solidFill>
              </a:rPr>
              <a:t>sample_img</a:t>
            </a:r>
            <a:r>
              <a:rPr lang="en-US" altLang="ko-KR" sz="1400" dirty="0">
                <a:solidFill>
                  <a:schemeClr val="bg1"/>
                </a:solidFill>
              </a:rPr>
              <a:t>/sample_dog.jpg", save=False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84281" y="5669771"/>
            <a:ext cx="6455357" cy="999589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chemeClr val="bg1"/>
                </a:solidFill>
              </a:rPr>
              <a:t>BBimg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make_BB_img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cv2.imshow('</a:t>
            </a:r>
            <a:r>
              <a:rPr lang="en-US" altLang="ko-KR" sz="1400" dirty="0" err="1">
                <a:solidFill>
                  <a:schemeClr val="bg1"/>
                </a:solidFill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</a:rPr>
              <a:t>', </a:t>
            </a:r>
            <a:r>
              <a:rPr lang="en-US" altLang="ko-KR" sz="1400" dirty="0" err="1">
                <a:solidFill>
                  <a:schemeClr val="bg1"/>
                </a:solidFill>
              </a:rPr>
              <a:t>BBimg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cv2.waitKey(0)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레이블링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레이블링을</a:t>
            </a:r>
            <a:r>
              <a:rPr lang="ko-KR" altLang="en-US" dirty="0" smtClean="0"/>
              <a:t> 위한 도구 </a:t>
            </a:r>
            <a:r>
              <a:rPr lang="en-US" altLang="ko-KR" dirty="0" err="1" smtClean="0"/>
              <a:t>labelImg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저장소에서 소스코드 다운로드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github.com/tzutalin/labelImg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아나콘다 프롬프트에서 다음 명령어 실행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8596" y="4077072"/>
            <a:ext cx="694376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14300"/>
            <a:r>
              <a:rPr lang="en-US" altLang="ko-KR" dirty="0" smtClean="0">
                <a:solidFill>
                  <a:schemeClr val="bg1"/>
                </a:solidFill>
              </a:rPr>
              <a:t>&gt; cd “</a:t>
            </a:r>
            <a:r>
              <a:rPr lang="ko-KR" altLang="en-US" dirty="0" smtClean="0">
                <a:solidFill>
                  <a:schemeClr val="bg1"/>
                </a:solidFill>
              </a:rPr>
              <a:t>설치위치</a:t>
            </a:r>
            <a:r>
              <a:rPr lang="en-US" altLang="ko-KR" dirty="0" smtClean="0">
                <a:solidFill>
                  <a:schemeClr val="bg1"/>
                </a:solidFill>
              </a:rPr>
              <a:t>”</a:t>
            </a:r>
          </a:p>
          <a:p>
            <a:pPr marL="114300"/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en-US" altLang="ko-KR" dirty="0" err="1" smtClean="0">
                <a:solidFill>
                  <a:schemeClr val="bg1"/>
                </a:solidFill>
              </a:rPr>
              <a:t>conda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install </a:t>
            </a:r>
            <a:r>
              <a:rPr lang="en-US" altLang="ko-KR" dirty="0" err="1">
                <a:solidFill>
                  <a:schemeClr val="bg1"/>
                </a:solidFill>
              </a:rPr>
              <a:t>pyqt</a:t>
            </a:r>
            <a:r>
              <a:rPr lang="en-US" altLang="ko-KR" dirty="0">
                <a:solidFill>
                  <a:schemeClr val="bg1"/>
                </a:solidFill>
              </a:rPr>
              <a:t>=5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14300"/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en-US" altLang="ko-KR" dirty="0" err="1" smtClean="0">
                <a:solidFill>
                  <a:schemeClr val="bg1"/>
                </a:solidFill>
              </a:rPr>
              <a:t>conda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install -c anaconda </a:t>
            </a:r>
            <a:r>
              <a:rPr lang="en-US" altLang="ko-KR" dirty="0" err="1">
                <a:solidFill>
                  <a:schemeClr val="bg1"/>
                </a:solidFill>
              </a:rPr>
              <a:t>lxml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14300"/>
            <a:r>
              <a:rPr lang="en-US" altLang="ko-KR" dirty="0" smtClean="0">
                <a:solidFill>
                  <a:schemeClr val="bg1"/>
                </a:solidFill>
              </a:rPr>
              <a:t>&gt; pyrcc5 -</a:t>
            </a:r>
            <a:r>
              <a:rPr lang="en-US" altLang="ko-KR" dirty="0">
                <a:solidFill>
                  <a:schemeClr val="bg1"/>
                </a:solidFill>
              </a:rPr>
              <a:t>o libs/resources.py </a:t>
            </a:r>
            <a:r>
              <a:rPr lang="en-US" altLang="ko-KR" dirty="0" err="1" smtClean="0">
                <a:solidFill>
                  <a:schemeClr val="bg1"/>
                </a:solidFill>
              </a:rPr>
              <a:t>resources.qrc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114300"/>
            <a:r>
              <a:rPr lang="en-US" altLang="ko-KR" dirty="0" smtClean="0">
                <a:solidFill>
                  <a:schemeClr val="bg1"/>
                </a:solidFill>
              </a:rPr>
              <a:t>&gt; python </a:t>
            </a:r>
            <a:r>
              <a:rPr lang="en-US" altLang="ko-KR" dirty="0">
                <a:solidFill>
                  <a:schemeClr val="bg1"/>
                </a:solidFill>
              </a:rPr>
              <a:t>labelImg.py</a:t>
            </a:r>
          </a:p>
        </p:txBody>
      </p:sp>
    </p:spTree>
    <p:extLst>
      <p:ext uri="{BB962C8B-B14F-4D97-AF65-F5344CB8AC3E}">
        <p14:creationId xmlns:p14="http://schemas.microsoft.com/office/powerpoint/2010/main" val="1927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레이블링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폴더 내의 </a:t>
            </a:r>
            <a:r>
              <a:rPr lang="en-US" altLang="ko-KR" dirty="0"/>
              <a:t>predefined_classes.txt </a:t>
            </a:r>
            <a:r>
              <a:rPr lang="ko-KR" altLang="en-US" dirty="0"/>
              <a:t>파일에 자신의 클래스 목록을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0"/>
            <a:ext cx="4536504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정현진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github.com/demul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b="1" dirty="0" smtClean="0">
                <a:latin typeface="나눔고딕"/>
                <a:ea typeface="나눔고딕"/>
              </a:rPr>
              <a:t> </a:t>
            </a:r>
            <a:endParaRPr lang="en-US" altLang="ko-KR" b="1" dirty="0">
              <a:latin typeface="나눔고딕"/>
              <a:ea typeface="나눔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8580" y="2564904"/>
            <a:ext cx="694376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Granpa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Homer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Marge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Bart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Lisa</a:t>
            </a:r>
          </a:p>
        </p:txBody>
      </p:sp>
    </p:spTree>
    <p:extLst>
      <p:ext uri="{BB962C8B-B14F-4D97-AF65-F5344CB8AC3E}">
        <p14:creationId xmlns:p14="http://schemas.microsoft.com/office/powerpoint/2010/main" val="16419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1925</TotalTime>
  <Words>1213</Words>
  <Application>Microsoft Office PowerPoint</Application>
  <PresentationFormat>화면 슬라이드 쇼(4:3)</PresentationFormat>
  <Paragraphs>274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Arial Unicode MS</vt:lpstr>
      <vt:lpstr>D2 coding</vt:lpstr>
      <vt:lpstr>HY견고딕</vt:lpstr>
      <vt:lpstr>HY엽서M</vt:lpstr>
      <vt:lpstr>굴림</vt:lpstr>
      <vt:lpstr>나눔고딕</vt:lpstr>
      <vt:lpstr>맑은 고딕</vt:lpstr>
      <vt:lpstr>Arial</vt:lpstr>
      <vt:lpstr>Calibri</vt:lpstr>
      <vt:lpstr>Cambria</vt:lpstr>
      <vt:lpstr>근접</vt:lpstr>
      <vt:lpstr>Run YOLO  on Windows</vt:lpstr>
      <vt:lpstr>요구사항</vt:lpstr>
      <vt:lpstr>설치</vt:lpstr>
      <vt:lpstr>설치</vt:lpstr>
      <vt:lpstr>설치</vt:lpstr>
      <vt:lpstr>활용</vt:lpstr>
      <vt:lpstr>활용</vt:lpstr>
      <vt:lpstr>데이터 레이블링</vt:lpstr>
      <vt:lpstr>데이터 레이블링</vt:lpstr>
      <vt:lpstr>데이터 레이블링</vt:lpstr>
      <vt:lpstr>데이터 레이블링</vt:lpstr>
      <vt:lpstr>데이터 레이블링</vt:lpstr>
      <vt:lpstr>데이터 레이블링</vt:lpstr>
      <vt:lpstr>데이터 레이블링</vt:lpstr>
      <vt:lpstr>데이터 레이블링</vt:lpstr>
      <vt:lpstr>내 데이터로 학습</vt:lpstr>
      <vt:lpstr>내 데이터로 학습</vt:lpstr>
      <vt:lpstr>내 데이터로 학습</vt:lpstr>
      <vt:lpstr>내 데이터로 학습</vt:lpstr>
      <vt:lpstr>내 데이터로 학습</vt:lpstr>
      <vt:lpstr>내 데이터로 학습</vt:lpstr>
      <vt:lpstr>내 데이터로 학습</vt:lpstr>
      <vt:lpstr>내 데이터로 학습</vt:lpstr>
      <vt:lpstr>내 데이터로 학습</vt:lpstr>
      <vt:lpstr>내 데이터로 학습</vt:lpstr>
      <vt:lpstr>내 데이터로 학습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이마스터</dc:creator>
  <cp:lastModifiedBy>admin</cp:lastModifiedBy>
  <cp:revision>64</cp:revision>
  <dcterms:created xsi:type="dcterms:W3CDTF">2020-07-23T15:16:50Z</dcterms:created>
  <dcterms:modified xsi:type="dcterms:W3CDTF">2020-08-26T00:31:43Z</dcterms:modified>
</cp:coreProperties>
</file>