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7939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411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9704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786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7105-476E-4798-9A22-51E281512696}"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83151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8607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107105-476E-4798-9A22-51E281512696}" type="datetimeFigureOut">
              <a:rPr lang="en-AU" smtClean="0"/>
              <a:t>18/05/2023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0691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107105-476E-4798-9A22-51E281512696}"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046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07105-476E-4798-9A22-51E281512696}" type="datetimeFigureOut">
              <a:rPr lang="en-AU" smtClean="0"/>
              <a:t>18/05/2023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4961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9375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751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07105-476E-4798-9A22-51E281512696}" type="datetimeFigureOut">
              <a:rPr lang="en-AU" smtClean="0"/>
              <a:t>18/05/2023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B518-6611-47B8-ADCB-7E945F328B4E}" type="slidenum">
              <a:rPr lang="en-AU" smtClean="0"/>
              <a:t>‹#›</a:t>
            </a:fld>
            <a:endParaRPr lang="en-AU"/>
          </a:p>
        </p:txBody>
      </p:sp>
    </p:spTree>
    <p:extLst>
      <p:ext uri="{BB962C8B-B14F-4D97-AF65-F5344CB8AC3E}">
        <p14:creationId xmlns:p14="http://schemas.microsoft.com/office/powerpoint/2010/main" val="416390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828216"/>
            <a:ext cx="9144000" cy="2387600"/>
          </a:xfrm>
        </p:spPr>
        <p:txBody>
          <a:bodyPr>
            <a:normAutofit fontScale="90000"/>
          </a:bodyPr>
          <a:lstStyle/>
          <a:p>
            <a:r>
              <a:rPr lang="en-AU" b="1" dirty="0" smtClean="0">
                <a:latin typeface="Times New Roman" panose="02020603050405020304" pitchFamily="18" charset="0"/>
                <a:cs typeface="Times New Roman" panose="02020603050405020304" pitchFamily="18" charset="0"/>
              </a:rPr>
              <a:t>Accessing inventory data from SAP</a:t>
            </a:r>
            <a:br>
              <a:rPr lang="en-AU" b="1" dirty="0" smtClean="0">
                <a:latin typeface="Times New Roman" panose="02020603050405020304" pitchFamily="18" charset="0"/>
                <a:cs typeface="Times New Roman" panose="02020603050405020304" pitchFamily="18" charset="0"/>
              </a:rPr>
            </a:br>
            <a:r>
              <a:rPr lang="en-AU" sz="4900" b="1" dirty="0" smtClean="0">
                <a:latin typeface="Times New Roman" panose="02020603050405020304" pitchFamily="18" charset="0"/>
                <a:cs typeface="Times New Roman" panose="02020603050405020304" pitchFamily="18" charset="0"/>
              </a:rPr>
              <a:t>for Engineering/Marketing/Service operation</a:t>
            </a:r>
            <a:br>
              <a:rPr lang="en-AU" sz="4900"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Brity RPA designer/orchestrator</a:t>
            </a:r>
            <a:endParaRPr lang="en-AU" sz="3600" b="1" dirty="0">
              <a:latin typeface="Times New Roman" panose="02020603050405020304" pitchFamily="18" charset="0"/>
              <a:cs typeface="Times New Roman" panose="02020603050405020304" pitchFamily="18" charset="0"/>
            </a:endParaRPr>
          </a:p>
        </p:txBody>
      </p:sp>
      <p:sp>
        <p:nvSpPr>
          <p:cNvPr id="5" name="Subtitle 2"/>
          <p:cNvSpPr>
            <a:spLocks noGrp="1"/>
          </p:cNvSpPr>
          <p:nvPr>
            <p:ph type="subTitle" idx="1"/>
          </p:nvPr>
        </p:nvSpPr>
        <p:spPr>
          <a:xfrm>
            <a:off x="1524000" y="4307891"/>
            <a:ext cx="9144000" cy="1655762"/>
          </a:xfrm>
        </p:spPr>
        <p:txBody>
          <a:bodyPr/>
          <a:lstStyle/>
          <a:p>
            <a:r>
              <a:rPr lang="en-AU" b="1" dirty="0" smtClean="0">
                <a:latin typeface="Times New Roman" panose="02020603050405020304" pitchFamily="18" charset="0"/>
                <a:cs typeface="Times New Roman" panose="02020603050405020304" pitchFamily="18" charset="0"/>
              </a:rPr>
              <a:t>Terry Lee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9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7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720" y="1602464"/>
            <a:ext cx="9988247" cy="1815882"/>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 </a:t>
            </a:r>
            <a:r>
              <a:rPr lang="en-AU" sz="1600" dirty="0">
                <a:latin typeface="Arial" panose="020B0604020202020204" pitchFamily="34" charset="0"/>
                <a:cs typeface="Arial" panose="020B0604020202020204" pitchFamily="34" charset="0"/>
              </a:rPr>
              <a:t>T</a:t>
            </a:r>
            <a:r>
              <a:rPr lang="en-AU" sz="1600" dirty="0" smtClean="0">
                <a:latin typeface="Arial" panose="020B0604020202020204" pitchFamily="34" charset="0"/>
                <a:cs typeface="Arial" panose="020B0604020202020204" pitchFamily="34" charset="0"/>
              </a:rPr>
              <a:t>he daily </a:t>
            </a:r>
            <a:r>
              <a:rPr lang="en-AU" sz="1600" dirty="0" smtClean="0">
                <a:latin typeface="Arial" panose="020B0604020202020204" pitchFamily="34" charset="0"/>
                <a:cs typeface="Arial" panose="020B0604020202020204" pitchFamily="34" charset="0"/>
              </a:rPr>
              <a:t>extract of inventory data from SAP requires </a:t>
            </a:r>
            <a:r>
              <a:rPr lang="en-AU" sz="1600" dirty="0" smtClean="0">
                <a:latin typeface="Arial" panose="020B0604020202020204" pitchFamily="34" charset="0"/>
                <a:cs typeface="Arial" panose="020B0604020202020204" pitchFamily="34" charset="0"/>
              </a:rPr>
              <a:t>employees </a:t>
            </a:r>
            <a:r>
              <a:rPr lang="en-AU" sz="1600" dirty="0" smtClean="0">
                <a:latin typeface="Arial" panose="020B0604020202020204" pitchFamily="34" charset="0"/>
                <a:cs typeface="Arial" panose="020B0604020202020204" pitchFamily="34" charset="0"/>
              </a:rPr>
              <a:t>to enter configuration, wait for server to respond for each steps in the process. This extracted excel data then should be shared with the team in </a:t>
            </a:r>
            <a:r>
              <a:rPr lang="en-AU" sz="1600" dirty="0" smtClean="0">
                <a:latin typeface="Arial" panose="020B0604020202020204" pitchFamily="34" charset="0"/>
                <a:cs typeface="Arial" panose="020B0604020202020204" pitchFamily="34" charset="0"/>
              </a:rPr>
              <a:t>a shared folder (</a:t>
            </a:r>
            <a:r>
              <a:rPr lang="en-AU" sz="1600" dirty="0" err="1" smtClean="0">
                <a:latin typeface="Arial" panose="020B0604020202020204" pitchFamily="34" charset="0"/>
                <a:cs typeface="Arial" panose="020B0604020202020204" pitchFamily="34" charset="0"/>
              </a:rPr>
              <a:t>eg</a:t>
            </a:r>
            <a:r>
              <a:rPr lang="en-AU" sz="1600" dirty="0" smtClean="0">
                <a:latin typeface="Arial" panose="020B0604020202020204" pitchFamily="34" charset="0"/>
                <a:cs typeface="Arial" panose="020B0604020202020204" pitchFamily="34" charset="0"/>
              </a:rPr>
              <a:t>. SharePoint) </a:t>
            </a:r>
            <a:r>
              <a:rPr lang="en-AU" sz="1600" dirty="0" smtClean="0">
                <a:latin typeface="Arial" panose="020B0604020202020204" pitchFamily="34" charset="0"/>
                <a:cs typeface="Arial" panose="020B0604020202020204" pitchFamily="34" charset="0"/>
              </a:rPr>
              <a:t>for easy and quick access. </a:t>
            </a:r>
            <a:endParaRPr lang="en-AU" sz="1600" dirty="0" smtClean="0">
              <a:latin typeface="Arial" panose="020B0604020202020204" pitchFamily="34" charset="0"/>
              <a:cs typeface="Arial" panose="020B0604020202020204" pitchFamily="34" charset="0"/>
            </a:endParaRPr>
          </a:p>
          <a:p>
            <a:r>
              <a:rPr lang="en-AU" sz="1600" dirty="0" smtClean="0">
                <a:latin typeface="Arial" panose="020B0604020202020204" pitchFamily="34" charset="0"/>
                <a:cs typeface="Arial" panose="020B0604020202020204" pitchFamily="34" charset="0"/>
              </a:rPr>
              <a:t>There </a:t>
            </a:r>
            <a:r>
              <a:rPr lang="en-AU" sz="1600" dirty="0" smtClean="0">
                <a:latin typeface="Arial" panose="020B0604020202020204" pitchFamily="34" charset="0"/>
                <a:cs typeface="Arial" panose="020B0604020202020204" pitchFamily="34" charset="0"/>
              </a:rPr>
              <a:t>are many </a:t>
            </a:r>
            <a:r>
              <a:rPr lang="en-AU" sz="1600" dirty="0" smtClean="0">
                <a:latin typeface="Arial" panose="020B0604020202020204" pitchFamily="34" charset="0"/>
                <a:cs typeface="Arial" panose="020B0604020202020204" pitchFamily="34" charset="0"/>
              </a:rPr>
              <a:t>employees using </a:t>
            </a:r>
            <a:r>
              <a:rPr lang="en-AU" sz="1600" dirty="0" smtClean="0">
                <a:latin typeface="Arial" panose="020B0604020202020204" pitchFamily="34" charset="0"/>
                <a:cs typeface="Arial" panose="020B0604020202020204" pitchFamily="34" charset="0"/>
              </a:rPr>
              <a:t>SAP for pulling and updating data for various functions and different departments. If SAP interaction for repetitive tasks are automated end to end, it will result in immediate time and cost saving for the entire business, and greater employee experience where focus can be shifted to more meaningful tasks.</a:t>
            </a:r>
            <a:endParaRPr lang="en-AU" sz="1600" dirty="0">
              <a:latin typeface="Arial" panose="020B0604020202020204" pitchFamily="34" charset="0"/>
              <a:cs typeface="Arial" panose="020B0604020202020204" pitchFamily="34" charset="0"/>
            </a:endParaRPr>
          </a:p>
        </p:txBody>
      </p:sp>
      <p:sp>
        <p:nvSpPr>
          <p:cNvPr id="5" name="TextBox 4"/>
          <p:cNvSpPr txBox="1"/>
          <p:nvPr/>
        </p:nvSpPr>
        <p:spPr>
          <a:xfrm>
            <a:off x="968719" y="3730352"/>
            <a:ext cx="9988247" cy="830997"/>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All administrative tasks utilizing any system (such as salesforce, SAP or in-house company portal) should be the target for Robotic Process Automation with unattended </a:t>
            </a:r>
            <a:r>
              <a:rPr lang="en-AU" sz="1600" dirty="0" smtClean="0">
                <a:solidFill>
                  <a:schemeClr val="accent1">
                    <a:lumMod val="75000"/>
                  </a:schemeClr>
                </a:solidFill>
                <a:latin typeface="Arial" panose="020B0604020202020204" pitchFamily="34" charset="0"/>
                <a:cs typeface="Arial" panose="020B0604020202020204" pitchFamily="34" charset="0"/>
              </a:rPr>
              <a:t>mode on a dedicated machine(s) which constantly runs all kinds of different business tasks at desired time.</a:t>
            </a:r>
            <a:endParaRPr lang="en-AU"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16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958" y="1504431"/>
            <a:ext cx="8823828" cy="1602092"/>
          </a:xfrm>
          <a:prstGeom prst="rect">
            <a:avLst/>
          </a:prstGeom>
        </p:spPr>
      </p:pic>
      <p:pic>
        <p:nvPicPr>
          <p:cNvPr id="3" name="Picture 2"/>
          <p:cNvPicPr>
            <a:picLocks noChangeAspect="1"/>
          </p:cNvPicPr>
          <p:nvPr/>
        </p:nvPicPr>
        <p:blipFill>
          <a:blip r:embed="rId3"/>
          <a:stretch>
            <a:fillRect/>
          </a:stretch>
        </p:blipFill>
        <p:spPr>
          <a:xfrm>
            <a:off x="283958" y="3506266"/>
            <a:ext cx="11720937" cy="1626986"/>
          </a:xfrm>
          <a:prstGeom prst="rect">
            <a:avLst/>
          </a:prstGeom>
        </p:spPr>
      </p:pic>
      <p:sp>
        <p:nvSpPr>
          <p:cNvPr id="4" name="Rectangle 3"/>
          <p:cNvSpPr/>
          <p:nvPr/>
        </p:nvSpPr>
        <p:spPr>
          <a:xfrm>
            <a:off x="2136298" y="1602716"/>
            <a:ext cx="1038632" cy="71496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2044254" y="1399426"/>
            <a:ext cx="1130676" cy="246221"/>
          </a:xfrm>
          <a:prstGeom prst="rect">
            <a:avLst/>
          </a:prstGeom>
          <a:noFill/>
        </p:spPr>
        <p:txBody>
          <a:bodyPr wrap="square" rtlCol="0">
            <a:spAutoFit/>
          </a:bodyPr>
          <a:lstStyle/>
          <a:p>
            <a:r>
              <a:rPr lang="en-AU" sz="1000" b="1" dirty="0" smtClean="0">
                <a:solidFill>
                  <a:srgbClr val="0070C0"/>
                </a:solidFill>
              </a:rPr>
              <a:t>Task to view [1]</a:t>
            </a:r>
            <a:endParaRPr lang="en-AU" sz="1000" b="1" dirty="0">
              <a:solidFill>
                <a:srgbClr val="0070C0"/>
              </a:solidFill>
            </a:endParaRPr>
          </a:p>
        </p:txBody>
      </p:sp>
      <p:sp>
        <p:nvSpPr>
          <p:cNvPr id="7" name="TextBox 6"/>
          <p:cNvSpPr txBox="1"/>
          <p:nvPr/>
        </p:nvSpPr>
        <p:spPr>
          <a:xfrm>
            <a:off x="90533" y="261916"/>
            <a:ext cx="2927276" cy="369332"/>
          </a:xfrm>
          <a:prstGeom prst="rect">
            <a:avLst/>
          </a:prstGeom>
          <a:noFill/>
        </p:spPr>
        <p:txBody>
          <a:bodyPr wrap="none" rtlCol="0">
            <a:spAutoFit/>
          </a:bodyPr>
          <a:lstStyle/>
          <a:p>
            <a:r>
              <a:rPr lang="en-AU" dirty="0" smtClean="0"/>
              <a:t>Process: </a:t>
            </a:r>
            <a:r>
              <a:rPr lang="en-AU" dirty="0" err="1" smtClean="0"/>
              <a:t>extractSampleStatus</a:t>
            </a:r>
            <a:endParaRPr lang="en-AU" dirty="0"/>
          </a:p>
        </p:txBody>
      </p:sp>
      <p:sp>
        <p:nvSpPr>
          <p:cNvPr id="8" name="Rectangle 7"/>
          <p:cNvSpPr/>
          <p:nvPr/>
        </p:nvSpPr>
        <p:spPr>
          <a:xfrm>
            <a:off x="0" y="647403"/>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1945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5014" y="1608794"/>
            <a:ext cx="9804904" cy="5143933"/>
          </a:xfrm>
          <a:prstGeom prst="rect">
            <a:avLst/>
          </a:prstGeom>
        </p:spPr>
      </p:pic>
      <p:pic>
        <p:nvPicPr>
          <p:cNvPr id="5" name="Picture 4"/>
          <p:cNvPicPr>
            <a:picLocks noChangeAspect="1"/>
          </p:cNvPicPr>
          <p:nvPr/>
        </p:nvPicPr>
        <p:blipFill>
          <a:blip r:embed="rId3"/>
          <a:stretch>
            <a:fillRect/>
          </a:stretch>
        </p:blipFill>
        <p:spPr>
          <a:xfrm>
            <a:off x="111990" y="478183"/>
            <a:ext cx="2269072" cy="1061228"/>
          </a:xfrm>
          <a:prstGeom prst="rect">
            <a:avLst/>
          </a:prstGeom>
        </p:spPr>
      </p:pic>
      <p:sp>
        <p:nvSpPr>
          <p:cNvPr id="6" name="Rectangle 5"/>
          <p:cNvSpPr/>
          <p:nvPr/>
        </p:nvSpPr>
        <p:spPr>
          <a:xfrm>
            <a:off x="8580583" y="0"/>
            <a:ext cx="3611418"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[1] – </a:t>
            </a:r>
            <a:r>
              <a:rPr lang="en-AU" sz="1200" dirty="0" err="1" smtClean="0">
                <a:solidFill>
                  <a:srgbClr val="0070C0"/>
                </a:solidFill>
              </a:rPr>
              <a:t>T_loadEngStatusFromExcel</a:t>
            </a:r>
            <a:endParaRPr lang="en-AU" sz="1200" dirty="0">
              <a:solidFill>
                <a:srgbClr val="0070C0"/>
              </a:solidFill>
            </a:endParaRPr>
          </a:p>
        </p:txBody>
      </p:sp>
    </p:spTree>
    <p:extLst>
      <p:ext uri="{BB962C8B-B14F-4D97-AF65-F5344CB8AC3E}">
        <p14:creationId xmlns:p14="http://schemas.microsoft.com/office/powerpoint/2010/main" val="340780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277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Accessing inventory data from SAP for Engineering/Marketing/Service operation created with Brity RPA designer/orchestrator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17</cp:revision>
  <dcterms:created xsi:type="dcterms:W3CDTF">2023-05-15T05:45:48Z</dcterms:created>
  <dcterms:modified xsi:type="dcterms:W3CDTF">2023-05-18T02:41:08Z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