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2" r:id="rId4"/>
    <p:sldId id="268" r:id="rId5"/>
    <p:sldId id="257" r:id="rId6"/>
    <p:sldId id="261" r:id="rId7"/>
    <p:sldId id="262" r:id="rId8"/>
    <p:sldId id="263" r:id="rId9"/>
    <p:sldId id="264" r:id="rId10"/>
    <p:sldId id="274"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RY LEE/IM Engineering /SEAU/Senior Professional/Samsung Electronics" initials="TLE/PE" lastIdx="1" clrIdx="0">
    <p:extLst>
      <p:ext uri="{19B8F6BF-5375-455C-9EA6-DF929625EA0E}">
        <p15:presenceInfo xmlns:p15="http://schemas.microsoft.com/office/powerpoint/2012/main" userId="S-1-5-21-1569490900-2152479555-3239727262-288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7939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411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9704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7865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83151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C107105-476E-4798-9A22-51E281512696}"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86074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C107105-476E-4798-9A22-51E281512696}" type="datetimeFigureOut">
              <a:rPr lang="en-AU" smtClean="0"/>
              <a:t>18/05/2023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06918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C107105-476E-4798-9A22-51E281512696}" type="datetimeFigureOut">
              <a:rPr lang="en-AU" smtClean="0"/>
              <a:t>18/05/2023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0467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07105-476E-4798-9A22-51E281512696}" type="datetimeFigureOut">
              <a:rPr lang="en-AU" smtClean="0"/>
              <a:t>18/05/2023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4961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9375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751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07105-476E-4798-9A22-51E281512696}" type="datetimeFigureOut">
              <a:rPr lang="en-AU" smtClean="0"/>
              <a:t>18/05/2023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B518-6611-47B8-ADCB-7E945F328B4E}" type="slidenum">
              <a:rPr lang="en-AU" smtClean="0"/>
              <a:t>‹#›</a:t>
            </a:fld>
            <a:endParaRPr lang="en-AU"/>
          </a:p>
        </p:txBody>
      </p:sp>
    </p:spTree>
    <p:extLst>
      <p:ext uri="{BB962C8B-B14F-4D97-AF65-F5344CB8AC3E}">
        <p14:creationId xmlns:p14="http://schemas.microsoft.com/office/powerpoint/2010/main" val="416390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122363"/>
            <a:ext cx="9144000" cy="2387600"/>
          </a:xfrm>
        </p:spPr>
        <p:txBody>
          <a:bodyPr>
            <a:normAutofit fontScale="90000"/>
          </a:bodyPr>
          <a:lstStyle/>
          <a:p>
            <a:r>
              <a:rPr lang="en-AU" b="1" dirty="0" smtClean="0">
                <a:latin typeface="Times New Roman" panose="02020603050405020304" pitchFamily="18" charset="0"/>
                <a:cs typeface="Times New Roman" panose="02020603050405020304" pitchFamily="18" charset="0"/>
              </a:rPr>
              <a:t>Reporting of sales data from channel partners</a:t>
            </a:r>
            <a:br>
              <a:rPr lang="en-AU" b="1" dirty="0" smtClean="0">
                <a:latin typeface="Times New Roman" panose="02020603050405020304" pitchFamily="18" charset="0"/>
                <a:cs typeface="Times New Roman" panose="02020603050405020304" pitchFamily="18" charset="0"/>
              </a:rPr>
            </a:br>
            <a:r>
              <a:rPr lang="en-AU" sz="4900" b="1" dirty="0" smtClean="0">
                <a:latin typeface="Times New Roman" panose="02020603050405020304" pitchFamily="18" charset="0"/>
                <a:cs typeface="Times New Roman" panose="02020603050405020304" pitchFamily="18" charset="0"/>
              </a:rPr>
              <a:t>for Sales operation</a:t>
            </a:r>
            <a:br>
              <a:rPr lang="en-AU" sz="4900" b="1" dirty="0" smtClean="0">
                <a:latin typeface="Times New Roman" panose="02020603050405020304" pitchFamily="18" charset="0"/>
                <a:cs typeface="Times New Roman" panose="02020603050405020304" pitchFamily="18" charset="0"/>
              </a:rPr>
            </a:br>
            <a:r>
              <a:rPr lang="en-AU" sz="3600" b="1" dirty="0" smtClean="0">
                <a:latin typeface="Times New Roman" panose="02020603050405020304" pitchFamily="18" charset="0"/>
                <a:cs typeface="Times New Roman" panose="02020603050405020304" pitchFamily="18" charset="0"/>
              </a:rPr>
              <a:t>created with Brity RPA designer/orchestrator</a:t>
            </a:r>
            <a:endParaRPr lang="en-AU" sz="3600" b="1" dirty="0">
              <a:latin typeface="Times New Roman" panose="02020603050405020304" pitchFamily="18" charset="0"/>
              <a:cs typeface="Times New Roman" panose="02020603050405020304" pitchFamily="18" charset="0"/>
            </a:endParaRPr>
          </a:p>
        </p:txBody>
      </p:sp>
      <p:sp>
        <p:nvSpPr>
          <p:cNvPr id="5" name="Subtitle 2"/>
          <p:cNvSpPr>
            <a:spLocks noGrp="1"/>
          </p:cNvSpPr>
          <p:nvPr>
            <p:ph type="subTitle" idx="1"/>
          </p:nvPr>
        </p:nvSpPr>
        <p:spPr>
          <a:xfrm>
            <a:off x="1524000" y="3602038"/>
            <a:ext cx="9144000" cy="1655762"/>
          </a:xfrm>
        </p:spPr>
        <p:txBody>
          <a:bodyPr/>
          <a:lstStyle/>
          <a:p>
            <a:r>
              <a:rPr lang="en-AU" b="1" dirty="0" smtClean="0">
                <a:latin typeface="Times New Roman" panose="02020603050405020304" pitchFamily="18" charset="0"/>
                <a:cs typeface="Times New Roman" panose="02020603050405020304" pitchFamily="18" charset="0"/>
              </a:rPr>
              <a:t>Terry Lee</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9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26706"/>
            <a:ext cx="5504873" cy="660180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import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pandas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as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import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datetime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import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sys</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def </a:t>
            </a:r>
            <a:r>
              <a:rPr kumimoji="0" lang="en-US" altLang="en-US" sz="900" b="0" i="0" u="none" strike="noStrike" cap="none" normalizeH="0" baseline="0" dirty="0" smtClean="0">
                <a:ln>
                  <a:noFill/>
                </a:ln>
                <a:solidFill>
                  <a:srgbClr val="A6E22E"/>
                </a:solidFill>
                <a:effectLst/>
                <a:latin typeface="Lucida Sans Typewriter" panose="020B0509030504030204" pitchFamily="49" charset="0"/>
              </a:rPr>
              <a:t>get_distributor_name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80807F"/>
                </a:solidFill>
                <a:effectLst/>
                <a:latin typeface="Lucida Sans Typewriter" panose="020B0509030504030204" pitchFamily="49" charset="0"/>
              </a:rPr>
              <a:t>file_name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‘XX</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in file_name:</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‘X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elif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‘YY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in file_name:</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‘Y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def </a:t>
            </a:r>
            <a:r>
              <a:rPr kumimoji="0" lang="en-US" altLang="en-US" sz="900" b="0" i="0" u="none" strike="noStrike" cap="none" normalizeH="0" baseline="0" dirty="0" smtClean="0">
                <a:ln>
                  <a:noFill/>
                </a:ln>
                <a:solidFill>
                  <a:srgbClr val="A6E22E"/>
                </a:solidFill>
                <a:effectLst/>
                <a:latin typeface="Lucida Sans Typewriter" panose="020B0509030504030204" pitchFamily="49" charset="0"/>
              </a:rPr>
              <a:t>melt_and_clean</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df_target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file_name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'Customer Sell Out'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in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file_name</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df_target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err="1" smtClean="0">
                <a:ln>
                  <a:noFill/>
                </a:ln>
                <a:solidFill>
                  <a:srgbClr val="FD971F"/>
                </a:solidFill>
                <a:effectLst/>
                <a:latin typeface="Lucida Sans Typewriter" panose="020B0509030504030204" pitchFamily="49" charset="0"/>
              </a:rPr>
              <a:t>df_target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drop</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0</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df_target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'Distributor'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‘X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elif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'Full Sales'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in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file_name</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df_target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'Distributor'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‘Y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80807F"/>
                </a:solidFill>
                <a:effectLst/>
                <a:latin typeface="Lucida Sans Typewriter" panose="020B0509030504030204" pitchFamily="49" charset="0"/>
              </a:rPr>
              <a:t>cols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'Distributor'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‘XXXX</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XXXX'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‘XX XXX'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‘XXX</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‘XXXXXX'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‘XXXXXX</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‘ZZZ</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in </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df_target.columns</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del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df_target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[‘ZZZ</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df_target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melt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AA4926"/>
                </a:solidFill>
                <a:effectLst/>
                <a:latin typeface="Lucida Sans Typewriter" panose="020B0509030504030204" pitchFamily="49" charset="0"/>
              </a:rPr>
              <a:t>id_vars</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cols, </a:t>
            </a:r>
            <a:r>
              <a:rPr kumimoji="0" lang="en-US" altLang="en-US" sz="900" b="0" i="0" u="none" strike="noStrike" cap="none" normalizeH="0" baseline="0" dirty="0" err="1" smtClean="0">
                <a:ln>
                  <a:noFill/>
                </a:ln>
                <a:solidFill>
                  <a:srgbClr val="AA4926"/>
                </a:solidFill>
                <a:effectLst/>
                <a:latin typeface="Lucida Sans Typewriter" panose="020B0509030504030204" pitchFamily="49" charset="0"/>
              </a:rPr>
              <a:t>var_name</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'Date'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AA4926"/>
                </a:solidFill>
                <a:effectLst/>
                <a:latin typeface="Lucida Sans Typewriter" panose="020B0509030504030204" pitchFamily="49" charset="0"/>
              </a:rPr>
              <a:t>value_name</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astype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str</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str.</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replace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str.</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replace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apply</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lambda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x</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x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x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else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'0'</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astype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'float'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df_l.</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fillna</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0</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AA4926"/>
                </a:solidFill>
                <a:effectLst/>
                <a:latin typeface="Lucida Sans Typewriter" panose="020B0509030504030204" pitchFamily="49" charset="0"/>
              </a:rPr>
              <a:t>inplace</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True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def </a:t>
            </a:r>
            <a:r>
              <a:rPr kumimoji="0" lang="en-US" altLang="en-US" sz="900" b="0" i="0" u="none" strike="noStrike" cap="none" normalizeH="0" baseline="0" dirty="0" err="1" smtClean="0">
                <a:ln>
                  <a:noFill/>
                </a:ln>
                <a:solidFill>
                  <a:srgbClr val="A6E22E"/>
                </a:solidFill>
                <a:effectLst/>
                <a:latin typeface="Lucida Sans Typewriter" panose="020B0509030504030204" pitchFamily="49" charset="0"/>
              </a:rPr>
              <a:t>date_change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4</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5</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7</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8</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10</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975928" y="1883913"/>
            <a:ext cx="6049818" cy="341632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75715E"/>
                </a:solidFill>
                <a:effectLst/>
                <a:latin typeface="Lucida Sans Typewriter" panose="020B0509030504030204" pitchFamily="49" charset="0"/>
              </a:rPr>
              <a:t>param</a:t>
            </a: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date in </a:t>
            </a:r>
            <a:r>
              <a:rPr kumimoji="0" lang="en-US" altLang="en-US" sz="900" b="0" i="0" u="none" strike="noStrike" cap="none" normalizeH="0" baseline="0" dirty="0" err="1" smtClean="0">
                <a:ln>
                  <a:noFill/>
                </a:ln>
                <a:solidFill>
                  <a:srgbClr val="75715E"/>
                </a:solidFill>
                <a:effectLst/>
                <a:latin typeface="Lucida Sans Typewriter" panose="020B0509030504030204" pitchFamily="49" charset="0"/>
              </a:rPr>
              <a:t>yr</a:t>
            </a: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-month-date (YYYY-MM-DD)</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return: date in </a:t>
            </a:r>
            <a:r>
              <a:rPr kumimoji="0" lang="en-US" altLang="en-US" sz="900" b="0" i="0" u="none" strike="noStrike" cap="none" normalizeH="0" baseline="0" dirty="0" err="1" smtClean="0">
                <a:ln>
                  <a:noFill/>
                </a:ln>
                <a:solidFill>
                  <a:srgbClr val="75715E"/>
                </a:solidFill>
                <a:effectLst/>
                <a:latin typeface="Lucida Sans Typewriter" panose="020B0509030504030204" pitchFamily="49" charset="0"/>
              </a:rPr>
              <a:t>yr</a:t>
            </a: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-week no (YYYY-WK)</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def </a:t>
            </a:r>
            <a:r>
              <a:rPr kumimoji="0" lang="en-US" altLang="en-US" sz="900" b="0" i="0" u="none" strike="noStrike" cap="none" normalizeH="0" baseline="0" dirty="0" err="1" smtClean="0">
                <a:ln>
                  <a:noFill/>
                </a:ln>
                <a:solidFill>
                  <a:srgbClr val="A6E22E"/>
                </a:solidFill>
                <a:effectLst/>
                <a:latin typeface="Lucida Sans Typewriter" panose="020B0509030504030204" pitchFamily="49" charset="0"/>
              </a:rPr>
              <a:t>date_to_wkno</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is_col_name_date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yr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4</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wk</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datetime.</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date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4</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5</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7</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8</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10</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isocalendar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5</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7</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and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wk</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&gt;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50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yr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a:t>
            </a:r>
            <a:b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b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b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if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wk</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&lt;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10</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wk</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'0'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str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wk</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str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yr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'-W'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str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wk</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d</a:t>
            </a:r>
            <a:b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br>
            <a: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t/>
            </a:r>
            <a:br>
              <a:rPr kumimoji="0" lang="en-US" altLang="en-US" sz="900" b="0" i="1" u="none" strike="noStrike" cap="none" normalizeH="0" baseline="0" dirty="0" smtClean="0">
                <a:ln>
                  <a:noFill/>
                </a:ln>
                <a:solidFill>
                  <a:srgbClr val="FD971F"/>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def </a:t>
            </a:r>
            <a:r>
              <a:rPr kumimoji="0" lang="en-US" altLang="en-US" sz="900" b="0" i="0" u="none" strike="noStrike" cap="none" normalizeH="0" baseline="0" dirty="0" err="1" smtClean="0">
                <a:ln>
                  <a:noFill/>
                </a:ln>
                <a:solidFill>
                  <a:srgbClr val="A6E22E"/>
                </a:solidFill>
                <a:effectLst/>
                <a:latin typeface="Lucida Sans Typewriter" panose="020B0509030504030204" pitchFamily="49" charset="0"/>
              </a:rPr>
              <a:t>is_col_name_date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err="1" smtClean="0">
                <a:ln>
                  <a:noFill/>
                </a:ln>
                <a:solidFill>
                  <a:srgbClr val="FD971F"/>
                </a:solidFill>
                <a:effectLst/>
                <a:latin typeface="Lucida Sans Typewriter" panose="020B0509030504030204" pitchFamily="49" charset="0"/>
              </a:rPr>
              <a:t>col_name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p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re.</a:t>
            </a: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compile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'.*\d{4}-\d{2}-\d{2}.*'</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res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findall</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1" u="none" strike="noStrike" cap="none" normalizeH="0" baseline="0" dirty="0" err="1" smtClean="0">
                <a:ln>
                  <a:noFill/>
                </a:ln>
                <a:solidFill>
                  <a:srgbClr val="FD971F"/>
                </a:solidFill>
                <a:effectLst/>
                <a:latin typeface="Lucida Sans Typewriter" panose="020B0509030504030204" pitchFamily="49" charset="0"/>
              </a:rPr>
              <a:t>col_name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return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len</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(res)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&gt; </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0</a:t>
            </a:r>
            <a:b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b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981039" y="0"/>
            <a:ext cx="3210962" cy="3325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C00000"/>
                </a:solidFill>
              </a:rPr>
              <a:t>Code to view [1] – Python custom functions</a:t>
            </a:r>
            <a:endParaRPr lang="en-AU" sz="1200" dirty="0">
              <a:solidFill>
                <a:srgbClr val="C00000"/>
              </a:solidFill>
            </a:endParaRPr>
          </a:p>
        </p:txBody>
      </p:sp>
    </p:spTree>
    <p:extLst>
      <p:ext uri="{BB962C8B-B14F-4D97-AF65-F5344CB8AC3E}">
        <p14:creationId xmlns:p14="http://schemas.microsoft.com/office/powerpoint/2010/main" val="246805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58982" y="1101398"/>
            <a:ext cx="10437091" cy="452431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Read weekly update</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file_path</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sys.argv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1</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with </a:t>
            </a: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open</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'C:\RPA\XXX\Open Channel Reporting\Script\info.txt'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as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f</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file_name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f.</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read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print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(file_name)</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print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"reading source file into </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dataframe</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file_path</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pd.</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read_csv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file_path</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AA4926"/>
                </a:solidFill>
                <a:effectLst/>
                <a:latin typeface="Lucida Sans Typewriter" panose="020B0509030504030204" pitchFamily="49" charset="0"/>
              </a:rPr>
              <a:t>header</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0</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AA4926"/>
                </a:solidFill>
                <a:effectLst/>
                <a:latin typeface="Lucida Sans Typewriter" panose="020B0509030504030204" pitchFamily="49" charset="0"/>
              </a:rPr>
              <a:t>sep</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E81FF"/>
                </a:solidFill>
                <a:effectLst/>
                <a:latin typeface="Lucida Sans Typewriter" panose="020B0509030504030204" pitchFamily="49" charset="0"/>
              </a:rPr>
              <a:t>\t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df_l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melt_and_clean</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file_name)</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df_l.</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to_csv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'weekly_{}.</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csv'</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format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get_distributor_name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(file_name)))</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Read history</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df_all</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pd.</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read_csv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r'C</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:\RPA\XXX\Open Channel Reporting\history_wide.csv'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df_all_l</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melt_and_clean</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df_all</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Add weekly update to history</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df_all_l</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pd.</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concat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df_all_l</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df_l])</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Pivot the updated history and then save</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t/>
            </a:r>
            <a:br>
              <a:rPr kumimoji="0" lang="en-US" altLang="en-US" sz="900" b="0" i="0" u="none" strike="noStrike" cap="none" normalizeH="0" baseline="0" dirty="0" smtClean="0">
                <a:ln>
                  <a:noFill/>
                </a:ln>
                <a:solidFill>
                  <a:srgbClr val="75715E"/>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pvt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df_all_l.</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pivot_table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AA4926"/>
                </a:solidFill>
                <a:effectLst/>
                <a:latin typeface="Lucida Sans Typewriter" panose="020B0509030504030204" pitchFamily="49" charset="0"/>
              </a:rPr>
              <a:t>index</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'Distributor'</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‘XXXX XX</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XXXX'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 </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XX</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‘XX XXX'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‘XXX</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‘XXXXXX'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‘XXXXXX</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values='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Sales</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columns=['</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Date</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 </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aggfunc</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66D9EF"/>
                </a:solidFill>
                <a:effectLst/>
                <a:latin typeface="Lucida Sans Typewriter" panose="020B0509030504030204" pitchFamily="49" charset="0"/>
              </a:rPr>
              <a:t>sum</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pvt.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reset_index</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AA4926"/>
                </a:solidFill>
                <a:effectLst/>
                <a:latin typeface="Lucida Sans Typewriter" panose="020B0509030504030204" pitchFamily="49" charset="0"/>
              </a:rPr>
              <a:t>inplace</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True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pvt.index.name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None</a:t>
            </a:r>
            <a:b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b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pvt.columns.name </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 </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None</a:t>
            </a:r>
            <a:b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pvt.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to_csv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r'C</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:\RPA\XXX\Open Channel Reporting\history_wide.csv'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AA4926"/>
                </a:solidFill>
                <a:effectLst/>
                <a:latin typeface="Lucida Sans Typewriter" panose="020B0509030504030204" pitchFamily="49" charset="0"/>
              </a:rPr>
              <a:t>index</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False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pvt.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to_csv</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r'C</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:\RPA\XXX\Open Channel Reporting\</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history_wide</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_{}.</a:t>
            </a:r>
            <a:r>
              <a:rPr kumimoji="0" lang="en-US" altLang="en-US" sz="900" b="0" i="0" u="none" strike="noStrike" cap="none" normalizeH="0" baseline="0" dirty="0" err="1" smtClean="0">
                <a:ln>
                  <a:noFill/>
                </a:ln>
                <a:solidFill>
                  <a:srgbClr val="E6DB74"/>
                </a:solidFill>
                <a:effectLst/>
                <a:latin typeface="Lucida Sans Typewriter" panose="020B0509030504030204" pitchFamily="49" charset="0"/>
              </a:rPr>
              <a:t>csv'</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format</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F8F8F2"/>
                </a:solidFill>
                <a:effectLst/>
                <a:latin typeface="Lucida Sans Typewriter" panose="020B0509030504030204" pitchFamily="49" charset="0"/>
              </a:rPr>
              <a:t>datetime.datetime.</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today</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err="1" smtClean="0">
                <a:ln>
                  <a:noFill/>
                </a:ln>
                <a:solidFill>
                  <a:srgbClr val="66D9EF"/>
                </a:solidFill>
                <a:effectLst/>
                <a:latin typeface="Lucida Sans Typewriter" panose="020B0509030504030204" pitchFamily="49" charset="0"/>
              </a:rPr>
              <a:t>strftime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r>
              <a:rPr kumimoji="0" lang="en-US" altLang="en-US" sz="900" b="0" i="0" u="none" strike="noStrike" cap="none" normalizeH="0" baseline="0" dirty="0" smtClean="0">
                <a:ln>
                  <a:noFill/>
                </a:ln>
                <a:solidFill>
                  <a:srgbClr val="E6DB74"/>
                </a:solidFill>
                <a:effectLst/>
                <a:latin typeface="Lucida Sans Typewriter" panose="020B0509030504030204" pitchFamily="49" charset="0"/>
              </a:rPr>
              <a:t>'%Y-%m-%d'</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 </a:t>
            </a:r>
            <a:r>
              <a:rPr kumimoji="0" lang="en-US" altLang="en-US" sz="900" b="0" i="0" u="none" strike="noStrike" cap="none" normalizeH="0" baseline="0" dirty="0" smtClean="0">
                <a:ln>
                  <a:noFill/>
                </a:ln>
                <a:solidFill>
                  <a:srgbClr val="AA4926"/>
                </a:solidFill>
                <a:effectLst/>
                <a:latin typeface="Lucida Sans Typewriter" panose="020B0509030504030204" pitchFamily="49" charset="0"/>
              </a:rPr>
              <a:t>index</a:t>
            </a:r>
            <a:r>
              <a:rPr kumimoji="0" lang="en-US" altLang="en-US" sz="900" b="0" i="0" u="none" strike="noStrike" cap="none" normalizeH="0" baseline="0" dirty="0" smtClean="0">
                <a:ln>
                  <a:noFill/>
                </a:ln>
                <a:solidFill>
                  <a:srgbClr val="F92672"/>
                </a:solidFill>
                <a:effectLst/>
                <a:latin typeface="Lucida Sans Typewriter" panose="020B0509030504030204" pitchFamily="49" charset="0"/>
              </a:rPr>
              <a:t>=</a:t>
            </a:r>
            <a:r>
              <a:rPr kumimoji="0" lang="en-US" altLang="en-US" sz="900" b="0" i="1" u="none" strike="noStrike" cap="none" normalizeH="0" baseline="0" dirty="0" smtClean="0">
                <a:ln>
                  <a:noFill/>
                </a:ln>
                <a:solidFill>
                  <a:srgbClr val="66D9EF"/>
                </a:solidFill>
                <a:effectLst/>
                <a:latin typeface="Lucida Sans Typewriter" panose="020B0509030504030204" pitchFamily="49" charset="0"/>
              </a:rPr>
              <a:t>False</a:t>
            </a:r>
            <a: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t>)</a:t>
            </a:r>
            <a:br>
              <a:rPr kumimoji="0" lang="en-US" altLang="en-US" sz="900" b="0" i="0" u="none" strike="noStrike" cap="none" normalizeH="0" baseline="0" dirty="0" smtClean="0">
                <a:ln>
                  <a:noFill/>
                </a:ln>
                <a:solidFill>
                  <a:srgbClr val="F8F8F2"/>
                </a:solidFill>
                <a:effectLst/>
                <a:latin typeface="Lucida Sans Typewriter" panose="020B05090305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515927" y="0"/>
            <a:ext cx="3676074" cy="3325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C00000"/>
                </a:solidFill>
              </a:rPr>
              <a:t>Code to view [1] – Python code to transform data</a:t>
            </a:r>
            <a:endParaRPr lang="en-AU" sz="1200" dirty="0">
              <a:solidFill>
                <a:srgbClr val="C00000"/>
              </a:solidFill>
            </a:endParaRPr>
          </a:p>
        </p:txBody>
      </p:sp>
    </p:spTree>
    <p:extLst>
      <p:ext uri="{BB962C8B-B14F-4D97-AF65-F5344CB8AC3E}">
        <p14:creationId xmlns:p14="http://schemas.microsoft.com/office/powerpoint/2010/main" val="120996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07810" y="1665838"/>
            <a:ext cx="6980222" cy="402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latin typeface="Arial" panose="020B0604020202020204" pitchFamily="34" charset="0"/>
                <a:cs typeface="Arial" panose="020B0604020202020204" pitchFamily="34" charset="0"/>
              </a:rPr>
              <a:t>Disclaimer</a:t>
            </a:r>
          </a:p>
          <a:p>
            <a:pPr algn="ctr"/>
            <a:endParaRPr lang="en-AU" dirty="0">
              <a:latin typeface="Arial" panose="020B0604020202020204" pitchFamily="34" charset="0"/>
              <a:cs typeface="Arial" panose="020B0604020202020204" pitchFamily="34" charset="0"/>
            </a:endParaRPr>
          </a:p>
          <a:p>
            <a:pPr algn="ctr"/>
            <a:r>
              <a:rPr lang="en-AU" dirty="0" smtClean="0">
                <a:latin typeface="Arial" panose="020B0604020202020204" pitchFamily="34" charset="0"/>
                <a:cs typeface="Arial" panose="020B0604020202020204" pitchFamily="34" charset="0"/>
              </a:rPr>
              <a:t>This file does not contain any sensitive corporate data, specific process details, or information pertaining to any particular organization or individuals. Its purpose is to offer a high-level view of the generic steps taken by the authors to address a specific business problem. It serves as a scalable and adaptable template, enabling the replication of these steps for solving similar problems in future. Additionally, it includes technical details that can be partially or entirely reused for ongoing learning and improvement in future projects.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63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330" y="1286849"/>
            <a:ext cx="10827835" cy="1323439"/>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 I need to collate weekly sell out data from multiple distributors, combined them manually in excel, create pivot tables and cross check with our company sales portal data through manual pasting. Now, the size of the excel file grew more than 30MB and it started crashing every 5min upon pivot and update. I cannot continue on with this, is there a way to manage the data more efficiently while manipulating, cross referencing and pivoting are all gracefully performed? </a:t>
            </a:r>
            <a:endParaRPr lang="en-AU" sz="1600" dirty="0">
              <a:latin typeface="Arial" panose="020B0604020202020204" pitchFamily="34" charset="0"/>
              <a:cs typeface="Arial" panose="020B0604020202020204" pitchFamily="34" charset="0"/>
            </a:endParaRPr>
          </a:p>
        </p:txBody>
      </p:sp>
      <p:sp>
        <p:nvSpPr>
          <p:cNvPr id="3" name="TextBox 2"/>
          <p:cNvSpPr txBox="1"/>
          <p:nvPr/>
        </p:nvSpPr>
        <p:spPr>
          <a:xfrm>
            <a:off x="698329" y="3367637"/>
            <a:ext cx="10827835" cy="2308324"/>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Pivoting and comparing data from multiple sources in a single excel file can cause burden, not an ideal situation when the data size is expected to grow more at a rapid pace. The raw history data is better separated in a single file, to be pivoted to wide form (from long form) before merging into the tracker file in excel for dashboard and comparison with other data. The history data then can be transposed between wide and long form via Python (pivot/melt) taking advantage of keeping it in wide form. (1MB as opposed to 20MB for raw data) It can then be easily analysed from a variety of platforms (Python pandas/</a:t>
            </a:r>
            <a:r>
              <a:rPr lang="en-AU" sz="1600" dirty="0" err="1" smtClean="0">
                <a:solidFill>
                  <a:schemeClr val="accent1">
                    <a:lumMod val="75000"/>
                  </a:schemeClr>
                </a:solidFill>
                <a:latin typeface="Arial" panose="020B0604020202020204" pitchFamily="34" charset="0"/>
                <a:cs typeface="Arial" panose="020B0604020202020204" pitchFamily="34" charset="0"/>
              </a:rPr>
              <a:t>matplotlib</a:t>
            </a:r>
            <a:r>
              <a:rPr lang="en-AU" sz="1600" dirty="0" smtClean="0">
                <a:solidFill>
                  <a:schemeClr val="accent1">
                    <a:lumMod val="75000"/>
                  </a:schemeClr>
                </a:solidFill>
                <a:latin typeface="Arial" panose="020B0604020202020204" pitchFamily="34" charset="0"/>
                <a:cs typeface="Arial" panose="020B0604020202020204" pitchFamily="34" charset="0"/>
              </a:rPr>
              <a:t>/seaborn, Tableau, Power BI, ..) or can be ported to SQL DB. All manual processing of receiving files via email, extracting data from a worksheet in excel, combining into different excel file, add further data from elsewhere and updating dashboard can be executed in complete automation with accuracy and consistency on a daily/weekly scheduled run from the orchestrator of Robotic Process Automation. </a:t>
            </a:r>
            <a:endParaRPr lang="en-AU" sz="1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98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0075" y="600363"/>
            <a:ext cx="8715209" cy="6123821"/>
          </a:xfrm>
          <a:prstGeom prst="rect">
            <a:avLst/>
          </a:prstGeom>
        </p:spPr>
      </p:pic>
      <p:sp>
        <p:nvSpPr>
          <p:cNvPr id="3" name="Rectangle 2"/>
          <p:cNvSpPr/>
          <p:nvPr/>
        </p:nvSpPr>
        <p:spPr>
          <a:xfrm>
            <a:off x="4752748" y="5277029"/>
            <a:ext cx="3087554" cy="69359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3393218" y="5277029"/>
            <a:ext cx="1459439" cy="246221"/>
          </a:xfrm>
          <a:prstGeom prst="rect">
            <a:avLst/>
          </a:prstGeom>
          <a:noFill/>
        </p:spPr>
        <p:txBody>
          <a:bodyPr wrap="square" rtlCol="0">
            <a:spAutoFit/>
          </a:bodyPr>
          <a:lstStyle/>
          <a:p>
            <a:r>
              <a:rPr lang="en-AU" sz="1000" b="1" dirty="0" smtClean="0">
                <a:solidFill>
                  <a:srgbClr val="0070C0"/>
                </a:solidFill>
              </a:rPr>
              <a:t>Under implementation</a:t>
            </a:r>
            <a:endParaRPr lang="en-AU" sz="1000" b="1" dirty="0">
              <a:solidFill>
                <a:srgbClr val="0070C0"/>
              </a:solidFill>
            </a:endParaRPr>
          </a:p>
        </p:txBody>
      </p:sp>
    </p:spTree>
    <p:extLst>
      <p:ext uri="{BB962C8B-B14F-4D97-AF65-F5344CB8AC3E}">
        <p14:creationId xmlns:p14="http://schemas.microsoft.com/office/powerpoint/2010/main" val="320864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036" y="1751592"/>
            <a:ext cx="12067593" cy="2126856"/>
          </a:xfrm>
          <a:prstGeom prst="rect">
            <a:avLst/>
          </a:prstGeom>
        </p:spPr>
      </p:pic>
      <p:pic>
        <p:nvPicPr>
          <p:cNvPr id="5" name="Picture 4"/>
          <p:cNvPicPr>
            <a:picLocks noChangeAspect="1"/>
          </p:cNvPicPr>
          <p:nvPr/>
        </p:nvPicPr>
        <p:blipFill>
          <a:blip r:embed="rId3"/>
          <a:stretch>
            <a:fillRect/>
          </a:stretch>
        </p:blipFill>
        <p:spPr>
          <a:xfrm>
            <a:off x="7018310" y="4020380"/>
            <a:ext cx="5092213" cy="2239129"/>
          </a:xfrm>
          <a:prstGeom prst="rect">
            <a:avLst/>
          </a:prstGeom>
        </p:spPr>
      </p:pic>
      <p:sp>
        <p:nvSpPr>
          <p:cNvPr id="7" name="Rectangle 6"/>
          <p:cNvSpPr/>
          <p:nvPr/>
        </p:nvSpPr>
        <p:spPr>
          <a:xfrm>
            <a:off x="4761804" y="2271279"/>
            <a:ext cx="946270" cy="69359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4669760" y="2067988"/>
            <a:ext cx="1130676" cy="246221"/>
          </a:xfrm>
          <a:prstGeom prst="rect">
            <a:avLst/>
          </a:prstGeom>
          <a:noFill/>
        </p:spPr>
        <p:txBody>
          <a:bodyPr wrap="square" rtlCol="0">
            <a:spAutoFit/>
          </a:bodyPr>
          <a:lstStyle/>
          <a:p>
            <a:r>
              <a:rPr lang="en-AU" sz="1000" b="1" dirty="0" smtClean="0">
                <a:solidFill>
                  <a:srgbClr val="0070C0"/>
                </a:solidFill>
              </a:rPr>
              <a:t>Task to view [1]</a:t>
            </a:r>
            <a:endParaRPr lang="en-AU" sz="1000" b="1" dirty="0">
              <a:solidFill>
                <a:srgbClr val="0070C0"/>
              </a:solidFill>
            </a:endParaRPr>
          </a:p>
        </p:txBody>
      </p:sp>
      <p:sp>
        <p:nvSpPr>
          <p:cNvPr id="9" name="Rectangle 8"/>
          <p:cNvSpPr/>
          <p:nvPr/>
        </p:nvSpPr>
        <p:spPr>
          <a:xfrm>
            <a:off x="7972240" y="2314209"/>
            <a:ext cx="946270" cy="69359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7880196" y="2110918"/>
            <a:ext cx="1130676" cy="246221"/>
          </a:xfrm>
          <a:prstGeom prst="rect">
            <a:avLst/>
          </a:prstGeom>
          <a:noFill/>
        </p:spPr>
        <p:txBody>
          <a:bodyPr wrap="square" rtlCol="0">
            <a:spAutoFit/>
          </a:bodyPr>
          <a:lstStyle/>
          <a:p>
            <a:r>
              <a:rPr lang="en-AU" sz="1000" b="1" dirty="0" smtClean="0">
                <a:solidFill>
                  <a:srgbClr val="0070C0"/>
                </a:solidFill>
              </a:rPr>
              <a:t>Task to view [2]</a:t>
            </a:r>
            <a:endParaRPr lang="en-AU" sz="1000" b="1" dirty="0">
              <a:solidFill>
                <a:srgbClr val="0070C0"/>
              </a:solidFill>
            </a:endParaRPr>
          </a:p>
        </p:txBody>
      </p:sp>
      <p:sp>
        <p:nvSpPr>
          <p:cNvPr id="11" name="Rectangle 10"/>
          <p:cNvSpPr/>
          <p:nvPr/>
        </p:nvSpPr>
        <p:spPr>
          <a:xfrm>
            <a:off x="9935707" y="2314209"/>
            <a:ext cx="946270" cy="69359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9843663" y="2110918"/>
            <a:ext cx="1130676" cy="246221"/>
          </a:xfrm>
          <a:prstGeom prst="rect">
            <a:avLst/>
          </a:prstGeom>
          <a:noFill/>
        </p:spPr>
        <p:txBody>
          <a:bodyPr wrap="square" rtlCol="0">
            <a:spAutoFit/>
          </a:bodyPr>
          <a:lstStyle/>
          <a:p>
            <a:r>
              <a:rPr lang="en-AU" sz="1000" b="1" dirty="0" smtClean="0">
                <a:solidFill>
                  <a:srgbClr val="0070C0"/>
                </a:solidFill>
              </a:rPr>
              <a:t>Task to view [3]</a:t>
            </a:r>
            <a:endParaRPr lang="en-AU" sz="1000" b="1" dirty="0">
              <a:solidFill>
                <a:srgbClr val="0070C0"/>
              </a:solidFill>
            </a:endParaRPr>
          </a:p>
        </p:txBody>
      </p:sp>
      <p:sp>
        <p:nvSpPr>
          <p:cNvPr id="13" name="Rectangle 12"/>
          <p:cNvSpPr/>
          <p:nvPr/>
        </p:nvSpPr>
        <p:spPr>
          <a:xfrm>
            <a:off x="10028069" y="5268479"/>
            <a:ext cx="946270" cy="69359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9936025" y="5065188"/>
            <a:ext cx="1130676" cy="246221"/>
          </a:xfrm>
          <a:prstGeom prst="rect">
            <a:avLst/>
          </a:prstGeom>
          <a:noFill/>
        </p:spPr>
        <p:txBody>
          <a:bodyPr wrap="square" rtlCol="0">
            <a:spAutoFit/>
          </a:bodyPr>
          <a:lstStyle/>
          <a:p>
            <a:r>
              <a:rPr lang="en-AU" sz="1000" b="1" dirty="0" smtClean="0">
                <a:solidFill>
                  <a:srgbClr val="0070C0"/>
                </a:solidFill>
              </a:rPr>
              <a:t>Task to view [4]</a:t>
            </a:r>
            <a:endParaRPr lang="en-AU" sz="1000" b="1" dirty="0">
              <a:solidFill>
                <a:srgbClr val="0070C0"/>
              </a:solidFill>
            </a:endParaRPr>
          </a:p>
        </p:txBody>
      </p:sp>
      <p:sp>
        <p:nvSpPr>
          <p:cNvPr id="15" name="TextBox 14"/>
          <p:cNvSpPr txBox="1"/>
          <p:nvPr/>
        </p:nvSpPr>
        <p:spPr>
          <a:xfrm>
            <a:off x="90533" y="261916"/>
            <a:ext cx="4243534" cy="369332"/>
          </a:xfrm>
          <a:prstGeom prst="rect">
            <a:avLst/>
          </a:prstGeom>
          <a:noFill/>
        </p:spPr>
        <p:txBody>
          <a:bodyPr wrap="none" rtlCol="0">
            <a:spAutoFit/>
          </a:bodyPr>
          <a:lstStyle/>
          <a:p>
            <a:r>
              <a:rPr lang="en-AU" dirty="0" smtClean="0"/>
              <a:t>Process: DownloadWeeklyFromDistributors</a:t>
            </a:r>
            <a:endParaRPr lang="en-AU" dirty="0"/>
          </a:p>
        </p:txBody>
      </p:sp>
      <p:sp>
        <p:nvSpPr>
          <p:cNvPr id="16" name="Rectangle 15"/>
          <p:cNvSpPr/>
          <p:nvPr/>
        </p:nvSpPr>
        <p:spPr>
          <a:xfrm>
            <a:off x="0" y="647403"/>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1945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68690" y="1745672"/>
            <a:ext cx="2658749" cy="4383157"/>
          </a:xfrm>
          <a:prstGeom prst="rect">
            <a:avLst/>
          </a:prstGeom>
        </p:spPr>
      </p:pic>
      <p:pic>
        <p:nvPicPr>
          <p:cNvPr id="2" name="Picture 1"/>
          <p:cNvPicPr>
            <a:picLocks noChangeAspect="1"/>
          </p:cNvPicPr>
          <p:nvPr/>
        </p:nvPicPr>
        <p:blipFill>
          <a:blip r:embed="rId3"/>
          <a:stretch>
            <a:fillRect/>
          </a:stretch>
        </p:blipFill>
        <p:spPr>
          <a:xfrm>
            <a:off x="96260" y="702615"/>
            <a:ext cx="2230220" cy="1043057"/>
          </a:xfrm>
          <a:prstGeom prst="rect">
            <a:avLst/>
          </a:prstGeom>
        </p:spPr>
      </p:pic>
      <p:sp>
        <p:nvSpPr>
          <p:cNvPr id="6" name="Rectangle 5"/>
          <p:cNvSpPr/>
          <p:nvPr/>
        </p:nvSpPr>
        <p:spPr>
          <a:xfrm>
            <a:off x="8580583" y="0"/>
            <a:ext cx="3611418"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[1] – </a:t>
            </a:r>
            <a:r>
              <a:rPr lang="en-AU" sz="1200" dirty="0" err="1" smtClean="0">
                <a:solidFill>
                  <a:srgbClr val="0070C0"/>
                </a:solidFill>
              </a:rPr>
              <a:t>T_getCurrentDownloadFileExplorer</a:t>
            </a:r>
            <a:endParaRPr lang="en-AU" sz="1200" dirty="0">
              <a:solidFill>
                <a:srgbClr val="0070C0"/>
              </a:solidFill>
            </a:endParaRPr>
          </a:p>
        </p:txBody>
      </p:sp>
    </p:spTree>
    <p:extLst>
      <p:ext uri="{BB962C8B-B14F-4D97-AF65-F5344CB8AC3E}">
        <p14:creationId xmlns:p14="http://schemas.microsoft.com/office/powerpoint/2010/main" val="301190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407" y="2972858"/>
            <a:ext cx="12006833" cy="1347108"/>
          </a:xfrm>
          <a:prstGeom prst="rect">
            <a:avLst/>
          </a:prstGeom>
        </p:spPr>
      </p:pic>
      <p:sp>
        <p:nvSpPr>
          <p:cNvPr id="4" name="Rectangle 3"/>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[2] – </a:t>
            </a:r>
            <a:r>
              <a:rPr lang="en-AU" sz="1200" dirty="0" err="1" smtClean="0">
                <a:solidFill>
                  <a:srgbClr val="0070C0"/>
                </a:solidFill>
              </a:rPr>
              <a:t>T_downloadHistory</a:t>
            </a:r>
            <a:endParaRPr lang="en-AU" sz="1200" dirty="0">
              <a:solidFill>
                <a:srgbClr val="0070C0"/>
              </a:solidFill>
            </a:endParaRPr>
          </a:p>
        </p:txBody>
      </p:sp>
      <p:pic>
        <p:nvPicPr>
          <p:cNvPr id="5" name="Picture 4"/>
          <p:cNvPicPr>
            <a:picLocks noChangeAspect="1"/>
          </p:cNvPicPr>
          <p:nvPr/>
        </p:nvPicPr>
        <p:blipFill>
          <a:blip r:embed="rId3"/>
          <a:stretch>
            <a:fillRect/>
          </a:stretch>
        </p:blipFill>
        <p:spPr>
          <a:xfrm>
            <a:off x="99407" y="985091"/>
            <a:ext cx="2209684" cy="1432203"/>
          </a:xfrm>
          <a:prstGeom prst="rect">
            <a:avLst/>
          </a:prstGeom>
        </p:spPr>
      </p:pic>
    </p:spTree>
    <p:extLst>
      <p:ext uri="{BB962C8B-B14F-4D97-AF65-F5344CB8AC3E}">
        <p14:creationId xmlns:p14="http://schemas.microsoft.com/office/powerpoint/2010/main" val="196893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6401" y="2253399"/>
            <a:ext cx="7325386" cy="1357600"/>
          </a:xfrm>
          <a:prstGeom prst="rect">
            <a:avLst/>
          </a:prstGeom>
        </p:spPr>
      </p:pic>
      <p:pic>
        <p:nvPicPr>
          <p:cNvPr id="4" name="Picture 3"/>
          <p:cNvPicPr>
            <a:picLocks noChangeAspect="1"/>
          </p:cNvPicPr>
          <p:nvPr/>
        </p:nvPicPr>
        <p:blipFill>
          <a:blip r:embed="rId3"/>
          <a:stretch>
            <a:fillRect/>
          </a:stretch>
        </p:blipFill>
        <p:spPr>
          <a:xfrm>
            <a:off x="366401" y="4027972"/>
            <a:ext cx="11506200" cy="1733550"/>
          </a:xfrm>
          <a:prstGeom prst="rect">
            <a:avLst/>
          </a:prstGeom>
        </p:spPr>
      </p:pic>
      <p:sp>
        <p:nvSpPr>
          <p:cNvPr id="6" name="Rectangle 5"/>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[3] – </a:t>
            </a:r>
            <a:r>
              <a:rPr lang="en-AU" sz="1200" dirty="0" err="1" smtClean="0">
                <a:solidFill>
                  <a:srgbClr val="0070C0"/>
                </a:solidFill>
              </a:rPr>
              <a:t>T_downloadAllFiles</a:t>
            </a:r>
            <a:endParaRPr lang="en-AU" sz="1200" dirty="0">
              <a:solidFill>
                <a:srgbClr val="0070C0"/>
              </a:solidFill>
            </a:endParaRPr>
          </a:p>
        </p:txBody>
      </p:sp>
      <p:pic>
        <p:nvPicPr>
          <p:cNvPr id="2" name="Picture 1"/>
          <p:cNvPicPr>
            <a:picLocks noChangeAspect="1"/>
          </p:cNvPicPr>
          <p:nvPr/>
        </p:nvPicPr>
        <p:blipFill>
          <a:blip r:embed="rId4"/>
          <a:stretch>
            <a:fillRect/>
          </a:stretch>
        </p:blipFill>
        <p:spPr>
          <a:xfrm>
            <a:off x="119785" y="530657"/>
            <a:ext cx="2263198" cy="1483027"/>
          </a:xfrm>
          <a:prstGeom prst="rect">
            <a:avLst/>
          </a:prstGeom>
        </p:spPr>
      </p:pic>
    </p:spTree>
    <p:extLst>
      <p:ext uri="{BB962C8B-B14F-4D97-AF65-F5344CB8AC3E}">
        <p14:creationId xmlns:p14="http://schemas.microsoft.com/office/powerpoint/2010/main" val="56861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55" y="3399288"/>
            <a:ext cx="9626239" cy="1734389"/>
          </a:xfrm>
          <a:prstGeom prst="rect">
            <a:avLst/>
          </a:prstGeom>
        </p:spPr>
      </p:pic>
      <p:sp>
        <p:nvSpPr>
          <p:cNvPr id="6" name="Rectangle 5"/>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[4] – </a:t>
            </a:r>
            <a:r>
              <a:rPr lang="en-AU" sz="1200" dirty="0" err="1" smtClean="0">
                <a:solidFill>
                  <a:srgbClr val="0070C0"/>
                </a:solidFill>
              </a:rPr>
              <a:t>T_cleanDataWithPython</a:t>
            </a:r>
            <a:endParaRPr lang="en-AU" sz="1200" dirty="0">
              <a:solidFill>
                <a:srgbClr val="0070C0"/>
              </a:solidFill>
            </a:endParaRPr>
          </a:p>
        </p:txBody>
      </p:sp>
      <p:pic>
        <p:nvPicPr>
          <p:cNvPr id="7" name="Picture 6"/>
          <p:cNvPicPr>
            <a:picLocks noChangeAspect="1"/>
          </p:cNvPicPr>
          <p:nvPr/>
        </p:nvPicPr>
        <p:blipFill>
          <a:blip r:embed="rId3"/>
          <a:stretch>
            <a:fillRect/>
          </a:stretch>
        </p:blipFill>
        <p:spPr>
          <a:xfrm>
            <a:off x="151678" y="530518"/>
            <a:ext cx="2148177" cy="2531544"/>
          </a:xfrm>
          <a:prstGeom prst="rect">
            <a:avLst/>
          </a:prstGeom>
        </p:spPr>
      </p:pic>
      <p:sp>
        <p:nvSpPr>
          <p:cNvPr id="8" name="Rectangle 7"/>
          <p:cNvSpPr/>
          <p:nvPr/>
        </p:nvSpPr>
        <p:spPr>
          <a:xfrm>
            <a:off x="7845773" y="3835121"/>
            <a:ext cx="1630736" cy="8242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C00000"/>
              </a:solidFill>
            </a:endParaRPr>
          </a:p>
        </p:txBody>
      </p:sp>
      <p:sp>
        <p:nvSpPr>
          <p:cNvPr id="9" name="TextBox 8"/>
          <p:cNvSpPr txBox="1"/>
          <p:nvPr/>
        </p:nvSpPr>
        <p:spPr>
          <a:xfrm>
            <a:off x="8522023" y="4659347"/>
            <a:ext cx="1056700" cy="246221"/>
          </a:xfrm>
          <a:prstGeom prst="rect">
            <a:avLst/>
          </a:prstGeom>
          <a:noFill/>
          <a:ln>
            <a:noFill/>
          </a:ln>
        </p:spPr>
        <p:txBody>
          <a:bodyPr wrap="none" rtlCol="0">
            <a:spAutoFit/>
          </a:bodyPr>
          <a:lstStyle/>
          <a:p>
            <a:r>
              <a:rPr lang="en-AU" sz="1000" b="1" dirty="0" smtClean="0">
                <a:solidFill>
                  <a:srgbClr val="C00000"/>
                </a:solidFill>
              </a:rPr>
              <a:t>Code to view [1]</a:t>
            </a:r>
            <a:endParaRPr lang="en-AU" sz="1000" b="1" dirty="0">
              <a:solidFill>
                <a:srgbClr val="C00000"/>
              </a:solidFill>
            </a:endParaRPr>
          </a:p>
        </p:txBody>
      </p:sp>
    </p:spTree>
    <p:extLst>
      <p:ext uri="{BB962C8B-B14F-4D97-AF65-F5344CB8AC3E}">
        <p14:creationId xmlns:p14="http://schemas.microsoft.com/office/powerpoint/2010/main" val="3106498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482</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Lucida Sans Typewriter</vt:lpstr>
      <vt:lpstr>Times New Roman</vt:lpstr>
      <vt:lpstr>Office Theme</vt:lpstr>
      <vt:lpstr>Reporting of sales data from channel partners for Sales operation created with Brity RPA designer/orchestrator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LEE/IM Engineering /SEAU/Senior Professional/Samsung Electronics</dc:creator>
  <cp:lastModifiedBy>TERRY LEE/IM Engineering /SEAU/Senior Professional/Samsung Electronics</cp:lastModifiedBy>
  <cp:revision>43</cp:revision>
  <dcterms:created xsi:type="dcterms:W3CDTF">2023-05-15T05:45:48Z</dcterms:created>
  <dcterms:modified xsi:type="dcterms:W3CDTF">2023-05-18T02:40:13Z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