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57" r:id="rId5"/>
    <p:sldId id="261" r:id="rId6"/>
    <p:sldId id="268"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0C107105-476E-4798-9A22-51E281512696}" type="datetimeFigureOut">
              <a:rPr lang="en-AU" smtClean="0"/>
              <a:t>17/05/2023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3793911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C107105-476E-4798-9A22-51E281512696}" type="datetimeFigureOut">
              <a:rPr lang="en-AU" smtClean="0"/>
              <a:t>17/05/2023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341152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C107105-476E-4798-9A22-51E281512696}" type="datetimeFigureOut">
              <a:rPr lang="en-AU" smtClean="0"/>
              <a:t>17/05/2023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2497048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C107105-476E-4798-9A22-51E281512696}" type="datetimeFigureOut">
              <a:rPr lang="en-AU" smtClean="0"/>
              <a:t>17/05/2023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2478655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107105-476E-4798-9A22-51E281512696}" type="datetimeFigureOut">
              <a:rPr lang="en-AU" smtClean="0"/>
              <a:t>17/05/2023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831519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0C107105-476E-4798-9A22-51E281512696}" type="datetimeFigureOut">
              <a:rPr lang="en-AU" smtClean="0"/>
              <a:t>17/05/2023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1860745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0C107105-476E-4798-9A22-51E281512696}" type="datetimeFigureOut">
              <a:rPr lang="en-AU" smtClean="0"/>
              <a:t>17/05/2023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106918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0C107105-476E-4798-9A22-51E281512696}" type="datetimeFigureOut">
              <a:rPr lang="en-AU" smtClean="0"/>
              <a:t>17/05/2023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3046793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107105-476E-4798-9A22-51E281512696}" type="datetimeFigureOut">
              <a:rPr lang="en-AU" smtClean="0"/>
              <a:t>17/05/2023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496192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107105-476E-4798-9A22-51E281512696}" type="datetimeFigureOut">
              <a:rPr lang="en-AU" smtClean="0"/>
              <a:t>17/05/2023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937586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107105-476E-4798-9A22-51E281512696}" type="datetimeFigureOut">
              <a:rPr lang="en-AU" smtClean="0"/>
              <a:t>17/05/2023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09B518-6611-47B8-ADCB-7E945F328B4E}" type="slidenum">
              <a:rPr lang="en-AU" smtClean="0"/>
              <a:t>‹#›</a:t>
            </a:fld>
            <a:endParaRPr lang="en-AU"/>
          </a:p>
        </p:txBody>
      </p:sp>
    </p:spTree>
    <p:extLst>
      <p:ext uri="{BB962C8B-B14F-4D97-AF65-F5344CB8AC3E}">
        <p14:creationId xmlns:p14="http://schemas.microsoft.com/office/powerpoint/2010/main" val="2751182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107105-476E-4798-9A22-51E281512696}" type="datetimeFigureOut">
              <a:rPr lang="en-AU" smtClean="0"/>
              <a:t>17/05/2023</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09B518-6611-47B8-ADCB-7E945F328B4E}" type="slidenum">
              <a:rPr lang="en-AU" smtClean="0"/>
              <a:t>‹#›</a:t>
            </a:fld>
            <a:endParaRPr lang="en-AU"/>
          </a:p>
        </p:txBody>
      </p:sp>
    </p:spTree>
    <p:extLst>
      <p:ext uri="{BB962C8B-B14F-4D97-AF65-F5344CB8AC3E}">
        <p14:creationId xmlns:p14="http://schemas.microsoft.com/office/powerpoint/2010/main" val="4163908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AU" b="1" dirty="0" smtClean="0">
                <a:latin typeface="Times New Roman" panose="02020603050405020304" pitchFamily="18" charset="0"/>
                <a:cs typeface="Times New Roman" panose="02020603050405020304" pitchFamily="18" charset="0"/>
              </a:rPr>
              <a:t>Shipments data download reporting</a:t>
            </a:r>
            <a:br>
              <a:rPr lang="en-AU" b="1" dirty="0" smtClean="0">
                <a:latin typeface="Times New Roman" panose="02020603050405020304" pitchFamily="18" charset="0"/>
                <a:cs typeface="Times New Roman" panose="02020603050405020304" pitchFamily="18" charset="0"/>
              </a:rPr>
            </a:br>
            <a:r>
              <a:rPr lang="en-AU" sz="4900" b="1" dirty="0">
                <a:latin typeface="Times New Roman" panose="02020603050405020304" pitchFamily="18" charset="0"/>
                <a:cs typeface="Times New Roman" panose="02020603050405020304" pitchFamily="18" charset="0"/>
              </a:rPr>
              <a:t>for Supply Chain Management </a:t>
            </a:r>
            <a:r>
              <a:rPr lang="en-AU" sz="4900" b="1" dirty="0" smtClean="0">
                <a:latin typeface="Times New Roman" panose="02020603050405020304" pitchFamily="18" charset="0"/>
                <a:cs typeface="Times New Roman" panose="02020603050405020304" pitchFamily="18" charset="0"/>
              </a:rPr>
              <a:t/>
            </a:r>
            <a:br>
              <a:rPr lang="en-AU" sz="4900" b="1" dirty="0" smtClean="0">
                <a:latin typeface="Times New Roman" panose="02020603050405020304" pitchFamily="18" charset="0"/>
                <a:cs typeface="Times New Roman" panose="02020603050405020304" pitchFamily="18" charset="0"/>
              </a:rPr>
            </a:br>
            <a:r>
              <a:rPr lang="en-AU" sz="3600" b="1" dirty="0" smtClean="0">
                <a:latin typeface="Times New Roman" panose="02020603050405020304" pitchFamily="18" charset="0"/>
                <a:cs typeface="Times New Roman" panose="02020603050405020304" pitchFamily="18" charset="0"/>
              </a:rPr>
              <a:t>created with Brity RPA designer/orchestrator</a:t>
            </a:r>
            <a:endParaRPr lang="en-AU"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AU" dirty="0" smtClean="0">
                <a:latin typeface="Times New Roman" panose="02020603050405020304" pitchFamily="18" charset="0"/>
                <a:cs typeface="Times New Roman" panose="02020603050405020304" pitchFamily="18" charset="0"/>
              </a:rPr>
              <a:t>Terry Lee</a:t>
            </a:r>
            <a:endParaRPr lang="en-A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2597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56024" y="834516"/>
            <a:ext cx="8104840" cy="5764138"/>
          </a:xfrm>
          <a:prstGeom prst="rect">
            <a:avLst/>
          </a:prstGeom>
        </p:spPr>
      </p:pic>
      <p:pic>
        <p:nvPicPr>
          <p:cNvPr id="3" name="Picture 2"/>
          <p:cNvPicPr>
            <a:picLocks noChangeAspect="1"/>
          </p:cNvPicPr>
          <p:nvPr/>
        </p:nvPicPr>
        <p:blipFill>
          <a:blip r:embed="rId3"/>
          <a:stretch>
            <a:fillRect/>
          </a:stretch>
        </p:blipFill>
        <p:spPr>
          <a:xfrm>
            <a:off x="238739" y="834516"/>
            <a:ext cx="2164875" cy="1405504"/>
          </a:xfrm>
          <a:prstGeom prst="rect">
            <a:avLst/>
          </a:prstGeom>
        </p:spPr>
      </p:pic>
      <p:sp>
        <p:nvSpPr>
          <p:cNvPr id="6" name="Rectangle 5"/>
          <p:cNvSpPr/>
          <p:nvPr/>
        </p:nvSpPr>
        <p:spPr>
          <a:xfrm>
            <a:off x="8827129" y="0"/>
            <a:ext cx="3364871" cy="3325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rgbClr val="0070C0"/>
                </a:solidFill>
              </a:rPr>
              <a:t>Task to view – T_createDeliveryListFile</a:t>
            </a:r>
            <a:endParaRPr lang="en-AU" sz="1200" dirty="0">
              <a:solidFill>
                <a:srgbClr val="0070C0"/>
              </a:solidFill>
            </a:endParaRPr>
          </a:p>
        </p:txBody>
      </p:sp>
      <p:sp>
        <p:nvSpPr>
          <p:cNvPr id="7" name="Line Callout 1 6"/>
          <p:cNvSpPr/>
          <p:nvPr/>
        </p:nvSpPr>
        <p:spPr>
          <a:xfrm>
            <a:off x="340112" y="4834141"/>
            <a:ext cx="2792387" cy="489297"/>
          </a:xfrm>
          <a:prstGeom prst="borderCallout1">
            <a:avLst>
              <a:gd name="adj1" fmla="val 3917"/>
              <a:gd name="adj2" fmla="val 52807"/>
              <a:gd name="adj3" fmla="val -291120"/>
              <a:gd name="adj4" fmla="val 184884"/>
            </a:avLst>
          </a:prstGeom>
          <a:solidFill>
            <a:schemeClr val="accent4">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dirty="0" smtClean="0">
                <a:solidFill>
                  <a:schemeClr val="tx1"/>
                </a:solidFill>
              </a:rPr>
              <a:t>Read header and content from the table from browser</a:t>
            </a:r>
            <a:endParaRPr lang="en-AU" sz="1000" dirty="0">
              <a:solidFill>
                <a:schemeClr val="tx1"/>
              </a:solidFill>
            </a:endParaRPr>
          </a:p>
        </p:txBody>
      </p:sp>
      <p:sp>
        <p:nvSpPr>
          <p:cNvPr id="8" name="Line Callout 1 7"/>
          <p:cNvSpPr/>
          <p:nvPr/>
        </p:nvSpPr>
        <p:spPr>
          <a:xfrm>
            <a:off x="340112" y="5602176"/>
            <a:ext cx="2792387" cy="489297"/>
          </a:xfrm>
          <a:prstGeom prst="borderCallout1">
            <a:avLst>
              <a:gd name="adj1" fmla="val 11318"/>
              <a:gd name="adj2" fmla="val 99819"/>
              <a:gd name="adj3" fmla="val -285569"/>
              <a:gd name="adj4" fmla="val 248431"/>
            </a:avLst>
          </a:prstGeom>
          <a:solidFill>
            <a:schemeClr val="accent4">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dirty="0" smtClean="0">
                <a:solidFill>
                  <a:schemeClr val="tx1"/>
                </a:solidFill>
              </a:rPr>
              <a:t>Write header and content into excel file</a:t>
            </a:r>
            <a:endParaRPr lang="en-AU" sz="1000" dirty="0">
              <a:solidFill>
                <a:schemeClr val="tx1"/>
              </a:solidFill>
            </a:endParaRPr>
          </a:p>
        </p:txBody>
      </p:sp>
      <p:sp>
        <p:nvSpPr>
          <p:cNvPr id="9" name="Line Callout 1 8"/>
          <p:cNvSpPr/>
          <p:nvPr/>
        </p:nvSpPr>
        <p:spPr>
          <a:xfrm>
            <a:off x="2944834" y="1226605"/>
            <a:ext cx="2792387" cy="489297"/>
          </a:xfrm>
          <a:prstGeom prst="borderCallout1">
            <a:avLst>
              <a:gd name="adj1" fmla="val 15019"/>
              <a:gd name="adj2" fmla="val 96900"/>
              <a:gd name="adj3" fmla="val -33928"/>
              <a:gd name="adj4" fmla="val 204662"/>
            </a:avLst>
          </a:prstGeom>
          <a:solidFill>
            <a:schemeClr val="accent4">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dirty="0" smtClean="0">
                <a:solidFill>
                  <a:schemeClr val="tx1"/>
                </a:solidFill>
              </a:rPr>
              <a:t>Apply conditional formatting to highlight any duplicate entries from system</a:t>
            </a:r>
            <a:endParaRPr lang="en-AU" sz="1000" dirty="0">
              <a:solidFill>
                <a:schemeClr val="tx1"/>
              </a:solidFill>
            </a:endParaRPr>
          </a:p>
        </p:txBody>
      </p:sp>
    </p:spTree>
    <p:extLst>
      <p:ext uri="{BB962C8B-B14F-4D97-AF65-F5344CB8AC3E}">
        <p14:creationId xmlns:p14="http://schemas.microsoft.com/office/powerpoint/2010/main" val="1179556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5802" y="2163330"/>
            <a:ext cx="11878147" cy="2677868"/>
          </a:xfrm>
          <a:prstGeom prst="rect">
            <a:avLst/>
          </a:prstGeom>
        </p:spPr>
      </p:pic>
      <p:pic>
        <p:nvPicPr>
          <p:cNvPr id="3" name="Picture 2"/>
          <p:cNvPicPr>
            <a:picLocks noChangeAspect="1"/>
          </p:cNvPicPr>
          <p:nvPr/>
        </p:nvPicPr>
        <p:blipFill>
          <a:blip r:embed="rId3"/>
          <a:stretch>
            <a:fillRect/>
          </a:stretch>
        </p:blipFill>
        <p:spPr>
          <a:xfrm>
            <a:off x="135802" y="5076549"/>
            <a:ext cx="10900372" cy="1441118"/>
          </a:xfrm>
          <a:prstGeom prst="rect">
            <a:avLst/>
          </a:prstGeom>
        </p:spPr>
      </p:pic>
      <p:pic>
        <p:nvPicPr>
          <p:cNvPr id="4" name="Picture 3"/>
          <p:cNvPicPr>
            <a:picLocks noChangeAspect="1"/>
          </p:cNvPicPr>
          <p:nvPr/>
        </p:nvPicPr>
        <p:blipFill>
          <a:blip r:embed="rId4"/>
          <a:stretch>
            <a:fillRect/>
          </a:stretch>
        </p:blipFill>
        <p:spPr>
          <a:xfrm>
            <a:off x="135802" y="206627"/>
            <a:ext cx="2237149" cy="1836672"/>
          </a:xfrm>
          <a:prstGeom prst="rect">
            <a:avLst/>
          </a:prstGeom>
        </p:spPr>
      </p:pic>
      <p:sp>
        <p:nvSpPr>
          <p:cNvPr id="6" name="Line Callout 1 5"/>
          <p:cNvSpPr/>
          <p:nvPr/>
        </p:nvSpPr>
        <p:spPr>
          <a:xfrm>
            <a:off x="4943192" y="1058846"/>
            <a:ext cx="3089163" cy="869133"/>
          </a:xfrm>
          <a:prstGeom prst="borderCallout1">
            <a:avLst>
              <a:gd name="adj1" fmla="val 100792"/>
              <a:gd name="adj2" fmla="val 31706"/>
              <a:gd name="adj3" fmla="val 266416"/>
              <a:gd name="adj4" fmla="val 68580"/>
            </a:avLst>
          </a:prstGeom>
          <a:solidFill>
            <a:schemeClr val="accent4">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dirty="0" smtClean="0">
                <a:solidFill>
                  <a:schemeClr val="tx1"/>
                </a:solidFill>
              </a:rPr>
              <a:t>JavaScript code to Extract </a:t>
            </a:r>
            <a:r>
              <a:rPr lang="en-AU" sz="1000" dirty="0">
                <a:solidFill>
                  <a:schemeClr val="tx1"/>
                </a:solidFill>
              </a:rPr>
              <a:t>file name: </a:t>
            </a:r>
            <a:endParaRPr lang="en-AU" sz="1000" dirty="0" smtClean="0">
              <a:solidFill>
                <a:schemeClr val="tx1"/>
              </a:solidFill>
            </a:endParaRPr>
          </a:p>
          <a:p>
            <a:endParaRPr lang="en-AU" sz="1000" dirty="0">
              <a:solidFill>
                <a:schemeClr val="tx1"/>
              </a:solidFill>
            </a:endParaRPr>
          </a:p>
          <a:p>
            <a:r>
              <a:rPr lang="en-AU" sz="1000" dirty="0" err="1">
                <a:solidFill>
                  <a:schemeClr val="tx1"/>
                </a:solidFill>
              </a:rPr>
              <a:t>var</a:t>
            </a:r>
            <a:r>
              <a:rPr lang="en-AU" sz="1000" dirty="0">
                <a:solidFill>
                  <a:schemeClr val="tx1"/>
                </a:solidFill>
              </a:rPr>
              <a:t> </a:t>
            </a:r>
            <a:r>
              <a:rPr lang="en-AU" sz="1000" dirty="0" err="1">
                <a:solidFill>
                  <a:schemeClr val="tx1"/>
                </a:solidFill>
              </a:rPr>
              <a:t>pos</a:t>
            </a:r>
            <a:r>
              <a:rPr lang="en-AU" sz="1000" dirty="0">
                <a:solidFill>
                  <a:schemeClr val="tx1"/>
                </a:solidFill>
              </a:rPr>
              <a:t> = </a:t>
            </a:r>
            <a:r>
              <a:rPr lang="en-AU" sz="1000" dirty="0" err="1">
                <a:solidFill>
                  <a:schemeClr val="tx1"/>
                </a:solidFill>
              </a:rPr>
              <a:t>this.item.lastIndexOf</a:t>
            </a:r>
            <a:r>
              <a:rPr lang="en-AU" sz="1000" dirty="0">
                <a:solidFill>
                  <a:schemeClr val="tx1"/>
                </a:solidFill>
              </a:rPr>
              <a:t>('\\')</a:t>
            </a:r>
          </a:p>
          <a:p>
            <a:r>
              <a:rPr lang="en-AU" sz="1000" dirty="0" err="1">
                <a:solidFill>
                  <a:schemeClr val="tx1"/>
                </a:solidFill>
              </a:rPr>
              <a:t>this.fileName</a:t>
            </a:r>
            <a:r>
              <a:rPr lang="en-AU" sz="1000" dirty="0">
                <a:solidFill>
                  <a:schemeClr val="tx1"/>
                </a:solidFill>
              </a:rPr>
              <a:t> = </a:t>
            </a:r>
            <a:r>
              <a:rPr lang="en-AU" sz="1000" dirty="0" err="1">
                <a:solidFill>
                  <a:schemeClr val="tx1"/>
                </a:solidFill>
              </a:rPr>
              <a:t>this.item.substring</a:t>
            </a:r>
            <a:r>
              <a:rPr lang="en-AU" sz="1000" dirty="0">
                <a:solidFill>
                  <a:schemeClr val="tx1"/>
                </a:solidFill>
              </a:rPr>
              <a:t>(</a:t>
            </a:r>
            <a:r>
              <a:rPr lang="en-AU" sz="1000" dirty="0" err="1">
                <a:solidFill>
                  <a:schemeClr val="tx1"/>
                </a:solidFill>
              </a:rPr>
              <a:t>pos</a:t>
            </a:r>
            <a:r>
              <a:rPr lang="en-AU" sz="1000" dirty="0">
                <a:solidFill>
                  <a:schemeClr val="tx1"/>
                </a:solidFill>
              </a:rPr>
              <a:t> + 1)</a:t>
            </a:r>
          </a:p>
        </p:txBody>
      </p:sp>
      <p:sp>
        <p:nvSpPr>
          <p:cNvPr id="7" name="Rectangle 6"/>
          <p:cNvSpPr/>
          <p:nvPr/>
        </p:nvSpPr>
        <p:spPr>
          <a:xfrm>
            <a:off x="8827129" y="0"/>
            <a:ext cx="3364871" cy="3325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rgbClr val="0070C0"/>
                </a:solidFill>
              </a:rPr>
              <a:t>Task to view – T_verifyResult</a:t>
            </a:r>
            <a:endParaRPr lang="en-AU" sz="1200" dirty="0">
              <a:solidFill>
                <a:srgbClr val="0070C0"/>
              </a:solidFill>
            </a:endParaRPr>
          </a:p>
        </p:txBody>
      </p:sp>
    </p:spTree>
    <p:extLst>
      <p:ext uri="{BB962C8B-B14F-4D97-AF65-F5344CB8AC3E}">
        <p14:creationId xmlns:p14="http://schemas.microsoft.com/office/powerpoint/2010/main" val="2426590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3902" y="587202"/>
            <a:ext cx="2150906" cy="1378444"/>
          </a:xfrm>
          <a:prstGeom prst="rect">
            <a:avLst/>
          </a:prstGeom>
        </p:spPr>
      </p:pic>
      <p:pic>
        <p:nvPicPr>
          <p:cNvPr id="3" name="Picture 2"/>
          <p:cNvPicPr>
            <a:picLocks noChangeAspect="1"/>
          </p:cNvPicPr>
          <p:nvPr/>
        </p:nvPicPr>
        <p:blipFill>
          <a:blip r:embed="rId3"/>
          <a:stretch>
            <a:fillRect/>
          </a:stretch>
        </p:blipFill>
        <p:spPr>
          <a:xfrm>
            <a:off x="843858" y="2119555"/>
            <a:ext cx="9757749" cy="1541909"/>
          </a:xfrm>
          <a:prstGeom prst="rect">
            <a:avLst/>
          </a:prstGeom>
        </p:spPr>
      </p:pic>
      <p:pic>
        <p:nvPicPr>
          <p:cNvPr id="4" name="Picture 3"/>
          <p:cNvPicPr>
            <a:picLocks noChangeAspect="1"/>
          </p:cNvPicPr>
          <p:nvPr/>
        </p:nvPicPr>
        <p:blipFill>
          <a:blip r:embed="rId4"/>
          <a:stretch>
            <a:fillRect/>
          </a:stretch>
        </p:blipFill>
        <p:spPr>
          <a:xfrm>
            <a:off x="1337271" y="3815373"/>
            <a:ext cx="8770922" cy="1566236"/>
          </a:xfrm>
          <a:prstGeom prst="rect">
            <a:avLst/>
          </a:prstGeom>
        </p:spPr>
      </p:pic>
      <p:sp>
        <p:nvSpPr>
          <p:cNvPr id="5" name="Line Callout 1 4"/>
          <p:cNvSpPr/>
          <p:nvPr/>
        </p:nvSpPr>
        <p:spPr>
          <a:xfrm>
            <a:off x="5897007" y="365914"/>
            <a:ext cx="2299579" cy="750394"/>
          </a:xfrm>
          <a:prstGeom prst="borderCallout1">
            <a:avLst>
              <a:gd name="adj1" fmla="val 83901"/>
              <a:gd name="adj2" fmla="val 14777"/>
              <a:gd name="adj3" fmla="val 277789"/>
              <a:gd name="adj4" fmla="val -22810"/>
            </a:avLst>
          </a:prstGeom>
          <a:solidFill>
            <a:schemeClr val="accent4">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solidFill>
                  <a:schemeClr val="tx1"/>
                </a:solidFill>
              </a:rPr>
              <a:t>Read excel file and form a string targetList contains all the files which should be in the folder</a:t>
            </a:r>
            <a:endParaRPr lang="en-AU" sz="1000" dirty="0">
              <a:solidFill>
                <a:schemeClr val="tx1"/>
              </a:solidFill>
            </a:endParaRPr>
          </a:p>
        </p:txBody>
      </p:sp>
      <p:sp>
        <p:nvSpPr>
          <p:cNvPr id="6" name="Line Callout 1 5"/>
          <p:cNvSpPr/>
          <p:nvPr/>
        </p:nvSpPr>
        <p:spPr>
          <a:xfrm>
            <a:off x="2807844" y="5481513"/>
            <a:ext cx="3089163" cy="1241369"/>
          </a:xfrm>
          <a:prstGeom prst="borderCallout1">
            <a:avLst>
              <a:gd name="adj1" fmla="val 3064"/>
              <a:gd name="adj2" fmla="val 31999"/>
              <a:gd name="adj3" fmla="val -88777"/>
              <a:gd name="adj4" fmla="val 11139"/>
            </a:avLst>
          </a:prstGeom>
          <a:solidFill>
            <a:schemeClr val="accent4">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solidFill>
                  <a:schemeClr val="tx1"/>
                </a:solidFill>
              </a:rPr>
              <a:t>Read current folder and see if each file is included in the targetList string</a:t>
            </a:r>
          </a:p>
          <a:p>
            <a:pPr algn="ctr"/>
            <a:endParaRPr lang="en-AU" sz="1000" dirty="0">
              <a:solidFill>
                <a:schemeClr val="tx1"/>
              </a:solidFill>
            </a:endParaRPr>
          </a:p>
          <a:p>
            <a:pPr algn="ctr"/>
            <a:r>
              <a:rPr lang="en-AU" sz="1000" dirty="0" err="1">
                <a:solidFill>
                  <a:schemeClr val="tx1"/>
                </a:solidFill>
              </a:rPr>
              <a:t>var</a:t>
            </a:r>
            <a:r>
              <a:rPr lang="en-AU" sz="1000" dirty="0">
                <a:solidFill>
                  <a:schemeClr val="tx1"/>
                </a:solidFill>
              </a:rPr>
              <a:t> </a:t>
            </a:r>
            <a:r>
              <a:rPr lang="en-AU" sz="1000" dirty="0" err="1">
                <a:solidFill>
                  <a:schemeClr val="tx1"/>
                </a:solidFill>
              </a:rPr>
              <a:t>pos</a:t>
            </a:r>
            <a:r>
              <a:rPr lang="en-AU" sz="1000" dirty="0">
                <a:solidFill>
                  <a:schemeClr val="tx1"/>
                </a:solidFill>
              </a:rPr>
              <a:t> = </a:t>
            </a:r>
            <a:r>
              <a:rPr lang="en-AU" sz="1000" dirty="0" err="1">
                <a:solidFill>
                  <a:schemeClr val="tx1"/>
                </a:solidFill>
              </a:rPr>
              <a:t>this.item.lastIndexOf</a:t>
            </a:r>
            <a:r>
              <a:rPr lang="en-AU" sz="1000" dirty="0">
                <a:solidFill>
                  <a:schemeClr val="tx1"/>
                </a:solidFill>
              </a:rPr>
              <a:t>('\\')</a:t>
            </a:r>
          </a:p>
          <a:p>
            <a:pPr algn="ctr"/>
            <a:r>
              <a:rPr lang="en-AU" sz="1000" dirty="0" err="1">
                <a:solidFill>
                  <a:schemeClr val="tx1"/>
                </a:solidFill>
              </a:rPr>
              <a:t>this.fileName</a:t>
            </a:r>
            <a:r>
              <a:rPr lang="en-AU" sz="1000" dirty="0">
                <a:solidFill>
                  <a:schemeClr val="tx1"/>
                </a:solidFill>
              </a:rPr>
              <a:t> = </a:t>
            </a:r>
            <a:r>
              <a:rPr lang="en-AU" sz="1000" dirty="0" err="1">
                <a:solidFill>
                  <a:schemeClr val="tx1"/>
                </a:solidFill>
              </a:rPr>
              <a:t>this.item.substring</a:t>
            </a:r>
            <a:r>
              <a:rPr lang="en-AU" sz="1000" dirty="0">
                <a:solidFill>
                  <a:schemeClr val="tx1"/>
                </a:solidFill>
              </a:rPr>
              <a:t>(</a:t>
            </a:r>
            <a:r>
              <a:rPr lang="en-AU" sz="1000" dirty="0" err="1">
                <a:solidFill>
                  <a:schemeClr val="tx1"/>
                </a:solidFill>
              </a:rPr>
              <a:t>pos</a:t>
            </a:r>
            <a:r>
              <a:rPr lang="en-AU" sz="1000" dirty="0">
                <a:solidFill>
                  <a:schemeClr val="tx1"/>
                </a:solidFill>
              </a:rPr>
              <a:t> + 1</a:t>
            </a:r>
            <a:r>
              <a:rPr lang="en-AU" sz="1000" dirty="0" smtClean="0">
                <a:solidFill>
                  <a:schemeClr val="tx1"/>
                </a:solidFill>
              </a:rPr>
              <a:t>)</a:t>
            </a:r>
          </a:p>
          <a:p>
            <a:pPr algn="ctr"/>
            <a:endParaRPr lang="en-AU" sz="1000" dirty="0">
              <a:solidFill>
                <a:schemeClr val="tx1"/>
              </a:solidFill>
            </a:endParaRPr>
          </a:p>
          <a:p>
            <a:pPr algn="ctr"/>
            <a:r>
              <a:rPr lang="en-AU" sz="1000" dirty="0" err="1" smtClean="0">
                <a:solidFill>
                  <a:schemeClr val="tx1"/>
                </a:solidFill>
              </a:rPr>
              <a:t>fileFound</a:t>
            </a:r>
            <a:r>
              <a:rPr lang="en-AU" sz="1000" dirty="0" smtClean="0">
                <a:solidFill>
                  <a:schemeClr val="tx1"/>
                </a:solidFill>
              </a:rPr>
              <a:t> = </a:t>
            </a:r>
            <a:r>
              <a:rPr lang="en-AU" sz="1000" dirty="0" err="1" smtClean="0">
                <a:solidFill>
                  <a:schemeClr val="tx1"/>
                </a:solidFill>
              </a:rPr>
              <a:t>this.totalList.includes</a:t>
            </a:r>
            <a:r>
              <a:rPr lang="en-AU" sz="1000" dirty="0" smtClean="0">
                <a:solidFill>
                  <a:schemeClr val="tx1"/>
                </a:solidFill>
              </a:rPr>
              <a:t>(</a:t>
            </a:r>
            <a:r>
              <a:rPr lang="en-AU" sz="1000" dirty="0" err="1" smtClean="0">
                <a:solidFill>
                  <a:schemeClr val="tx1"/>
                </a:solidFill>
              </a:rPr>
              <a:t>this.fileName</a:t>
            </a:r>
            <a:r>
              <a:rPr lang="en-AU" sz="1000" dirty="0">
                <a:solidFill>
                  <a:schemeClr val="tx1"/>
                </a:solidFill>
              </a:rPr>
              <a:t>) == true</a:t>
            </a:r>
          </a:p>
        </p:txBody>
      </p:sp>
      <p:sp>
        <p:nvSpPr>
          <p:cNvPr id="7" name="Line Callout 1 6"/>
          <p:cNvSpPr/>
          <p:nvPr/>
        </p:nvSpPr>
        <p:spPr>
          <a:xfrm>
            <a:off x="8673643" y="1369161"/>
            <a:ext cx="2299579" cy="596485"/>
          </a:xfrm>
          <a:prstGeom prst="borderCallout1">
            <a:avLst>
              <a:gd name="adj1" fmla="val 100792"/>
              <a:gd name="adj2" fmla="val 31706"/>
              <a:gd name="adj3" fmla="val 464631"/>
              <a:gd name="adj4" fmla="val -165449"/>
            </a:avLst>
          </a:prstGeom>
          <a:solidFill>
            <a:schemeClr val="accent4">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00" dirty="0" smtClean="0">
                <a:solidFill>
                  <a:schemeClr val="tx1"/>
                </a:solidFill>
              </a:rPr>
              <a:t>Delete current file, as not found from targetList</a:t>
            </a:r>
            <a:endParaRPr lang="en-AU" sz="1000" dirty="0">
              <a:solidFill>
                <a:schemeClr val="tx1"/>
              </a:solidFill>
            </a:endParaRPr>
          </a:p>
        </p:txBody>
      </p:sp>
      <p:sp>
        <p:nvSpPr>
          <p:cNvPr id="8" name="Rectangle 7"/>
          <p:cNvSpPr/>
          <p:nvPr/>
        </p:nvSpPr>
        <p:spPr>
          <a:xfrm>
            <a:off x="8827129" y="0"/>
            <a:ext cx="3364871" cy="3325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rgbClr val="0070C0"/>
                </a:solidFill>
              </a:rPr>
              <a:t>Task to view – T_deleteNonTargetFiles</a:t>
            </a:r>
            <a:endParaRPr lang="en-AU" sz="1200" dirty="0">
              <a:solidFill>
                <a:srgbClr val="0070C0"/>
              </a:solidFill>
            </a:endParaRPr>
          </a:p>
        </p:txBody>
      </p:sp>
    </p:spTree>
    <p:extLst>
      <p:ext uri="{BB962C8B-B14F-4D97-AF65-F5344CB8AC3E}">
        <p14:creationId xmlns:p14="http://schemas.microsoft.com/office/powerpoint/2010/main" val="1968607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07810" y="1665838"/>
            <a:ext cx="6980222" cy="4028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latin typeface="Arial" panose="020B0604020202020204" pitchFamily="34" charset="0"/>
                <a:cs typeface="Arial" panose="020B0604020202020204" pitchFamily="34" charset="0"/>
              </a:rPr>
              <a:t>Disclaimer</a:t>
            </a:r>
          </a:p>
          <a:p>
            <a:pPr algn="ctr"/>
            <a:endParaRPr lang="en-AU" dirty="0">
              <a:latin typeface="Arial" panose="020B0604020202020204" pitchFamily="34" charset="0"/>
              <a:cs typeface="Arial" panose="020B0604020202020204" pitchFamily="34" charset="0"/>
            </a:endParaRPr>
          </a:p>
          <a:p>
            <a:pPr algn="ctr"/>
            <a:r>
              <a:rPr lang="en-AU" dirty="0" smtClean="0">
                <a:latin typeface="Arial" panose="020B0604020202020204" pitchFamily="34" charset="0"/>
                <a:cs typeface="Arial" panose="020B0604020202020204" pitchFamily="34" charset="0"/>
              </a:rPr>
              <a:t>This file does not contain any sensitive corporate data, specific process details, or information pertaining to any particular organization or individuals. Its purpose is to offer a high-level view of the generic steps taken by the authors to address a specific business problem. It serves as a scalable and adaptable template, enabling the replication of these steps for solving similar problems in future. Additionally, it includes technical details that can be partially or entirely reused for ongoing learning and improvement in future projects.</a:t>
            </a: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4260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0223" y="1232528"/>
            <a:ext cx="10827835" cy="2308324"/>
          </a:xfrm>
          <a:prstGeom prst="rect">
            <a:avLst/>
          </a:prstGeom>
          <a:noFill/>
        </p:spPr>
        <p:txBody>
          <a:bodyPr wrap="square" rtlCol="0">
            <a:spAutoFit/>
          </a:bodyPr>
          <a:lstStyle/>
          <a:p>
            <a:r>
              <a:rPr lang="en-AU" sz="1600" dirty="0" smtClean="0">
                <a:latin typeface="Arial" panose="020B0604020202020204" pitchFamily="34" charset="0"/>
                <a:cs typeface="Arial" panose="020B0604020202020204" pitchFamily="34" charset="0"/>
              </a:rPr>
              <a:t>Business problem</a:t>
            </a:r>
            <a:r>
              <a:rPr lang="en-AU" sz="1600" dirty="0" smtClean="0">
                <a:latin typeface="Arial" panose="020B0604020202020204" pitchFamily="34" charset="0"/>
                <a:cs typeface="Arial" panose="020B0604020202020204" pitchFamily="34" charset="0"/>
              </a:rPr>
              <a:t>: Sharing the details of the products contained in the upcoming shipments is a vital process in supply chain management (SCM), any delay in providing to channel partners will lead to bullwhip effect, resulting in increased problems along the way. The supply chain management team have to download significant number of </a:t>
            </a:r>
            <a:r>
              <a:rPr lang="en-AU" sz="1600" dirty="0" smtClean="0">
                <a:latin typeface="Arial" panose="020B0604020202020204" pitchFamily="34" charset="0"/>
                <a:cs typeface="Arial" panose="020B0604020202020204" pitchFamily="34" charset="0"/>
              </a:rPr>
              <a:t>files from company system per each delivery order, up to 50 or more files a day including weekends, could take 30min – 1 hour compiling the files and send off to warehouse agent. This tedious nature of work can incur human errors such as missing files, and any problems with the system/network will further increase the lead time. This process while being crucial for business, doesn’t give any value to the employee in terms of experience</a:t>
            </a:r>
            <a:r>
              <a:rPr lang="en-AU" sz="1600" dirty="0">
                <a:latin typeface="Arial" panose="020B0604020202020204" pitchFamily="34" charset="0"/>
                <a:cs typeface="Arial" panose="020B0604020202020204" pitchFamily="34" charset="0"/>
              </a:rPr>
              <a:t> </a:t>
            </a:r>
            <a:r>
              <a:rPr lang="en-AU" sz="1600" dirty="0" smtClean="0">
                <a:latin typeface="Arial" panose="020B0604020202020204" pitchFamily="34" charset="0"/>
                <a:cs typeface="Arial" panose="020B0604020202020204" pitchFamily="34" charset="0"/>
              </a:rPr>
              <a:t>and career growth.</a:t>
            </a:r>
            <a:endParaRPr lang="en-AU" sz="1600" dirty="0">
              <a:latin typeface="Arial" panose="020B0604020202020204" pitchFamily="34" charset="0"/>
              <a:cs typeface="Arial" panose="020B0604020202020204" pitchFamily="34" charset="0"/>
            </a:endParaRPr>
          </a:p>
          <a:p>
            <a:r>
              <a:rPr lang="en-AU" sz="1600" dirty="0" smtClean="0">
                <a:latin typeface="Arial" panose="020B0604020202020204" pitchFamily="34" charset="0"/>
                <a:cs typeface="Arial" panose="020B0604020202020204" pitchFamily="34" charset="0"/>
              </a:rPr>
              <a:t>The files downloaded and shared to warehouse agent are not organized, stored properly, and hence difficult to look back and find answers when clients asking for data files or information about history.</a:t>
            </a:r>
          </a:p>
        </p:txBody>
      </p:sp>
      <p:sp>
        <p:nvSpPr>
          <p:cNvPr id="5" name="TextBox 4"/>
          <p:cNvSpPr txBox="1"/>
          <p:nvPr/>
        </p:nvSpPr>
        <p:spPr>
          <a:xfrm>
            <a:off x="680223" y="3966365"/>
            <a:ext cx="10827835" cy="1323439"/>
          </a:xfrm>
          <a:prstGeom prst="rect">
            <a:avLst/>
          </a:prstGeom>
          <a:noFill/>
        </p:spPr>
        <p:txBody>
          <a:bodyPr wrap="square" rtlCol="0">
            <a:spAutoFit/>
          </a:bodyPr>
          <a:lstStyle/>
          <a:p>
            <a:r>
              <a:rPr lang="en-AU" sz="1600" dirty="0" smtClean="0">
                <a:solidFill>
                  <a:schemeClr val="accent1">
                    <a:lumMod val="75000"/>
                  </a:schemeClr>
                </a:solidFill>
                <a:latin typeface="Arial" panose="020B0604020202020204" pitchFamily="34" charset="0"/>
                <a:cs typeface="Arial" panose="020B0604020202020204" pitchFamily="34" charset="0"/>
              </a:rPr>
              <a:t>Solution: The required steps in generic form include: downloading multiple files from a system, ensuring all required files are properly downloaded, creating and maintaining the list downloaded and ensuring all but only the required files are shared to warehouse partner, and all these should be done every day including weekends for the data of previous date. This should be automated using Robotic Process Automation with unattended mode scheduled at 2am (no later than 6am) from a dedicated machine.</a:t>
            </a:r>
            <a:endParaRPr lang="en-AU" sz="1600" dirty="0" smtClean="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3664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1478" y="2465931"/>
            <a:ext cx="12041109" cy="2277836"/>
          </a:xfrm>
          <a:prstGeom prst="rect">
            <a:avLst/>
          </a:prstGeom>
        </p:spPr>
      </p:pic>
      <p:pic>
        <p:nvPicPr>
          <p:cNvPr id="3" name="Picture 2"/>
          <p:cNvPicPr>
            <a:picLocks noChangeAspect="1"/>
          </p:cNvPicPr>
          <p:nvPr/>
        </p:nvPicPr>
        <p:blipFill>
          <a:blip r:embed="rId3"/>
          <a:stretch>
            <a:fillRect/>
          </a:stretch>
        </p:blipFill>
        <p:spPr>
          <a:xfrm>
            <a:off x="81478" y="5114589"/>
            <a:ext cx="11343996" cy="1462669"/>
          </a:xfrm>
          <a:prstGeom prst="rect">
            <a:avLst/>
          </a:prstGeom>
        </p:spPr>
      </p:pic>
      <p:sp>
        <p:nvSpPr>
          <p:cNvPr id="7" name="TextBox 6"/>
          <p:cNvSpPr txBox="1"/>
          <p:nvPr/>
        </p:nvSpPr>
        <p:spPr>
          <a:xfrm>
            <a:off x="81478" y="239379"/>
            <a:ext cx="2595582" cy="369332"/>
          </a:xfrm>
          <a:prstGeom prst="rect">
            <a:avLst/>
          </a:prstGeom>
          <a:noFill/>
        </p:spPr>
        <p:txBody>
          <a:bodyPr wrap="none" rtlCol="0">
            <a:spAutoFit/>
          </a:bodyPr>
          <a:lstStyle/>
          <a:p>
            <a:r>
              <a:rPr lang="en-AU" dirty="0" smtClean="0"/>
              <a:t>Process: DownloadEdfFile</a:t>
            </a:r>
            <a:endParaRPr lang="en-AU" dirty="0"/>
          </a:p>
        </p:txBody>
      </p:sp>
      <p:sp>
        <p:nvSpPr>
          <p:cNvPr id="8" name="Rectangle 7"/>
          <p:cNvSpPr/>
          <p:nvPr/>
        </p:nvSpPr>
        <p:spPr>
          <a:xfrm>
            <a:off x="0" y="660903"/>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Line Callout 1 9"/>
          <p:cNvSpPr/>
          <p:nvPr/>
        </p:nvSpPr>
        <p:spPr>
          <a:xfrm>
            <a:off x="6020555" y="868176"/>
            <a:ext cx="4057884" cy="1295601"/>
          </a:xfrm>
          <a:prstGeom prst="borderCallout1">
            <a:avLst>
              <a:gd name="adj1" fmla="val 94061"/>
              <a:gd name="adj2" fmla="val 40184"/>
              <a:gd name="adj3" fmla="val 201825"/>
              <a:gd name="adj4" fmla="val 15355"/>
            </a:avLst>
          </a:prstGeom>
          <a:solidFill>
            <a:schemeClr val="accent4">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000" dirty="0" smtClean="0">
                <a:solidFill>
                  <a:schemeClr val="tx1"/>
                </a:solidFill>
              </a:rPr>
              <a:t>JavaScript code to find the target date - </a:t>
            </a:r>
          </a:p>
          <a:p>
            <a:endParaRPr lang="en-AU" sz="1000" dirty="0">
              <a:solidFill>
                <a:schemeClr val="tx1"/>
              </a:solidFill>
            </a:endParaRPr>
          </a:p>
          <a:p>
            <a:r>
              <a:rPr lang="en-AU" sz="1000" dirty="0" err="1" smtClean="0">
                <a:solidFill>
                  <a:schemeClr val="tx1"/>
                </a:solidFill>
              </a:rPr>
              <a:t>var</a:t>
            </a:r>
            <a:r>
              <a:rPr lang="en-AU" sz="1000" dirty="0" smtClean="0">
                <a:solidFill>
                  <a:schemeClr val="tx1"/>
                </a:solidFill>
              </a:rPr>
              <a:t> </a:t>
            </a:r>
            <a:r>
              <a:rPr lang="en-AU" sz="1000" dirty="0">
                <a:solidFill>
                  <a:schemeClr val="tx1"/>
                </a:solidFill>
              </a:rPr>
              <a:t>date = new Date()</a:t>
            </a:r>
          </a:p>
          <a:p>
            <a:r>
              <a:rPr lang="en-AU" sz="1000" dirty="0" err="1">
                <a:solidFill>
                  <a:schemeClr val="tx1"/>
                </a:solidFill>
              </a:rPr>
              <a:t>date.setDate</a:t>
            </a:r>
            <a:r>
              <a:rPr lang="en-AU" sz="1000" dirty="0">
                <a:solidFill>
                  <a:schemeClr val="tx1"/>
                </a:solidFill>
              </a:rPr>
              <a:t>(</a:t>
            </a:r>
            <a:r>
              <a:rPr lang="en-AU" sz="1000" dirty="0" err="1">
                <a:solidFill>
                  <a:schemeClr val="tx1"/>
                </a:solidFill>
              </a:rPr>
              <a:t>date.getDate</a:t>
            </a:r>
            <a:r>
              <a:rPr lang="en-AU" sz="1000" dirty="0">
                <a:solidFill>
                  <a:schemeClr val="tx1"/>
                </a:solidFill>
              </a:rPr>
              <a:t>() - 1</a:t>
            </a:r>
            <a:r>
              <a:rPr lang="en-AU" sz="1000" dirty="0" smtClean="0">
                <a:solidFill>
                  <a:schemeClr val="tx1"/>
                </a:solidFill>
              </a:rPr>
              <a:t>)  	    # target day is yesterday</a:t>
            </a:r>
            <a:endParaRPr lang="en-AU" sz="1000" dirty="0">
              <a:solidFill>
                <a:schemeClr val="tx1"/>
              </a:solidFill>
            </a:endParaRPr>
          </a:p>
          <a:p>
            <a:r>
              <a:rPr lang="en-AU" sz="1000" dirty="0" err="1">
                <a:solidFill>
                  <a:schemeClr val="tx1"/>
                </a:solidFill>
              </a:rPr>
              <a:t>this.targetDate</a:t>
            </a:r>
            <a:r>
              <a:rPr lang="en-AU" sz="1000" dirty="0">
                <a:solidFill>
                  <a:schemeClr val="tx1"/>
                </a:solidFill>
              </a:rPr>
              <a:t> = </a:t>
            </a:r>
            <a:r>
              <a:rPr lang="en-AU" sz="1000" dirty="0" err="1">
                <a:solidFill>
                  <a:schemeClr val="tx1"/>
                </a:solidFill>
              </a:rPr>
              <a:t>date.toString</a:t>
            </a:r>
            <a:r>
              <a:rPr lang="en-AU" sz="1000" dirty="0">
                <a:solidFill>
                  <a:schemeClr val="tx1"/>
                </a:solidFill>
              </a:rPr>
              <a:t>('</a:t>
            </a:r>
            <a:r>
              <a:rPr lang="en-AU" sz="1000" dirty="0" err="1">
                <a:solidFill>
                  <a:schemeClr val="tx1"/>
                </a:solidFill>
              </a:rPr>
              <a:t>yyyyMMdd</a:t>
            </a:r>
            <a:r>
              <a:rPr lang="en-AU" sz="1000" dirty="0">
                <a:solidFill>
                  <a:schemeClr val="tx1"/>
                </a:solidFill>
              </a:rPr>
              <a:t>')</a:t>
            </a:r>
          </a:p>
          <a:p>
            <a:r>
              <a:rPr lang="en-AU" sz="1000" dirty="0" err="1">
                <a:solidFill>
                  <a:schemeClr val="tx1"/>
                </a:solidFill>
              </a:rPr>
              <a:t>var</a:t>
            </a:r>
            <a:r>
              <a:rPr lang="en-AU" sz="1000" dirty="0">
                <a:solidFill>
                  <a:schemeClr val="tx1"/>
                </a:solidFill>
              </a:rPr>
              <a:t> d = </a:t>
            </a:r>
            <a:r>
              <a:rPr lang="en-AU" sz="1000" dirty="0" err="1">
                <a:solidFill>
                  <a:schemeClr val="tx1"/>
                </a:solidFill>
              </a:rPr>
              <a:t>this.targetDate</a:t>
            </a:r>
            <a:endParaRPr lang="en-AU" sz="1000" dirty="0">
              <a:solidFill>
                <a:schemeClr val="tx1"/>
              </a:solidFill>
            </a:endParaRPr>
          </a:p>
          <a:p>
            <a:r>
              <a:rPr lang="en-AU" sz="1000" dirty="0" err="1">
                <a:solidFill>
                  <a:schemeClr val="tx1"/>
                </a:solidFill>
              </a:rPr>
              <a:t>this.dateToShow</a:t>
            </a:r>
            <a:r>
              <a:rPr lang="en-AU" sz="1000" dirty="0">
                <a:solidFill>
                  <a:schemeClr val="tx1"/>
                </a:solidFill>
              </a:rPr>
              <a:t> = </a:t>
            </a:r>
            <a:r>
              <a:rPr lang="en-AU" sz="1000" dirty="0" err="1">
                <a:solidFill>
                  <a:schemeClr val="tx1"/>
                </a:solidFill>
              </a:rPr>
              <a:t>d.substr</a:t>
            </a:r>
            <a:r>
              <a:rPr lang="en-AU" sz="1000" dirty="0">
                <a:solidFill>
                  <a:schemeClr val="tx1"/>
                </a:solidFill>
              </a:rPr>
              <a:t>(0, 4) + '-' + </a:t>
            </a:r>
            <a:r>
              <a:rPr lang="en-AU" sz="1000" dirty="0" err="1">
                <a:solidFill>
                  <a:schemeClr val="tx1"/>
                </a:solidFill>
              </a:rPr>
              <a:t>d.substr</a:t>
            </a:r>
            <a:r>
              <a:rPr lang="en-AU" sz="1000" dirty="0">
                <a:solidFill>
                  <a:schemeClr val="tx1"/>
                </a:solidFill>
              </a:rPr>
              <a:t>(4, 2) + '-' + </a:t>
            </a:r>
            <a:r>
              <a:rPr lang="en-AU" sz="1000" dirty="0" err="1">
                <a:solidFill>
                  <a:schemeClr val="tx1"/>
                </a:solidFill>
              </a:rPr>
              <a:t>d.substr</a:t>
            </a:r>
            <a:r>
              <a:rPr lang="en-AU" sz="1000" dirty="0">
                <a:solidFill>
                  <a:schemeClr val="tx1"/>
                </a:solidFill>
              </a:rPr>
              <a:t>(6, 2)</a:t>
            </a:r>
          </a:p>
          <a:p>
            <a:endParaRPr lang="en-AU" sz="1000" dirty="0">
              <a:solidFill>
                <a:schemeClr val="tx1"/>
              </a:solidFill>
            </a:endParaRPr>
          </a:p>
        </p:txBody>
      </p:sp>
      <p:sp>
        <p:nvSpPr>
          <p:cNvPr id="11" name="Rectangle 10"/>
          <p:cNvSpPr/>
          <p:nvPr/>
        </p:nvSpPr>
        <p:spPr>
          <a:xfrm>
            <a:off x="1747319" y="5341544"/>
            <a:ext cx="1176951" cy="832919"/>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p:cNvSpPr/>
          <p:nvPr/>
        </p:nvSpPr>
        <p:spPr>
          <a:xfrm>
            <a:off x="2995189" y="5341544"/>
            <a:ext cx="1176951" cy="832919"/>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p:cNvSpPr/>
          <p:nvPr/>
        </p:nvSpPr>
        <p:spPr>
          <a:xfrm>
            <a:off x="4223695" y="5341543"/>
            <a:ext cx="1176951" cy="832919"/>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TextBox 15"/>
          <p:cNvSpPr txBox="1"/>
          <p:nvPr/>
        </p:nvSpPr>
        <p:spPr>
          <a:xfrm>
            <a:off x="1910910" y="5138254"/>
            <a:ext cx="848309" cy="246221"/>
          </a:xfrm>
          <a:prstGeom prst="rect">
            <a:avLst/>
          </a:prstGeom>
          <a:noFill/>
        </p:spPr>
        <p:txBody>
          <a:bodyPr wrap="none" rtlCol="0">
            <a:spAutoFit/>
          </a:bodyPr>
          <a:lstStyle/>
          <a:p>
            <a:r>
              <a:rPr lang="en-AU" sz="1000" b="1" dirty="0" smtClean="0">
                <a:solidFill>
                  <a:srgbClr val="0070C0"/>
                </a:solidFill>
              </a:rPr>
              <a:t>Task to view</a:t>
            </a:r>
            <a:endParaRPr lang="en-AU" sz="1000" b="1" dirty="0">
              <a:solidFill>
                <a:srgbClr val="0070C0"/>
              </a:solidFill>
            </a:endParaRPr>
          </a:p>
        </p:txBody>
      </p:sp>
      <p:sp>
        <p:nvSpPr>
          <p:cNvPr id="17" name="TextBox 16"/>
          <p:cNvSpPr txBox="1"/>
          <p:nvPr/>
        </p:nvSpPr>
        <p:spPr>
          <a:xfrm>
            <a:off x="3149828" y="5138253"/>
            <a:ext cx="848309" cy="246221"/>
          </a:xfrm>
          <a:prstGeom prst="rect">
            <a:avLst/>
          </a:prstGeom>
          <a:noFill/>
        </p:spPr>
        <p:txBody>
          <a:bodyPr wrap="none" rtlCol="0">
            <a:spAutoFit/>
          </a:bodyPr>
          <a:lstStyle/>
          <a:p>
            <a:r>
              <a:rPr lang="en-AU" sz="1000" b="1" dirty="0" smtClean="0">
                <a:solidFill>
                  <a:srgbClr val="0070C0"/>
                </a:solidFill>
              </a:rPr>
              <a:t>Task to view</a:t>
            </a:r>
            <a:endParaRPr lang="en-AU" sz="1000" b="1" dirty="0">
              <a:solidFill>
                <a:srgbClr val="0070C0"/>
              </a:solidFill>
            </a:endParaRPr>
          </a:p>
        </p:txBody>
      </p:sp>
      <p:sp>
        <p:nvSpPr>
          <p:cNvPr id="18" name="TextBox 17"/>
          <p:cNvSpPr txBox="1"/>
          <p:nvPr/>
        </p:nvSpPr>
        <p:spPr>
          <a:xfrm>
            <a:off x="4329547" y="5138253"/>
            <a:ext cx="848309" cy="246221"/>
          </a:xfrm>
          <a:prstGeom prst="rect">
            <a:avLst/>
          </a:prstGeom>
          <a:noFill/>
        </p:spPr>
        <p:txBody>
          <a:bodyPr wrap="none" rtlCol="0">
            <a:spAutoFit/>
          </a:bodyPr>
          <a:lstStyle/>
          <a:p>
            <a:r>
              <a:rPr lang="en-AU" sz="1000" b="1" dirty="0" smtClean="0">
                <a:solidFill>
                  <a:srgbClr val="0070C0"/>
                </a:solidFill>
              </a:rPr>
              <a:t>Task to view</a:t>
            </a:r>
            <a:endParaRPr lang="en-AU" sz="1000" b="1" dirty="0">
              <a:solidFill>
                <a:srgbClr val="0070C0"/>
              </a:solidFill>
            </a:endParaRPr>
          </a:p>
        </p:txBody>
      </p:sp>
    </p:spTree>
    <p:extLst>
      <p:ext uri="{BB962C8B-B14F-4D97-AF65-F5344CB8AC3E}">
        <p14:creationId xmlns:p14="http://schemas.microsoft.com/office/powerpoint/2010/main" val="4219457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585346" y="1525980"/>
            <a:ext cx="8724850" cy="4920088"/>
          </a:xfrm>
          <a:prstGeom prst="rect">
            <a:avLst/>
          </a:prstGeom>
        </p:spPr>
      </p:pic>
      <p:sp>
        <p:nvSpPr>
          <p:cNvPr id="7" name="Rectangle 6"/>
          <p:cNvSpPr/>
          <p:nvPr/>
        </p:nvSpPr>
        <p:spPr>
          <a:xfrm>
            <a:off x="0" y="660903"/>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p:cNvSpPr txBox="1"/>
          <p:nvPr/>
        </p:nvSpPr>
        <p:spPr>
          <a:xfrm>
            <a:off x="81478" y="239379"/>
            <a:ext cx="2595582" cy="369332"/>
          </a:xfrm>
          <a:prstGeom prst="rect">
            <a:avLst/>
          </a:prstGeom>
          <a:noFill/>
        </p:spPr>
        <p:txBody>
          <a:bodyPr wrap="none" rtlCol="0">
            <a:spAutoFit/>
          </a:bodyPr>
          <a:lstStyle/>
          <a:p>
            <a:r>
              <a:rPr lang="en-AU" dirty="0" smtClean="0"/>
              <a:t>Process: DownloadEdfFile</a:t>
            </a:r>
            <a:endParaRPr lang="en-AU" dirty="0"/>
          </a:p>
        </p:txBody>
      </p:sp>
      <p:sp>
        <p:nvSpPr>
          <p:cNvPr id="9" name="Rectangle 8"/>
          <p:cNvSpPr/>
          <p:nvPr/>
        </p:nvSpPr>
        <p:spPr>
          <a:xfrm>
            <a:off x="3594226" y="2018922"/>
            <a:ext cx="1176951" cy="832919"/>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p:cNvSpPr txBox="1"/>
          <p:nvPr/>
        </p:nvSpPr>
        <p:spPr>
          <a:xfrm>
            <a:off x="3758546" y="1772701"/>
            <a:ext cx="848309" cy="246221"/>
          </a:xfrm>
          <a:prstGeom prst="rect">
            <a:avLst/>
          </a:prstGeom>
          <a:noFill/>
        </p:spPr>
        <p:txBody>
          <a:bodyPr wrap="none" rtlCol="0">
            <a:spAutoFit/>
          </a:bodyPr>
          <a:lstStyle/>
          <a:p>
            <a:r>
              <a:rPr lang="en-AU" sz="1000" b="1" dirty="0" smtClean="0">
                <a:solidFill>
                  <a:srgbClr val="0070C0"/>
                </a:solidFill>
              </a:rPr>
              <a:t>Task to view</a:t>
            </a:r>
            <a:endParaRPr lang="en-AU" sz="1000" b="1" dirty="0">
              <a:solidFill>
                <a:srgbClr val="0070C0"/>
              </a:solidFill>
            </a:endParaRPr>
          </a:p>
        </p:txBody>
      </p:sp>
      <p:sp>
        <p:nvSpPr>
          <p:cNvPr id="11" name="Rectangle 10"/>
          <p:cNvSpPr/>
          <p:nvPr/>
        </p:nvSpPr>
        <p:spPr>
          <a:xfrm>
            <a:off x="7146412" y="2249990"/>
            <a:ext cx="948407" cy="51150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rgbClr val="C00000"/>
              </a:solidFill>
            </a:endParaRPr>
          </a:p>
        </p:txBody>
      </p:sp>
      <p:sp>
        <p:nvSpPr>
          <p:cNvPr id="12" name="TextBox 11"/>
          <p:cNvSpPr txBox="1"/>
          <p:nvPr/>
        </p:nvSpPr>
        <p:spPr>
          <a:xfrm>
            <a:off x="7814159" y="2761492"/>
            <a:ext cx="878767" cy="246221"/>
          </a:xfrm>
          <a:prstGeom prst="rect">
            <a:avLst/>
          </a:prstGeom>
          <a:noFill/>
          <a:ln>
            <a:noFill/>
          </a:ln>
        </p:spPr>
        <p:txBody>
          <a:bodyPr wrap="none" rtlCol="0">
            <a:spAutoFit/>
          </a:bodyPr>
          <a:lstStyle/>
          <a:p>
            <a:r>
              <a:rPr lang="en-AU" sz="1000" b="1" dirty="0" smtClean="0">
                <a:solidFill>
                  <a:srgbClr val="C00000"/>
                </a:solidFill>
              </a:rPr>
              <a:t>Code to view</a:t>
            </a:r>
            <a:endParaRPr lang="en-AU" sz="1000" b="1" dirty="0">
              <a:solidFill>
                <a:srgbClr val="C00000"/>
              </a:solidFill>
            </a:endParaRPr>
          </a:p>
        </p:txBody>
      </p:sp>
    </p:spTree>
    <p:extLst>
      <p:ext uri="{BB962C8B-B14F-4D97-AF65-F5344CB8AC3E}">
        <p14:creationId xmlns:p14="http://schemas.microsoft.com/office/powerpoint/2010/main" val="3011900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3320" y="439246"/>
            <a:ext cx="6096000" cy="5170646"/>
          </a:xfrm>
          <a:prstGeom prst="rect">
            <a:avLst/>
          </a:prstGeom>
        </p:spPr>
        <p:txBody>
          <a:bodyPr>
            <a:spAutoFit/>
          </a:bodyPr>
          <a:lstStyle/>
          <a:p>
            <a:r>
              <a:rPr lang="en-AU" sz="1000" dirty="0" err="1">
                <a:latin typeface="Times New Roman" panose="02020603050405020304" pitchFamily="18" charset="0"/>
                <a:cs typeface="Times New Roman" panose="02020603050405020304" pitchFamily="18" charset="0"/>
              </a:rPr>
              <a:t>Const</a:t>
            </a:r>
            <a:r>
              <a:rPr lang="en-AU" sz="1000" dirty="0">
                <a:latin typeface="Times New Roman" panose="02020603050405020304" pitchFamily="18" charset="0"/>
                <a:cs typeface="Times New Roman" panose="02020603050405020304" pitchFamily="18" charset="0"/>
              </a:rPr>
              <a:t> GREY_BORDER = 12566463</a:t>
            </a:r>
          </a:p>
          <a:p>
            <a:r>
              <a:rPr lang="en-AU" sz="1000" dirty="0" err="1">
                <a:latin typeface="Times New Roman" panose="02020603050405020304" pitchFamily="18" charset="0"/>
                <a:cs typeface="Times New Roman" panose="02020603050405020304" pitchFamily="18" charset="0"/>
              </a:rPr>
              <a:t>Const</a:t>
            </a:r>
            <a:r>
              <a:rPr lang="en-AU" sz="1000" dirty="0">
                <a:latin typeface="Times New Roman" panose="02020603050405020304" pitchFamily="18" charset="0"/>
                <a:cs typeface="Times New Roman" panose="02020603050405020304" pitchFamily="18" charset="0"/>
              </a:rPr>
              <a:t> DARK_BLUE = 15849925</a:t>
            </a:r>
          </a:p>
          <a:p>
            <a:endParaRPr lang="en-AU" sz="1000" dirty="0">
              <a:latin typeface="Times New Roman" panose="02020603050405020304" pitchFamily="18" charset="0"/>
              <a:cs typeface="Times New Roman" panose="02020603050405020304" pitchFamily="18" charset="0"/>
            </a:endParaRPr>
          </a:p>
          <a:p>
            <a:r>
              <a:rPr lang="en-AU" sz="1000" b="1" dirty="0">
                <a:latin typeface="Times New Roman" panose="02020603050405020304" pitchFamily="18" charset="0"/>
                <a:cs typeface="Times New Roman" panose="02020603050405020304" pitchFamily="18" charset="0"/>
              </a:rPr>
              <a:t>Public Sub </a:t>
            </a:r>
            <a:r>
              <a:rPr lang="en-AU" sz="1000" b="1" dirty="0" err="1">
                <a:latin typeface="Times New Roman" panose="02020603050405020304" pitchFamily="18" charset="0"/>
                <a:cs typeface="Times New Roman" panose="02020603050405020304" pitchFamily="18" charset="0"/>
              </a:rPr>
              <a:t>AddToHistory</a:t>
            </a:r>
            <a:r>
              <a:rPr lang="en-AU" sz="1000" b="1" dirty="0">
                <a:latin typeface="Times New Roman" panose="02020603050405020304" pitchFamily="18" charset="0"/>
                <a:cs typeface="Times New Roman" panose="02020603050405020304" pitchFamily="18" charset="0"/>
              </a:rPr>
              <a:t>(</a:t>
            </a:r>
            <a:r>
              <a:rPr lang="en-AU" sz="1000" b="1" dirty="0" err="1">
                <a:latin typeface="Times New Roman" panose="02020603050405020304" pitchFamily="18" charset="0"/>
                <a:cs typeface="Times New Roman" panose="02020603050405020304" pitchFamily="18" charset="0"/>
              </a:rPr>
              <a:t>strPath</a:t>
            </a:r>
            <a:r>
              <a:rPr lang="en-AU" sz="1000" b="1" dirty="0">
                <a:latin typeface="Times New Roman" panose="02020603050405020304" pitchFamily="18" charset="0"/>
                <a:cs typeface="Times New Roman" panose="02020603050405020304" pitchFamily="18" charset="0"/>
              </a:rPr>
              <a:t> As String)</a:t>
            </a:r>
          </a:p>
          <a:p>
            <a:r>
              <a:rPr lang="en-AU" sz="1000" dirty="0">
                <a:latin typeface="Times New Roman" panose="02020603050405020304" pitchFamily="18" charset="0"/>
                <a:cs typeface="Times New Roman" panose="02020603050405020304" pitchFamily="18" charset="0"/>
              </a:rPr>
              <a:t>    Dim </a:t>
            </a:r>
            <a:r>
              <a:rPr lang="en-AU" sz="1000" dirty="0" err="1">
                <a:latin typeface="Times New Roman" panose="02020603050405020304" pitchFamily="18" charset="0"/>
                <a:cs typeface="Times New Roman" panose="02020603050405020304" pitchFamily="18" charset="0"/>
              </a:rPr>
              <a:t>wbkTgt</a:t>
            </a:r>
            <a:r>
              <a:rPr lang="en-AU" sz="1000" dirty="0">
                <a:latin typeface="Times New Roman" panose="02020603050405020304" pitchFamily="18" charset="0"/>
                <a:cs typeface="Times New Roman" panose="02020603050405020304" pitchFamily="18" charset="0"/>
              </a:rPr>
              <a:t> As Workbook, </a:t>
            </a:r>
            <a:r>
              <a:rPr lang="en-AU" sz="1000" dirty="0" err="1">
                <a:latin typeface="Times New Roman" panose="02020603050405020304" pitchFamily="18" charset="0"/>
                <a:cs typeface="Times New Roman" panose="02020603050405020304" pitchFamily="18" charset="0"/>
              </a:rPr>
              <a:t>wbkSrc</a:t>
            </a:r>
            <a:r>
              <a:rPr lang="en-AU" sz="1000" dirty="0">
                <a:latin typeface="Times New Roman" panose="02020603050405020304" pitchFamily="18" charset="0"/>
                <a:cs typeface="Times New Roman" panose="02020603050405020304" pitchFamily="18" charset="0"/>
              </a:rPr>
              <a:t> As Workbook</a:t>
            </a:r>
          </a:p>
          <a:p>
            <a:r>
              <a:rPr lang="en-AU" sz="1000" dirty="0">
                <a:latin typeface="Times New Roman" panose="02020603050405020304" pitchFamily="18" charset="0"/>
                <a:cs typeface="Times New Roman" panose="02020603050405020304" pitchFamily="18" charset="0"/>
              </a:rPr>
              <a:t>    Dim </a:t>
            </a:r>
            <a:r>
              <a:rPr lang="en-AU" sz="1000" dirty="0" err="1">
                <a:latin typeface="Times New Roman" panose="02020603050405020304" pitchFamily="18" charset="0"/>
                <a:cs typeface="Times New Roman" panose="02020603050405020304" pitchFamily="18" charset="0"/>
              </a:rPr>
              <a:t>wshTgt</a:t>
            </a:r>
            <a:r>
              <a:rPr lang="en-AU" sz="1000" dirty="0">
                <a:latin typeface="Times New Roman" panose="02020603050405020304" pitchFamily="18" charset="0"/>
                <a:cs typeface="Times New Roman" panose="02020603050405020304" pitchFamily="18" charset="0"/>
              </a:rPr>
              <a:t> As Worksheet, </a:t>
            </a:r>
            <a:r>
              <a:rPr lang="en-AU" sz="1000" dirty="0" err="1">
                <a:latin typeface="Times New Roman" panose="02020603050405020304" pitchFamily="18" charset="0"/>
                <a:cs typeface="Times New Roman" panose="02020603050405020304" pitchFamily="18" charset="0"/>
              </a:rPr>
              <a:t>wshSrc</a:t>
            </a:r>
            <a:r>
              <a:rPr lang="en-AU" sz="1000" dirty="0">
                <a:latin typeface="Times New Roman" panose="02020603050405020304" pitchFamily="18" charset="0"/>
                <a:cs typeface="Times New Roman" panose="02020603050405020304" pitchFamily="18" charset="0"/>
              </a:rPr>
              <a:t> As Worksheet</a:t>
            </a:r>
          </a:p>
          <a:p>
            <a:r>
              <a:rPr lang="en-AU" sz="1000" dirty="0">
                <a:latin typeface="Times New Roman" panose="02020603050405020304" pitchFamily="18" charset="0"/>
                <a:cs typeface="Times New Roman" panose="02020603050405020304" pitchFamily="18" charset="0"/>
              </a:rPr>
              <a:t>    Dim </a:t>
            </a:r>
            <a:r>
              <a:rPr lang="en-AU" sz="1000" dirty="0" err="1">
                <a:latin typeface="Times New Roman" panose="02020603050405020304" pitchFamily="18" charset="0"/>
                <a:cs typeface="Times New Roman" panose="02020603050405020304" pitchFamily="18" charset="0"/>
              </a:rPr>
              <a:t>rngTgt</a:t>
            </a:r>
            <a:r>
              <a:rPr lang="en-AU" sz="1000" dirty="0">
                <a:latin typeface="Times New Roman" panose="02020603050405020304" pitchFamily="18" charset="0"/>
                <a:cs typeface="Times New Roman" panose="02020603050405020304" pitchFamily="18" charset="0"/>
              </a:rPr>
              <a:t> As Range, </a:t>
            </a:r>
            <a:r>
              <a:rPr lang="en-AU" sz="1000" dirty="0" err="1">
                <a:latin typeface="Times New Roman" panose="02020603050405020304" pitchFamily="18" charset="0"/>
                <a:cs typeface="Times New Roman" panose="02020603050405020304" pitchFamily="18" charset="0"/>
              </a:rPr>
              <a:t>rngSrc</a:t>
            </a:r>
            <a:r>
              <a:rPr lang="en-AU" sz="1000" dirty="0">
                <a:latin typeface="Times New Roman" panose="02020603050405020304" pitchFamily="18" charset="0"/>
                <a:cs typeface="Times New Roman" panose="02020603050405020304" pitchFamily="18" charset="0"/>
              </a:rPr>
              <a:t> As Range</a:t>
            </a:r>
          </a:p>
          <a:p>
            <a:r>
              <a:rPr lang="en-AU" sz="1000" dirty="0">
                <a:latin typeface="Times New Roman" panose="02020603050405020304" pitchFamily="18" charset="0"/>
                <a:cs typeface="Times New Roman" panose="02020603050405020304" pitchFamily="18" charset="0"/>
              </a:rPr>
              <a:t>    Dim </a:t>
            </a:r>
            <a:r>
              <a:rPr lang="en-AU" sz="1000" dirty="0" err="1">
                <a:latin typeface="Times New Roman" panose="02020603050405020304" pitchFamily="18" charset="0"/>
                <a:cs typeface="Times New Roman" panose="02020603050405020304" pitchFamily="18" charset="0"/>
              </a:rPr>
              <a:t>rowTgt</a:t>
            </a:r>
            <a:r>
              <a:rPr lang="en-AU" sz="1000" dirty="0">
                <a:latin typeface="Times New Roman" panose="02020603050405020304" pitchFamily="18" charset="0"/>
                <a:cs typeface="Times New Roman" panose="02020603050405020304" pitchFamily="18" charset="0"/>
              </a:rPr>
              <a:t> As Long</a:t>
            </a:r>
          </a:p>
          <a:p>
            <a:endParaRPr lang="en-AU" sz="1000" dirty="0">
              <a:latin typeface="Times New Roman" panose="02020603050405020304" pitchFamily="18" charset="0"/>
              <a:cs typeface="Times New Roman" panose="02020603050405020304" pitchFamily="18" charset="0"/>
            </a:endParaRPr>
          </a:p>
          <a:p>
            <a:r>
              <a:rPr lang="en-AU" sz="1000" dirty="0">
                <a:latin typeface="Times New Roman" panose="02020603050405020304" pitchFamily="18" charset="0"/>
                <a:cs typeface="Times New Roman" panose="02020603050405020304" pitchFamily="18" charset="0"/>
              </a:rPr>
              <a:t>    Set </a:t>
            </a:r>
            <a:r>
              <a:rPr lang="en-AU" sz="1000" dirty="0" err="1">
                <a:latin typeface="Times New Roman" panose="02020603050405020304" pitchFamily="18" charset="0"/>
                <a:cs typeface="Times New Roman" panose="02020603050405020304" pitchFamily="18" charset="0"/>
              </a:rPr>
              <a:t>wbkTgt</a:t>
            </a:r>
            <a:r>
              <a:rPr lang="en-AU" sz="1000" dirty="0">
                <a:latin typeface="Times New Roman" panose="02020603050405020304" pitchFamily="18" charset="0"/>
                <a:cs typeface="Times New Roman" panose="02020603050405020304" pitchFamily="18" charset="0"/>
              </a:rPr>
              <a:t> = </a:t>
            </a:r>
            <a:r>
              <a:rPr lang="en-AU" sz="1000" dirty="0" err="1">
                <a:latin typeface="Times New Roman" panose="02020603050405020304" pitchFamily="18" charset="0"/>
                <a:cs typeface="Times New Roman" panose="02020603050405020304" pitchFamily="18" charset="0"/>
              </a:rPr>
              <a:t>Workbooks.Open</a:t>
            </a:r>
            <a:r>
              <a:rPr lang="en-AU" sz="1000" dirty="0">
                <a:latin typeface="Times New Roman" panose="02020603050405020304" pitchFamily="18" charset="0"/>
                <a:cs typeface="Times New Roman" panose="02020603050405020304" pitchFamily="18" charset="0"/>
              </a:rPr>
              <a:t>(</a:t>
            </a:r>
            <a:r>
              <a:rPr lang="en-AU" sz="1000" dirty="0" err="1">
                <a:latin typeface="Times New Roman" panose="02020603050405020304" pitchFamily="18" charset="0"/>
                <a:cs typeface="Times New Roman" panose="02020603050405020304" pitchFamily="18" charset="0"/>
              </a:rPr>
              <a:t>strPath</a:t>
            </a:r>
            <a:r>
              <a:rPr lang="en-AU" sz="1000" dirty="0">
                <a:latin typeface="Times New Roman" panose="02020603050405020304" pitchFamily="18" charset="0"/>
                <a:cs typeface="Times New Roman" panose="02020603050405020304" pitchFamily="18" charset="0"/>
              </a:rPr>
              <a:t> &amp; "\" &amp; "edf_delivery_list.xlsx")</a:t>
            </a:r>
          </a:p>
          <a:p>
            <a:r>
              <a:rPr lang="en-AU" sz="1000" dirty="0">
                <a:latin typeface="Times New Roman" panose="02020603050405020304" pitchFamily="18" charset="0"/>
                <a:cs typeface="Times New Roman" panose="02020603050405020304" pitchFamily="18" charset="0"/>
              </a:rPr>
              <a:t>    Set </a:t>
            </a:r>
            <a:r>
              <a:rPr lang="en-AU" sz="1000" dirty="0" err="1">
                <a:latin typeface="Times New Roman" panose="02020603050405020304" pitchFamily="18" charset="0"/>
                <a:cs typeface="Times New Roman" panose="02020603050405020304" pitchFamily="18" charset="0"/>
              </a:rPr>
              <a:t>wshTgt</a:t>
            </a:r>
            <a:r>
              <a:rPr lang="en-AU" sz="1000" dirty="0">
                <a:latin typeface="Times New Roman" panose="02020603050405020304" pitchFamily="18" charset="0"/>
                <a:cs typeface="Times New Roman" panose="02020603050405020304" pitchFamily="18" charset="0"/>
              </a:rPr>
              <a:t> = </a:t>
            </a:r>
            <a:r>
              <a:rPr lang="en-AU" sz="1000" dirty="0" err="1">
                <a:latin typeface="Times New Roman" panose="02020603050405020304" pitchFamily="18" charset="0"/>
                <a:cs typeface="Times New Roman" panose="02020603050405020304" pitchFamily="18" charset="0"/>
              </a:rPr>
              <a:t>wbkTgt.Worksheets</a:t>
            </a:r>
            <a:r>
              <a:rPr lang="en-AU" sz="1000" dirty="0">
                <a:latin typeface="Times New Roman" panose="02020603050405020304" pitchFamily="18" charset="0"/>
                <a:cs typeface="Times New Roman" panose="02020603050405020304" pitchFamily="18" charset="0"/>
              </a:rPr>
              <a:t>(1)</a:t>
            </a:r>
          </a:p>
          <a:p>
            <a:r>
              <a:rPr lang="en-AU" sz="1000" dirty="0">
                <a:latin typeface="Times New Roman" panose="02020603050405020304" pitchFamily="18" charset="0"/>
                <a:cs typeface="Times New Roman" panose="02020603050405020304" pitchFamily="18" charset="0"/>
              </a:rPr>
              <a:t>    </a:t>
            </a:r>
          </a:p>
          <a:p>
            <a:r>
              <a:rPr lang="en-AU" sz="1000" dirty="0">
                <a:latin typeface="Times New Roman" panose="02020603050405020304" pitchFamily="18" charset="0"/>
                <a:cs typeface="Times New Roman" panose="02020603050405020304" pitchFamily="18" charset="0"/>
              </a:rPr>
              <a:t>    Set </a:t>
            </a:r>
            <a:r>
              <a:rPr lang="en-AU" sz="1000" dirty="0" err="1">
                <a:latin typeface="Times New Roman" panose="02020603050405020304" pitchFamily="18" charset="0"/>
                <a:cs typeface="Times New Roman" panose="02020603050405020304" pitchFamily="18" charset="0"/>
              </a:rPr>
              <a:t>wbkSrc</a:t>
            </a:r>
            <a:r>
              <a:rPr lang="en-AU" sz="1000" dirty="0">
                <a:latin typeface="Times New Roman" panose="02020603050405020304" pitchFamily="18" charset="0"/>
                <a:cs typeface="Times New Roman" panose="02020603050405020304" pitchFamily="18" charset="0"/>
              </a:rPr>
              <a:t> = </a:t>
            </a:r>
            <a:r>
              <a:rPr lang="en-AU" sz="1000" dirty="0" err="1">
                <a:latin typeface="Times New Roman" panose="02020603050405020304" pitchFamily="18" charset="0"/>
                <a:cs typeface="Times New Roman" panose="02020603050405020304" pitchFamily="18" charset="0"/>
              </a:rPr>
              <a:t>Workbooks.Open</a:t>
            </a:r>
            <a:r>
              <a:rPr lang="en-AU" sz="1000" dirty="0">
                <a:latin typeface="Times New Roman" panose="02020603050405020304" pitchFamily="18" charset="0"/>
                <a:cs typeface="Times New Roman" panose="02020603050405020304" pitchFamily="18" charset="0"/>
              </a:rPr>
              <a:t>(</a:t>
            </a:r>
            <a:r>
              <a:rPr lang="en-AU" sz="1000" dirty="0" err="1">
                <a:latin typeface="Times New Roman" panose="02020603050405020304" pitchFamily="18" charset="0"/>
                <a:cs typeface="Times New Roman" panose="02020603050405020304" pitchFamily="18" charset="0"/>
              </a:rPr>
              <a:t>strPath</a:t>
            </a:r>
            <a:r>
              <a:rPr lang="en-AU" sz="1000" dirty="0">
                <a:latin typeface="Times New Roman" panose="02020603050405020304" pitchFamily="18" charset="0"/>
                <a:cs typeface="Times New Roman" panose="02020603050405020304" pitchFamily="18" charset="0"/>
              </a:rPr>
              <a:t> &amp; "\" &amp; "list.xlsx")</a:t>
            </a:r>
          </a:p>
          <a:p>
            <a:r>
              <a:rPr lang="en-AU" sz="1000" dirty="0">
                <a:latin typeface="Times New Roman" panose="02020603050405020304" pitchFamily="18" charset="0"/>
                <a:cs typeface="Times New Roman" panose="02020603050405020304" pitchFamily="18" charset="0"/>
              </a:rPr>
              <a:t>    Set </a:t>
            </a:r>
            <a:r>
              <a:rPr lang="en-AU" sz="1000" dirty="0" err="1">
                <a:latin typeface="Times New Roman" panose="02020603050405020304" pitchFamily="18" charset="0"/>
                <a:cs typeface="Times New Roman" panose="02020603050405020304" pitchFamily="18" charset="0"/>
              </a:rPr>
              <a:t>wshSrc</a:t>
            </a:r>
            <a:r>
              <a:rPr lang="en-AU" sz="1000" dirty="0">
                <a:latin typeface="Times New Roman" panose="02020603050405020304" pitchFamily="18" charset="0"/>
                <a:cs typeface="Times New Roman" panose="02020603050405020304" pitchFamily="18" charset="0"/>
              </a:rPr>
              <a:t> = </a:t>
            </a:r>
            <a:r>
              <a:rPr lang="en-AU" sz="1000" dirty="0" err="1">
                <a:latin typeface="Times New Roman" panose="02020603050405020304" pitchFamily="18" charset="0"/>
                <a:cs typeface="Times New Roman" panose="02020603050405020304" pitchFamily="18" charset="0"/>
              </a:rPr>
              <a:t>wbkSrc.Sheets</a:t>
            </a:r>
            <a:r>
              <a:rPr lang="en-AU" sz="1000" dirty="0">
                <a:latin typeface="Times New Roman" panose="02020603050405020304" pitchFamily="18" charset="0"/>
                <a:cs typeface="Times New Roman" panose="02020603050405020304" pitchFamily="18" charset="0"/>
              </a:rPr>
              <a:t>(1)</a:t>
            </a:r>
          </a:p>
          <a:p>
            <a:r>
              <a:rPr lang="en-AU" sz="1000" dirty="0">
                <a:latin typeface="Times New Roman" panose="02020603050405020304" pitchFamily="18" charset="0"/>
                <a:cs typeface="Times New Roman" panose="02020603050405020304" pitchFamily="18" charset="0"/>
              </a:rPr>
              <a:t>    </a:t>
            </a:r>
          </a:p>
          <a:p>
            <a:r>
              <a:rPr lang="en-AU" sz="1000" dirty="0">
                <a:latin typeface="Times New Roman" panose="02020603050405020304" pitchFamily="18" charset="0"/>
                <a:cs typeface="Times New Roman" panose="02020603050405020304" pitchFamily="18" charset="0"/>
              </a:rPr>
              <a:t>    With </a:t>
            </a:r>
            <a:r>
              <a:rPr lang="en-AU" sz="1000" dirty="0" err="1">
                <a:latin typeface="Times New Roman" panose="02020603050405020304" pitchFamily="18" charset="0"/>
                <a:cs typeface="Times New Roman" panose="02020603050405020304" pitchFamily="18" charset="0"/>
              </a:rPr>
              <a:t>wshSrc</a:t>
            </a:r>
            <a:endParaRPr lang="en-AU" sz="1000" dirty="0">
              <a:latin typeface="Times New Roman" panose="02020603050405020304" pitchFamily="18" charset="0"/>
              <a:cs typeface="Times New Roman" panose="02020603050405020304" pitchFamily="18" charset="0"/>
            </a:endParaRPr>
          </a:p>
          <a:p>
            <a:r>
              <a:rPr lang="en-AU" sz="1000" dirty="0">
                <a:latin typeface="Times New Roman" panose="02020603050405020304" pitchFamily="18" charset="0"/>
                <a:cs typeface="Times New Roman" panose="02020603050405020304" pitchFamily="18" charset="0"/>
              </a:rPr>
              <a:t>        Set </a:t>
            </a:r>
            <a:r>
              <a:rPr lang="en-AU" sz="1000" dirty="0" err="1">
                <a:latin typeface="Times New Roman" panose="02020603050405020304" pitchFamily="18" charset="0"/>
                <a:cs typeface="Times New Roman" panose="02020603050405020304" pitchFamily="18" charset="0"/>
              </a:rPr>
              <a:t>rngSrc</a:t>
            </a:r>
            <a:r>
              <a:rPr lang="en-AU" sz="1000" dirty="0">
                <a:latin typeface="Times New Roman" panose="02020603050405020304" pitchFamily="18" charset="0"/>
                <a:cs typeface="Times New Roman" panose="02020603050405020304" pitchFamily="18" charset="0"/>
              </a:rPr>
              <a:t> = .Range(.Cells(2, 1), .Cells(.</a:t>
            </a:r>
            <a:r>
              <a:rPr lang="en-AU" sz="1000" dirty="0" err="1">
                <a:latin typeface="Times New Roman" panose="02020603050405020304" pitchFamily="18" charset="0"/>
                <a:cs typeface="Times New Roman" panose="02020603050405020304" pitchFamily="18" charset="0"/>
              </a:rPr>
              <a:t>UsedRange.Rows.Count</a:t>
            </a:r>
            <a:r>
              <a:rPr lang="en-AU" sz="1000" dirty="0">
                <a:latin typeface="Times New Roman" panose="02020603050405020304" pitchFamily="18" charset="0"/>
                <a:cs typeface="Times New Roman" panose="02020603050405020304" pitchFamily="18" charset="0"/>
              </a:rPr>
              <a:t>, .</a:t>
            </a:r>
            <a:r>
              <a:rPr lang="en-AU" sz="1000" dirty="0" err="1">
                <a:latin typeface="Times New Roman" panose="02020603050405020304" pitchFamily="18" charset="0"/>
                <a:cs typeface="Times New Roman" panose="02020603050405020304" pitchFamily="18" charset="0"/>
              </a:rPr>
              <a:t>UsedRange.Columns.Count</a:t>
            </a:r>
            <a:r>
              <a:rPr lang="en-AU" sz="1000" dirty="0">
                <a:latin typeface="Times New Roman" panose="02020603050405020304" pitchFamily="18" charset="0"/>
                <a:cs typeface="Times New Roman" panose="02020603050405020304" pitchFamily="18" charset="0"/>
              </a:rPr>
              <a:t>))</a:t>
            </a:r>
          </a:p>
          <a:p>
            <a:r>
              <a:rPr lang="en-AU" sz="1000" dirty="0">
                <a:latin typeface="Times New Roman" panose="02020603050405020304" pitchFamily="18" charset="0"/>
                <a:cs typeface="Times New Roman" panose="02020603050405020304" pitchFamily="18" charset="0"/>
              </a:rPr>
              <a:t>    End With</a:t>
            </a:r>
          </a:p>
          <a:p>
            <a:r>
              <a:rPr lang="en-AU" sz="1000" dirty="0">
                <a:latin typeface="Times New Roman" panose="02020603050405020304" pitchFamily="18" charset="0"/>
                <a:cs typeface="Times New Roman" panose="02020603050405020304" pitchFamily="18" charset="0"/>
              </a:rPr>
              <a:t>    </a:t>
            </a:r>
          </a:p>
          <a:p>
            <a:r>
              <a:rPr lang="en-AU" sz="1000" dirty="0">
                <a:latin typeface="Times New Roman" panose="02020603050405020304" pitchFamily="18" charset="0"/>
                <a:cs typeface="Times New Roman" panose="02020603050405020304" pitchFamily="18" charset="0"/>
              </a:rPr>
              <a:t>    With </a:t>
            </a:r>
            <a:r>
              <a:rPr lang="en-AU" sz="1000" dirty="0" err="1">
                <a:latin typeface="Times New Roman" panose="02020603050405020304" pitchFamily="18" charset="0"/>
                <a:cs typeface="Times New Roman" panose="02020603050405020304" pitchFamily="18" charset="0"/>
              </a:rPr>
              <a:t>wshTgt</a:t>
            </a:r>
            <a:endParaRPr lang="en-AU" sz="1000" dirty="0">
              <a:latin typeface="Times New Roman" panose="02020603050405020304" pitchFamily="18" charset="0"/>
              <a:cs typeface="Times New Roman" panose="02020603050405020304" pitchFamily="18" charset="0"/>
            </a:endParaRPr>
          </a:p>
          <a:p>
            <a:r>
              <a:rPr lang="en-AU" sz="1000" dirty="0">
                <a:latin typeface="Times New Roman" panose="02020603050405020304" pitchFamily="18" charset="0"/>
                <a:cs typeface="Times New Roman" panose="02020603050405020304" pitchFamily="18" charset="0"/>
              </a:rPr>
              <a:t>        </a:t>
            </a:r>
            <a:r>
              <a:rPr lang="en-AU" sz="1000" dirty="0" err="1">
                <a:latin typeface="Times New Roman" panose="02020603050405020304" pitchFamily="18" charset="0"/>
                <a:cs typeface="Times New Roman" panose="02020603050405020304" pitchFamily="18" charset="0"/>
              </a:rPr>
              <a:t>rowTgt</a:t>
            </a:r>
            <a:r>
              <a:rPr lang="en-AU" sz="1000" dirty="0">
                <a:latin typeface="Times New Roman" panose="02020603050405020304" pitchFamily="18" charset="0"/>
                <a:cs typeface="Times New Roman" panose="02020603050405020304" pitchFamily="18" charset="0"/>
              </a:rPr>
              <a:t> = .</a:t>
            </a:r>
            <a:r>
              <a:rPr lang="en-AU" sz="1000" dirty="0" err="1">
                <a:latin typeface="Times New Roman" panose="02020603050405020304" pitchFamily="18" charset="0"/>
                <a:cs typeface="Times New Roman" panose="02020603050405020304" pitchFamily="18" charset="0"/>
              </a:rPr>
              <a:t>UsedRange.Rows</a:t>
            </a:r>
            <a:r>
              <a:rPr lang="en-AU" sz="1000" dirty="0">
                <a:latin typeface="Times New Roman" panose="02020603050405020304" pitchFamily="18" charset="0"/>
                <a:cs typeface="Times New Roman" panose="02020603050405020304" pitchFamily="18" charset="0"/>
              </a:rPr>
              <a:t>(.</a:t>
            </a:r>
            <a:r>
              <a:rPr lang="en-AU" sz="1000" dirty="0" err="1">
                <a:latin typeface="Times New Roman" panose="02020603050405020304" pitchFamily="18" charset="0"/>
                <a:cs typeface="Times New Roman" panose="02020603050405020304" pitchFamily="18" charset="0"/>
              </a:rPr>
              <a:t>UsedRange.Rows.Count</a:t>
            </a:r>
            <a:r>
              <a:rPr lang="en-AU" sz="1000" dirty="0">
                <a:latin typeface="Times New Roman" panose="02020603050405020304" pitchFamily="18" charset="0"/>
                <a:cs typeface="Times New Roman" panose="02020603050405020304" pitchFamily="18" charset="0"/>
              </a:rPr>
              <a:t>).Row + 1</a:t>
            </a:r>
          </a:p>
          <a:p>
            <a:r>
              <a:rPr lang="en-AU" sz="1000" dirty="0">
                <a:latin typeface="Times New Roman" panose="02020603050405020304" pitchFamily="18" charset="0"/>
                <a:cs typeface="Times New Roman" panose="02020603050405020304" pitchFamily="18" charset="0"/>
              </a:rPr>
              <a:t>        Set </a:t>
            </a:r>
            <a:r>
              <a:rPr lang="en-AU" sz="1000" dirty="0" err="1">
                <a:latin typeface="Times New Roman" panose="02020603050405020304" pitchFamily="18" charset="0"/>
                <a:cs typeface="Times New Roman" panose="02020603050405020304" pitchFamily="18" charset="0"/>
              </a:rPr>
              <a:t>rngTgt</a:t>
            </a:r>
            <a:r>
              <a:rPr lang="en-AU" sz="1000" dirty="0">
                <a:latin typeface="Times New Roman" panose="02020603050405020304" pitchFamily="18" charset="0"/>
                <a:cs typeface="Times New Roman" panose="02020603050405020304" pitchFamily="18" charset="0"/>
              </a:rPr>
              <a:t> = .Range(.Cells(</a:t>
            </a:r>
            <a:r>
              <a:rPr lang="en-AU" sz="1000" dirty="0" err="1">
                <a:latin typeface="Times New Roman" panose="02020603050405020304" pitchFamily="18" charset="0"/>
                <a:cs typeface="Times New Roman" panose="02020603050405020304" pitchFamily="18" charset="0"/>
              </a:rPr>
              <a:t>rowTgt</a:t>
            </a:r>
            <a:r>
              <a:rPr lang="en-AU" sz="1000" dirty="0">
                <a:latin typeface="Times New Roman" panose="02020603050405020304" pitchFamily="18" charset="0"/>
                <a:cs typeface="Times New Roman" panose="02020603050405020304" pitchFamily="18" charset="0"/>
              </a:rPr>
              <a:t>, 1), .Cells(</a:t>
            </a:r>
            <a:r>
              <a:rPr lang="en-AU" sz="1000" dirty="0" err="1">
                <a:latin typeface="Times New Roman" panose="02020603050405020304" pitchFamily="18" charset="0"/>
                <a:cs typeface="Times New Roman" panose="02020603050405020304" pitchFamily="18" charset="0"/>
              </a:rPr>
              <a:t>rowTgt</a:t>
            </a:r>
            <a:r>
              <a:rPr lang="en-AU" sz="1000" dirty="0">
                <a:latin typeface="Times New Roman" panose="02020603050405020304" pitchFamily="18" charset="0"/>
                <a:cs typeface="Times New Roman" panose="02020603050405020304" pitchFamily="18" charset="0"/>
              </a:rPr>
              <a:t>, 1))</a:t>
            </a:r>
          </a:p>
          <a:p>
            <a:r>
              <a:rPr lang="en-AU" sz="1000" dirty="0">
                <a:latin typeface="Times New Roman" panose="02020603050405020304" pitchFamily="18" charset="0"/>
                <a:cs typeface="Times New Roman" panose="02020603050405020304" pitchFamily="18" charset="0"/>
              </a:rPr>
              <a:t>    End With</a:t>
            </a:r>
          </a:p>
          <a:p>
            <a:r>
              <a:rPr lang="en-AU" sz="1000" dirty="0">
                <a:latin typeface="Times New Roman" panose="02020603050405020304" pitchFamily="18" charset="0"/>
                <a:cs typeface="Times New Roman" panose="02020603050405020304" pitchFamily="18" charset="0"/>
              </a:rPr>
              <a:t>    </a:t>
            </a:r>
            <a:r>
              <a:rPr lang="en-AU" sz="1000" dirty="0" err="1">
                <a:latin typeface="Times New Roman" panose="02020603050405020304" pitchFamily="18" charset="0"/>
                <a:cs typeface="Times New Roman" panose="02020603050405020304" pitchFamily="18" charset="0"/>
              </a:rPr>
              <a:t>rngSrc.Copy</a:t>
            </a:r>
            <a:endParaRPr lang="en-AU" sz="1000" dirty="0">
              <a:latin typeface="Times New Roman" panose="02020603050405020304" pitchFamily="18" charset="0"/>
              <a:cs typeface="Times New Roman" panose="02020603050405020304" pitchFamily="18" charset="0"/>
            </a:endParaRPr>
          </a:p>
          <a:p>
            <a:r>
              <a:rPr lang="en-AU" sz="1000" dirty="0">
                <a:latin typeface="Times New Roman" panose="02020603050405020304" pitchFamily="18" charset="0"/>
                <a:cs typeface="Times New Roman" panose="02020603050405020304" pitchFamily="18" charset="0"/>
              </a:rPr>
              <a:t>    </a:t>
            </a:r>
            <a:r>
              <a:rPr lang="en-AU" sz="1000" dirty="0" err="1">
                <a:latin typeface="Times New Roman" panose="02020603050405020304" pitchFamily="18" charset="0"/>
                <a:cs typeface="Times New Roman" panose="02020603050405020304" pitchFamily="18" charset="0"/>
              </a:rPr>
              <a:t>rngTgt.PasteSpecial</a:t>
            </a:r>
            <a:r>
              <a:rPr lang="en-AU" sz="1000" dirty="0">
                <a:latin typeface="Times New Roman" panose="02020603050405020304" pitchFamily="18" charset="0"/>
                <a:cs typeface="Times New Roman" panose="02020603050405020304" pitchFamily="18" charset="0"/>
              </a:rPr>
              <a:t> </a:t>
            </a:r>
            <a:r>
              <a:rPr lang="en-AU" sz="1000" dirty="0" err="1">
                <a:latin typeface="Times New Roman" panose="02020603050405020304" pitchFamily="18" charset="0"/>
                <a:cs typeface="Times New Roman" panose="02020603050405020304" pitchFamily="18" charset="0"/>
              </a:rPr>
              <a:t>xlPasteValues</a:t>
            </a:r>
            <a:endParaRPr lang="en-AU" sz="1000" dirty="0">
              <a:latin typeface="Times New Roman" panose="02020603050405020304" pitchFamily="18" charset="0"/>
              <a:cs typeface="Times New Roman" panose="02020603050405020304" pitchFamily="18" charset="0"/>
            </a:endParaRPr>
          </a:p>
          <a:p>
            <a:endParaRPr lang="en-AU" sz="1000" dirty="0">
              <a:latin typeface="Times New Roman" panose="02020603050405020304" pitchFamily="18" charset="0"/>
              <a:cs typeface="Times New Roman" panose="02020603050405020304" pitchFamily="18" charset="0"/>
            </a:endParaRPr>
          </a:p>
          <a:p>
            <a:r>
              <a:rPr lang="en-AU" sz="1000" dirty="0">
                <a:latin typeface="Times New Roman" panose="02020603050405020304" pitchFamily="18" charset="0"/>
                <a:cs typeface="Times New Roman" panose="02020603050405020304" pitchFamily="18" charset="0"/>
              </a:rPr>
              <a:t>    </a:t>
            </a:r>
            <a:r>
              <a:rPr lang="en-AU" sz="1000" dirty="0" err="1">
                <a:latin typeface="Times New Roman" panose="02020603050405020304" pitchFamily="18" charset="0"/>
                <a:cs typeface="Times New Roman" panose="02020603050405020304" pitchFamily="18" charset="0"/>
              </a:rPr>
              <a:t>Application.DisplayAlerts</a:t>
            </a:r>
            <a:r>
              <a:rPr lang="en-AU" sz="1000" dirty="0">
                <a:latin typeface="Times New Roman" panose="02020603050405020304" pitchFamily="18" charset="0"/>
                <a:cs typeface="Times New Roman" panose="02020603050405020304" pitchFamily="18" charset="0"/>
              </a:rPr>
              <a:t> = False</a:t>
            </a:r>
          </a:p>
          <a:p>
            <a:r>
              <a:rPr lang="en-AU" sz="1000" dirty="0">
                <a:latin typeface="Times New Roman" panose="02020603050405020304" pitchFamily="18" charset="0"/>
                <a:cs typeface="Times New Roman" panose="02020603050405020304" pitchFamily="18" charset="0"/>
              </a:rPr>
              <a:t>    </a:t>
            </a:r>
            <a:r>
              <a:rPr lang="en-AU" sz="1000" dirty="0" err="1">
                <a:latin typeface="Times New Roman" panose="02020603050405020304" pitchFamily="18" charset="0"/>
                <a:cs typeface="Times New Roman" panose="02020603050405020304" pitchFamily="18" charset="0"/>
              </a:rPr>
              <a:t>wbkSrc.Close</a:t>
            </a:r>
            <a:r>
              <a:rPr lang="en-AU" sz="1000" dirty="0">
                <a:latin typeface="Times New Roman" panose="02020603050405020304" pitchFamily="18" charset="0"/>
                <a:cs typeface="Times New Roman" panose="02020603050405020304" pitchFamily="18" charset="0"/>
              </a:rPr>
              <a:t> </a:t>
            </a:r>
            <a:r>
              <a:rPr lang="en-AU" sz="1000" dirty="0" err="1">
                <a:latin typeface="Times New Roman" panose="02020603050405020304" pitchFamily="18" charset="0"/>
                <a:cs typeface="Times New Roman" panose="02020603050405020304" pitchFamily="18" charset="0"/>
              </a:rPr>
              <a:t>SaveChanges</a:t>
            </a:r>
            <a:r>
              <a:rPr lang="en-AU" sz="1000" dirty="0">
                <a:latin typeface="Times New Roman" panose="02020603050405020304" pitchFamily="18" charset="0"/>
                <a:cs typeface="Times New Roman" panose="02020603050405020304" pitchFamily="18" charset="0"/>
              </a:rPr>
              <a:t>:=No</a:t>
            </a:r>
          </a:p>
          <a:p>
            <a:r>
              <a:rPr lang="en-AU" sz="1000" dirty="0">
                <a:latin typeface="Times New Roman" panose="02020603050405020304" pitchFamily="18" charset="0"/>
                <a:cs typeface="Times New Roman" panose="02020603050405020304" pitchFamily="18" charset="0"/>
              </a:rPr>
              <a:t>    </a:t>
            </a:r>
            <a:r>
              <a:rPr lang="en-AU" sz="1000" dirty="0" err="1">
                <a:latin typeface="Times New Roman" panose="02020603050405020304" pitchFamily="18" charset="0"/>
                <a:cs typeface="Times New Roman" panose="02020603050405020304" pitchFamily="18" charset="0"/>
              </a:rPr>
              <a:t>wbkTgt.Save</a:t>
            </a:r>
            <a:endParaRPr lang="en-AU" sz="1000" dirty="0">
              <a:latin typeface="Times New Roman" panose="02020603050405020304" pitchFamily="18" charset="0"/>
              <a:cs typeface="Times New Roman" panose="02020603050405020304" pitchFamily="18" charset="0"/>
            </a:endParaRPr>
          </a:p>
          <a:p>
            <a:r>
              <a:rPr lang="en-AU" sz="1000" dirty="0">
                <a:latin typeface="Times New Roman" panose="02020603050405020304" pitchFamily="18" charset="0"/>
                <a:cs typeface="Times New Roman" panose="02020603050405020304" pitchFamily="18" charset="0"/>
              </a:rPr>
              <a:t>    </a:t>
            </a:r>
            <a:r>
              <a:rPr lang="en-AU" sz="1000" dirty="0" err="1">
                <a:latin typeface="Times New Roman" panose="02020603050405020304" pitchFamily="18" charset="0"/>
                <a:cs typeface="Times New Roman" panose="02020603050405020304" pitchFamily="18" charset="0"/>
              </a:rPr>
              <a:t>wbkTgt.Close</a:t>
            </a:r>
            <a:endParaRPr lang="en-AU" sz="1000" dirty="0">
              <a:latin typeface="Times New Roman" panose="02020603050405020304" pitchFamily="18" charset="0"/>
              <a:cs typeface="Times New Roman" panose="02020603050405020304" pitchFamily="18" charset="0"/>
            </a:endParaRPr>
          </a:p>
          <a:p>
            <a:r>
              <a:rPr lang="en-AU" sz="1000" dirty="0">
                <a:latin typeface="Times New Roman" panose="02020603050405020304" pitchFamily="18" charset="0"/>
                <a:cs typeface="Times New Roman" panose="02020603050405020304" pitchFamily="18" charset="0"/>
              </a:rPr>
              <a:t>    </a:t>
            </a:r>
            <a:r>
              <a:rPr lang="en-AU" sz="1000" dirty="0" err="1">
                <a:latin typeface="Times New Roman" panose="02020603050405020304" pitchFamily="18" charset="0"/>
                <a:cs typeface="Times New Roman" panose="02020603050405020304" pitchFamily="18" charset="0"/>
              </a:rPr>
              <a:t>Application.DisplayAlerts</a:t>
            </a:r>
            <a:r>
              <a:rPr lang="en-AU" sz="1000" dirty="0">
                <a:latin typeface="Times New Roman" panose="02020603050405020304" pitchFamily="18" charset="0"/>
                <a:cs typeface="Times New Roman" panose="02020603050405020304" pitchFamily="18" charset="0"/>
              </a:rPr>
              <a:t> = True</a:t>
            </a:r>
          </a:p>
          <a:p>
            <a:r>
              <a:rPr lang="en-AU" sz="1000" dirty="0">
                <a:latin typeface="Times New Roman" panose="02020603050405020304" pitchFamily="18" charset="0"/>
                <a:cs typeface="Times New Roman" panose="02020603050405020304" pitchFamily="18" charset="0"/>
              </a:rPr>
              <a:t>End Sub</a:t>
            </a:r>
          </a:p>
          <a:p>
            <a:endParaRPr lang="en-AU" sz="1000" dirty="0">
              <a:latin typeface="Times New Roman" panose="02020603050405020304" pitchFamily="18" charset="0"/>
              <a:cs typeface="Times New Roman" panose="02020603050405020304" pitchFamily="18" charset="0"/>
            </a:endParaRPr>
          </a:p>
        </p:txBody>
      </p:sp>
      <p:sp>
        <p:nvSpPr>
          <p:cNvPr id="5" name="Rectangle 4"/>
          <p:cNvSpPr/>
          <p:nvPr/>
        </p:nvSpPr>
        <p:spPr>
          <a:xfrm>
            <a:off x="5827414" y="72428"/>
            <a:ext cx="6096000" cy="6709529"/>
          </a:xfrm>
          <a:prstGeom prst="rect">
            <a:avLst/>
          </a:prstGeom>
        </p:spPr>
        <p:txBody>
          <a:bodyPr>
            <a:spAutoFit/>
          </a:bodyPr>
          <a:lstStyle/>
          <a:p>
            <a:r>
              <a:rPr lang="en-AU" sz="1000" b="1" dirty="0">
                <a:latin typeface="Times New Roman" panose="02020603050405020304" pitchFamily="18" charset="0"/>
                <a:cs typeface="Times New Roman" panose="02020603050405020304" pitchFamily="18" charset="0"/>
              </a:rPr>
              <a:t>Public Sub </a:t>
            </a:r>
            <a:r>
              <a:rPr lang="en-AU" sz="1000" b="1" dirty="0" err="1">
                <a:latin typeface="Times New Roman" panose="02020603050405020304" pitchFamily="18" charset="0"/>
                <a:cs typeface="Times New Roman" panose="02020603050405020304" pitchFamily="18" charset="0"/>
              </a:rPr>
              <a:t>FormatDataTargetFile</a:t>
            </a:r>
            <a:r>
              <a:rPr lang="en-AU" sz="1000" b="1" dirty="0">
                <a:latin typeface="Times New Roman" panose="02020603050405020304" pitchFamily="18" charset="0"/>
                <a:cs typeface="Times New Roman" panose="02020603050405020304" pitchFamily="18" charset="0"/>
              </a:rPr>
              <a:t>(</a:t>
            </a:r>
            <a:r>
              <a:rPr lang="en-AU" sz="1000" b="1" dirty="0" err="1">
                <a:latin typeface="Times New Roman" panose="02020603050405020304" pitchFamily="18" charset="0"/>
                <a:cs typeface="Times New Roman" panose="02020603050405020304" pitchFamily="18" charset="0"/>
              </a:rPr>
              <a:t>strPath</a:t>
            </a:r>
            <a:r>
              <a:rPr lang="en-AU" sz="1000" b="1" dirty="0">
                <a:latin typeface="Times New Roman" panose="02020603050405020304" pitchFamily="18" charset="0"/>
                <a:cs typeface="Times New Roman" panose="02020603050405020304" pitchFamily="18" charset="0"/>
              </a:rPr>
              <a:t> As String)</a:t>
            </a:r>
          </a:p>
          <a:p>
            <a:r>
              <a:rPr lang="en-AU" sz="1000" dirty="0">
                <a:latin typeface="Times New Roman" panose="02020603050405020304" pitchFamily="18" charset="0"/>
                <a:cs typeface="Times New Roman" panose="02020603050405020304" pitchFamily="18" charset="0"/>
              </a:rPr>
              <a:t>    Dim </a:t>
            </a:r>
            <a:r>
              <a:rPr lang="en-AU" sz="1000" dirty="0" err="1">
                <a:latin typeface="Times New Roman" panose="02020603050405020304" pitchFamily="18" charset="0"/>
                <a:cs typeface="Times New Roman" panose="02020603050405020304" pitchFamily="18" charset="0"/>
              </a:rPr>
              <a:t>wshTgt</a:t>
            </a:r>
            <a:r>
              <a:rPr lang="en-AU" sz="1000" dirty="0">
                <a:latin typeface="Times New Roman" panose="02020603050405020304" pitchFamily="18" charset="0"/>
                <a:cs typeface="Times New Roman" panose="02020603050405020304" pitchFamily="18" charset="0"/>
              </a:rPr>
              <a:t> As Worksheet</a:t>
            </a:r>
          </a:p>
          <a:p>
            <a:r>
              <a:rPr lang="en-AU" sz="1000" dirty="0">
                <a:latin typeface="Times New Roman" panose="02020603050405020304" pitchFamily="18" charset="0"/>
                <a:cs typeface="Times New Roman" panose="02020603050405020304" pitchFamily="18" charset="0"/>
              </a:rPr>
              <a:t>    Dim </a:t>
            </a:r>
            <a:r>
              <a:rPr lang="en-AU" sz="1000" dirty="0" err="1">
                <a:latin typeface="Times New Roman" panose="02020603050405020304" pitchFamily="18" charset="0"/>
                <a:cs typeface="Times New Roman" panose="02020603050405020304" pitchFamily="18" charset="0"/>
              </a:rPr>
              <a:t>wbkTmp</a:t>
            </a:r>
            <a:r>
              <a:rPr lang="en-AU" sz="1000" dirty="0">
                <a:latin typeface="Times New Roman" panose="02020603050405020304" pitchFamily="18" charset="0"/>
                <a:cs typeface="Times New Roman" panose="02020603050405020304" pitchFamily="18" charset="0"/>
              </a:rPr>
              <a:t> As Workbook</a:t>
            </a:r>
          </a:p>
          <a:p>
            <a:endParaRPr lang="en-AU" sz="1000" dirty="0">
              <a:latin typeface="Times New Roman" panose="02020603050405020304" pitchFamily="18" charset="0"/>
              <a:cs typeface="Times New Roman" panose="02020603050405020304" pitchFamily="18" charset="0"/>
            </a:endParaRPr>
          </a:p>
          <a:p>
            <a:r>
              <a:rPr lang="en-AU" sz="1000" dirty="0">
                <a:latin typeface="Times New Roman" panose="02020603050405020304" pitchFamily="18" charset="0"/>
                <a:cs typeface="Times New Roman" panose="02020603050405020304" pitchFamily="18" charset="0"/>
              </a:rPr>
              <a:t>    Set </a:t>
            </a:r>
            <a:r>
              <a:rPr lang="en-AU" sz="1000" dirty="0" err="1">
                <a:latin typeface="Times New Roman" panose="02020603050405020304" pitchFamily="18" charset="0"/>
                <a:cs typeface="Times New Roman" panose="02020603050405020304" pitchFamily="18" charset="0"/>
              </a:rPr>
              <a:t>wbkTmp</a:t>
            </a:r>
            <a:r>
              <a:rPr lang="en-AU" sz="1000" dirty="0">
                <a:latin typeface="Times New Roman" panose="02020603050405020304" pitchFamily="18" charset="0"/>
                <a:cs typeface="Times New Roman" panose="02020603050405020304" pitchFamily="18" charset="0"/>
              </a:rPr>
              <a:t> = </a:t>
            </a:r>
            <a:r>
              <a:rPr lang="en-AU" sz="1000" dirty="0" err="1">
                <a:latin typeface="Times New Roman" panose="02020603050405020304" pitchFamily="18" charset="0"/>
                <a:cs typeface="Times New Roman" panose="02020603050405020304" pitchFamily="18" charset="0"/>
              </a:rPr>
              <a:t>Workbooks.Open</a:t>
            </a:r>
            <a:r>
              <a:rPr lang="en-AU" sz="1000" dirty="0">
                <a:latin typeface="Times New Roman" panose="02020603050405020304" pitchFamily="18" charset="0"/>
                <a:cs typeface="Times New Roman" panose="02020603050405020304" pitchFamily="18" charset="0"/>
              </a:rPr>
              <a:t>(</a:t>
            </a:r>
            <a:r>
              <a:rPr lang="en-AU" sz="1000" dirty="0" err="1">
                <a:latin typeface="Times New Roman" panose="02020603050405020304" pitchFamily="18" charset="0"/>
                <a:cs typeface="Times New Roman" panose="02020603050405020304" pitchFamily="18" charset="0"/>
              </a:rPr>
              <a:t>strPath</a:t>
            </a:r>
            <a:r>
              <a:rPr lang="en-AU" sz="1000" dirty="0">
                <a:latin typeface="Times New Roman" panose="02020603050405020304" pitchFamily="18" charset="0"/>
                <a:cs typeface="Times New Roman" panose="02020603050405020304" pitchFamily="18" charset="0"/>
              </a:rPr>
              <a:t>)</a:t>
            </a:r>
          </a:p>
          <a:p>
            <a:r>
              <a:rPr lang="en-AU" sz="1000" dirty="0">
                <a:latin typeface="Times New Roman" panose="02020603050405020304" pitchFamily="18" charset="0"/>
                <a:cs typeface="Times New Roman" panose="02020603050405020304" pitchFamily="18" charset="0"/>
              </a:rPr>
              <a:t>    Set </a:t>
            </a:r>
            <a:r>
              <a:rPr lang="en-AU" sz="1000" dirty="0" err="1">
                <a:latin typeface="Times New Roman" panose="02020603050405020304" pitchFamily="18" charset="0"/>
                <a:cs typeface="Times New Roman" panose="02020603050405020304" pitchFamily="18" charset="0"/>
              </a:rPr>
              <a:t>wshTgt</a:t>
            </a:r>
            <a:r>
              <a:rPr lang="en-AU" sz="1000" dirty="0">
                <a:latin typeface="Times New Roman" panose="02020603050405020304" pitchFamily="18" charset="0"/>
                <a:cs typeface="Times New Roman" panose="02020603050405020304" pitchFamily="18" charset="0"/>
              </a:rPr>
              <a:t> = </a:t>
            </a:r>
            <a:r>
              <a:rPr lang="en-AU" sz="1000" dirty="0" err="1">
                <a:latin typeface="Times New Roman" panose="02020603050405020304" pitchFamily="18" charset="0"/>
                <a:cs typeface="Times New Roman" panose="02020603050405020304" pitchFamily="18" charset="0"/>
              </a:rPr>
              <a:t>wbkTmp.Worksheets</a:t>
            </a:r>
            <a:r>
              <a:rPr lang="en-AU" sz="1000" dirty="0">
                <a:latin typeface="Times New Roman" panose="02020603050405020304" pitchFamily="18" charset="0"/>
                <a:cs typeface="Times New Roman" panose="02020603050405020304" pitchFamily="18" charset="0"/>
              </a:rPr>
              <a:t>(1)</a:t>
            </a:r>
          </a:p>
          <a:p>
            <a:endParaRPr lang="en-AU" sz="1000" dirty="0">
              <a:latin typeface="Times New Roman" panose="02020603050405020304" pitchFamily="18" charset="0"/>
              <a:cs typeface="Times New Roman" panose="02020603050405020304" pitchFamily="18" charset="0"/>
            </a:endParaRPr>
          </a:p>
          <a:p>
            <a:r>
              <a:rPr lang="en-AU" sz="1000" dirty="0">
                <a:latin typeface="Times New Roman" panose="02020603050405020304" pitchFamily="18" charset="0"/>
                <a:cs typeface="Times New Roman" panose="02020603050405020304" pitchFamily="18" charset="0"/>
              </a:rPr>
              <a:t>    </a:t>
            </a:r>
            <a:r>
              <a:rPr lang="en-AU" sz="1000" dirty="0" err="1">
                <a:latin typeface="Times New Roman" panose="02020603050405020304" pitchFamily="18" charset="0"/>
                <a:cs typeface="Times New Roman" panose="02020603050405020304" pitchFamily="18" charset="0"/>
              </a:rPr>
              <a:t>FormatData</a:t>
            </a:r>
            <a:r>
              <a:rPr lang="en-AU" sz="1000" dirty="0">
                <a:latin typeface="Times New Roman" panose="02020603050405020304" pitchFamily="18" charset="0"/>
                <a:cs typeface="Times New Roman" panose="02020603050405020304" pitchFamily="18" charset="0"/>
              </a:rPr>
              <a:t> </a:t>
            </a:r>
            <a:r>
              <a:rPr lang="en-AU" sz="1000" dirty="0" err="1">
                <a:latin typeface="Times New Roman" panose="02020603050405020304" pitchFamily="18" charset="0"/>
                <a:cs typeface="Times New Roman" panose="02020603050405020304" pitchFamily="18" charset="0"/>
              </a:rPr>
              <a:t>wshTgt</a:t>
            </a:r>
            <a:endParaRPr lang="en-AU" sz="1000" dirty="0">
              <a:latin typeface="Times New Roman" panose="02020603050405020304" pitchFamily="18" charset="0"/>
              <a:cs typeface="Times New Roman" panose="02020603050405020304" pitchFamily="18" charset="0"/>
            </a:endParaRPr>
          </a:p>
          <a:p>
            <a:r>
              <a:rPr lang="en-AU" sz="1000" dirty="0">
                <a:latin typeface="Times New Roman" panose="02020603050405020304" pitchFamily="18" charset="0"/>
                <a:cs typeface="Times New Roman" panose="02020603050405020304" pitchFamily="18" charset="0"/>
              </a:rPr>
              <a:t>    </a:t>
            </a:r>
          </a:p>
          <a:p>
            <a:r>
              <a:rPr lang="en-AU" sz="1000" dirty="0">
                <a:latin typeface="Times New Roman" panose="02020603050405020304" pitchFamily="18" charset="0"/>
                <a:cs typeface="Times New Roman" panose="02020603050405020304" pitchFamily="18" charset="0"/>
              </a:rPr>
              <a:t>    </a:t>
            </a:r>
            <a:r>
              <a:rPr lang="en-AU" sz="1000" dirty="0" err="1">
                <a:latin typeface="Times New Roman" panose="02020603050405020304" pitchFamily="18" charset="0"/>
                <a:cs typeface="Times New Roman" panose="02020603050405020304" pitchFamily="18" charset="0"/>
              </a:rPr>
              <a:t>wbkTmp.Save</a:t>
            </a:r>
            <a:endParaRPr lang="en-AU" sz="1000" dirty="0">
              <a:latin typeface="Times New Roman" panose="02020603050405020304" pitchFamily="18" charset="0"/>
              <a:cs typeface="Times New Roman" panose="02020603050405020304" pitchFamily="18" charset="0"/>
            </a:endParaRPr>
          </a:p>
          <a:p>
            <a:r>
              <a:rPr lang="en-AU" sz="1000" dirty="0">
                <a:latin typeface="Times New Roman" panose="02020603050405020304" pitchFamily="18" charset="0"/>
                <a:cs typeface="Times New Roman" panose="02020603050405020304" pitchFamily="18" charset="0"/>
              </a:rPr>
              <a:t>    </a:t>
            </a:r>
            <a:r>
              <a:rPr lang="en-AU" sz="1000" dirty="0" err="1">
                <a:latin typeface="Times New Roman" panose="02020603050405020304" pitchFamily="18" charset="0"/>
                <a:cs typeface="Times New Roman" panose="02020603050405020304" pitchFamily="18" charset="0"/>
              </a:rPr>
              <a:t>wbkTmp.Close</a:t>
            </a:r>
            <a:endParaRPr lang="en-AU" sz="1000" dirty="0">
              <a:latin typeface="Times New Roman" panose="02020603050405020304" pitchFamily="18" charset="0"/>
              <a:cs typeface="Times New Roman" panose="02020603050405020304" pitchFamily="18" charset="0"/>
            </a:endParaRPr>
          </a:p>
          <a:p>
            <a:r>
              <a:rPr lang="en-AU" sz="1000" dirty="0">
                <a:latin typeface="Times New Roman" panose="02020603050405020304" pitchFamily="18" charset="0"/>
                <a:cs typeface="Times New Roman" panose="02020603050405020304" pitchFamily="18" charset="0"/>
              </a:rPr>
              <a:t>End Sub</a:t>
            </a:r>
          </a:p>
          <a:p>
            <a:endParaRPr lang="en-AU" sz="1000" dirty="0">
              <a:latin typeface="Times New Roman" panose="02020603050405020304" pitchFamily="18" charset="0"/>
              <a:cs typeface="Times New Roman" panose="02020603050405020304" pitchFamily="18" charset="0"/>
            </a:endParaRPr>
          </a:p>
          <a:p>
            <a:r>
              <a:rPr lang="en-AU" sz="1000" b="1" dirty="0">
                <a:latin typeface="Times New Roman" panose="02020603050405020304" pitchFamily="18" charset="0"/>
                <a:cs typeface="Times New Roman" panose="02020603050405020304" pitchFamily="18" charset="0"/>
              </a:rPr>
              <a:t>Public Sub </a:t>
            </a:r>
            <a:r>
              <a:rPr lang="en-AU" sz="1000" b="1" dirty="0" err="1">
                <a:latin typeface="Times New Roman" panose="02020603050405020304" pitchFamily="18" charset="0"/>
                <a:cs typeface="Times New Roman" panose="02020603050405020304" pitchFamily="18" charset="0"/>
              </a:rPr>
              <a:t>FormatData</a:t>
            </a:r>
            <a:r>
              <a:rPr lang="en-AU" sz="1000" b="1" dirty="0">
                <a:latin typeface="Times New Roman" panose="02020603050405020304" pitchFamily="18" charset="0"/>
                <a:cs typeface="Times New Roman" panose="02020603050405020304" pitchFamily="18" charset="0"/>
              </a:rPr>
              <a:t>(</a:t>
            </a:r>
            <a:r>
              <a:rPr lang="en-AU" sz="1000" b="1" dirty="0" err="1">
                <a:latin typeface="Times New Roman" panose="02020603050405020304" pitchFamily="18" charset="0"/>
                <a:cs typeface="Times New Roman" panose="02020603050405020304" pitchFamily="18" charset="0"/>
              </a:rPr>
              <a:t>wshTgt</a:t>
            </a:r>
            <a:r>
              <a:rPr lang="en-AU" sz="1000" b="1" dirty="0">
                <a:latin typeface="Times New Roman" panose="02020603050405020304" pitchFamily="18" charset="0"/>
                <a:cs typeface="Times New Roman" panose="02020603050405020304" pitchFamily="18" charset="0"/>
              </a:rPr>
              <a:t> As Worksheet)</a:t>
            </a:r>
          </a:p>
          <a:p>
            <a:r>
              <a:rPr lang="en-AU" sz="1000" dirty="0">
                <a:latin typeface="Times New Roman" panose="02020603050405020304" pitchFamily="18" charset="0"/>
                <a:cs typeface="Times New Roman" panose="02020603050405020304" pitchFamily="18" charset="0"/>
              </a:rPr>
              <a:t>    Dim cell As Range</a:t>
            </a:r>
          </a:p>
          <a:p>
            <a:r>
              <a:rPr lang="en-AU" sz="1000" dirty="0">
                <a:latin typeface="Times New Roman" panose="02020603050405020304" pitchFamily="18" charset="0"/>
                <a:cs typeface="Times New Roman" panose="02020603050405020304" pitchFamily="18" charset="0"/>
              </a:rPr>
              <a:t>    Dim </a:t>
            </a:r>
            <a:r>
              <a:rPr lang="en-AU" sz="1000" dirty="0" err="1">
                <a:latin typeface="Times New Roman" panose="02020603050405020304" pitchFamily="18" charset="0"/>
                <a:cs typeface="Times New Roman" panose="02020603050405020304" pitchFamily="18" charset="0"/>
              </a:rPr>
              <a:t>maxCol</a:t>
            </a:r>
            <a:r>
              <a:rPr lang="en-AU" sz="1000" dirty="0">
                <a:latin typeface="Times New Roman" panose="02020603050405020304" pitchFamily="18" charset="0"/>
                <a:cs typeface="Times New Roman" panose="02020603050405020304" pitchFamily="18" charset="0"/>
              </a:rPr>
              <a:t> As Integer</a:t>
            </a:r>
          </a:p>
          <a:p>
            <a:r>
              <a:rPr lang="en-AU" sz="1000" dirty="0">
                <a:latin typeface="Times New Roman" panose="02020603050405020304" pitchFamily="18" charset="0"/>
                <a:cs typeface="Times New Roman" panose="02020603050405020304" pitchFamily="18" charset="0"/>
              </a:rPr>
              <a:t>    With </a:t>
            </a:r>
            <a:r>
              <a:rPr lang="en-AU" sz="1000" dirty="0" err="1">
                <a:latin typeface="Times New Roman" panose="02020603050405020304" pitchFamily="18" charset="0"/>
                <a:cs typeface="Times New Roman" panose="02020603050405020304" pitchFamily="18" charset="0"/>
              </a:rPr>
              <a:t>wshTgt</a:t>
            </a:r>
            <a:endParaRPr lang="en-AU" sz="1000" dirty="0">
              <a:latin typeface="Times New Roman" panose="02020603050405020304" pitchFamily="18" charset="0"/>
              <a:cs typeface="Times New Roman" panose="02020603050405020304" pitchFamily="18" charset="0"/>
            </a:endParaRPr>
          </a:p>
          <a:p>
            <a:r>
              <a:rPr lang="en-AU" sz="1000" dirty="0">
                <a:latin typeface="Times New Roman" panose="02020603050405020304" pitchFamily="18" charset="0"/>
                <a:cs typeface="Times New Roman" panose="02020603050405020304" pitchFamily="18" charset="0"/>
              </a:rPr>
              <a:t>        </a:t>
            </a:r>
            <a:r>
              <a:rPr lang="en-AU" sz="1000" dirty="0" err="1">
                <a:latin typeface="Times New Roman" panose="02020603050405020304" pitchFamily="18" charset="0"/>
                <a:cs typeface="Times New Roman" panose="02020603050405020304" pitchFamily="18" charset="0"/>
              </a:rPr>
              <a:t>maxCol</a:t>
            </a:r>
            <a:r>
              <a:rPr lang="en-AU" sz="1000" dirty="0">
                <a:latin typeface="Times New Roman" panose="02020603050405020304" pitchFamily="18" charset="0"/>
                <a:cs typeface="Times New Roman" panose="02020603050405020304" pitchFamily="18" charset="0"/>
              </a:rPr>
              <a:t> = .</a:t>
            </a:r>
            <a:r>
              <a:rPr lang="en-AU" sz="1000" dirty="0" err="1">
                <a:latin typeface="Times New Roman" panose="02020603050405020304" pitchFamily="18" charset="0"/>
                <a:cs typeface="Times New Roman" panose="02020603050405020304" pitchFamily="18" charset="0"/>
              </a:rPr>
              <a:t>UsedRange.Columns</a:t>
            </a:r>
            <a:r>
              <a:rPr lang="en-AU" sz="1000" dirty="0">
                <a:latin typeface="Times New Roman" panose="02020603050405020304" pitchFamily="18" charset="0"/>
                <a:cs typeface="Times New Roman" panose="02020603050405020304" pitchFamily="18" charset="0"/>
              </a:rPr>
              <a:t>(.</a:t>
            </a:r>
            <a:r>
              <a:rPr lang="en-AU" sz="1000" dirty="0" err="1">
                <a:latin typeface="Times New Roman" panose="02020603050405020304" pitchFamily="18" charset="0"/>
                <a:cs typeface="Times New Roman" panose="02020603050405020304" pitchFamily="18" charset="0"/>
              </a:rPr>
              <a:t>UsedRange.Columns.Count</a:t>
            </a:r>
            <a:r>
              <a:rPr lang="en-AU" sz="1000" dirty="0">
                <a:latin typeface="Times New Roman" panose="02020603050405020304" pitchFamily="18" charset="0"/>
                <a:cs typeface="Times New Roman" panose="02020603050405020304" pitchFamily="18" charset="0"/>
              </a:rPr>
              <a:t>).Column</a:t>
            </a:r>
          </a:p>
          <a:p>
            <a:r>
              <a:rPr lang="en-AU" sz="1000" dirty="0">
                <a:latin typeface="Times New Roman" panose="02020603050405020304" pitchFamily="18" charset="0"/>
                <a:cs typeface="Times New Roman" panose="02020603050405020304" pitchFamily="18" charset="0"/>
              </a:rPr>
              <a:t>        .Range(.Cells(1, 1), .Cells(1, </a:t>
            </a:r>
            <a:r>
              <a:rPr lang="en-AU" sz="1000" dirty="0" err="1">
                <a:latin typeface="Times New Roman" panose="02020603050405020304" pitchFamily="18" charset="0"/>
                <a:cs typeface="Times New Roman" panose="02020603050405020304" pitchFamily="18" charset="0"/>
              </a:rPr>
              <a:t>maxCol</a:t>
            </a:r>
            <a:r>
              <a:rPr lang="en-AU" sz="1000" dirty="0">
                <a:latin typeface="Times New Roman" panose="02020603050405020304" pitchFamily="18" charset="0"/>
                <a:cs typeface="Times New Roman" panose="02020603050405020304" pitchFamily="18" charset="0"/>
              </a:rPr>
              <a:t>)).</a:t>
            </a:r>
            <a:r>
              <a:rPr lang="en-AU" sz="1000" dirty="0" err="1">
                <a:latin typeface="Times New Roman" panose="02020603050405020304" pitchFamily="18" charset="0"/>
                <a:cs typeface="Times New Roman" panose="02020603050405020304" pitchFamily="18" charset="0"/>
              </a:rPr>
              <a:t>Interior.Color</a:t>
            </a:r>
            <a:r>
              <a:rPr lang="en-AU" sz="1000" dirty="0">
                <a:latin typeface="Times New Roman" panose="02020603050405020304" pitchFamily="18" charset="0"/>
                <a:cs typeface="Times New Roman" panose="02020603050405020304" pitchFamily="18" charset="0"/>
              </a:rPr>
              <a:t> = DARK_BLUE</a:t>
            </a:r>
          </a:p>
          <a:p>
            <a:r>
              <a:rPr lang="en-AU" sz="1000" dirty="0">
                <a:latin typeface="Times New Roman" panose="02020603050405020304" pitchFamily="18" charset="0"/>
                <a:cs typeface="Times New Roman" panose="02020603050405020304" pitchFamily="18" charset="0"/>
              </a:rPr>
              <a:t>        For Each cell In .</a:t>
            </a:r>
            <a:r>
              <a:rPr lang="en-AU" sz="1000" dirty="0" err="1">
                <a:latin typeface="Times New Roman" panose="02020603050405020304" pitchFamily="18" charset="0"/>
                <a:cs typeface="Times New Roman" panose="02020603050405020304" pitchFamily="18" charset="0"/>
              </a:rPr>
              <a:t>UsedRange</a:t>
            </a:r>
            <a:endParaRPr lang="en-AU" sz="1000" dirty="0">
              <a:latin typeface="Times New Roman" panose="02020603050405020304" pitchFamily="18" charset="0"/>
              <a:cs typeface="Times New Roman" panose="02020603050405020304" pitchFamily="18" charset="0"/>
            </a:endParaRPr>
          </a:p>
          <a:p>
            <a:r>
              <a:rPr lang="en-AU" sz="1000" dirty="0">
                <a:latin typeface="Times New Roman" panose="02020603050405020304" pitchFamily="18" charset="0"/>
                <a:cs typeface="Times New Roman" panose="02020603050405020304" pitchFamily="18" charset="0"/>
              </a:rPr>
              <a:t>            </a:t>
            </a:r>
            <a:r>
              <a:rPr lang="en-AU" sz="1000" dirty="0" err="1">
                <a:latin typeface="Times New Roman" panose="02020603050405020304" pitchFamily="18" charset="0"/>
                <a:cs typeface="Times New Roman" panose="02020603050405020304" pitchFamily="18" charset="0"/>
              </a:rPr>
              <a:t>cell.Borders.Color</a:t>
            </a:r>
            <a:r>
              <a:rPr lang="en-AU" sz="1000" dirty="0">
                <a:latin typeface="Times New Roman" panose="02020603050405020304" pitchFamily="18" charset="0"/>
                <a:cs typeface="Times New Roman" panose="02020603050405020304" pitchFamily="18" charset="0"/>
              </a:rPr>
              <a:t> = GREY_BORDER</a:t>
            </a:r>
          </a:p>
          <a:p>
            <a:r>
              <a:rPr lang="en-AU" sz="1000" dirty="0">
                <a:latin typeface="Times New Roman" panose="02020603050405020304" pitchFamily="18" charset="0"/>
                <a:cs typeface="Times New Roman" panose="02020603050405020304" pitchFamily="18" charset="0"/>
              </a:rPr>
              <a:t>        Next</a:t>
            </a:r>
          </a:p>
          <a:p>
            <a:endParaRPr lang="en-AU" sz="1000" dirty="0">
              <a:latin typeface="Times New Roman" panose="02020603050405020304" pitchFamily="18" charset="0"/>
              <a:cs typeface="Times New Roman" panose="02020603050405020304" pitchFamily="18" charset="0"/>
            </a:endParaRPr>
          </a:p>
          <a:p>
            <a:r>
              <a:rPr lang="en-AU" sz="1000" dirty="0">
                <a:latin typeface="Times New Roman" panose="02020603050405020304" pitchFamily="18" charset="0"/>
                <a:cs typeface="Times New Roman" panose="02020603050405020304" pitchFamily="18" charset="0"/>
              </a:rPr>
              <a:t>        .Columns("A:A").</a:t>
            </a:r>
            <a:r>
              <a:rPr lang="en-AU" sz="1000" dirty="0" err="1">
                <a:latin typeface="Times New Roman" panose="02020603050405020304" pitchFamily="18" charset="0"/>
                <a:cs typeface="Times New Roman" panose="02020603050405020304" pitchFamily="18" charset="0"/>
              </a:rPr>
              <a:t>ColumnWidth</a:t>
            </a:r>
            <a:r>
              <a:rPr lang="en-AU" sz="1000" dirty="0">
                <a:latin typeface="Times New Roman" panose="02020603050405020304" pitchFamily="18" charset="0"/>
                <a:cs typeface="Times New Roman" panose="02020603050405020304" pitchFamily="18" charset="0"/>
              </a:rPr>
              <a:t> = 3</a:t>
            </a:r>
          </a:p>
          <a:p>
            <a:r>
              <a:rPr lang="en-AU" sz="1000" dirty="0">
                <a:latin typeface="Times New Roman" panose="02020603050405020304" pitchFamily="18" charset="0"/>
                <a:cs typeface="Times New Roman" panose="02020603050405020304" pitchFamily="18" charset="0"/>
              </a:rPr>
              <a:t>        .Columns("B:B").</a:t>
            </a:r>
            <a:r>
              <a:rPr lang="en-AU" sz="1000" dirty="0" err="1">
                <a:latin typeface="Times New Roman" panose="02020603050405020304" pitchFamily="18" charset="0"/>
                <a:cs typeface="Times New Roman" panose="02020603050405020304" pitchFamily="18" charset="0"/>
              </a:rPr>
              <a:t>ColumnWidth</a:t>
            </a:r>
            <a:r>
              <a:rPr lang="en-AU" sz="1000" dirty="0">
                <a:latin typeface="Times New Roman" panose="02020603050405020304" pitchFamily="18" charset="0"/>
                <a:cs typeface="Times New Roman" panose="02020603050405020304" pitchFamily="18" charset="0"/>
              </a:rPr>
              <a:t> = 12</a:t>
            </a:r>
          </a:p>
          <a:p>
            <a:r>
              <a:rPr lang="en-AU" sz="1000" dirty="0">
                <a:latin typeface="Times New Roman" panose="02020603050405020304" pitchFamily="18" charset="0"/>
                <a:cs typeface="Times New Roman" panose="02020603050405020304" pitchFamily="18" charset="0"/>
              </a:rPr>
              <a:t>        .Columns("C:C").</a:t>
            </a:r>
            <a:r>
              <a:rPr lang="en-AU" sz="1000" dirty="0" err="1">
                <a:latin typeface="Times New Roman" panose="02020603050405020304" pitchFamily="18" charset="0"/>
                <a:cs typeface="Times New Roman" panose="02020603050405020304" pitchFamily="18" charset="0"/>
              </a:rPr>
              <a:t>ColumnWidth</a:t>
            </a:r>
            <a:r>
              <a:rPr lang="en-AU" sz="1000" dirty="0">
                <a:latin typeface="Times New Roman" panose="02020603050405020304" pitchFamily="18" charset="0"/>
                <a:cs typeface="Times New Roman" panose="02020603050405020304" pitchFamily="18" charset="0"/>
              </a:rPr>
              <a:t> = 18</a:t>
            </a:r>
          </a:p>
          <a:p>
            <a:r>
              <a:rPr lang="en-AU" sz="1000" dirty="0">
                <a:latin typeface="Times New Roman" panose="02020603050405020304" pitchFamily="18" charset="0"/>
                <a:cs typeface="Times New Roman" panose="02020603050405020304" pitchFamily="18" charset="0"/>
              </a:rPr>
              <a:t>        .Columns("D:D").</a:t>
            </a:r>
            <a:r>
              <a:rPr lang="en-AU" sz="1000" dirty="0" err="1">
                <a:latin typeface="Times New Roman" panose="02020603050405020304" pitchFamily="18" charset="0"/>
                <a:cs typeface="Times New Roman" panose="02020603050405020304" pitchFamily="18" charset="0"/>
              </a:rPr>
              <a:t>ColumnWidth</a:t>
            </a:r>
            <a:r>
              <a:rPr lang="en-AU" sz="1000" dirty="0">
                <a:latin typeface="Times New Roman" panose="02020603050405020304" pitchFamily="18" charset="0"/>
                <a:cs typeface="Times New Roman" panose="02020603050405020304" pitchFamily="18" charset="0"/>
              </a:rPr>
              <a:t> = 5</a:t>
            </a:r>
          </a:p>
          <a:p>
            <a:r>
              <a:rPr lang="en-AU" sz="1000" dirty="0">
                <a:latin typeface="Times New Roman" panose="02020603050405020304" pitchFamily="18" charset="0"/>
                <a:cs typeface="Times New Roman" panose="02020603050405020304" pitchFamily="18" charset="0"/>
              </a:rPr>
              <a:t>        .Columns("E:E").</a:t>
            </a:r>
            <a:r>
              <a:rPr lang="en-AU" sz="1000" dirty="0" err="1">
                <a:latin typeface="Times New Roman" panose="02020603050405020304" pitchFamily="18" charset="0"/>
                <a:cs typeface="Times New Roman" panose="02020603050405020304" pitchFamily="18" charset="0"/>
              </a:rPr>
              <a:t>ColumnWidth</a:t>
            </a:r>
            <a:r>
              <a:rPr lang="en-AU" sz="1000" dirty="0">
                <a:latin typeface="Times New Roman" panose="02020603050405020304" pitchFamily="18" charset="0"/>
                <a:cs typeface="Times New Roman" panose="02020603050405020304" pitchFamily="18" charset="0"/>
              </a:rPr>
              <a:t> = 5</a:t>
            </a:r>
          </a:p>
          <a:p>
            <a:r>
              <a:rPr lang="en-AU" sz="1000" dirty="0">
                <a:latin typeface="Times New Roman" panose="02020603050405020304" pitchFamily="18" charset="0"/>
                <a:cs typeface="Times New Roman" panose="02020603050405020304" pitchFamily="18" charset="0"/>
              </a:rPr>
              <a:t>        .Columns("F:F").</a:t>
            </a:r>
            <a:r>
              <a:rPr lang="en-AU" sz="1000" dirty="0" err="1">
                <a:latin typeface="Times New Roman" panose="02020603050405020304" pitchFamily="18" charset="0"/>
                <a:cs typeface="Times New Roman" panose="02020603050405020304" pitchFamily="18" charset="0"/>
              </a:rPr>
              <a:t>ColumnWidth</a:t>
            </a:r>
            <a:r>
              <a:rPr lang="en-AU" sz="1000" dirty="0">
                <a:latin typeface="Times New Roman" panose="02020603050405020304" pitchFamily="18" charset="0"/>
                <a:cs typeface="Times New Roman" panose="02020603050405020304" pitchFamily="18" charset="0"/>
              </a:rPr>
              <a:t> = 5</a:t>
            </a:r>
          </a:p>
          <a:p>
            <a:r>
              <a:rPr lang="en-AU" sz="1000" dirty="0">
                <a:latin typeface="Times New Roman" panose="02020603050405020304" pitchFamily="18" charset="0"/>
                <a:cs typeface="Times New Roman" panose="02020603050405020304" pitchFamily="18" charset="0"/>
              </a:rPr>
              <a:t>        .Columns("G:G").</a:t>
            </a:r>
            <a:r>
              <a:rPr lang="en-AU" sz="1000" dirty="0" err="1">
                <a:latin typeface="Times New Roman" panose="02020603050405020304" pitchFamily="18" charset="0"/>
                <a:cs typeface="Times New Roman" panose="02020603050405020304" pitchFamily="18" charset="0"/>
              </a:rPr>
              <a:t>ColumnWidth</a:t>
            </a:r>
            <a:r>
              <a:rPr lang="en-AU" sz="1000" dirty="0">
                <a:latin typeface="Times New Roman" panose="02020603050405020304" pitchFamily="18" charset="0"/>
                <a:cs typeface="Times New Roman" panose="02020603050405020304" pitchFamily="18" charset="0"/>
              </a:rPr>
              <a:t> = 5</a:t>
            </a:r>
          </a:p>
          <a:p>
            <a:r>
              <a:rPr lang="en-AU" sz="1000" dirty="0">
                <a:latin typeface="Times New Roman" panose="02020603050405020304" pitchFamily="18" charset="0"/>
                <a:cs typeface="Times New Roman" panose="02020603050405020304" pitchFamily="18" charset="0"/>
              </a:rPr>
              <a:t>        .Columns("H:H").</a:t>
            </a:r>
            <a:r>
              <a:rPr lang="en-AU" sz="1000" dirty="0" err="1">
                <a:latin typeface="Times New Roman" panose="02020603050405020304" pitchFamily="18" charset="0"/>
                <a:cs typeface="Times New Roman" panose="02020603050405020304" pitchFamily="18" charset="0"/>
              </a:rPr>
              <a:t>ColumnWidth</a:t>
            </a:r>
            <a:r>
              <a:rPr lang="en-AU" sz="1000" dirty="0">
                <a:latin typeface="Times New Roman" panose="02020603050405020304" pitchFamily="18" charset="0"/>
                <a:cs typeface="Times New Roman" panose="02020603050405020304" pitchFamily="18" charset="0"/>
              </a:rPr>
              <a:t> = 16</a:t>
            </a:r>
          </a:p>
          <a:p>
            <a:r>
              <a:rPr lang="en-AU" sz="1000" dirty="0">
                <a:latin typeface="Times New Roman" panose="02020603050405020304" pitchFamily="18" charset="0"/>
                <a:cs typeface="Times New Roman" panose="02020603050405020304" pitchFamily="18" charset="0"/>
              </a:rPr>
              <a:t>        .Columns("I:I").</a:t>
            </a:r>
            <a:r>
              <a:rPr lang="en-AU" sz="1000" dirty="0" err="1">
                <a:latin typeface="Times New Roman" panose="02020603050405020304" pitchFamily="18" charset="0"/>
                <a:cs typeface="Times New Roman" panose="02020603050405020304" pitchFamily="18" charset="0"/>
              </a:rPr>
              <a:t>ColumnWidth</a:t>
            </a:r>
            <a:r>
              <a:rPr lang="en-AU" sz="1000" dirty="0">
                <a:latin typeface="Times New Roman" panose="02020603050405020304" pitchFamily="18" charset="0"/>
                <a:cs typeface="Times New Roman" panose="02020603050405020304" pitchFamily="18" charset="0"/>
              </a:rPr>
              <a:t> = 16</a:t>
            </a:r>
          </a:p>
          <a:p>
            <a:r>
              <a:rPr lang="en-AU" sz="1000" dirty="0">
                <a:latin typeface="Times New Roman" panose="02020603050405020304" pitchFamily="18" charset="0"/>
                <a:cs typeface="Times New Roman" panose="02020603050405020304" pitchFamily="18" charset="0"/>
              </a:rPr>
              <a:t>        .Columns("J:J").</a:t>
            </a:r>
            <a:r>
              <a:rPr lang="en-AU" sz="1000" dirty="0" err="1">
                <a:latin typeface="Times New Roman" panose="02020603050405020304" pitchFamily="18" charset="0"/>
                <a:cs typeface="Times New Roman" panose="02020603050405020304" pitchFamily="18" charset="0"/>
              </a:rPr>
              <a:t>ColumnWidth</a:t>
            </a:r>
            <a:r>
              <a:rPr lang="en-AU" sz="1000" dirty="0">
                <a:latin typeface="Times New Roman" panose="02020603050405020304" pitchFamily="18" charset="0"/>
                <a:cs typeface="Times New Roman" panose="02020603050405020304" pitchFamily="18" charset="0"/>
              </a:rPr>
              <a:t> = 33</a:t>
            </a:r>
          </a:p>
          <a:p>
            <a:r>
              <a:rPr lang="en-AU" sz="1000" dirty="0">
                <a:latin typeface="Times New Roman" panose="02020603050405020304" pitchFamily="18" charset="0"/>
                <a:cs typeface="Times New Roman" panose="02020603050405020304" pitchFamily="18" charset="0"/>
              </a:rPr>
              <a:t>        .Columns("K:K").</a:t>
            </a:r>
            <a:r>
              <a:rPr lang="en-AU" sz="1000" dirty="0" err="1">
                <a:latin typeface="Times New Roman" panose="02020603050405020304" pitchFamily="18" charset="0"/>
                <a:cs typeface="Times New Roman" panose="02020603050405020304" pitchFamily="18" charset="0"/>
              </a:rPr>
              <a:t>ColumnWidth</a:t>
            </a:r>
            <a:r>
              <a:rPr lang="en-AU" sz="1000" dirty="0">
                <a:latin typeface="Times New Roman" panose="02020603050405020304" pitchFamily="18" charset="0"/>
                <a:cs typeface="Times New Roman" panose="02020603050405020304" pitchFamily="18" charset="0"/>
              </a:rPr>
              <a:t> = 52</a:t>
            </a:r>
          </a:p>
          <a:p>
            <a:r>
              <a:rPr lang="en-AU" sz="1000" dirty="0">
                <a:latin typeface="Times New Roman" panose="02020603050405020304" pitchFamily="18" charset="0"/>
                <a:cs typeface="Times New Roman" panose="02020603050405020304" pitchFamily="18" charset="0"/>
              </a:rPr>
              <a:t>        </a:t>
            </a:r>
          </a:p>
          <a:p>
            <a:r>
              <a:rPr lang="en-AU" sz="1000" dirty="0">
                <a:latin typeface="Times New Roman" panose="02020603050405020304" pitchFamily="18" charset="0"/>
                <a:cs typeface="Times New Roman" panose="02020603050405020304" pitchFamily="18" charset="0"/>
              </a:rPr>
              <a:t>        With .</a:t>
            </a:r>
            <a:r>
              <a:rPr lang="en-AU" sz="1000" dirty="0" err="1">
                <a:latin typeface="Times New Roman" panose="02020603050405020304" pitchFamily="18" charset="0"/>
                <a:cs typeface="Times New Roman" panose="02020603050405020304" pitchFamily="18" charset="0"/>
              </a:rPr>
              <a:t>UsedRange.Font</a:t>
            </a:r>
            <a:endParaRPr lang="en-AU" sz="1000" dirty="0">
              <a:latin typeface="Times New Roman" panose="02020603050405020304" pitchFamily="18" charset="0"/>
              <a:cs typeface="Times New Roman" panose="02020603050405020304" pitchFamily="18" charset="0"/>
            </a:endParaRPr>
          </a:p>
          <a:p>
            <a:r>
              <a:rPr lang="en-AU" sz="1000" dirty="0">
                <a:latin typeface="Times New Roman" panose="02020603050405020304" pitchFamily="18" charset="0"/>
                <a:cs typeface="Times New Roman" panose="02020603050405020304" pitchFamily="18" charset="0"/>
              </a:rPr>
              <a:t>            .Size = 9</a:t>
            </a:r>
          </a:p>
          <a:p>
            <a:r>
              <a:rPr lang="en-AU" sz="1000" dirty="0">
                <a:latin typeface="Times New Roman" panose="02020603050405020304" pitchFamily="18" charset="0"/>
                <a:cs typeface="Times New Roman" panose="02020603050405020304" pitchFamily="18" charset="0"/>
              </a:rPr>
              <a:t>            .Name = "Arial"</a:t>
            </a:r>
          </a:p>
          <a:p>
            <a:r>
              <a:rPr lang="en-AU" sz="1000" dirty="0">
                <a:latin typeface="Times New Roman" panose="02020603050405020304" pitchFamily="18" charset="0"/>
                <a:cs typeface="Times New Roman" panose="02020603050405020304" pitchFamily="18" charset="0"/>
              </a:rPr>
              <a:t>        End With</a:t>
            </a:r>
          </a:p>
          <a:p>
            <a:endParaRPr lang="en-AU" sz="1000" dirty="0">
              <a:latin typeface="Times New Roman" panose="02020603050405020304" pitchFamily="18" charset="0"/>
              <a:cs typeface="Times New Roman" panose="02020603050405020304" pitchFamily="18" charset="0"/>
            </a:endParaRPr>
          </a:p>
          <a:p>
            <a:r>
              <a:rPr lang="en-AU" sz="1000" dirty="0">
                <a:latin typeface="Times New Roman" panose="02020603050405020304" pitchFamily="18" charset="0"/>
                <a:cs typeface="Times New Roman" panose="02020603050405020304" pitchFamily="18" charset="0"/>
              </a:rPr>
              <a:t>        .</a:t>
            </a:r>
            <a:r>
              <a:rPr lang="en-AU" sz="1000" dirty="0" err="1">
                <a:latin typeface="Times New Roman" panose="02020603050405020304" pitchFamily="18" charset="0"/>
                <a:cs typeface="Times New Roman" panose="02020603050405020304" pitchFamily="18" charset="0"/>
              </a:rPr>
              <a:t>UsedRange.CopyPicture</a:t>
            </a:r>
            <a:r>
              <a:rPr lang="en-AU" sz="1000" dirty="0">
                <a:latin typeface="Times New Roman" panose="02020603050405020304" pitchFamily="18" charset="0"/>
                <a:cs typeface="Times New Roman" panose="02020603050405020304" pitchFamily="18" charset="0"/>
              </a:rPr>
              <a:t> </a:t>
            </a:r>
            <a:r>
              <a:rPr lang="en-AU" sz="1000" dirty="0" err="1">
                <a:latin typeface="Times New Roman" panose="02020603050405020304" pitchFamily="18" charset="0"/>
                <a:cs typeface="Times New Roman" panose="02020603050405020304" pitchFamily="18" charset="0"/>
              </a:rPr>
              <a:t>xlScreen</a:t>
            </a:r>
            <a:r>
              <a:rPr lang="en-AU" sz="1000" dirty="0">
                <a:latin typeface="Times New Roman" panose="02020603050405020304" pitchFamily="18" charset="0"/>
                <a:cs typeface="Times New Roman" panose="02020603050405020304" pitchFamily="18" charset="0"/>
              </a:rPr>
              <a:t>, </a:t>
            </a:r>
            <a:r>
              <a:rPr lang="en-AU" sz="1000" dirty="0" err="1">
                <a:latin typeface="Times New Roman" panose="02020603050405020304" pitchFamily="18" charset="0"/>
                <a:cs typeface="Times New Roman" panose="02020603050405020304" pitchFamily="18" charset="0"/>
              </a:rPr>
              <a:t>xlBitmap</a:t>
            </a:r>
            <a:endParaRPr lang="en-AU" sz="1000" dirty="0">
              <a:latin typeface="Times New Roman" panose="02020603050405020304" pitchFamily="18" charset="0"/>
              <a:cs typeface="Times New Roman" panose="02020603050405020304" pitchFamily="18" charset="0"/>
            </a:endParaRPr>
          </a:p>
          <a:p>
            <a:r>
              <a:rPr lang="en-AU" sz="1000" dirty="0">
                <a:latin typeface="Times New Roman" panose="02020603050405020304" pitchFamily="18" charset="0"/>
                <a:cs typeface="Times New Roman" panose="02020603050405020304" pitchFamily="18" charset="0"/>
              </a:rPr>
              <a:t>    End With</a:t>
            </a:r>
          </a:p>
          <a:p>
            <a:r>
              <a:rPr lang="en-AU" sz="1000" dirty="0">
                <a:latin typeface="Times New Roman" panose="02020603050405020304" pitchFamily="18" charset="0"/>
                <a:cs typeface="Times New Roman" panose="02020603050405020304" pitchFamily="18" charset="0"/>
              </a:rPr>
              <a:t>End Sub</a:t>
            </a:r>
          </a:p>
        </p:txBody>
      </p:sp>
      <p:sp>
        <p:nvSpPr>
          <p:cNvPr id="6" name="Rectangle 5"/>
          <p:cNvSpPr/>
          <p:nvPr/>
        </p:nvSpPr>
        <p:spPr>
          <a:xfrm>
            <a:off x="8981039" y="0"/>
            <a:ext cx="3210962" cy="33255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rgbClr val="C00000"/>
                </a:solidFill>
              </a:rPr>
              <a:t>Code to view – VBA to combine and format/copy</a:t>
            </a:r>
            <a:endParaRPr lang="en-AU" sz="1200" dirty="0">
              <a:solidFill>
                <a:srgbClr val="C00000"/>
              </a:solidFill>
            </a:endParaRPr>
          </a:p>
        </p:txBody>
      </p:sp>
    </p:spTree>
    <p:extLst>
      <p:ext uri="{BB962C8B-B14F-4D97-AF65-F5344CB8AC3E}">
        <p14:creationId xmlns:p14="http://schemas.microsoft.com/office/powerpoint/2010/main" val="4072681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8641" y="2150923"/>
            <a:ext cx="10664983" cy="1557629"/>
          </a:xfrm>
          <a:prstGeom prst="rect">
            <a:avLst/>
          </a:prstGeom>
        </p:spPr>
      </p:pic>
      <p:pic>
        <p:nvPicPr>
          <p:cNvPr id="7" name="Picture 6"/>
          <p:cNvPicPr>
            <a:picLocks noChangeAspect="1"/>
          </p:cNvPicPr>
          <p:nvPr/>
        </p:nvPicPr>
        <p:blipFill>
          <a:blip r:embed="rId3"/>
          <a:stretch>
            <a:fillRect/>
          </a:stretch>
        </p:blipFill>
        <p:spPr>
          <a:xfrm>
            <a:off x="108641" y="332556"/>
            <a:ext cx="2136618" cy="1732745"/>
          </a:xfrm>
          <a:prstGeom prst="rect">
            <a:avLst/>
          </a:prstGeom>
        </p:spPr>
      </p:pic>
      <p:pic>
        <p:nvPicPr>
          <p:cNvPr id="8" name="Picture 7"/>
          <p:cNvPicPr>
            <a:picLocks noChangeAspect="1"/>
          </p:cNvPicPr>
          <p:nvPr/>
        </p:nvPicPr>
        <p:blipFill>
          <a:blip r:embed="rId4"/>
          <a:stretch>
            <a:fillRect/>
          </a:stretch>
        </p:blipFill>
        <p:spPr>
          <a:xfrm>
            <a:off x="108641" y="3879795"/>
            <a:ext cx="11878147" cy="2808549"/>
          </a:xfrm>
          <a:prstGeom prst="rect">
            <a:avLst/>
          </a:prstGeom>
        </p:spPr>
      </p:pic>
      <p:sp>
        <p:nvSpPr>
          <p:cNvPr id="9" name="Rectangle 8"/>
          <p:cNvSpPr/>
          <p:nvPr/>
        </p:nvSpPr>
        <p:spPr>
          <a:xfrm>
            <a:off x="8827129" y="0"/>
            <a:ext cx="3364871" cy="3325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rgbClr val="0070C0"/>
                </a:solidFill>
              </a:rPr>
              <a:t>Task to view – T_downloadEachEdfFile</a:t>
            </a:r>
            <a:endParaRPr lang="en-AU" sz="1200" dirty="0">
              <a:solidFill>
                <a:srgbClr val="0070C0"/>
              </a:solidFill>
            </a:endParaRPr>
          </a:p>
        </p:txBody>
      </p:sp>
      <p:sp>
        <p:nvSpPr>
          <p:cNvPr id="10" name="Rectangle 9"/>
          <p:cNvSpPr/>
          <p:nvPr/>
        </p:nvSpPr>
        <p:spPr>
          <a:xfrm>
            <a:off x="8546472" y="2582120"/>
            <a:ext cx="1176951" cy="832919"/>
          </a:xfrm>
          <a:prstGeom prst="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accent6">
                  <a:lumMod val="50000"/>
                </a:schemeClr>
              </a:solidFill>
            </a:endParaRPr>
          </a:p>
        </p:txBody>
      </p:sp>
      <p:sp>
        <p:nvSpPr>
          <p:cNvPr id="11" name="Rectangle 10"/>
          <p:cNvSpPr/>
          <p:nvPr/>
        </p:nvSpPr>
        <p:spPr>
          <a:xfrm>
            <a:off x="9723423" y="4227967"/>
            <a:ext cx="1176951" cy="832919"/>
          </a:xfrm>
          <a:prstGeom prst="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p:cNvSpPr txBox="1"/>
          <p:nvPr/>
        </p:nvSpPr>
        <p:spPr>
          <a:xfrm>
            <a:off x="8564579" y="2335899"/>
            <a:ext cx="1050288" cy="246221"/>
          </a:xfrm>
          <a:prstGeom prst="rect">
            <a:avLst/>
          </a:prstGeom>
          <a:noFill/>
        </p:spPr>
        <p:txBody>
          <a:bodyPr wrap="none" rtlCol="0">
            <a:spAutoFit/>
          </a:bodyPr>
          <a:lstStyle/>
          <a:p>
            <a:r>
              <a:rPr lang="en-AU" sz="1000" dirty="0" smtClean="0">
                <a:solidFill>
                  <a:schemeClr val="accent4">
                    <a:lumMod val="50000"/>
                  </a:schemeClr>
                </a:solidFill>
              </a:rPr>
              <a:t>Function to view</a:t>
            </a:r>
            <a:endParaRPr lang="en-AU" sz="1000" dirty="0">
              <a:solidFill>
                <a:schemeClr val="accent4">
                  <a:lumMod val="50000"/>
                </a:schemeClr>
              </a:solidFill>
            </a:endParaRPr>
          </a:p>
        </p:txBody>
      </p:sp>
      <p:sp>
        <p:nvSpPr>
          <p:cNvPr id="14" name="TextBox 13"/>
          <p:cNvSpPr txBox="1"/>
          <p:nvPr/>
        </p:nvSpPr>
        <p:spPr>
          <a:xfrm>
            <a:off x="9786754" y="3981746"/>
            <a:ext cx="1050288" cy="246221"/>
          </a:xfrm>
          <a:prstGeom prst="rect">
            <a:avLst/>
          </a:prstGeom>
          <a:noFill/>
        </p:spPr>
        <p:txBody>
          <a:bodyPr wrap="none" rtlCol="0">
            <a:spAutoFit/>
          </a:bodyPr>
          <a:lstStyle/>
          <a:p>
            <a:r>
              <a:rPr lang="en-AU" sz="1000" dirty="0" smtClean="0">
                <a:solidFill>
                  <a:schemeClr val="accent4">
                    <a:lumMod val="50000"/>
                  </a:schemeClr>
                </a:solidFill>
              </a:rPr>
              <a:t>Function to view</a:t>
            </a:r>
            <a:endParaRPr lang="en-AU" sz="1000" dirty="0">
              <a:solidFill>
                <a:schemeClr val="accent4">
                  <a:lumMod val="50000"/>
                </a:schemeClr>
              </a:solidFill>
            </a:endParaRPr>
          </a:p>
        </p:txBody>
      </p:sp>
    </p:spTree>
    <p:extLst>
      <p:ext uri="{BB962C8B-B14F-4D97-AF65-F5344CB8AC3E}">
        <p14:creationId xmlns:p14="http://schemas.microsoft.com/office/powerpoint/2010/main" val="1968934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60903" y="2885245"/>
            <a:ext cx="9605727" cy="1641443"/>
          </a:xfrm>
          <a:prstGeom prst="rect">
            <a:avLst/>
          </a:prstGeom>
        </p:spPr>
      </p:pic>
      <p:pic>
        <p:nvPicPr>
          <p:cNvPr id="8" name="Picture 7"/>
          <p:cNvPicPr>
            <a:picLocks noChangeAspect="1"/>
          </p:cNvPicPr>
          <p:nvPr/>
        </p:nvPicPr>
        <p:blipFill>
          <a:blip r:embed="rId3"/>
          <a:stretch>
            <a:fillRect/>
          </a:stretch>
        </p:blipFill>
        <p:spPr>
          <a:xfrm>
            <a:off x="660903" y="658970"/>
            <a:ext cx="2082298" cy="2069562"/>
          </a:xfrm>
          <a:prstGeom prst="rect">
            <a:avLst/>
          </a:prstGeom>
        </p:spPr>
      </p:pic>
      <p:sp>
        <p:nvSpPr>
          <p:cNvPr id="9" name="Rectangle 8"/>
          <p:cNvSpPr/>
          <p:nvPr/>
        </p:nvSpPr>
        <p:spPr>
          <a:xfrm>
            <a:off x="8827129" y="0"/>
            <a:ext cx="3364871" cy="332556"/>
          </a:xfrm>
          <a:prstGeom prst="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chemeClr val="accent4">
                    <a:lumMod val="50000"/>
                  </a:schemeClr>
                </a:solidFill>
              </a:rPr>
              <a:t>Function to view – F_isFileDownloaded</a:t>
            </a:r>
            <a:endParaRPr lang="en-AU" sz="1200" dirty="0">
              <a:solidFill>
                <a:schemeClr val="accent4">
                  <a:lumMod val="50000"/>
                </a:schemeClr>
              </a:solidFill>
            </a:endParaRPr>
          </a:p>
        </p:txBody>
      </p:sp>
    </p:spTree>
    <p:extLst>
      <p:ext uri="{BB962C8B-B14F-4D97-AF65-F5344CB8AC3E}">
        <p14:creationId xmlns:p14="http://schemas.microsoft.com/office/powerpoint/2010/main" val="568618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79009" y="3576911"/>
            <a:ext cx="10646876" cy="1401949"/>
          </a:xfrm>
          <a:prstGeom prst="rect">
            <a:avLst/>
          </a:prstGeom>
        </p:spPr>
      </p:pic>
      <p:pic>
        <p:nvPicPr>
          <p:cNvPr id="7" name="Picture 6"/>
          <p:cNvPicPr>
            <a:picLocks noChangeAspect="1"/>
          </p:cNvPicPr>
          <p:nvPr/>
        </p:nvPicPr>
        <p:blipFill>
          <a:blip r:embed="rId3"/>
          <a:stretch>
            <a:fillRect/>
          </a:stretch>
        </p:blipFill>
        <p:spPr>
          <a:xfrm>
            <a:off x="679009" y="1111644"/>
            <a:ext cx="2100405" cy="2087559"/>
          </a:xfrm>
          <a:prstGeom prst="rect">
            <a:avLst/>
          </a:prstGeom>
        </p:spPr>
      </p:pic>
      <p:sp>
        <p:nvSpPr>
          <p:cNvPr id="8" name="Rectangle 7"/>
          <p:cNvSpPr/>
          <p:nvPr/>
        </p:nvSpPr>
        <p:spPr>
          <a:xfrm>
            <a:off x="8827129" y="0"/>
            <a:ext cx="3364871" cy="332556"/>
          </a:xfrm>
          <a:prstGeom prst="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dirty="0" smtClean="0">
                <a:solidFill>
                  <a:schemeClr val="accent4">
                    <a:lumMod val="50000"/>
                  </a:schemeClr>
                </a:solidFill>
              </a:rPr>
              <a:t>Function to view – F_waitFileCreationWithKeyword</a:t>
            </a:r>
            <a:endParaRPr lang="en-AU" sz="1200" dirty="0">
              <a:solidFill>
                <a:schemeClr val="accent4">
                  <a:lumMod val="50000"/>
                </a:schemeClr>
              </a:solidFill>
            </a:endParaRPr>
          </a:p>
        </p:txBody>
      </p:sp>
    </p:spTree>
    <p:extLst>
      <p:ext uri="{BB962C8B-B14F-4D97-AF65-F5344CB8AC3E}">
        <p14:creationId xmlns:p14="http://schemas.microsoft.com/office/powerpoint/2010/main" val="3106498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726</TotalTime>
  <Words>940</Words>
  <Application>Microsoft Office PowerPoint</Application>
  <PresentationFormat>Widescreen</PresentationFormat>
  <Paragraphs>121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Shipments data download reporting for Supply Chain Management  created with Brity RPA designer/orchestrator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TERRY LEE/IM Engineering /SEAU/Senior Professional/Samsung Electronics</dc:creator>
  <cp:lastModifiedBy>TERRY LEE/IM Engineering /SEAU/Senior Professional/Samsung Electronics</cp:lastModifiedBy>
  <cp:revision>51</cp:revision>
  <dcterms:created xsi:type="dcterms:W3CDTF">2023-05-15T05:45:48Z</dcterms:created>
  <dcterms:modified xsi:type="dcterms:W3CDTF">2023-05-17T07:16:32Z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