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1" r:id="rId4"/>
    <p:sldId id="270" r:id="rId5"/>
    <p:sldId id="257"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79391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4115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9704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7865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83151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C107105-476E-4798-9A22-51E281512696}" type="datetimeFigureOut">
              <a:rPr lang="en-AU" smtClean="0"/>
              <a:t>17/05/2023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86074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C107105-476E-4798-9A22-51E281512696}" type="datetimeFigureOut">
              <a:rPr lang="en-AU" smtClean="0"/>
              <a:t>17/05/2023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06918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C107105-476E-4798-9A22-51E281512696}" type="datetimeFigureOut">
              <a:rPr lang="en-AU" smtClean="0"/>
              <a:t>17/05/2023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04679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07105-476E-4798-9A22-51E281512696}" type="datetimeFigureOut">
              <a:rPr lang="en-AU" smtClean="0"/>
              <a:t>17/05/2023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49619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17/05/2023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93758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17/05/2023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75118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07105-476E-4798-9A22-51E281512696}" type="datetimeFigureOut">
              <a:rPr lang="en-AU" smtClean="0"/>
              <a:t>17/05/2023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9B518-6611-47B8-ADCB-7E945F328B4E}" type="slidenum">
              <a:rPr lang="en-AU" smtClean="0"/>
              <a:t>‹#›</a:t>
            </a:fld>
            <a:endParaRPr lang="en-AU"/>
          </a:p>
        </p:txBody>
      </p:sp>
    </p:spTree>
    <p:extLst>
      <p:ext uri="{BB962C8B-B14F-4D97-AF65-F5344CB8AC3E}">
        <p14:creationId xmlns:p14="http://schemas.microsoft.com/office/powerpoint/2010/main" val="416390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b="1" dirty="0" smtClean="0">
                <a:latin typeface="Times New Roman" panose="02020603050405020304" pitchFamily="18" charset="0"/>
                <a:cs typeface="Times New Roman" panose="02020603050405020304" pitchFamily="18" charset="0"/>
              </a:rPr>
              <a:t>Handle unlock code request from outlook</a:t>
            </a:r>
            <a:br>
              <a:rPr lang="en-AU" b="1" dirty="0" smtClean="0">
                <a:latin typeface="Times New Roman" panose="02020603050405020304" pitchFamily="18" charset="0"/>
                <a:cs typeface="Times New Roman" panose="02020603050405020304" pitchFamily="18" charset="0"/>
              </a:rPr>
            </a:br>
            <a:r>
              <a:rPr lang="en-AU" sz="4900" b="1" dirty="0" smtClean="0">
                <a:latin typeface="Times New Roman" panose="02020603050405020304" pitchFamily="18" charset="0"/>
                <a:cs typeface="Times New Roman" panose="02020603050405020304" pitchFamily="18" charset="0"/>
              </a:rPr>
              <a:t>for Engineering/Telco Operator</a:t>
            </a:r>
            <a:r>
              <a:rPr lang="en-AU" b="1" dirty="0" smtClean="0">
                <a:latin typeface="Times New Roman" panose="02020603050405020304" pitchFamily="18" charset="0"/>
                <a:cs typeface="Times New Roman" panose="02020603050405020304" pitchFamily="18" charset="0"/>
              </a:rPr>
              <a:t/>
            </a:r>
            <a:br>
              <a:rPr lang="en-AU" b="1" dirty="0" smtClean="0">
                <a:latin typeface="Times New Roman" panose="02020603050405020304" pitchFamily="18" charset="0"/>
                <a:cs typeface="Times New Roman" panose="02020603050405020304" pitchFamily="18" charset="0"/>
              </a:rPr>
            </a:br>
            <a:r>
              <a:rPr lang="en-AU" sz="3600" b="1" dirty="0" smtClean="0">
                <a:latin typeface="Times New Roman" panose="02020603050405020304" pitchFamily="18" charset="0"/>
                <a:cs typeface="Times New Roman" panose="02020603050405020304" pitchFamily="18" charset="0"/>
              </a:rPr>
              <a:t>created with UiPath RPA designer/orchestrator</a:t>
            </a:r>
            <a:endParaRPr lang="en-AU"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AU" b="1" dirty="0" smtClean="0">
                <a:latin typeface="Times New Roman" panose="02020603050405020304" pitchFamily="18" charset="0"/>
                <a:cs typeface="Times New Roman" panose="02020603050405020304" pitchFamily="18" charset="0"/>
              </a:rPr>
              <a:t>Terry Lee</a:t>
            </a:r>
            <a:endParaRPr lang="en-A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59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9934" y="543207"/>
            <a:ext cx="2728315" cy="5505641"/>
          </a:xfrm>
          <a:prstGeom prst="rect">
            <a:avLst/>
          </a:prstGeom>
        </p:spPr>
      </p:pic>
      <p:sp>
        <p:nvSpPr>
          <p:cNvPr id="5" name="Rectangle 4"/>
          <p:cNvSpPr/>
          <p:nvPr/>
        </p:nvSpPr>
        <p:spPr>
          <a:xfrm>
            <a:off x="8419724" y="0"/>
            <a:ext cx="3772278"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Sequence to view [3-1] – Add a single Data table to excel</a:t>
            </a:r>
            <a:endParaRPr lang="en-AU" sz="1200" dirty="0">
              <a:solidFill>
                <a:srgbClr val="0070C0"/>
              </a:solidFill>
            </a:endParaRPr>
          </a:p>
        </p:txBody>
      </p:sp>
      <p:sp>
        <p:nvSpPr>
          <p:cNvPr id="7" name="Line Callout 1 6"/>
          <p:cNvSpPr/>
          <p:nvPr/>
        </p:nvSpPr>
        <p:spPr>
          <a:xfrm>
            <a:off x="348333" y="2064187"/>
            <a:ext cx="2704528" cy="688064"/>
          </a:xfrm>
          <a:prstGeom prst="borderCallout1">
            <a:avLst>
              <a:gd name="adj1" fmla="val 15019"/>
              <a:gd name="adj2" fmla="val 96900"/>
              <a:gd name="adj3" fmla="val -69455"/>
              <a:gd name="adj4" fmla="val 122648"/>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err="1">
                <a:solidFill>
                  <a:schemeClr val="tx1"/>
                </a:solidFill>
              </a:rPr>
              <a:t>rowStart</a:t>
            </a:r>
            <a:r>
              <a:rPr lang="en-AU" sz="1000" dirty="0">
                <a:solidFill>
                  <a:schemeClr val="tx1"/>
                </a:solidFill>
              </a:rPr>
              <a:t>: </a:t>
            </a:r>
            <a:r>
              <a:rPr lang="en-AU" sz="1000" dirty="0" err="1">
                <a:solidFill>
                  <a:schemeClr val="tx1"/>
                </a:solidFill>
              </a:rPr>
              <a:t>tmpTable.Rows.Count</a:t>
            </a:r>
            <a:r>
              <a:rPr lang="en-AU" sz="1000" dirty="0">
                <a:solidFill>
                  <a:schemeClr val="tx1"/>
                </a:solidFill>
              </a:rPr>
              <a:t> + 1</a:t>
            </a:r>
          </a:p>
          <a:p>
            <a:r>
              <a:rPr lang="en-AU" sz="1000" dirty="0" err="1">
                <a:solidFill>
                  <a:schemeClr val="tx1"/>
                </a:solidFill>
              </a:rPr>
              <a:t>rowEnd</a:t>
            </a:r>
            <a:r>
              <a:rPr lang="en-AU" sz="1000" dirty="0">
                <a:solidFill>
                  <a:schemeClr val="tx1"/>
                </a:solidFill>
              </a:rPr>
              <a:t>: </a:t>
            </a:r>
            <a:r>
              <a:rPr lang="en-AU" sz="1000" dirty="0" err="1">
                <a:solidFill>
                  <a:schemeClr val="tx1"/>
                </a:solidFill>
              </a:rPr>
              <a:t>rowStart</a:t>
            </a:r>
            <a:r>
              <a:rPr lang="en-AU" sz="1000" dirty="0">
                <a:solidFill>
                  <a:schemeClr val="tx1"/>
                </a:solidFill>
              </a:rPr>
              <a:t> + </a:t>
            </a:r>
            <a:r>
              <a:rPr lang="en-AU" sz="1000" dirty="0" err="1">
                <a:solidFill>
                  <a:schemeClr val="tx1"/>
                </a:solidFill>
              </a:rPr>
              <a:t>dtRequest.Rows.Count</a:t>
            </a:r>
            <a:r>
              <a:rPr lang="en-AU" sz="1000" dirty="0">
                <a:solidFill>
                  <a:schemeClr val="tx1"/>
                </a:solidFill>
              </a:rPr>
              <a:t> -1</a:t>
            </a:r>
          </a:p>
        </p:txBody>
      </p:sp>
      <p:sp>
        <p:nvSpPr>
          <p:cNvPr id="8" name="Line Callout 1 7"/>
          <p:cNvSpPr/>
          <p:nvPr/>
        </p:nvSpPr>
        <p:spPr>
          <a:xfrm>
            <a:off x="348333" y="4110272"/>
            <a:ext cx="2704528" cy="688064"/>
          </a:xfrm>
          <a:prstGeom prst="borderCallout1">
            <a:avLst>
              <a:gd name="adj1" fmla="val 15019"/>
              <a:gd name="adj2" fmla="val 96900"/>
              <a:gd name="adj3" fmla="val -95770"/>
              <a:gd name="adj4" fmla="val 135034"/>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err="1">
                <a:solidFill>
                  <a:schemeClr val="tx1"/>
                </a:solidFill>
              </a:rPr>
              <a:t>startingCell</a:t>
            </a:r>
            <a:r>
              <a:rPr lang="en-AU" sz="1000" dirty="0">
                <a:solidFill>
                  <a:schemeClr val="tx1"/>
                </a:solidFill>
              </a:rPr>
              <a:t>: "A" + </a:t>
            </a:r>
            <a:r>
              <a:rPr lang="en-AU" sz="1000" dirty="0" err="1">
                <a:solidFill>
                  <a:schemeClr val="tx1"/>
                </a:solidFill>
              </a:rPr>
              <a:t>rowStart.ToString</a:t>
            </a:r>
            <a:endParaRPr lang="en-AU" sz="1000" dirty="0">
              <a:solidFill>
                <a:schemeClr val="tx1"/>
              </a:solidFill>
            </a:endParaRPr>
          </a:p>
          <a:p>
            <a:r>
              <a:rPr lang="en-AU" sz="1000" dirty="0" err="1">
                <a:solidFill>
                  <a:schemeClr val="tx1"/>
                </a:solidFill>
              </a:rPr>
              <a:t>DataTable</a:t>
            </a:r>
            <a:r>
              <a:rPr lang="en-AU" sz="1000" dirty="0">
                <a:solidFill>
                  <a:schemeClr val="tx1"/>
                </a:solidFill>
              </a:rPr>
              <a:t>: </a:t>
            </a:r>
            <a:r>
              <a:rPr lang="en-AU" sz="1000" dirty="0" err="1">
                <a:solidFill>
                  <a:schemeClr val="tx1"/>
                </a:solidFill>
              </a:rPr>
              <a:t>dtRequest</a:t>
            </a:r>
            <a:endParaRPr lang="en-AU" sz="1000" dirty="0">
              <a:solidFill>
                <a:schemeClr val="tx1"/>
              </a:solidFill>
            </a:endParaRPr>
          </a:p>
        </p:txBody>
      </p:sp>
      <p:cxnSp>
        <p:nvCxnSpPr>
          <p:cNvPr id="9" name="Straight Connector 8"/>
          <p:cNvCxnSpPr/>
          <p:nvPr/>
        </p:nvCxnSpPr>
        <p:spPr>
          <a:xfrm>
            <a:off x="2951430" y="2616451"/>
            <a:ext cx="706170" cy="21728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55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2039" y="878187"/>
            <a:ext cx="4933340" cy="4834550"/>
          </a:xfrm>
          <a:prstGeom prst="rect">
            <a:avLst/>
          </a:prstGeom>
        </p:spPr>
      </p:pic>
      <p:pic>
        <p:nvPicPr>
          <p:cNvPr id="3" name="Picture 2"/>
          <p:cNvPicPr>
            <a:picLocks noChangeAspect="1"/>
          </p:cNvPicPr>
          <p:nvPr/>
        </p:nvPicPr>
        <p:blipFill>
          <a:blip r:embed="rId3"/>
          <a:stretch>
            <a:fillRect/>
          </a:stretch>
        </p:blipFill>
        <p:spPr>
          <a:xfrm>
            <a:off x="5982926" y="878187"/>
            <a:ext cx="4933340" cy="5498680"/>
          </a:xfrm>
          <a:prstGeom prst="rect">
            <a:avLst/>
          </a:prstGeom>
        </p:spPr>
      </p:pic>
      <p:sp>
        <p:nvSpPr>
          <p:cNvPr id="4" name="Rectangle 3"/>
          <p:cNvSpPr/>
          <p:nvPr/>
        </p:nvSpPr>
        <p:spPr>
          <a:xfrm>
            <a:off x="7849354" y="0"/>
            <a:ext cx="4342647"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Sequence to view [4] – Copy unlock codes (in CSV) to excel</a:t>
            </a:r>
            <a:endParaRPr lang="en-AU" sz="1200" dirty="0">
              <a:solidFill>
                <a:srgbClr val="0070C0"/>
              </a:solidFill>
            </a:endParaRPr>
          </a:p>
        </p:txBody>
      </p:sp>
    </p:spTree>
    <p:extLst>
      <p:ext uri="{BB962C8B-B14F-4D97-AF65-F5344CB8AC3E}">
        <p14:creationId xmlns:p14="http://schemas.microsoft.com/office/powerpoint/2010/main" val="242659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7810" y="1665838"/>
            <a:ext cx="6980222" cy="402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latin typeface="Arial" panose="020B0604020202020204" pitchFamily="34" charset="0"/>
                <a:cs typeface="Arial" panose="020B0604020202020204" pitchFamily="34" charset="0"/>
              </a:rPr>
              <a:t>Disclaimer</a:t>
            </a:r>
          </a:p>
          <a:p>
            <a:pPr algn="ctr"/>
            <a:endParaRPr lang="en-AU" dirty="0">
              <a:latin typeface="Arial" panose="020B0604020202020204" pitchFamily="34" charset="0"/>
              <a:cs typeface="Arial" panose="020B0604020202020204" pitchFamily="34" charset="0"/>
            </a:endParaRPr>
          </a:p>
          <a:p>
            <a:pPr algn="ctr"/>
            <a:r>
              <a:rPr lang="en-AU" dirty="0" smtClean="0">
                <a:latin typeface="Arial" panose="020B0604020202020204" pitchFamily="34" charset="0"/>
                <a:cs typeface="Arial" panose="020B0604020202020204" pitchFamily="34" charset="0"/>
              </a:rPr>
              <a:t>This file does not contain any sensitive corporate data, specific process details, or information pertaining to any particular organization or individuals. Its purpose is to offer a high-level view of the generic steps taken by the authors to address a specific business problem. It serves as a scalable and adaptable template, enabling the replication of these steps for solving similar problems in future. Additionally, it includes technical details that can be partially or entirely reused for ongoing learning and improvement in future projects.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440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0223" y="1658041"/>
            <a:ext cx="10827835" cy="1323439"/>
          </a:xfrm>
          <a:prstGeom prst="rect">
            <a:avLst/>
          </a:prstGeom>
          <a:noFill/>
        </p:spPr>
        <p:txBody>
          <a:bodyPr wrap="square" rtlCol="0">
            <a:spAutoFit/>
          </a:bodyPr>
          <a:lstStyle/>
          <a:p>
            <a:r>
              <a:rPr lang="en-AU" sz="1600" dirty="0" smtClean="0">
                <a:latin typeface="Arial" panose="020B0604020202020204" pitchFamily="34" charset="0"/>
                <a:cs typeface="Arial" panose="020B0604020202020204" pitchFamily="34" charset="0"/>
              </a:rPr>
              <a:t>Business problem</a:t>
            </a:r>
            <a:r>
              <a:rPr lang="en-AU" sz="1600" dirty="0" smtClean="0">
                <a:latin typeface="Arial" panose="020B0604020202020204" pitchFamily="34" charset="0"/>
                <a:cs typeface="Arial" panose="020B0604020202020204" pitchFamily="34" charset="0"/>
              </a:rPr>
              <a:t>: The agents of network operators request unlock code to manufacturer via email to deal with end customer requests. The requests arrive daily with all different formats, and the code look up involves going through approval to receive data from company database system in headquarter residing overseas. </a:t>
            </a:r>
          </a:p>
          <a:p>
            <a:r>
              <a:rPr lang="en-AU" sz="1600" dirty="0" smtClean="0">
                <a:latin typeface="Arial" panose="020B0604020202020204" pitchFamily="34" charset="0"/>
                <a:cs typeface="Arial" panose="020B0604020202020204" pitchFamily="34" charset="0"/>
              </a:rPr>
              <a:t>The process of receiving the requests of disparate forms from multiple agents, compiling them in a single file and request to offshore team and wait for their response consume time and effort. </a:t>
            </a:r>
            <a:endParaRPr lang="en-AU" sz="1600" dirty="0">
              <a:latin typeface="Arial" panose="020B0604020202020204" pitchFamily="34" charset="0"/>
              <a:cs typeface="Arial" panose="020B0604020202020204" pitchFamily="34" charset="0"/>
            </a:endParaRPr>
          </a:p>
        </p:txBody>
      </p:sp>
      <p:sp>
        <p:nvSpPr>
          <p:cNvPr id="5" name="TextBox 4"/>
          <p:cNvSpPr txBox="1"/>
          <p:nvPr/>
        </p:nvSpPr>
        <p:spPr>
          <a:xfrm>
            <a:off x="680223" y="3440065"/>
            <a:ext cx="10827835" cy="1323439"/>
          </a:xfrm>
          <a:prstGeom prst="rect">
            <a:avLst/>
          </a:prstGeom>
          <a:noFill/>
        </p:spPr>
        <p:txBody>
          <a:bodyPr wrap="square" rtlCol="0">
            <a:spAutoFit/>
          </a:bodyPr>
          <a:lstStyle/>
          <a:p>
            <a:r>
              <a:rPr lang="en-AU" sz="1600" dirty="0" smtClean="0">
                <a:solidFill>
                  <a:schemeClr val="accent1">
                    <a:lumMod val="75000"/>
                  </a:schemeClr>
                </a:solidFill>
                <a:latin typeface="Arial" panose="020B0604020202020204" pitchFamily="34" charset="0"/>
                <a:cs typeface="Arial" panose="020B0604020202020204" pitchFamily="34" charset="0"/>
              </a:rPr>
              <a:t>Solution: The generic process including steps: retrieve emails via outlook, extract product number using regex from email body, store them in excel file to manage available/unavailable codes, can be automated using Robotic Process Automation with unattended mode eliminating human involvement when applicable. If available, building internal SQL database with querying via Python to minimize the dependency and delay from requesting overseas team </a:t>
            </a:r>
            <a:r>
              <a:rPr lang="en-AU" sz="1600" dirty="0" smtClean="0">
                <a:solidFill>
                  <a:schemeClr val="accent1">
                    <a:lumMod val="75000"/>
                  </a:schemeClr>
                </a:solidFill>
                <a:latin typeface="Arial" panose="020B0604020202020204" pitchFamily="34" charset="0"/>
                <a:cs typeface="Arial" panose="020B0604020202020204" pitchFamily="34" charset="0"/>
              </a:rPr>
              <a:t>can be an option. </a:t>
            </a:r>
            <a:endParaRPr lang="en-AU" sz="1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758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448451" y="543208"/>
            <a:ext cx="8718592" cy="6156798"/>
          </a:xfrm>
          <a:prstGeom prst="rect">
            <a:avLst/>
          </a:prstGeom>
        </p:spPr>
      </p:pic>
    </p:spTree>
    <p:extLst>
      <p:ext uri="{BB962C8B-B14F-4D97-AF65-F5344CB8AC3E}">
        <p14:creationId xmlns:p14="http://schemas.microsoft.com/office/powerpoint/2010/main" val="257345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2287" y="217283"/>
            <a:ext cx="3348726" cy="6165410"/>
          </a:xfrm>
          <a:prstGeom prst="rect">
            <a:avLst/>
          </a:prstGeom>
        </p:spPr>
      </p:pic>
      <p:pic>
        <p:nvPicPr>
          <p:cNvPr id="3" name="Picture 2"/>
          <p:cNvPicPr>
            <a:picLocks noChangeAspect="1"/>
          </p:cNvPicPr>
          <p:nvPr/>
        </p:nvPicPr>
        <p:blipFill>
          <a:blip r:embed="rId3"/>
          <a:stretch>
            <a:fillRect/>
          </a:stretch>
        </p:blipFill>
        <p:spPr>
          <a:xfrm>
            <a:off x="4412943" y="217283"/>
            <a:ext cx="3431884" cy="6568021"/>
          </a:xfrm>
          <a:prstGeom prst="rect">
            <a:avLst/>
          </a:prstGeom>
        </p:spPr>
      </p:pic>
      <p:sp>
        <p:nvSpPr>
          <p:cNvPr id="4" name="Rectangle 3"/>
          <p:cNvSpPr/>
          <p:nvPr/>
        </p:nvSpPr>
        <p:spPr>
          <a:xfrm>
            <a:off x="1240328" y="2209045"/>
            <a:ext cx="2426328" cy="44362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1779" y="2209045"/>
            <a:ext cx="1300356" cy="246221"/>
          </a:xfrm>
          <a:prstGeom prst="rect">
            <a:avLst/>
          </a:prstGeom>
          <a:noFill/>
        </p:spPr>
        <p:txBody>
          <a:bodyPr wrap="none" rtlCol="0">
            <a:spAutoFit/>
          </a:bodyPr>
          <a:lstStyle/>
          <a:p>
            <a:r>
              <a:rPr lang="en-AU" sz="1000" b="1" dirty="0" smtClean="0">
                <a:solidFill>
                  <a:srgbClr val="0070C0"/>
                </a:solidFill>
              </a:rPr>
              <a:t>Sequence to view [1]</a:t>
            </a:r>
            <a:endParaRPr lang="en-AU" sz="1000" b="1" dirty="0">
              <a:solidFill>
                <a:srgbClr val="0070C0"/>
              </a:solidFill>
            </a:endParaRPr>
          </a:p>
        </p:txBody>
      </p:sp>
      <p:sp>
        <p:nvSpPr>
          <p:cNvPr id="6" name="Rectangle 5"/>
          <p:cNvSpPr/>
          <p:nvPr/>
        </p:nvSpPr>
        <p:spPr>
          <a:xfrm>
            <a:off x="1240328" y="5077485"/>
            <a:ext cx="2426328" cy="44362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6717" y="5077485"/>
            <a:ext cx="1329210" cy="246221"/>
          </a:xfrm>
          <a:prstGeom prst="rect">
            <a:avLst/>
          </a:prstGeom>
          <a:noFill/>
        </p:spPr>
        <p:txBody>
          <a:bodyPr wrap="none" rtlCol="0">
            <a:spAutoFit/>
          </a:bodyPr>
          <a:lstStyle/>
          <a:p>
            <a:r>
              <a:rPr lang="en-AU" sz="1000" b="1" dirty="0" smtClean="0">
                <a:solidFill>
                  <a:srgbClr val="0070C0"/>
                </a:solidFill>
              </a:rPr>
              <a:t>Sequence to view [2]</a:t>
            </a:r>
            <a:endParaRPr lang="en-AU" sz="1000" b="1" dirty="0">
              <a:solidFill>
                <a:srgbClr val="0070C0"/>
              </a:solidFill>
            </a:endParaRPr>
          </a:p>
        </p:txBody>
      </p:sp>
      <p:sp>
        <p:nvSpPr>
          <p:cNvPr id="8" name="Rectangle 7"/>
          <p:cNvSpPr/>
          <p:nvPr/>
        </p:nvSpPr>
        <p:spPr>
          <a:xfrm>
            <a:off x="4606708" y="331204"/>
            <a:ext cx="2998206" cy="6556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7585919" y="412794"/>
            <a:ext cx="1300356" cy="246221"/>
          </a:xfrm>
          <a:prstGeom prst="rect">
            <a:avLst/>
          </a:prstGeom>
          <a:noFill/>
        </p:spPr>
        <p:txBody>
          <a:bodyPr wrap="none" rtlCol="0">
            <a:spAutoFit/>
          </a:bodyPr>
          <a:lstStyle/>
          <a:p>
            <a:r>
              <a:rPr lang="en-AU" sz="1000" b="1" dirty="0" smtClean="0">
                <a:solidFill>
                  <a:srgbClr val="0070C0"/>
                </a:solidFill>
              </a:rPr>
              <a:t>Sequence to view [3]</a:t>
            </a:r>
            <a:endParaRPr lang="en-AU" sz="1000" b="1" dirty="0">
              <a:solidFill>
                <a:srgbClr val="0070C0"/>
              </a:solidFill>
            </a:endParaRPr>
          </a:p>
        </p:txBody>
      </p:sp>
      <p:sp>
        <p:nvSpPr>
          <p:cNvPr id="10" name="Rectangle 9"/>
          <p:cNvSpPr/>
          <p:nvPr/>
        </p:nvSpPr>
        <p:spPr>
          <a:xfrm>
            <a:off x="4625703" y="2928847"/>
            <a:ext cx="2998206" cy="8192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7604914" y="2992331"/>
            <a:ext cx="1300356" cy="246221"/>
          </a:xfrm>
          <a:prstGeom prst="rect">
            <a:avLst/>
          </a:prstGeom>
          <a:noFill/>
        </p:spPr>
        <p:txBody>
          <a:bodyPr wrap="none" rtlCol="0">
            <a:spAutoFit/>
          </a:bodyPr>
          <a:lstStyle/>
          <a:p>
            <a:r>
              <a:rPr lang="en-AU" sz="1000" b="1" dirty="0" smtClean="0">
                <a:solidFill>
                  <a:srgbClr val="0070C0"/>
                </a:solidFill>
              </a:rPr>
              <a:t>Sequence to view [4]</a:t>
            </a:r>
            <a:endParaRPr lang="en-AU" sz="1000" b="1" dirty="0">
              <a:solidFill>
                <a:srgbClr val="0070C0"/>
              </a:solidFill>
            </a:endParaRPr>
          </a:p>
        </p:txBody>
      </p:sp>
      <p:sp>
        <p:nvSpPr>
          <p:cNvPr id="12" name="Rectangle 11"/>
          <p:cNvSpPr/>
          <p:nvPr/>
        </p:nvSpPr>
        <p:spPr>
          <a:xfrm>
            <a:off x="8673221" y="0"/>
            <a:ext cx="3518780"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Overall steps proposed</a:t>
            </a:r>
            <a:endParaRPr lang="en-AU" sz="1200" dirty="0">
              <a:solidFill>
                <a:srgbClr val="0070C0"/>
              </a:solidFill>
            </a:endParaRPr>
          </a:p>
        </p:txBody>
      </p:sp>
      <p:sp>
        <p:nvSpPr>
          <p:cNvPr id="14" name="Rectangle 13"/>
          <p:cNvSpPr/>
          <p:nvPr/>
        </p:nvSpPr>
        <p:spPr>
          <a:xfrm>
            <a:off x="8980834" y="460661"/>
            <a:ext cx="2960216" cy="374298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400" dirty="0" smtClean="0">
                <a:solidFill>
                  <a:schemeClr val="tx1">
                    <a:lumMod val="65000"/>
                    <a:lumOff val="35000"/>
                  </a:schemeClr>
                </a:solidFill>
              </a:rPr>
              <a:t>Summary of automated steps</a:t>
            </a:r>
          </a:p>
          <a:p>
            <a:endParaRPr lang="en-AU" sz="1400" dirty="0">
              <a:solidFill>
                <a:schemeClr val="tx1">
                  <a:lumMod val="65000"/>
                  <a:lumOff val="35000"/>
                </a:schemeClr>
              </a:solidFill>
            </a:endParaRPr>
          </a:p>
          <a:p>
            <a:r>
              <a:rPr lang="en-AU" sz="1400" dirty="0" smtClean="0">
                <a:solidFill>
                  <a:schemeClr val="tx1">
                    <a:lumMod val="65000"/>
                    <a:lumOff val="35000"/>
                  </a:schemeClr>
                </a:solidFill>
              </a:rPr>
              <a:t>1. Login to corp portal</a:t>
            </a:r>
          </a:p>
          <a:p>
            <a:r>
              <a:rPr lang="en-AU" sz="1400" dirty="0" smtClean="0">
                <a:solidFill>
                  <a:schemeClr val="tx1">
                    <a:lumMod val="65000"/>
                    <a:lumOff val="35000"/>
                  </a:schemeClr>
                </a:solidFill>
              </a:rPr>
              <a:t>2. Open outlook and receive all emails</a:t>
            </a:r>
          </a:p>
          <a:p>
            <a:r>
              <a:rPr lang="en-AU" sz="1400" dirty="0" smtClean="0">
                <a:solidFill>
                  <a:schemeClr val="tx1">
                    <a:lumMod val="65000"/>
                    <a:lumOff val="35000"/>
                  </a:schemeClr>
                </a:solidFill>
              </a:rPr>
              <a:t>3. Scan specific folder in outlook, turn into data table and re-arrange to subfolders</a:t>
            </a:r>
          </a:p>
          <a:p>
            <a:r>
              <a:rPr lang="en-AU" sz="1400" dirty="0" smtClean="0">
                <a:solidFill>
                  <a:schemeClr val="tx1">
                    <a:lumMod val="65000"/>
                    <a:lumOff val="35000"/>
                  </a:schemeClr>
                </a:solidFill>
              </a:rPr>
              <a:t>4. Append data tables to master excel file</a:t>
            </a:r>
          </a:p>
          <a:p>
            <a:r>
              <a:rPr lang="en-AU" sz="1400" dirty="0" smtClean="0">
                <a:solidFill>
                  <a:schemeClr val="tx1">
                    <a:lumMod val="65000"/>
                    <a:lumOff val="35000"/>
                  </a:schemeClr>
                </a:solidFill>
              </a:rPr>
              <a:t>5. Send summary via email</a:t>
            </a:r>
          </a:p>
          <a:p>
            <a:endParaRPr lang="en-AU" sz="1400" dirty="0">
              <a:solidFill>
                <a:schemeClr val="tx1">
                  <a:lumMod val="65000"/>
                  <a:lumOff val="35000"/>
                </a:schemeClr>
              </a:solidFill>
            </a:endParaRPr>
          </a:p>
          <a:p>
            <a:r>
              <a:rPr lang="en-AU" sz="1400" dirty="0" smtClean="0">
                <a:solidFill>
                  <a:schemeClr val="tx1">
                    <a:lumMod val="65000"/>
                    <a:lumOff val="35000"/>
                  </a:schemeClr>
                </a:solidFill>
              </a:rPr>
              <a:t>Schedule it as unattended run daily at 8pm including weekends (agent request can arrive 7 days / wk)</a:t>
            </a:r>
          </a:p>
        </p:txBody>
      </p:sp>
    </p:spTree>
    <p:extLst>
      <p:ext uri="{BB962C8B-B14F-4D97-AF65-F5344CB8AC3E}">
        <p14:creationId xmlns:p14="http://schemas.microsoft.com/office/powerpoint/2010/main" val="421945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8961" y="923454"/>
            <a:ext cx="5289780" cy="4635374"/>
          </a:xfrm>
          <a:prstGeom prst="rect">
            <a:avLst/>
          </a:prstGeom>
        </p:spPr>
      </p:pic>
      <p:pic>
        <p:nvPicPr>
          <p:cNvPr id="3" name="Picture 2"/>
          <p:cNvPicPr>
            <a:picLocks noChangeAspect="1"/>
          </p:cNvPicPr>
          <p:nvPr/>
        </p:nvPicPr>
        <p:blipFill>
          <a:blip r:embed="rId3"/>
          <a:stretch>
            <a:fillRect/>
          </a:stretch>
        </p:blipFill>
        <p:spPr>
          <a:xfrm>
            <a:off x="6184538" y="1239832"/>
            <a:ext cx="5289780" cy="4318996"/>
          </a:xfrm>
          <a:prstGeom prst="rect">
            <a:avLst/>
          </a:prstGeom>
        </p:spPr>
      </p:pic>
      <p:sp>
        <p:nvSpPr>
          <p:cNvPr id="4" name="Rectangle 3"/>
          <p:cNvSpPr/>
          <p:nvPr/>
        </p:nvSpPr>
        <p:spPr>
          <a:xfrm>
            <a:off x="8455937" y="0"/>
            <a:ext cx="3736064"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Sequence to view [1] – Open Outlook to retrieve emails</a:t>
            </a:r>
            <a:endParaRPr lang="en-AU" sz="1200" dirty="0">
              <a:solidFill>
                <a:srgbClr val="0070C0"/>
              </a:solidFill>
            </a:endParaRPr>
          </a:p>
        </p:txBody>
      </p:sp>
    </p:spTree>
    <p:extLst>
      <p:ext uri="{BB962C8B-B14F-4D97-AF65-F5344CB8AC3E}">
        <p14:creationId xmlns:p14="http://schemas.microsoft.com/office/powerpoint/2010/main" val="301190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4941" y="570368"/>
            <a:ext cx="3655245" cy="5468293"/>
          </a:xfrm>
          <a:prstGeom prst="rect">
            <a:avLst/>
          </a:prstGeom>
        </p:spPr>
      </p:pic>
      <p:pic>
        <p:nvPicPr>
          <p:cNvPr id="5" name="Picture 4"/>
          <p:cNvPicPr>
            <a:picLocks noChangeAspect="1"/>
          </p:cNvPicPr>
          <p:nvPr/>
        </p:nvPicPr>
        <p:blipFill>
          <a:blip r:embed="rId3"/>
          <a:stretch>
            <a:fillRect/>
          </a:stretch>
        </p:blipFill>
        <p:spPr>
          <a:xfrm>
            <a:off x="6402697" y="1648012"/>
            <a:ext cx="3788808" cy="3313004"/>
          </a:xfrm>
          <a:prstGeom prst="rect">
            <a:avLst/>
          </a:prstGeom>
        </p:spPr>
      </p:pic>
      <p:sp>
        <p:nvSpPr>
          <p:cNvPr id="7" name="Rectangle 6"/>
          <p:cNvSpPr/>
          <p:nvPr/>
        </p:nvSpPr>
        <p:spPr>
          <a:xfrm>
            <a:off x="8573632" y="0"/>
            <a:ext cx="3618369"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Sequence to view [2] – Loop through each email</a:t>
            </a:r>
            <a:endParaRPr lang="en-AU" sz="1200" dirty="0">
              <a:solidFill>
                <a:srgbClr val="0070C0"/>
              </a:solidFill>
            </a:endParaRPr>
          </a:p>
        </p:txBody>
      </p:sp>
      <p:sp>
        <p:nvSpPr>
          <p:cNvPr id="8" name="Line Callout 1 7"/>
          <p:cNvSpPr/>
          <p:nvPr/>
        </p:nvSpPr>
        <p:spPr>
          <a:xfrm>
            <a:off x="217283" y="2736755"/>
            <a:ext cx="2100404" cy="1346358"/>
          </a:xfrm>
          <a:prstGeom prst="borderCallout1">
            <a:avLst>
              <a:gd name="adj1" fmla="val 15019"/>
              <a:gd name="adj2" fmla="val 96900"/>
              <a:gd name="adj3" fmla="val 2984"/>
              <a:gd name="adj4" fmla="val 170323"/>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tx1"/>
                </a:solidFill>
              </a:rPr>
              <a:t>User regular expression to extract all 15 digits </a:t>
            </a:r>
            <a:r>
              <a:rPr lang="en-AU" sz="1000" dirty="0" smtClean="0">
                <a:solidFill>
                  <a:schemeClr val="tx1"/>
                </a:solidFill>
              </a:rPr>
              <a:t>serial number from </a:t>
            </a:r>
            <a:r>
              <a:rPr lang="en-AU" sz="1000" dirty="0" smtClean="0">
                <a:solidFill>
                  <a:schemeClr val="tx1"/>
                </a:solidFill>
              </a:rPr>
              <a:t>email body</a:t>
            </a:r>
          </a:p>
          <a:p>
            <a:endParaRPr lang="en-AU" sz="1000" dirty="0">
              <a:solidFill>
                <a:schemeClr val="tx1"/>
              </a:solidFill>
            </a:endParaRPr>
          </a:p>
          <a:p>
            <a:r>
              <a:rPr lang="en-AU" sz="1000" dirty="0" smtClean="0">
                <a:solidFill>
                  <a:schemeClr val="tx1"/>
                </a:solidFill>
              </a:rPr>
              <a:t>Input</a:t>
            </a:r>
            <a:r>
              <a:rPr lang="en-AU" sz="1000" dirty="0">
                <a:solidFill>
                  <a:schemeClr val="tx1"/>
                </a:solidFill>
              </a:rPr>
              <a:t>: item.body</a:t>
            </a:r>
          </a:p>
          <a:p>
            <a:r>
              <a:rPr lang="en-AU" sz="1000" dirty="0">
                <a:solidFill>
                  <a:schemeClr val="tx1"/>
                </a:solidFill>
              </a:rPr>
              <a:t>Pattern: "\D(\d{15})\D“</a:t>
            </a:r>
          </a:p>
          <a:p>
            <a:r>
              <a:rPr lang="en-AU" sz="1000" dirty="0">
                <a:solidFill>
                  <a:schemeClr val="tx1"/>
                </a:solidFill>
              </a:rPr>
              <a:t>Result: strExtracted</a:t>
            </a:r>
          </a:p>
        </p:txBody>
      </p:sp>
      <p:sp>
        <p:nvSpPr>
          <p:cNvPr id="9" name="Rectangle 8"/>
          <p:cNvSpPr/>
          <p:nvPr/>
        </p:nvSpPr>
        <p:spPr>
          <a:xfrm>
            <a:off x="2788468" y="5232902"/>
            <a:ext cx="3078178" cy="65185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1197735" y="5232902"/>
            <a:ext cx="1423970" cy="246221"/>
          </a:xfrm>
          <a:prstGeom prst="rect">
            <a:avLst/>
          </a:prstGeom>
          <a:noFill/>
        </p:spPr>
        <p:txBody>
          <a:bodyPr wrap="square" rtlCol="0">
            <a:spAutoFit/>
          </a:bodyPr>
          <a:lstStyle/>
          <a:p>
            <a:r>
              <a:rPr lang="en-AU" sz="1000" b="1" dirty="0" smtClean="0">
                <a:solidFill>
                  <a:srgbClr val="0070C0"/>
                </a:solidFill>
              </a:rPr>
              <a:t>Sequence to view [2-1]</a:t>
            </a:r>
            <a:endParaRPr lang="en-AU" sz="1000" b="1" dirty="0">
              <a:solidFill>
                <a:srgbClr val="0070C0"/>
              </a:solidFill>
            </a:endParaRPr>
          </a:p>
        </p:txBody>
      </p:sp>
    </p:spTree>
    <p:extLst>
      <p:ext uri="{BB962C8B-B14F-4D97-AF65-F5344CB8AC3E}">
        <p14:creationId xmlns:p14="http://schemas.microsoft.com/office/powerpoint/2010/main" val="196893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10601" y="860079"/>
            <a:ext cx="3171230" cy="5142368"/>
          </a:xfrm>
          <a:prstGeom prst="rect">
            <a:avLst/>
          </a:prstGeom>
        </p:spPr>
      </p:pic>
      <p:sp>
        <p:nvSpPr>
          <p:cNvPr id="4" name="Rectangle 3"/>
          <p:cNvSpPr/>
          <p:nvPr/>
        </p:nvSpPr>
        <p:spPr>
          <a:xfrm>
            <a:off x="8483098" y="0"/>
            <a:ext cx="3708904"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Sequence to view [2-1] – Add to Data table, move folder</a:t>
            </a:r>
            <a:endParaRPr lang="en-AU" sz="1200" dirty="0">
              <a:solidFill>
                <a:srgbClr val="0070C0"/>
              </a:solidFill>
            </a:endParaRPr>
          </a:p>
        </p:txBody>
      </p:sp>
      <p:sp>
        <p:nvSpPr>
          <p:cNvPr id="5" name="Line Callout 1 4"/>
          <p:cNvSpPr/>
          <p:nvPr/>
        </p:nvSpPr>
        <p:spPr>
          <a:xfrm>
            <a:off x="346490" y="3576118"/>
            <a:ext cx="2704528" cy="688064"/>
          </a:xfrm>
          <a:prstGeom prst="borderCallout1">
            <a:avLst>
              <a:gd name="adj1" fmla="val 15019"/>
              <a:gd name="adj2" fmla="val 96900"/>
              <a:gd name="adj3" fmla="val -35244"/>
              <a:gd name="adj4" fmla="val 145411"/>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a:solidFill>
                  <a:schemeClr val="tx1"/>
                </a:solidFill>
              </a:rPr>
              <a:t>Input</a:t>
            </a:r>
          </a:p>
          <a:p>
            <a:r>
              <a:rPr lang="en-AU" sz="1000" dirty="0" err="1">
                <a:solidFill>
                  <a:schemeClr val="tx1"/>
                </a:solidFill>
              </a:rPr>
              <a:t>ArrayRow</a:t>
            </a:r>
            <a:r>
              <a:rPr lang="en-AU" sz="1000" dirty="0">
                <a:solidFill>
                  <a:schemeClr val="tx1"/>
                </a:solidFill>
              </a:rPr>
              <a:t>: {Subject, Sender, </a:t>
            </a:r>
            <a:r>
              <a:rPr lang="en-AU" sz="1000" dirty="0" err="1">
                <a:solidFill>
                  <a:schemeClr val="tx1"/>
                </a:solidFill>
              </a:rPr>
              <a:t>DateSent</a:t>
            </a:r>
            <a:r>
              <a:rPr lang="en-AU" sz="1000" dirty="0">
                <a:solidFill>
                  <a:schemeClr val="tx1"/>
                </a:solidFill>
              </a:rPr>
              <a:t>, </a:t>
            </a:r>
            <a:r>
              <a:rPr lang="en-AU" sz="1000" dirty="0" err="1">
                <a:solidFill>
                  <a:schemeClr val="tx1"/>
                </a:solidFill>
              </a:rPr>
              <a:t>item.ToString.Trim</a:t>
            </a:r>
            <a:r>
              <a:rPr lang="en-AU" sz="1000" dirty="0">
                <a:solidFill>
                  <a:schemeClr val="tx1"/>
                </a:solidFill>
              </a:rPr>
              <a:t>()}</a:t>
            </a:r>
          </a:p>
        </p:txBody>
      </p:sp>
    </p:spTree>
    <p:extLst>
      <p:ext uri="{BB962C8B-B14F-4D97-AF65-F5344CB8AC3E}">
        <p14:creationId xmlns:p14="http://schemas.microsoft.com/office/powerpoint/2010/main" val="56861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7445" y="1304407"/>
            <a:ext cx="4388290" cy="4423909"/>
          </a:xfrm>
          <a:prstGeom prst="rect">
            <a:avLst/>
          </a:prstGeom>
        </p:spPr>
      </p:pic>
      <p:sp>
        <p:nvSpPr>
          <p:cNvPr id="3" name="Rectangle 2"/>
          <p:cNvSpPr/>
          <p:nvPr/>
        </p:nvSpPr>
        <p:spPr>
          <a:xfrm>
            <a:off x="8673221" y="0"/>
            <a:ext cx="3518780"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Sequence to view [3] – Add Data tables to excel</a:t>
            </a:r>
            <a:endParaRPr lang="en-AU" sz="1200" dirty="0">
              <a:solidFill>
                <a:srgbClr val="0070C0"/>
              </a:solidFill>
            </a:endParaRPr>
          </a:p>
        </p:txBody>
      </p:sp>
      <p:sp>
        <p:nvSpPr>
          <p:cNvPr id="4" name="Rectangle 3"/>
          <p:cNvSpPr/>
          <p:nvPr/>
        </p:nvSpPr>
        <p:spPr>
          <a:xfrm>
            <a:off x="3512744" y="2824680"/>
            <a:ext cx="3413157" cy="73333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2006239" y="2824680"/>
            <a:ext cx="1578932" cy="246221"/>
          </a:xfrm>
          <a:prstGeom prst="rect">
            <a:avLst/>
          </a:prstGeom>
          <a:noFill/>
        </p:spPr>
        <p:txBody>
          <a:bodyPr wrap="square" rtlCol="0">
            <a:spAutoFit/>
          </a:bodyPr>
          <a:lstStyle/>
          <a:p>
            <a:r>
              <a:rPr lang="en-AU" sz="1000" b="1" dirty="0" smtClean="0">
                <a:solidFill>
                  <a:srgbClr val="0070C0"/>
                </a:solidFill>
              </a:rPr>
              <a:t>Sequence to view [3-1]</a:t>
            </a:r>
            <a:endParaRPr lang="en-AU" sz="1000" b="1" dirty="0">
              <a:solidFill>
                <a:srgbClr val="0070C0"/>
              </a:solidFill>
            </a:endParaRPr>
          </a:p>
        </p:txBody>
      </p:sp>
    </p:spTree>
    <p:extLst>
      <p:ext uri="{BB962C8B-B14F-4D97-AF65-F5344CB8AC3E}">
        <p14:creationId xmlns:p14="http://schemas.microsoft.com/office/powerpoint/2010/main" val="3106498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509</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Handle unlock code request from outlook for Engineering/Telco Operator created with UiPath RPA designer/orchestrator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TERRY LEE/IM Engineering /SEAU/Senior Professional/Samsung Electronics</dc:creator>
  <cp:lastModifiedBy>TERRY LEE/IM Engineering /SEAU/Senior Professional/Samsung Electronics</cp:lastModifiedBy>
  <cp:revision>53</cp:revision>
  <dcterms:created xsi:type="dcterms:W3CDTF">2023-05-15T05:45:48Z</dcterms:created>
  <dcterms:modified xsi:type="dcterms:W3CDTF">2023-05-17T07:16:30Z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