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33B8901A-47CC-4FA6-A26E-B28130BE21CF}" type="datetimeFigureOut">
              <a:rPr lang="en-AU" smtClean="0"/>
              <a:t>18/05/2023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D083F0-2CC2-4DFA-8374-5ECED630DD30}" type="slidenum">
              <a:rPr lang="en-AU" smtClean="0"/>
              <a:t>‹#›</a:t>
            </a:fld>
            <a:endParaRPr lang="en-AU"/>
          </a:p>
        </p:txBody>
      </p:sp>
    </p:spTree>
    <p:extLst>
      <p:ext uri="{BB962C8B-B14F-4D97-AF65-F5344CB8AC3E}">
        <p14:creationId xmlns:p14="http://schemas.microsoft.com/office/powerpoint/2010/main" val="197050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3B8901A-47CC-4FA6-A26E-B28130BE21CF}" type="datetimeFigureOut">
              <a:rPr lang="en-AU" smtClean="0"/>
              <a:t>18/05/2023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D083F0-2CC2-4DFA-8374-5ECED630DD30}" type="slidenum">
              <a:rPr lang="en-AU" smtClean="0"/>
              <a:t>‹#›</a:t>
            </a:fld>
            <a:endParaRPr lang="en-AU"/>
          </a:p>
        </p:txBody>
      </p:sp>
    </p:spTree>
    <p:extLst>
      <p:ext uri="{BB962C8B-B14F-4D97-AF65-F5344CB8AC3E}">
        <p14:creationId xmlns:p14="http://schemas.microsoft.com/office/powerpoint/2010/main" val="1534998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3B8901A-47CC-4FA6-A26E-B28130BE21CF}" type="datetimeFigureOut">
              <a:rPr lang="en-AU" smtClean="0"/>
              <a:t>18/05/2023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D083F0-2CC2-4DFA-8374-5ECED630DD30}" type="slidenum">
              <a:rPr lang="en-AU" smtClean="0"/>
              <a:t>‹#›</a:t>
            </a:fld>
            <a:endParaRPr lang="en-AU"/>
          </a:p>
        </p:txBody>
      </p:sp>
    </p:spTree>
    <p:extLst>
      <p:ext uri="{BB962C8B-B14F-4D97-AF65-F5344CB8AC3E}">
        <p14:creationId xmlns:p14="http://schemas.microsoft.com/office/powerpoint/2010/main" val="359933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3B8901A-47CC-4FA6-A26E-B28130BE21CF}" type="datetimeFigureOut">
              <a:rPr lang="en-AU" smtClean="0"/>
              <a:t>18/05/2023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D083F0-2CC2-4DFA-8374-5ECED630DD30}" type="slidenum">
              <a:rPr lang="en-AU" smtClean="0"/>
              <a:t>‹#›</a:t>
            </a:fld>
            <a:endParaRPr lang="en-AU"/>
          </a:p>
        </p:txBody>
      </p:sp>
    </p:spTree>
    <p:extLst>
      <p:ext uri="{BB962C8B-B14F-4D97-AF65-F5344CB8AC3E}">
        <p14:creationId xmlns:p14="http://schemas.microsoft.com/office/powerpoint/2010/main" val="2520573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B8901A-47CC-4FA6-A26E-B28130BE21CF}" type="datetimeFigureOut">
              <a:rPr lang="en-AU" smtClean="0"/>
              <a:t>18/05/2023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D083F0-2CC2-4DFA-8374-5ECED630DD30}" type="slidenum">
              <a:rPr lang="en-AU" smtClean="0"/>
              <a:t>‹#›</a:t>
            </a:fld>
            <a:endParaRPr lang="en-AU"/>
          </a:p>
        </p:txBody>
      </p:sp>
    </p:spTree>
    <p:extLst>
      <p:ext uri="{BB962C8B-B14F-4D97-AF65-F5344CB8AC3E}">
        <p14:creationId xmlns:p14="http://schemas.microsoft.com/office/powerpoint/2010/main" val="202811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33B8901A-47CC-4FA6-A26E-B28130BE21CF}" type="datetimeFigureOut">
              <a:rPr lang="en-AU" smtClean="0"/>
              <a:t>18/05/2023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6D083F0-2CC2-4DFA-8374-5ECED630DD30}" type="slidenum">
              <a:rPr lang="en-AU" smtClean="0"/>
              <a:t>‹#›</a:t>
            </a:fld>
            <a:endParaRPr lang="en-AU"/>
          </a:p>
        </p:txBody>
      </p:sp>
    </p:spTree>
    <p:extLst>
      <p:ext uri="{BB962C8B-B14F-4D97-AF65-F5344CB8AC3E}">
        <p14:creationId xmlns:p14="http://schemas.microsoft.com/office/powerpoint/2010/main" val="3226417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33B8901A-47CC-4FA6-A26E-B28130BE21CF}" type="datetimeFigureOut">
              <a:rPr lang="en-AU" smtClean="0"/>
              <a:t>18/05/2023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6D083F0-2CC2-4DFA-8374-5ECED630DD30}" type="slidenum">
              <a:rPr lang="en-AU" smtClean="0"/>
              <a:t>‹#›</a:t>
            </a:fld>
            <a:endParaRPr lang="en-AU"/>
          </a:p>
        </p:txBody>
      </p:sp>
    </p:spTree>
    <p:extLst>
      <p:ext uri="{BB962C8B-B14F-4D97-AF65-F5344CB8AC3E}">
        <p14:creationId xmlns:p14="http://schemas.microsoft.com/office/powerpoint/2010/main" val="1412630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33B8901A-47CC-4FA6-A26E-B28130BE21CF}" type="datetimeFigureOut">
              <a:rPr lang="en-AU" smtClean="0"/>
              <a:t>18/05/2023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6D083F0-2CC2-4DFA-8374-5ECED630DD30}" type="slidenum">
              <a:rPr lang="en-AU" smtClean="0"/>
              <a:t>‹#›</a:t>
            </a:fld>
            <a:endParaRPr lang="en-AU"/>
          </a:p>
        </p:txBody>
      </p:sp>
    </p:spTree>
    <p:extLst>
      <p:ext uri="{BB962C8B-B14F-4D97-AF65-F5344CB8AC3E}">
        <p14:creationId xmlns:p14="http://schemas.microsoft.com/office/powerpoint/2010/main" val="83390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8901A-47CC-4FA6-A26E-B28130BE21CF}" type="datetimeFigureOut">
              <a:rPr lang="en-AU" smtClean="0"/>
              <a:t>18/05/2023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6D083F0-2CC2-4DFA-8374-5ECED630DD30}" type="slidenum">
              <a:rPr lang="en-AU" smtClean="0"/>
              <a:t>‹#›</a:t>
            </a:fld>
            <a:endParaRPr lang="en-AU"/>
          </a:p>
        </p:txBody>
      </p:sp>
    </p:spTree>
    <p:extLst>
      <p:ext uri="{BB962C8B-B14F-4D97-AF65-F5344CB8AC3E}">
        <p14:creationId xmlns:p14="http://schemas.microsoft.com/office/powerpoint/2010/main" val="1527611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B8901A-47CC-4FA6-A26E-B28130BE21CF}" type="datetimeFigureOut">
              <a:rPr lang="en-AU" smtClean="0"/>
              <a:t>18/05/2023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6D083F0-2CC2-4DFA-8374-5ECED630DD30}" type="slidenum">
              <a:rPr lang="en-AU" smtClean="0"/>
              <a:t>‹#›</a:t>
            </a:fld>
            <a:endParaRPr lang="en-AU"/>
          </a:p>
        </p:txBody>
      </p:sp>
    </p:spTree>
    <p:extLst>
      <p:ext uri="{BB962C8B-B14F-4D97-AF65-F5344CB8AC3E}">
        <p14:creationId xmlns:p14="http://schemas.microsoft.com/office/powerpoint/2010/main" val="262256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B8901A-47CC-4FA6-A26E-B28130BE21CF}" type="datetimeFigureOut">
              <a:rPr lang="en-AU" smtClean="0"/>
              <a:t>18/05/2023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6D083F0-2CC2-4DFA-8374-5ECED630DD30}" type="slidenum">
              <a:rPr lang="en-AU" smtClean="0"/>
              <a:t>‹#›</a:t>
            </a:fld>
            <a:endParaRPr lang="en-AU"/>
          </a:p>
        </p:txBody>
      </p:sp>
    </p:spTree>
    <p:extLst>
      <p:ext uri="{BB962C8B-B14F-4D97-AF65-F5344CB8AC3E}">
        <p14:creationId xmlns:p14="http://schemas.microsoft.com/office/powerpoint/2010/main" val="3758541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8901A-47CC-4FA6-A26E-B28130BE21CF}" type="datetimeFigureOut">
              <a:rPr lang="en-AU" smtClean="0"/>
              <a:t>18/05/2023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083F0-2CC2-4DFA-8374-5ECED630DD30}" type="slidenum">
              <a:rPr lang="en-AU" smtClean="0"/>
              <a:t>‹#›</a:t>
            </a:fld>
            <a:endParaRPr lang="en-AU"/>
          </a:p>
        </p:txBody>
      </p:sp>
    </p:spTree>
    <p:extLst>
      <p:ext uri="{BB962C8B-B14F-4D97-AF65-F5344CB8AC3E}">
        <p14:creationId xmlns:p14="http://schemas.microsoft.com/office/powerpoint/2010/main" val="2641537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524000" y="1122363"/>
            <a:ext cx="9144000" cy="2387600"/>
          </a:xfrm>
        </p:spPr>
        <p:txBody>
          <a:bodyPr>
            <a:normAutofit fontScale="90000"/>
          </a:bodyPr>
          <a:lstStyle/>
          <a:p>
            <a:r>
              <a:rPr lang="en-AU" b="1" dirty="0" smtClean="0">
                <a:latin typeface="Times New Roman" panose="02020603050405020304" pitchFamily="18" charset="0"/>
                <a:cs typeface="Times New Roman" panose="02020603050405020304" pitchFamily="18" charset="0"/>
              </a:rPr>
              <a:t>Parallel projects status monitoring</a:t>
            </a:r>
            <a:br>
              <a:rPr lang="en-AU" b="1" dirty="0" smtClean="0">
                <a:latin typeface="Times New Roman" panose="02020603050405020304" pitchFamily="18" charset="0"/>
                <a:cs typeface="Times New Roman" panose="02020603050405020304" pitchFamily="18" charset="0"/>
              </a:rPr>
            </a:br>
            <a:r>
              <a:rPr lang="en-AU" sz="4900" b="1" dirty="0" smtClean="0">
                <a:latin typeface="Times New Roman" panose="02020603050405020304" pitchFamily="18" charset="0"/>
                <a:cs typeface="Times New Roman" panose="02020603050405020304" pitchFamily="18" charset="0"/>
              </a:rPr>
              <a:t>for Engineering operation</a:t>
            </a:r>
            <a:br>
              <a:rPr lang="en-AU" sz="4900" b="1" dirty="0" smtClean="0">
                <a:latin typeface="Times New Roman" panose="02020603050405020304" pitchFamily="18" charset="0"/>
                <a:cs typeface="Times New Roman" panose="02020603050405020304" pitchFamily="18" charset="0"/>
              </a:rPr>
            </a:br>
            <a:r>
              <a:rPr lang="en-AU" sz="3600" b="1" dirty="0" smtClean="0">
                <a:latin typeface="Times New Roman" panose="02020603050405020304" pitchFamily="18" charset="0"/>
                <a:cs typeface="Times New Roman" panose="02020603050405020304" pitchFamily="18" charset="0"/>
              </a:rPr>
              <a:t>created with Python Pandas/</a:t>
            </a:r>
            <a:r>
              <a:rPr lang="en-AU" sz="3600" b="1" dirty="0" err="1" smtClean="0">
                <a:latin typeface="Times New Roman" panose="02020603050405020304" pitchFamily="18" charset="0"/>
                <a:cs typeface="Times New Roman" panose="02020603050405020304" pitchFamily="18" charset="0"/>
              </a:rPr>
              <a:t>mySQL</a:t>
            </a:r>
            <a:r>
              <a:rPr lang="en-AU" sz="3600" b="1" dirty="0" smtClean="0">
                <a:latin typeface="Times New Roman" panose="02020603050405020304" pitchFamily="18" charset="0"/>
                <a:cs typeface="Times New Roman" panose="02020603050405020304" pitchFamily="18" charset="0"/>
              </a:rPr>
              <a:t>/</a:t>
            </a:r>
            <a:r>
              <a:rPr lang="en-AU" sz="3600" b="1" dirty="0" err="1" smtClean="0">
                <a:latin typeface="Times New Roman" panose="02020603050405020304" pitchFamily="18" charset="0"/>
                <a:cs typeface="Times New Roman" panose="02020603050405020304" pitchFamily="18" charset="0"/>
              </a:rPr>
              <a:t>Brity</a:t>
            </a:r>
            <a:r>
              <a:rPr lang="en-AU" sz="3600" b="1" dirty="0" smtClean="0">
                <a:latin typeface="Times New Roman" panose="02020603050405020304" pitchFamily="18" charset="0"/>
                <a:cs typeface="Times New Roman" panose="02020603050405020304" pitchFamily="18" charset="0"/>
              </a:rPr>
              <a:t> RPA</a:t>
            </a:r>
            <a:endParaRPr lang="en-AU" sz="3600" b="1" dirty="0">
              <a:latin typeface="Times New Roman" panose="02020603050405020304" pitchFamily="18" charset="0"/>
              <a:cs typeface="Times New Roman" panose="02020603050405020304" pitchFamily="18" charset="0"/>
            </a:endParaRPr>
          </a:p>
        </p:txBody>
      </p:sp>
      <p:sp>
        <p:nvSpPr>
          <p:cNvPr id="5" name="Subtitle 2"/>
          <p:cNvSpPr>
            <a:spLocks noGrp="1"/>
          </p:cNvSpPr>
          <p:nvPr>
            <p:ph type="subTitle" idx="1"/>
          </p:nvPr>
        </p:nvSpPr>
        <p:spPr>
          <a:xfrm>
            <a:off x="1524000" y="3602038"/>
            <a:ext cx="9144000" cy="1655762"/>
          </a:xfrm>
        </p:spPr>
        <p:txBody>
          <a:bodyPr/>
          <a:lstStyle/>
          <a:p>
            <a:r>
              <a:rPr lang="en-AU" b="1" dirty="0" smtClean="0">
                <a:latin typeface="Times New Roman" panose="02020603050405020304" pitchFamily="18" charset="0"/>
                <a:cs typeface="Times New Roman" panose="02020603050405020304" pitchFamily="18" charset="0"/>
              </a:rPr>
              <a:t>Terry Lee</a:t>
            </a:r>
            <a:endParaRPr lang="en-A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680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07810" y="1665838"/>
            <a:ext cx="6980222" cy="402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latin typeface="Arial" panose="020B0604020202020204" pitchFamily="34" charset="0"/>
                <a:cs typeface="Arial" panose="020B0604020202020204" pitchFamily="34" charset="0"/>
              </a:rPr>
              <a:t>Disclaimer</a:t>
            </a:r>
          </a:p>
          <a:p>
            <a:pPr algn="ctr"/>
            <a:endParaRPr lang="en-AU" dirty="0">
              <a:latin typeface="Arial" panose="020B0604020202020204" pitchFamily="34" charset="0"/>
              <a:cs typeface="Arial" panose="020B0604020202020204" pitchFamily="34" charset="0"/>
            </a:endParaRPr>
          </a:p>
          <a:p>
            <a:pPr algn="ctr"/>
            <a:r>
              <a:rPr lang="en-AU" dirty="0" smtClean="0">
                <a:latin typeface="Arial" panose="020B0604020202020204" pitchFamily="34" charset="0"/>
                <a:cs typeface="Arial" panose="020B0604020202020204" pitchFamily="34" charset="0"/>
              </a:rPr>
              <a:t>This file does not contain any sensitive corporate data, specific process details, or information pertaining to any particular organization or individuals. Its purpose is to offer a high-level view of the generic steps taken by the authors to address a specific business problem. It serves as a scalable and adaptable template, enabling the replication of these steps for solving similar problems in future. Additionally, it includes technical details that can be partially or entirely reused for ongoing learning and improvement in future projects.</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610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2505" y="1043334"/>
            <a:ext cx="9988247" cy="2062103"/>
          </a:xfrm>
          <a:prstGeom prst="rect">
            <a:avLst/>
          </a:prstGeom>
          <a:noFill/>
        </p:spPr>
        <p:txBody>
          <a:bodyPr wrap="square" rtlCol="0">
            <a:spAutoFit/>
          </a:bodyPr>
          <a:lstStyle/>
          <a:p>
            <a:r>
              <a:rPr lang="en-AU" sz="1600" dirty="0" smtClean="0">
                <a:latin typeface="Arial" panose="020B0604020202020204" pitchFamily="34" charset="0"/>
                <a:cs typeface="Arial" panose="020B0604020202020204" pitchFamily="34" charset="0"/>
              </a:rPr>
              <a:t>Business problem: A global manufacturing firm has hundreds of on going maintenance software delivery projects for significant number of products in market. The projects are concurrently rolled out to entire globe and dealing with multiple client operators for each country makes it hard to develop a unified centralized system to handle all localized needs of tracking for specific regions. Australian team found that it is extremely difficult to sync up the milestones of each step in the </a:t>
            </a:r>
            <a:r>
              <a:rPr lang="en-AU" sz="1600" dirty="0" smtClean="0">
                <a:latin typeface="Arial" panose="020B0604020202020204" pitchFamily="34" charset="0"/>
                <a:cs typeface="Arial" panose="020B0604020202020204" pitchFamily="34" charset="0"/>
              </a:rPr>
              <a:t>200+ projects </a:t>
            </a:r>
            <a:r>
              <a:rPr lang="en-AU" sz="1600" dirty="0" smtClean="0">
                <a:latin typeface="Arial" panose="020B0604020202020204" pitchFamily="34" charset="0"/>
                <a:cs typeface="Arial" panose="020B0604020202020204" pitchFamily="34" charset="0"/>
              </a:rPr>
              <a:t>from software releases, testing status in the field, client interoperability testing and approval, to delivery to end customer via over the air update. There is no R&amp;D budget to build a system to meet such needs for regional subsidiaries.</a:t>
            </a:r>
          </a:p>
          <a:p>
            <a:endParaRPr lang="en-AU" sz="1600" dirty="0">
              <a:latin typeface="Arial" panose="020B0604020202020204" pitchFamily="34" charset="0"/>
              <a:cs typeface="Arial" panose="020B0604020202020204" pitchFamily="34" charset="0"/>
            </a:endParaRPr>
          </a:p>
        </p:txBody>
      </p:sp>
      <p:sp>
        <p:nvSpPr>
          <p:cNvPr id="5" name="TextBox 4"/>
          <p:cNvSpPr txBox="1"/>
          <p:nvPr/>
        </p:nvSpPr>
        <p:spPr>
          <a:xfrm>
            <a:off x="932504" y="3552778"/>
            <a:ext cx="9988247" cy="2308324"/>
          </a:xfrm>
          <a:prstGeom prst="rect">
            <a:avLst/>
          </a:prstGeom>
          <a:noFill/>
        </p:spPr>
        <p:txBody>
          <a:bodyPr wrap="square" rtlCol="0">
            <a:spAutoFit/>
          </a:bodyPr>
          <a:lstStyle/>
          <a:p>
            <a:r>
              <a:rPr lang="en-AU" sz="1600" dirty="0" smtClean="0">
                <a:solidFill>
                  <a:schemeClr val="accent1">
                    <a:lumMod val="75000"/>
                  </a:schemeClr>
                </a:solidFill>
                <a:latin typeface="Arial" panose="020B0604020202020204" pitchFamily="34" charset="0"/>
                <a:cs typeface="Arial" panose="020B0604020202020204" pitchFamily="34" charset="0"/>
              </a:rPr>
              <a:t>Solution: Each stage in the milestone can be modularized and treated as small project, continuously improved on its own. Pulling up the relevant data from system can be achieved using unattended scheduled run of Robotic Process Automation on a daily basis. The pulled data for each module can be cleaned and analysed using Python pandas, and SQL (</a:t>
            </a:r>
            <a:r>
              <a:rPr lang="en-AU" sz="1600" dirty="0" err="1" smtClean="0">
                <a:solidFill>
                  <a:schemeClr val="accent1">
                    <a:lumMod val="75000"/>
                  </a:schemeClr>
                </a:solidFill>
                <a:latin typeface="Arial" panose="020B0604020202020204" pitchFamily="34" charset="0"/>
                <a:cs typeface="Arial" panose="020B0604020202020204" pitchFamily="34" charset="0"/>
              </a:rPr>
              <a:t>mySQL</a:t>
            </a:r>
            <a:r>
              <a:rPr lang="en-AU" sz="1600" dirty="0">
                <a:solidFill>
                  <a:schemeClr val="accent1">
                    <a:lumMod val="75000"/>
                  </a:schemeClr>
                </a:solidFill>
                <a:latin typeface="Arial" panose="020B0604020202020204" pitchFamily="34" charset="0"/>
                <a:cs typeface="Arial" panose="020B0604020202020204" pitchFamily="34" charset="0"/>
              </a:rPr>
              <a:t> </a:t>
            </a:r>
            <a:r>
              <a:rPr lang="en-AU" sz="1600" dirty="0" smtClean="0">
                <a:solidFill>
                  <a:schemeClr val="accent1">
                    <a:lumMod val="75000"/>
                  </a:schemeClr>
                </a:solidFill>
                <a:latin typeface="Arial" panose="020B0604020202020204" pitchFamily="34" charset="0"/>
                <a:cs typeface="Arial" panose="020B0604020202020204" pitchFamily="34" charset="0"/>
              </a:rPr>
              <a:t>or </a:t>
            </a:r>
            <a:r>
              <a:rPr lang="en-AU" sz="1600" dirty="0" err="1" smtClean="0">
                <a:solidFill>
                  <a:schemeClr val="accent1">
                    <a:lumMod val="75000"/>
                  </a:schemeClr>
                </a:solidFill>
                <a:latin typeface="Arial" panose="020B0604020202020204" pitchFamily="34" charset="0"/>
                <a:cs typeface="Arial" panose="020B0604020202020204" pitchFamily="34" charset="0"/>
              </a:rPr>
              <a:t>postgreSQL</a:t>
            </a:r>
            <a:r>
              <a:rPr lang="en-AU" sz="1600" dirty="0" smtClean="0">
                <a:solidFill>
                  <a:schemeClr val="accent1">
                    <a:lumMod val="75000"/>
                  </a:schemeClr>
                </a:solidFill>
                <a:latin typeface="Arial" panose="020B0604020202020204" pitchFamily="34" charset="0"/>
                <a:cs typeface="Arial" panose="020B0604020202020204" pitchFamily="34" charset="0"/>
              </a:rPr>
              <a:t>) for further analysis and storage. For interactions with </a:t>
            </a:r>
            <a:r>
              <a:rPr lang="en-AU" sz="1600" dirty="0" smtClean="0">
                <a:solidFill>
                  <a:schemeClr val="accent1">
                    <a:lumMod val="75000"/>
                  </a:schemeClr>
                </a:solidFill>
                <a:latin typeface="Arial" panose="020B0604020202020204" pitchFamily="34" charset="0"/>
                <a:cs typeface="Arial" panose="020B0604020202020204" pitchFamily="34" charset="0"/>
              </a:rPr>
              <a:t>clients </a:t>
            </a:r>
            <a:r>
              <a:rPr lang="en-AU" sz="1600" dirty="0" smtClean="0">
                <a:solidFill>
                  <a:schemeClr val="accent1">
                    <a:lumMod val="75000"/>
                  </a:schemeClr>
                </a:solidFill>
                <a:latin typeface="Arial" panose="020B0604020202020204" pitchFamily="34" charset="0"/>
                <a:cs typeface="Arial" panose="020B0604020202020204" pitchFamily="34" charset="0"/>
              </a:rPr>
              <a:t>or offshore teams communications where no specific systems are available, data from emails can be extracted with regex and transformed into structured data sets using Python API on outlook. The status tracking data for entire product lines is now available and can be shared in excel table uploaded in SharePoint for team review meeting, can be checked-in/out for manual adjustments when needed. </a:t>
            </a:r>
            <a:endParaRPr lang="en-AU" sz="16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068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923" y="624688"/>
            <a:ext cx="8730724" cy="6115875"/>
          </a:xfrm>
          <a:prstGeom prst="rect">
            <a:avLst/>
          </a:prstGeom>
        </p:spPr>
      </p:pic>
      <p:sp>
        <p:nvSpPr>
          <p:cNvPr id="6" name="Rectangular Callout 5"/>
          <p:cNvSpPr/>
          <p:nvPr/>
        </p:nvSpPr>
        <p:spPr>
          <a:xfrm>
            <a:off x="2625505" y="832918"/>
            <a:ext cx="923453" cy="404417"/>
          </a:xfrm>
          <a:prstGeom prst="wedgeRectCallout">
            <a:avLst>
              <a:gd name="adj1" fmla="val 110820"/>
              <a:gd name="adj2" fmla="val 2250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RPA</a:t>
            </a:r>
            <a:endParaRPr lang="en-AU" sz="1400" dirty="0"/>
          </a:p>
        </p:txBody>
      </p:sp>
      <p:sp>
        <p:nvSpPr>
          <p:cNvPr id="7" name="Rectangular Callout 6"/>
          <p:cNvSpPr/>
          <p:nvPr/>
        </p:nvSpPr>
        <p:spPr>
          <a:xfrm>
            <a:off x="10346602" y="1329349"/>
            <a:ext cx="923453" cy="404417"/>
          </a:xfrm>
          <a:prstGeom prst="wedgeRectCallout">
            <a:avLst>
              <a:gd name="adj1" fmla="val -170553"/>
              <a:gd name="adj2" fmla="val 81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Pandas library</a:t>
            </a:r>
            <a:endParaRPr lang="en-AU" sz="1400" dirty="0"/>
          </a:p>
        </p:txBody>
      </p:sp>
    </p:spTree>
    <p:extLst>
      <p:ext uri="{BB962C8B-B14F-4D97-AF65-F5344CB8AC3E}">
        <p14:creationId xmlns:p14="http://schemas.microsoft.com/office/powerpoint/2010/main" val="1882974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371</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Parallel projects status monitoring for Engineering operation created with Python Pandas/mySQL/Brity RPA</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TERRY LEE/IM Engineering /SEAU/Senior Professional/Samsung Electronics</dc:creator>
  <cp:lastModifiedBy>TERRY LEE/IM Engineering /SEAU/Senior Professional/Samsung Electronics</cp:lastModifiedBy>
  <cp:revision>8</cp:revision>
  <dcterms:created xsi:type="dcterms:W3CDTF">2023-05-17T20:08:33Z</dcterms:created>
  <dcterms:modified xsi:type="dcterms:W3CDTF">2023-05-17T23:24:11Z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