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7939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411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9704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7865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83151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86074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C107105-476E-4798-9A22-51E281512696}" type="datetimeFigureOut">
              <a:rPr lang="en-AU" smtClean="0"/>
              <a:t>17/05/2023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06918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C107105-476E-4798-9A22-51E281512696}" type="datetimeFigureOut">
              <a:rPr lang="en-AU" smtClean="0"/>
              <a:t>17/05/2023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0467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07105-476E-4798-9A22-51E281512696}" type="datetimeFigureOut">
              <a:rPr lang="en-AU" smtClean="0"/>
              <a:t>17/05/2023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4961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9375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751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07105-476E-4798-9A22-51E281512696}" type="datetimeFigureOut">
              <a:rPr lang="en-AU" smtClean="0"/>
              <a:t>17/05/2023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B518-6611-47B8-ADCB-7E945F328B4E}" type="slidenum">
              <a:rPr lang="en-AU" smtClean="0"/>
              <a:t>‹#›</a:t>
            </a:fld>
            <a:endParaRPr lang="en-AU"/>
          </a:p>
        </p:txBody>
      </p:sp>
    </p:spTree>
    <p:extLst>
      <p:ext uri="{BB962C8B-B14F-4D97-AF65-F5344CB8AC3E}">
        <p14:creationId xmlns:p14="http://schemas.microsoft.com/office/powerpoint/2010/main" val="416390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b="1" dirty="0" smtClean="0">
                <a:latin typeface="Times New Roman" panose="02020603050405020304" pitchFamily="18" charset="0"/>
                <a:cs typeface="Times New Roman" panose="02020603050405020304" pitchFamily="18" charset="0"/>
              </a:rPr>
              <a:t>Sales portal data reporting</a:t>
            </a:r>
            <a:br>
              <a:rPr lang="en-AU" b="1" dirty="0" smtClean="0">
                <a:latin typeface="Times New Roman" panose="02020603050405020304" pitchFamily="18" charset="0"/>
                <a:cs typeface="Times New Roman" panose="02020603050405020304" pitchFamily="18" charset="0"/>
              </a:rPr>
            </a:br>
            <a:r>
              <a:rPr lang="en-AU" sz="4900" b="1" dirty="0" smtClean="0">
                <a:latin typeface="Times New Roman" panose="02020603050405020304" pitchFamily="18" charset="0"/>
                <a:cs typeface="Times New Roman" panose="02020603050405020304" pitchFamily="18" charset="0"/>
              </a:rPr>
              <a:t>for Sales operation</a:t>
            </a:r>
            <a:br>
              <a:rPr lang="en-AU" sz="4900" b="1" dirty="0" smtClean="0">
                <a:latin typeface="Times New Roman" panose="02020603050405020304" pitchFamily="18" charset="0"/>
                <a:cs typeface="Times New Roman" panose="02020603050405020304" pitchFamily="18" charset="0"/>
              </a:rPr>
            </a:br>
            <a:r>
              <a:rPr lang="en-AU" sz="3600" b="1" dirty="0" smtClean="0">
                <a:latin typeface="Times New Roman" panose="02020603050405020304" pitchFamily="18" charset="0"/>
                <a:cs typeface="Times New Roman" panose="02020603050405020304" pitchFamily="18" charset="0"/>
              </a:rPr>
              <a:t>created with Brity RPA designer/orchestrator</a:t>
            </a:r>
            <a:endParaRPr lang="en-AU"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AU" b="1" dirty="0" smtClean="0">
                <a:latin typeface="Times New Roman" panose="02020603050405020304" pitchFamily="18" charset="0"/>
                <a:cs typeface="Times New Roman" panose="02020603050405020304" pitchFamily="18" charset="0"/>
              </a:rPr>
              <a:t>Terry Lee</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97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8986" y="1140736"/>
            <a:ext cx="9300646" cy="5540648"/>
          </a:xfrm>
          <a:prstGeom prst="rect">
            <a:avLst/>
          </a:prstGeom>
        </p:spPr>
      </p:pic>
      <p:pic>
        <p:nvPicPr>
          <p:cNvPr id="3" name="Picture 2"/>
          <p:cNvPicPr>
            <a:picLocks noChangeAspect="1"/>
          </p:cNvPicPr>
          <p:nvPr/>
        </p:nvPicPr>
        <p:blipFill>
          <a:blip r:embed="rId3"/>
          <a:stretch>
            <a:fillRect/>
          </a:stretch>
        </p:blipFill>
        <p:spPr>
          <a:xfrm>
            <a:off x="167995" y="1140736"/>
            <a:ext cx="2366976" cy="1520076"/>
          </a:xfrm>
          <a:prstGeom prst="rect">
            <a:avLst/>
          </a:prstGeom>
        </p:spPr>
      </p:pic>
      <p:sp>
        <p:nvSpPr>
          <p:cNvPr id="5" name="Rectangle 4"/>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a:t>
            </a:r>
            <a:r>
              <a:rPr lang="en-AU" sz="1200" dirty="0" smtClean="0">
                <a:solidFill>
                  <a:srgbClr val="0070C0"/>
                </a:solidFill>
              </a:rPr>
              <a:t>[3] – </a:t>
            </a:r>
            <a:r>
              <a:rPr lang="en-AU" sz="1200" dirty="0" err="1" smtClean="0">
                <a:solidFill>
                  <a:srgbClr val="0070C0"/>
                </a:solidFill>
              </a:rPr>
              <a:t>T_dataVizInTableau</a:t>
            </a:r>
            <a:endParaRPr lang="en-AU" sz="1200" dirty="0">
              <a:solidFill>
                <a:srgbClr val="0070C0"/>
              </a:solidFill>
            </a:endParaRPr>
          </a:p>
        </p:txBody>
      </p:sp>
    </p:spTree>
    <p:extLst>
      <p:ext uri="{BB962C8B-B14F-4D97-AF65-F5344CB8AC3E}">
        <p14:creationId xmlns:p14="http://schemas.microsoft.com/office/powerpoint/2010/main" val="2426590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81673" y="1224937"/>
            <a:ext cx="5407182" cy="4997329"/>
          </a:xfrm>
          <a:prstGeom prst="rect">
            <a:avLst/>
          </a:prstGeom>
        </p:spPr>
      </p:pic>
      <p:pic>
        <p:nvPicPr>
          <p:cNvPr id="5" name="Picture 4"/>
          <p:cNvPicPr>
            <a:picLocks noChangeAspect="1"/>
          </p:cNvPicPr>
          <p:nvPr/>
        </p:nvPicPr>
        <p:blipFill>
          <a:blip r:embed="rId3"/>
          <a:stretch>
            <a:fillRect/>
          </a:stretch>
        </p:blipFill>
        <p:spPr>
          <a:xfrm>
            <a:off x="186102" y="1408094"/>
            <a:ext cx="2366976" cy="1520076"/>
          </a:xfrm>
          <a:prstGeom prst="rect">
            <a:avLst/>
          </a:prstGeom>
        </p:spPr>
      </p:pic>
      <p:sp>
        <p:nvSpPr>
          <p:cNvPr id="7" name="Rectangle 6"/>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a:t>
            </a:r>
            <a:r>
              <a:rPr lang="en-AU" sz="1200" dirty="0" smtClean="0">
                <a:solidFill>
                  <a:srgbClr val="0070C0"/>
                </a:solidFill>
              </a:rPr>
              <a:t>[3] – </a:t>
            </a:r>
            <a:r>
              <a:rPr lang="en-AU" sz="1200" dirty="0" err="1" smtClean="0">
                <a:solidFill>
                  <a:srgbClr val="0070C0"/>
                </a:solidFill>
              </a:rPr>
              <a:t>T_dataVizInTableau</a:t>
            </a:r>
            <a:endParaRPr lang="en-AU" sz="1200" dirty="0">
              <a:solidFill>
                <a:srgbClr val="0070C0"/>
              </a:solidFill>
            </a:endParaRPr>
          </a:p>
        </p:txBody>
      </p:sp>
      <p:sp>
        <p:nvSpPr>
          <p:cNvPr id="3" name="Chevron 2"/>
          <p:cNvSpPr/>
          <p:nvPr/>
        </p:nvSpPr>
        <p:spPr>
          <a:xfrm>
            <a:off x="2098140" y="3456523"/>
            <a:ext cx="1783533" cy="534155"/>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Continued from previous page</a:t>
            </a:r>
            <a:endParaRPr lang="en-AU" sz="1000" dirty="0">
              <a:solidFill>
                <a:schemeClr val="tx1"/>
              </a:solidFill>
            </a:endParaRPr>
          </a:p>
        </p:txBody>
      </p:sp>
    </p:spTree>
    <p:extLst>
      <p:ext uri="{BB962C8B-B14F-4D97-AF65-F5344CB8AC3E}">
        <p14:creationId xmlns:p14="http://schemas.microsoft.com/office/powerpoint/2010/main" val="1968607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7810" y="1665838"/>
            <a:ext cx="6980222" cy="402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latin typeface="Arial" panose="020B0604020202020204" pitchFamily="34" charset="0"/>
                <a:cs typeface="Arial" panose="020B0604020202020204" pitchFamily="34" charset="0"/>
              </a:rPr>
              <a:t>Disclaimer</a:t>
            </a:r>
          </a:p>
          <a:p>
            <a:pPr algn="ctr"/>
            <a:endParaRPr lang="en-AU" dirty="0">
              <a:latin typeface="Arial" panose="020B0604020202020204" pitchFamily="34" charset="0"/>
              <a:cs typeface="Arial" panose="020B0604020202020204" pitchFamily="34" charset="0"/>
            </a:endParaRPr>
          </a:p>
          <a:p>
            <a:pPr algn="ctr"/>
            <a:r>
              <a:rPr lang="en-AU" dirty="0" smtClean="0">
                <a:latin typeface="Arial" panose="020B0604020202020204" pitchFamily="34" charset="0"/>
                <a:cs typeface="Arial" panose="020B0604020202020204" pitchFamily="34" charset="0"/>
              </a:rPr>
              <a:t>This file does not contain any sensitive corporate data, specific process details, or information pertaining to any particular organization or individuals. Its purpose is to offer a high-level view of the generic steps taken by the authors to address a specific business problem. It serves as a scalable and adaptable template, enabling the replication of these steps for solving similar problems in future. Additionally, it includes technical details that can be partially or entirely reused for ongoing learning and improvement in future projects.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57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720" y="1602464"/>
            <a:ext cx="9988247" cy="584775"/>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 I want to receive the factory production plan of all products being shipped via email daily without having to go into company system, export to excel and perform manual pivot on the data .</a:t>
            </a:r>
            <a:endParaRPr lang="en-AU" sz="1600" dirty="0">
              <a:latin typeface="Arial" panose="020B0604020202020204" pitchFamily="34" charset="0"/>
              <a:cs typeface="Arial" panose="020B0604020202020204" pitchFamily="34" charset="0"/>
            </a:endParaRPr>
          </a:p>
        </p:txBody>
      </p:sp>
      <p:sp>
        <p:nvSpPr>
          <p:cNvPr id="5" name="TextBox 4"/>
          <p:cNvSpPr txBox="1"/>
          <p:nvPr/>
        </p:nvSpPr>
        <p:spPr>
          <a:xfrm>
            <a:off x="968719" y="3746718"/>
            <a:ext cx="9988247" cy="830997"/>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 I want to receive the weekly sales sell out data of entire product portfolio grouped by segments via email with charts created in Tableau without having to go into company system to filter and download data for further manual processing.</a:t>
            </a:r>
            <a:endParaRPr lang="en-AU" sz="1600" dirty="0">
              <a:latin typeface="Arial" panose="020B0604020202020204" pitchFamily="34" charset="0"/>
              <a:cs typeface="Arial" panose="020B0604020202020204" pitchFamily="34" charset="0"/>
            </a:endParaRPr>
          </a:p>
        </p:txBody>
      </p:sp>
      <p:sp>
        <p:nvSpPr>
          <p:cNvPr id="6" name="TextBox 5"/>
          <p:cNvSpPr txBox="1"/>
          <p:nvPr/>
        </p:nvSpPr>
        <p:spPr>
          <a:xfrm>
            <a:off x="968720" y="2366773"/>
            <a:ext cx="9988247" cy="830997"/>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The generic steps of automation include: Access the system and download data containing production plan, clean up with Python if needed, Pivot and format from excel, send the visual summary via email. Schedule a trigger from orchestrator at a desired time.</a:t>
            </a:r>
            <a:endParaRPr lang="en-AU" sz="1600" dirty="0">
              <a:solidFill>
                <a:schemeClr val="accent1">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968719" y="4804464"/>
            <a:ext cx="9988247" cy="1077218"/>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The generic steps of automation include: Access the system and download data containing sales data, clean up with Python if needed (normalize or melt to convert to long form), load onto Tableau for visualization, capture screen and send the visual summary via email. </a:t>
            </a:r>
            <a:r>
              <a:rPr lang="en-AU" sz="1600" dirty="0">
                <a:solidFill>
                  <a:schemeClr val="accent1">
                    <a:lumMod val="75000"/>
                  </a:schemeClr>
                </a:solidFill>
                <a:latin typeface="Arial" panose="020B0604020202020204" pitchFamily="34" charset="0"/>
                <a:cs typeface="Arial" panose="020B0604020202020204" pitchFamily="34" charset="0"/>
              </a:rPr>
              <a:t>Schedule a trigger from orchestrator at a desired time.</a:t>
            </a:r>
          </a:p>
        </p:txBody>
      </p:sp>
    </p:spTree>
    <p:extLst>
      <p:ext uri="{BB962C8B-B14F-4D97-AF65-F5344CB8AC3E}">
        <p14:creationId xmlns:p14="http://schemas.microsoft.com/office/powerpoint/2010/main" val="1889692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015" y="1872909"/>
            <a:ext cx="11850986" cy="1194686"/>
          </a:xfrm>
          <a:prstGeom prst="rect">
            <a:avLst/>
          </a:prstGeom>
        </p:spPr>
      </p:pic>
      <p:pic>
        <p:nvPicPr>
          <p:cNvPr id="3" name="Picture 2"/>
          <p:cNvPicPr>
            <a:picLocks noChangeAspect="1"/>
          </p:cNvPicPr>
          <p:nvPr/>
        </p:nvPicPr>
        <p:blipFill>
          <a:blip r:embed="rId3"/>
          <a:stretch>
            <a:fillRect/>
          </a:stretch>
        </p:blipFill>
        <p:spPr>
          <a:xfrm>
            <a:off x="172015" y="3629544"/>
            <a:ext cx="7704500" cy="1239549"/>
          </a:xfrm>
          <a:prstGeom prst="rect">
            <a:avLst/>
          </a:prstGeom>
        </p:spPr>
      </p:pic>
      <p:sp>
        <p:nvSpPr>
          <p:cNvPr id="6" name="TextBox 5"/>
          <p:cNvSpPr txBox="1"/>
          <p:nvPr/>
        </p:nvSpPr>
        <p:spPr>
          <a:xfrm>
            <a:off x="90533" y="261916"/>
            <a:ext cx="3094886" cy="369332"/>
          </a:xfrm>
          <a:prstGeom prst="rect">
            <a:avLst/>
          </a:prstGeom>
          <a:noFill/>
        </p:spPr>
        <p:txBody>
          <a:bodyPr wrap="none" rtlCol="0">
            <a:spAutoFit/>
          </a:bodyPr>
          <a:lstStyle/>
          <a:p>
            <a:r>
              <a:rPr lang="en-AU" dirty="0" smtClean="0"/>
              <a:t>Process 1: CurrentDemandPlan</a:t>
            </a:r>
            <a:endParaRPr lang="en-AU" dirty="0"/>
          </a:p>
        </p:txBody>
      </p:sp>
      <p:sp>
        <p:nvSpPr>
          <p:cNvPr id="7" name="Rectangle 6"/>
          <p:cNvSpPr/>
          <p:nvPr/>
        </p:nvSpPr>
        <p:spPr>
          <a:xfrm>
            <a:off x="0" y="647403"/>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1520983" y="3767548"/>
            <a:ext cx="128559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1520984" y="3564258"/>
            <a:ext cx="1090204" cy="246221"/>
          </a:xfrm>
          <a:prstGeom prst="rect">
            <a:avLst/>
          </a:prstGeom>
          <a:noFill/>
        </p:spPr>
        <p:txBody>
          <a:bodyPr wrap="square" rtlCol="0">
            <a:spAutoFit/>
          </a:bodyPr>
          <a:lstStyle/>
          <a:p>
            <a:r>
              <a:rPr lang="en-AU" sz="1000" b="1" dirty="0" smtClean="0">
                <a:solidFill>
                  <a:srgbClr val="0070C0"/>
                </a:solidFill>
              </a:rPr>
              <a:t>Task to </a:t>
            </a:r>
            <a:r>
              <a:rPr lang="en-AU" sz="1000" b="1" dirty="0" smtClean="0">
                <a:solidFill>
                  <a:srgbClr val="0070C0"/>
                </a:solidFill>
              </a:rPr>
              <a:t>view [2]</a:t>
            </a:r>
            <a:endParaRPr lang="en-AU" sz="1000" b="1" dirty="0">
              <a:solidFill>
                <a:srgbClr val="0070C0"/>
              </a:solidFill>
            </a:endParaRPr>
          </a:p>
        </p:txBody>
      </p:sp>
      <p:sp>
        <p:nvSpPr>
          <p:cNvPr id="10" name="Rectangle 9"/>
          <p:cNvSpPr/>
          <p:nvPr/>
        </p:nvSpPr>
        <p:spPr>
          <a:xfrm>
            <a:off x="10645367" y="2031133"/>
            <a:ext cx="128559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10553324" y="1827843"/>
            <a:ext cx="1182247" cy="246221"/>
          </a:xfrm>
          <a:prstGeom prst="rect">
            <a:avLst/>
          </a:prstGeom>
          <a:noFill/>
        </p:spPr>
        <p:txBody>
          <a:bodyPr wrap="square" rtlCol="0">
            <a:spAutoFit/>
          </a:bodyPr>
          <a:lstStyle/>
          <a:p>
            <a:r>
              <a:rPr lang="en-AU" sz="1000" b="1" dirty="0" smtClean="0">
                <a:solidFill>
                  <a:srgbClr val="0070C0"/>
                </a:solidFill>
              </a:rPr>
              <a:t>Task to </a:t>
            </a:r>
            <a:r>
              <a:rPr lang="en-AU" sz="1000" b="1" dirty="0" smtClean="0">
                <a:solidFill>
                  <a:srgbClr val="0070C0"/>
                </a:solidFill>
              </a:rPr>
              <a:t>view [1]</a:t>
            </a:r>
            <a:endParaRPr lang="en-AU" sz="1000" b="1" dirty="0">
              <a:solidFill>
                <a:srgbClr val="0070C0"/>
              </a:solidFill>
            </a:endParaRPr>
          </a:p>
        </p:txBody>
      </p:sp>
    </p:spTree>
    <p:extLst>
      <p:ext uri="{BB962C8B-B14F-4D97-AF65-F5344CB8AC3E}">
        <p14:creationId xmlns:p14="http://schemas.microsoft.com/office/powerpoint/2010/main" val="4219457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656" y="1040816"/>
            <a:ext cx="6491995" cy="1350525"/>
          </a:xfrm>
          <a:prstGeom prst="rect">
            <a:avLst/>
          </a:prstGeom>
        </p:spPr>
      </p:pic>
      <p:pic>
        <p:nvPicPr>
          <p:cNvPr id="7" name="Picture 6"/>
          <p:cNvPicPr>
            <a:picLocks noChangeAspect="1"/>
          </p:cNvPicPr>
          <p:nvPr/>
        </p:nvPicPr>
        <p:blipFill>
          <a:blip r:embed="rId3"/>
          <a:stretch>
            <a:fillRect/>
          </a:stretch>
        </p:blipFill>
        <p:spPr>
          <a:xfrm>
            <a:off x="272498" y="960536"/>
            <a:ext cx="2183300" cy="1788163"/>
          </a:xfrm>
          <a:prstGeom prst="rect">
            <a:avLst/>
          </a:prstGeom>
        </p:spPr>
      </p:pic>
      <p:sp>
        <p:nvSpPr>
          <p:cNvPr id="8" name="Rectangle 7"/>
          <p:cNvSpPr/>
          <p:nvPr/>
        </p:nvSpPr>
        <p:spPr>
          <a:xfrm>
            <a:off x="272498" y="2960728"/>
            <a:ext cx="4366789" cy="1169551"/>
          </a:xfrm>
          <a:prstGeom prst="rect">
            <a:avLst/>
          </a:prstGeom>
          <a:solidFill>
            <a:schemeClr val="accent1">
              <a:lumMod val="20000"/>
              <a:lumOff val="80000"/>
            </a:schemeClr>
          </a:solidFill>
        </p:spPr>
        <p:txBody>
          <a:bodyPr wrap="square">
            <a:spAutoFit/>
          </a:bodyPr>
          <a:lstStyle/>
          <a:p>
            <a:r>
              <a:rPr lang="en-AU" sz="1000" dirty="0" smtClean="0">
                <a:latin typeface="Times New Roman" panose="02020603050405020304" pitchFamily="18" charset="0"/>
                <a:cs typeface="Times New Roman" panose="02020603050405020304" pitchFamily="18" charset="0"/>
              </a:rPr>
              <a:t>clean_data_demand.bat</a:t>
            </a:r>
          </a:p>
          <a:p>
            <a:endParaRPr lang="en-AU" sz="1000" dirty="0">
              <a:latin typeface="Times New Roman" panose="02020603050405020304" pitchFamily="18" charset="0"/>
              <a:cs typeface="Times New Roman" panose="02020603050405020304" pitchFamily="18" charset="0"/>
            </a:endParaRPr>
          </a:p>
          <a:p>
            <a:endParaRPr lang="en-AU" sz="1000" dirty="0" smtClean="0">
              <a:latin typeface="Times New Roman" panose="02020603050405020304" pitchFamily="18" charset="0"/>
              <a:cs typeface="Times New Roman" panose="02020603050405020304" pitchFamily="18" charset="0"/>
            </a:endParaRPr>
          </a:p>
          <a:p>
            <a:r>
              <a:rPr lang="en-AU" sz="1000" dirty="0" smtClean="0">
                <a:latin typeface="Times New Roman" panose="02020603050405020304" pitchFamily="18" charset="0"/>
                <a:cs typeface="Times New Roman" panose="02020603050405020304" pitchFamily="18" charset="0"/>
              </a:rPr>
              <a:t>@</a:t>
            </a:r>
            <a:r>
              <a:rPr lang="en-AU" sz="1000" dirty="0">
                <a:latin typeface="Times New Roman" panose="02020603050405020304" pitchFamily="18" charset="0"/>
                <a:cs typeface="Times New Roman" panose="02020603050405020304" pitchFamily="18" charset="0"/>
              </a:rPr>
              <a:t>echo off</a:t>
            </a:r>
          </a:p>
          <a:p>
            <a:r>
              <a:rPr lang="en-AU" sz="1000" dirty="0">
                <a:latin typeface="Times New Roman" panose="02020603050405020304" pitchFamily="18" charset="0"/>
                <a:cs typeface="Times New Roman" panose="02020603050405020304" pitchFamily="18" charset="0"/>
              </a:rPr>
              <a:t>"C:\\Users\\terry.l\\AppData\\Local\\Programs\\Python\\Python310\\python.exe" "C:\\RPA\\GSCM\\Script\\clean_data_demand.py" "C:\\RPA\\GSCM\\Script\\demand_tmp.txt"</a:t>
            </a:r>
          </a:p>
        </p:txBody>
      </p:sp>
      <p:sp>
        <p:nvSpPr>
          <p:cNvPr id="9" name="Rectangle 8"/>
          <p:cNvSpPr/>
          <p:nvPr/>
        </p:nvSpPr>
        <p:spPr>
          <a:xfrm>
            <a:off x="5730937" y="2954614"/>
            <a:ext cx="6096000" cy="3477875"/>
          </a:xfrm>
          <a:prstGeom prst="rect">
            <a:avLst/>
          </a:prstGeom>
          <a:solidFill>
            <a:schemeClr val="accent1">
              <a:lumMod val="20000"/>
              <a:lumOff val="80000"/>
            </a:schemeClr>
          </a:solidFill>
        </p:spPr>
        <p:txBody>
          <a:bodyPr>
            <a:spAutoFit/>
          </a:bodyPr>
          <a:lstStyle/>
          <a:p>
            <a:r>
              <a:rPr lang="en-AU" sz="1000" dirty="0" smtClean="0">
                <a:latin typeface="Times New Roman" panose="02020603050405020304" pitchFamily="18" charset="0"/>
                <a:cs typeface="Times New Roman" panose="02020603050405020304" pitchFamily="18" charset="0"/>
              </a:rPr>
              <a:t>clean_data_demand.py</a:t>
            </a:r>
          </a:p>
          <a:p>
            <a:endParaRPr lang="en-AU" sz="1000" dirty="0">
              <a:latin typeface="Times New Roman" panose="02020603050405020304" pitchFamily="18" charset="0"/>
              <a:cs typeface="Times New Roman" panose="02020603050405020304" pitchFamily="18" charset="0"/>
            </a:endParaRPr>
          </a:p>
          <a:p>
            <a:r>
              <a:rPr lang="en-AU" sz="1000" dirty="0" smtClean="0">
                <a:latin typeface="Times New Roman" panose="02020603050405020304" pitchFamily="18" charset="0"/>
                <a:cs typeface="Times New Roman" panose="02020603050405020304" pitchFamily="18" charset="0"/>
              </a:rPr>
              <a:t>import </a:t>
            </a:r>
            <a:r>
              <a:rPr lang="en-AU" sz="1000" dirty="0">
                <a:latin typeface="Times New Roman" panose="02020603050405020304" pitchFamily="18" charset="0"/>
                <a:cs typeface="Times New Roman" panose="02020603050405020304" pitchFamily="18" charset="0"/>
              </a:rPr>
              <a:t>pandas as </a:t>
            </a:r>
            <a:r>
              <a:rPr lang="en-AU" sz="1000" dirty="0" err="1">
                <a:latin typeface="Times New Roman" panose="02020603050405020304" pitchFamily="18" charset="0"/>
                <a:cs typeface="Times New Roman" panose="02020603050405020304" pitchFamily="18" charset="0"/>
              </a:rPr>
              <a:t>pd</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import </a:t>
            </a:r>
            <a:r>
              <a:rPr lang="en-AU" sz="1000" dirty="0" err="1">
                <a:latin typeface="Times New Roman" panose="02020603050405020304" pitchFamily="18" charset="0"/>
                <a:cs typeface="Times New Roman" panose="02020603050405020304" pitchFamily="18" charset="0"/>
              </a:rPr>
              <a:t>datetime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import sys</a:t>
            </a:r>
          </a:p>
          <a:p>
            <a:endParaRPr lang="en-AU" sz="1000" dirty="0">
              <a:latin typeface="Times New Roman" panose="02020603050405020304" pitchFamily="18" charset="0"/>
              <a:cs typeface="Times New Roman" panose="02020603050405020304" pitchFamily="18" charset="0"/>
            </a:endParaRPr>
          </a:p>
          <a:p>
            <a:r>
              <a:rPr lang="en-AU" sz="1000" dirty="0" err="1">
                <a:latin typeface="Times New Roman" panose="02020603050405020304" pitchFamily="18" charset="0"/>
                <a:cs typeface="Times New Roman" panose="02020603050405020304" pitchFamily="18" charset="0"/>
              </a:rPr>
              <a:t>file_path</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sys.argv</a:t>
            </a:r>
            <a:r>
              <a:rPr lang="en-AU" sz="1000" dirty="0">
                <a:latin typeface="Times New Roman" panose="02020603050405020304" pitchFamily="18" charset="0"/>
                <a:cs typeface="Times New Roman" panose="02020603050405020304" pitchFamily="18" charset="0"/>
              </a:rPr>
              <a:t>[1]</a:t>
            </a:r>
          </a:p>
          <a:p>
            <a:r>
              <a:rPr lang="en-AU" sz="1000" dirty="0">
                <a:latin typeface="Times New Roman" panose="02020603050405020304" pitchFamily="18" charset="0"/>
                <a:cs typeface="Times New Roman" panose="02020603050405020304" pitchFamily="18" charset="0"/>
              </a:rPr>
              <a:t>print("reading source file into </a:t>
            </a:r>
            <a:r>
              <a:rPr lang="en-AU" sz="1000" dirty="0" err="1">
                <a:latin typeface="Times New Roman" panose="02020603050405020304" pitchFamily="18" charset="0"/>
                <a:cs typeface="Times New Roman" panose="02020603050405020304" pitchFamily="18" charset="0"/>
              </a:rPr>
              <a:t>dataframe</a:t>
            </a:r>
            <a:r>
              <a:rPr lang="en-AU" sz="1000" dirty="0">
                <a:latin typeface="Times New Roman" panose="02020603050405020304" pitchFamily="18" charset="0"/>
                <a:cs typeface="Times New Roman" panose="02020603050405020304" pitchFamily="18" charset="0"/>
              </a:rPr>
              <a:t>: " + </a:t>
            </a:r>
            <a:r>
              <a:rPr lang="en-AU" sz="1000" dirty="0" err="1">
                <a:latin typeface="Times New Roman" panose="02020603050405020304" pitchFamily="18" charset="0"/>
                <a:cs typeface="Times New Roman" panose="02020603050405020304" pitchFamily="18" charset="0"/>
              </a:rPr>
              <a:t>file_path</a:t>
            </a:r>
            <a:r>
              <a:rPr lang="en-AU" sz="1000" dirty="0">
                <a:latin typeface="Times New Roman" panose="02020603050405020304" pitchFamily="18" charset="0"/>
                <a:cs typeface="Times New Roman" panose="02020603050405020304" pitchFamily="18" charset="0"/>
              </a:rPr>
              <a:t>)</a:t>
            </a:r>
          </a:p>
          <a:p>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pd.read_csv</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file_path</a:t>
            </a:r>
            <a:r>
              <a:rPr lang="en-AU" sz="1000" dirty="0">
                <a:latin typeface="Times New Roman" panose="02020603050405020304" pitchFamily="18" charset="0"/>
                <a:cs typeface="Times New Roman" panose="02020603050405020304" pitchFamily="18" charset="0"/>
              </a:rPr>
              <a:t>, header=1, </a:t>
            </a:r>
            <a:r>
              <a:rPr lang="en-AU" sz="1000" dirty="0" err="1">
                <a:latin typeface="Times New Roman" panose="02020603050405020304" pitchFamily="18" charset="0"/>
                <a:cs typeface="Times New Roman" panose="02020603050405020304" pitchFamily="18" charset="0"/>
              </a:rPr>
              <a:t>sep</a:t>
            </a:r>
            <a:r>
              <a:rPr lang="en-AU" sz="1000" dirty="0">
                <a:latin typeface="Times New Roman" panose="02020603050405020304" pitchFamily="18" charset="0"/>
                <a:cs typeface="Times New Roman" panose="02020603050405020304" pitchFamily="18" charset="0"/>
              </a:rPr>
              <a:t>='\t')</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with open('C:\\RPA</a:t>
            </a:r>
            <a:r>
              <a:rPr lang="en-AU" sz="1000" dirty="0" smtClean="0">
                <a:latin typeface="Times New Roman" panose="02020603050405020304" pitchFamily="18" charset="0"/>
                <a:cs typeface="Times New Roman" panose="02020603050405020304" pitchFamily="18" charset="0"/>
              </a:rPr>
              <a:t>\\XXX\\</a:t>
            </a:r>
            <a:r>
              <a:rPr lang="en-AU" sz="1000" dirty="0">
                <a:latin typeface="Times New Roman" panose="02020603050405020304" pitchFamily="18" charset="0"/>
                <a:cs typeface="Times New Roman" panose="02020603050405020304" pitchFamily="18" charset="0"/>
              </a:rPr>
              <a:t>Script\\target_year.txt', 'r') as f:</a:t>
            </a:r>
          </a:p>
          <a:p>
            <a:r>
              <a:rPr lang="en-AU" sz="1000" dirty="0">
                <a:latin typeface="Times New Roman" panose="02020603050405020304" pitchFamily="18" charset="0"/>
                <a:cs typeface="Times New Roman" panose="02020603050405020304" pitchFamily="18" charset="0"/>
              </a:rPr>
              <a:t>    year = </a:t>
            </a:r>
            <a:r>
              <a:rPr lang="en-AU" sz="1000" dirty="0" err="1">
                <a:latin typeface="Times New Roman" panose="02020603050405020304" pitchFamily="18" charset="0"/>
                <a:cs typeface="Times New Roman" panose="02020603050405020304" pitchFamily="18" charset="0"/>
              </a:rPr>
              <a:t>f.read</a:t>
            </a:r>
            <a:r>
              <a:rPr lang="en-AU" sz="1000" dirty="0">
                <a:latin typeface="Times New Roman" panose="02020603050405020304" pitchFamily="18" charset="0"/>
                <a:cs typeface="Times New Roman" panose="02020603050405020304" pitchFamily="18" charset="0"/>
              </a:rPr>
              <a:t>()</a:t>
            </a:r>
          </a:p>
          <a:p>
            <a:r>
              <a:rPr lang="en-AU" sz="1000" dirty="0">
                <a:latin typeface="Times New Roman" panose="02020603050405020304" pitchFamily="18" charset="0"/>
                <a:cs typeface="Times New Roman" panose="02020603050405020304" pitchFamily="18" charset="0"/>
              </a:rPr>
              <a:t>    print(year)</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del </a:t>
            </a:r>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['Unnamed: 0']</a:t>
            </a:r>
          </a:p>
          <a:p>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 = </a:t>
            </a:r>
            <a:r>
              <a:rPr lang="en-AU" sz="1000" dirty="0" err="1" smtClean="0">
                <a:latin typeface="Times New Roman" panose="02020603050405020304" pitchFamily="18" charset="0"/>
                <a:cs typeface="Times New Roman" panose="02020603050405020304" pitchFamily="18" charset="0"/>
              </a:rPr>
              <a:t>df</a:t>
            </a:r>
            <a:r>
              <a:rPr lang="en-AU" sz="1000" dirty="0" smtClean="0">
                <a:latin typeface="Times New Roman" panose="02020603050405020304" pitchFamily="18" charset="0"/>
                <a:cs typeface="Times New Roman" panose="02020603050405020304" pitchFamily="18" charset="0"/>
              </a:rPr>
              <a:t>[</a:t>
            </a:r>
            <a:r>
              <a:rPr lang="en-AU" sz="1000" dirty="0" err="1" smtClean="0">
                <a:latin typeface="Times New Roman" panose="02020603050405020304" pitchFamily="18" charset="0"/>
                <a:cs typeface="Times New Roman" panose="02020603050405020304" pitchFamily="18" charset="0"/>
              </a:rPr>
              <a:t>df</a:t>
            </a:r>
            <a:r>
              <a:rPr lang="en-AU" sz="1000" dirty="0" smtClean="0">
                <a:latin typeface="Times New Roman" panose="02020603050405020304" pitchFamily="18" charset="0"/>
                <a:cs typeface="Times New Roman" panose="02020603050405020304" pitchFamily="18" charset="0"/>
              </a:rPr>
              <a:t>[‘B------'] </a:t>
            </a:r>
            <a:r>
              <a:rPr lang="en-AU" sz="1000" dirty="0">
                <a:latin typeface="Times New Roman" panose="02020603050405020304" pitchFamily="18" charset="0"/>
                <a:cs typeface="Times New Roman" panose="02020603050405020304" pitchFamily="18" charset="0"/>
              </a:rPr>
              <a:t>!= </a:t>
            </a:r>
            <a:r>
              <a:rPr lang="en-AU" sz="1000" dirty="0" smtClean="0">
                <a:latin typeface="Times New Roman" panose="02020603050405020304" pitchFamily="18" charset="0"/>
                <a:cs typeface="Times New Roman" panose="02020603050405020304" pitchFamily="18" charset="0"/>
              </a:rPr>
              <a:t>‘YYYY']</a:t>
            </a:r>
            <a:endParaRPr lang="en-AU" sz="1000" dirty="0">
              <a:latin typeface="Times New Roman" panose="02020603050405020304" pitchFamily="18" charset="0"/>
              <a:cs typeface="Times New Roman" panose="02020603050405020304" pitchFamily="18" charset="0"/>
            </a:endParaRPr>
          </a:p>
          <a:p>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df.melt</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id_vars</a:t>
            </a:r>
            <a:r>
              <a:rPr lang="en-AU" sz="1000" dirty="0" smtClean="0">
                <a:latin typeface="Times New Roman" panose="02020603050405020304" pitchFamily="18" charset="0"/>
                <a:cs typeface="Times New Roman" panose="02020603050405020304" pitchFamily="18" charset="0"/>
              </a:rPr>
              <a:t>=[‘AAAA', ‘BBBB', ‘CCCC', ‘DDDD'], </a:t>
            </a:r>
            <a:r>
              <a:rPr lang="en-AU" sz="1000" dirty="0" err="1">
                <a:latin typeface="Times New Roman" panose="02020603050405020304" pitchFamily="18" charset="0"/>
                <a:cs typeface="Times New Roman" panose="02020603050405020304" pitchFamily="18" charset="0"/>
              </a:rPr>
              <a:t>var_name</a:t>
            </a:r>
            <a:r>
              <a:rPr lang="en-AU" sz="1000" dirty="0">
                <a:latin typeface="Times New Roman" panose="02020603050405020304" pitchFamily="18" charset="0"/>
                <a:cs typeface="Times New Roman" panose="02020603050405020304" pitchFamily="18" charset="0"/>
              </a:rPr>
              <a:t>='Date', </a:t>
            </a:r>
            <a:r>
              <a:rPr lang="en-AU" sz="1000" dirty="0" err="1">
                <a:latin typeface="Times New Roman" panose="02020603050405020304" pitchFamily="18" charset="0"/>
                <a:cs typeface="Times New Roman" panose="02020603050405020304" pitchFamily="18" charset="0"/>
              </a:rPr>
              <a:t>value_name</a:t>
            </a:r>
            <a:r>
              <a:rPr lang="en-AU" sz="1000" dirty="0">
                <a:latin typeface="Times New Roman" panose="02020603050405020304" pitchFamily="18" charset="0"/>
                <a:cs typeface="Times New Roman" panose="02020603050405020304" pitchFamily="18" charset="0"/>
              </a:rPr>
              <a:t>='Value')</a:t>
            </a:r>
          </a:p>
          <a:p>
            <a:r>
              <a:rPr lang="en-AU" sz="1000" dirty="0" err="1">
                <a:latin typeface="Times New Roman" panose="02020603050405020304" pitchFamily="18" charset="0"/>
                <a:cs typeface="Times New Roman" panose="02020603050405020304" pitchFamily="18" charset="0"/>
              </a:rPr>
              <a:t>df_demand</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['Date'].</a:t>
            </a:r>
            <a:r>
              <a:rPr lang="en-AU" sz="1000" dirty="0" err="1">
                <a:latin typeface="Times New Roman" panose="02020603050405020304" pitchFamily="18" charset="0"/>
                <a:cs typeface="Times New Roman" panose="02020603050405020304" pitchFamily="18" charset="0"/>
              </a:rPr>
              <a:t>str.contains</a:t>
            </a:r>
            <a:r>
              <a:rPr lang="en-AU" sz="1000" dirty="0">
                <a:latin typeface="Times New Roman" panose="02020603050405020304" pitchFamily="18" charset="0"/>
                <a:cs typeface="Times New Roman" panose="02020603050405020304" pitchFamily="18" charset="0"/>
              </a:rPr>
              <a:t>('\d{6}') &amp; </a:t>
            </a:r>
            <a:r>
              <a:rPr lang="en-AU" sz="1000" dirty="0" err="1">
                <a:latin typeface="Times New Roman" panose="02020603050405020304" pitchFamily="18" charset="0"/>
                <a:cs typeface="Times New Roman" panose="02020603050405020304" pitchFamily="18" charset="0"/>
              </a:rPr>
              <a:t>df</a:t>
            </a:r>
            <a:r>
              <a:rPr lang="en-AU" sz="1000" dirty="0">
                <a:latin typeface="Times New Roman" panose="02020603050405020304" pitchFamily="18" charset="0"/>
                <a:cs typeface="Times New Roman" panose="02020603050405020304" pitchFamily="18" charset="0"/>
              </a:rPr>
              <a:t>['Plan'].</a:t>
            </a:r>
            <a:r>
              <a:rPr lang="en-AU" sz="1000" dirty="0" err="1">
                <a:latin typeface="Times New Roman" panose="02020603050405020304" pitchFamily="18" charset="0"/>
                <a:cs typeface="Times New Roman" panose="02020603050405020304" pitchFamily="18" charset="0"/>
              </a:rPr>
              <a:t>str.contains</a:t>
            </a:r>
            <a:r>
              <a:rPr lang="en-AU" sz="1000" dirty="0">
                <a:latin typeface="Times New Roman" panose="02020603050405020304" pitchFamily="18" charset="0"/>
                <a:cs typeface="Times New Roman" panose="02020603050405020304" pitchFamily="18" charset="0"/>
              </a:rPr>
              <a:t>('\d{6}\w{3}')]</a:t>
            </a:r>
          </a:p>
          <a:p>
            <a:r>
              <a:rPr lang="en-AU" sz="1000" dirty="0" err="1">
                <a:latin typeface="Times New Roman" panose="02020603050405020304" pitchFamily="18" charset="0"/>
                <a:cs typeface="Times New Roman" panose="02020603050405020304" pitchFamily="18" charset="0"/>
              </a:rPr>
              <a:t>df_demand</a:t>
            </a:r>
            <a:r>
              <a:rPr lang="en-AU" sz="1000" dirty="0">
                <a:latin typeface="Times New Roman" panose="02020603050405020304" pitchFamily="18" charset="0"/>
                <a:cs typeface="Times New Roman" panose="02020603050405020304" pitchFamily="18" charset="0"/>
              </a:rPr>
              <a:t>['Date 2'] = </a:t>
            </a:r>
            <a:r>
              <a:rPr lang="en-AU" sz="1000" dirty="0" err="1">
                <a:latin typeface="Times New Roman" panose="02020603050405020304" pitchFamily="18" charset="0"/>
                <a:cs typeface="Times New Roman" panose="02020603050405020304" pitchFamily="18" charset="0"/>
              </a:rPr>
              <a:t>df_demand</a:t>
            </a:r>
            <a:r>
              <a:rPr lang="en-AU" sz="1000" dirty="0">
                <a:latin typeface="Times New Roman" panose="02020603050405020304" pitchFamily="18" charset="0"/>
                <a:cs typeface="Times New Roman" panose="02020603050405020304" pitchFamily="18" charset="0"/>
              </a:rPr>
              <a:t>['Date'].apply(lambda x: </a:t>
            </a:r>
            <a:r>
              <a:rPr lang="en-AU" sz="1000" dirty="0" err="1">
                <a:latin typeface="Times New Roman" panose="02020603050405020304" pitchFamily="18" charset="0"/>
                <a:cs typeface="Times New Roman" panose="02020603050405020304" pitchFamily="18" charset="0"/>
              </a:rPr>
              <a:t>datetime.datetime.strptime</a:t>
            </a:r>
            <a:r>
              <a:rPr lang="en-AU" sz="1000" dirty="0">
                <a:latin typeface="Times New Roman" panose="02020603050405020304" pitchFamily="18" charset="0"/>
                <a:cs typeface="Times New Roman" panose="02020603050405020304" pitchFamily="18" charset="0"/>
              </a:rPr>
              <a:t>(x + '-1', '%Y%W-%w'))</a:t>
            </a:r>
          </a:p>
          <a:p>
            <a:r>
              <a:rPr lang="en-AU" sz="1000" dirty="0" err="1">
                <a:latin typeface="Times New Roman" panose="02020603050405020304" pitchFamily="18" charset="0"/>
                <a:cs typeface="Times New Roman" panose="02020603050405020304" pitchFamily="18" charset="0"/>
              </a:rPr>
              <a:t>df_demand</a:t>
            </a:r>
            <a:r>
              <a:rPr lang="en-AU" sz="1000" dirty="0" smtClean="0">
                <a:latin typeface="Times New Roman" panose="02020603050405020304" pitchFamily="18" charset="0"/>
                <a:cs typeface="Times New Roman" panose="02020603050405020304" pitchFamily="18" charset="0"/>
              </a:rPr>
              <a:t>[‘XXXX'] </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df_demand</a:t>
            </a:r>
            <a:r>
              <a:rPr lang="en-AU" sz="1000" dirty="0" smtClean="0">
                <a:latin typeface="Times New Roman" panose="02020603050405020304" pitchFamily="18" charset="0"/>
                <a:cs typeface="Times New Roman" panose="02020603050405020304" pitchFamily="18" charset="0"/>
              </a:rPr>
              <a:t>[‘XXXX'].</a:t>
            </a:r>
            <a:r>
              <a:rPr lang="en-AU" sz="1000" dirty="0" err="1">
                <a:latin typeface="Times New Roman" panose="02020603050405020304" pitchFamily="18" charset="0"/>
                <a:cs typeface="Times New Roman" panose="02020603050405020304" pitchFamily="18" charset="0"/>
              </a:rPr>
              <a:t>str.replace</a:t>
            </a:r>
            <a:r>
              <a:rPr lang="en-AU" sz="1000" dirty="0">
                <a:latin typeface="Times New Roman" panose="02020603050405020304" pitchFamily="18" charset="0"/>
                <a:cs typeface="Times New Roman" panose="02020603050405020304" pitchFamily="18" charset="0"/>
              </a:rPr>
              <a:t>(</a:t>
            </a:r>
            <a:r>
              <a:rPr lang="en-AU" sz="1000" dirty="0" smtClean="0">
                <a:latin typeface="Times New Roman" panose="02020603050405020304" pitchFamily="18" charset="0"/>
                <a:cs typeface="Times New Roman" panose="02020603050405020304" pitchFamily="18" charset="0"/>
              </a:rPr>
              <a:t>'G---- </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str.replace</a:t>
            </a:r>
            <a:r>
              <a:rPr lang="en-AU" sz="1000" dirty="0" smtClean="0">
                <a:latin typeface="Times New Roman" panose="02020603050405020304" pitchFamily="18" charset="0"/>
                <a:cs typeface="Times New Roman" panose="02020603050405020304" pitchFamily="18" charset="0"/>
              </a:rPr>
              <a:t>(‘H-----', </a:t>
            </a:r>
            <a:r>
              <a:rPr lang="en-AU" sz="1000" dirty="0">
                <a:latin typeface="Times New Roman" panose="02020603050405020304" pitchFamily="18" charset="0"/>
                <a:cs typeface="Times New Roman" panose="02020603050405020304" pitchFamily="18" charset="0"/>
              </a:rPr>
              <a:t>'')</a:t>
            </a:r>
          </a:p>
          <a:p>
            <a:r>
              <a:rPr lang="en-AU" sz="1000" dirty="0" err="1">
                <a:latin typeface="Times New Roman" panose="02020603050405020304" pitchFamily="18" charset="0"/>
                <a:cs typeface="Times New Roman" panose="02020603050405020304" pitchFamily="18" charset="0"/>
              </a:rPr>
              <a:t>df_demand</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df_demand</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df_demand</a:t>
            </a:r>
            <a:r>
              <a:rPr lang="en-AU" sz="1000" dirty="0">
                <a:latin typeface="Times New Roman" panose="02020603050405020304" pitchFamily="18" charset="0"/>
                <a:cs typeface="Times New Roman" panose="02020603050405020304" pitchFamily="18" charset="0"/>
              </a:rPr>
              <a:t>['Marketing Name'].</a:t>
            </a:r>
            <a:r>
              <a:rPr lang="en-AU" sz="1000" dirty="0" err="1">
                <a:latin typeface="Times New Roman" panose="02020603050405020304" pitchFamily="18" charset="0"/>
                <a:cs typeface="Times New Roman" panose="02020603050405020304" pitchFamily="18" charset="0"/>
              </a:rPr>
              <a:t>str.lower</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str.contains</a:t>
            </a:r>
            <a:r>
              <a:rPr lang="en-AU" sz="1000" dirty="0">
                <a:latin typeface="Times New Roman" panose="02020603050405020304" pitchFamily="18" charset="0"/>
                <a:cs typeface="Times New Roman" panose="02020603050405020304" pitchFamily="18" charset="0"/>
              </a:rPr>
              <a:t>('total')==False]</a:t>
            </a:r>
          </a:p>
          <a:p>
            <a:r>
              <a:rPr lang="en-AU" sz="1000" dirty="0" err="1">
                <a:latin typeface="Times New Roman" panose="02020603050405020304" pitchFamily="18" charset="0"/>
                <a:cs typeface="Times New Roman" panose="02020603050405020304" pitchFamily="18" charset="0"/>
              </a:rPr>
              <a:t>df_demand.to_csv</a:t>
            </a:r>
            <a:r>
              <a:rPr lang="en-AU" sz="1000" dirty="0">
                <a:latin typeface="Times New Roman" panose="02020603050405020304" pitchFamily="18" charset="0"/>
                <a:cs typeface="Times New Roman" panose="02020603050405020304" pitchFamily="18" charset="0"/>
              </a:rPr>
              <a:t>('demand_cleaned.csv')</a:t>
            </a:r>
          </a:p>
        </p:txBody>
      </p:sp>
      <p:sp>
        <p:nvSpPr>
          <p:cNvPr id="10" name="Rectangle 9"/>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a:t>
            </a:r>
            <a:r>
              <a:rPr lang="en-AU" sz="1200" dirty="0" smtClean="0">
                <a:solidFill>
                  <a:srgbClr val="0070C0"/>
                </a:solidFill>
              </a:rPr>
              <a:t>view [1] </a:t>
            </a:r>
            <a:r>
              <a:rPr lang="en-AU" sz="1200" dirty="0" smtClean="0">
                <a:solidFill>
                  <a:srgbClr val="0070C0"/>
                </a:solidFill>
              </a:rPr>
              <a:t>– </a:t>
            </a:r>
            <a:r>
              <a:rPr lang="en-AU" sz="1200" dirty="0" err="1" smtClean="0">
                <a:solidFill>
                  <a:srgbClr val="0070C0"/>
                </a:solidFill>
              </a:rPr>
              <a:t>T_cleanDataWithPython</a:t>
            </a:r>
            <a:endParaRPr lang="en-AU" sz="1200" dirty="0">
              <a:solidFill>
                <a:srgbClr val="0070C0"/>
              </a:solidFill>
            </a:endParaRPr>
          </a:p>
        </p:txBody>
      </p:sp>
      <p:sp>
        <p:nvSpPr>
          <p:cNvPr id="12" name="Rectangle 11"/>
          <p:cNvSpPr/>
          <p:nvPr/>
        </p:nvSpPr>
        <p:spPr>
          <a:xfrm>
            <a:off x="4870765" y="1244106"/>
            <a:ext cx="1348966" cy="9015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4870766" y="1040816"/>
            <a:ext cx="1267484" cy="246221"/>
          </a:xfrm>
          <a:prstGeom prst="rect">
            <a:avLst/>
          </a:prstGeom>
          <a:noFill/>
        </p:spPr>
        <p:txBody>
          <a:bodyPr wrap="square" rtlCol="0">
            <a:spAutoFit/>
          </a:bodyPr>
          <a:lstStyle/>
          <a:p>
            <a:r>
              <a:rPr lang="en-AU" sz="1000" b="1" dirty="0" smtClean="0">
                <a:solidFill>
                  <a:srgbClr val="0070C0"/>
                </a:solidFill>
              </a:rPr>
              <a:t>Task to </a:t>
            </a:r>
            <a:r>
              <a:rPr lang="en-AU" sz="1000" b="1" dirty="0" smtClean="0">
                <a:solidFill>
                  <a:srgbClr val="0070C0"/>
                </a:solidFill>
              </a:rPr>
              <a:t>view [1-1] </a:t>
            </a:r>
            <a:endParaRPr lang="en-AU" sz="1000" b="1" dirty="0">
              <a:solidFill>
                <a:srgbClr val="0070C0"/>
              </a:solidFill>
            </a:endParaRPr>
          </a:p>
        </p:txBody>
      </p:sp>
      <p:cxnSp>
        <p:nvCxnSpPr>
          <p:cNvPr id="4" name="Straight Arrow Connector 3"/>
          <p:cNvCxnSpPr/>
          <p:nvPr/>
        </p:nvCxnSpPr>
        <p:spPr>
          <a:xfrm flipH="1">
            <a:off x="3458424" y="1530036"/>
            <a:ext cx="5495453" cy="142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933323" y="3141552"/>
            <a:ext cx="2797614" cy="68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90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40913" y="1100136"/>
            <a:ext cx="6097320" cy="4586911"/>
          </a:xfrm>
          <a:prstGeom prst="rect">
            <a:avLst/>
          </a:prstGeom>
        </p:spPr>
      </p:pic>
      <p:pic>
        <p:nvPicPr>
          <p:cNvPr id="6" name="Picture 5"/>
          <p:cNvPicPr>
            <a:picLocks noChangeAspect="1"/>
          </p:cNvPicPr>
          <p:nvPr/>
        </p:nvPicPr>
        <p:blipFill>
          <a:blip r:embed="rId3"/>
          <a:stretch>
            <a:fillRect/>
          </a:stretch>
        </p:blipFill>
        <p:spPr>
          <a:xfrm>
            <a:off x="370018" y="1100136"/>
            <a:ext cx="2138961" cy="1369457"/>
          </a:xfrm>
          <a:prstGeom prst="rect">
            <a:avLst/>
          </a:prstGeom>
        </p:spPr>
      </p:pic>
      <p:sp>
        <p:nvSpPr>
          <p:cNvPr id="7" name="Rectangle 6"/>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a:t>
            </a:r>
            <a:r>
              <a:rPr lang="en-AU" sz="1200" dirty="0" smtClean="0">
                <a:solidFill>
                  <a:srgbClr val="0070C0"/>
                </a:solidFill>
              </a:rPr>
              <a:t>view [1-1]  </a:t>
            </a:r>
            <a:r>
              <a:rPr lang="en-AU" sz="1200" dirty="0" smtClean="0">
                <a:solidFill>
                  <a:srgbClr val="0070C0"/>
                </a:solidFill>
              </a:rPr>
              <a:t>– </a:t>
            </a:r>
            <a:r>
              <a:rPr lang="en-AU" sz="1200" dirty="0" err="1" smtClean="0">
                <a:solidFill>
                  <a:srgbClr val="0070C0"/>
                </a:solidFill>
              </a:rPr>
              <a:t>T_changeExcelToTxt</a:t>
            </a:r>
            <a:endParaRPr lang="en-AU" sz="1200" dirty="0">
              <a:solidFill>
                <a:srgbClr val="0070C0"/>
              </a:solidFill>
            </a:endParaRPr>
          </a:p>
        </p:txBody>
      </p:sp>
    </p:spTree>
    <p:extLst>
      <p:ext uri="{BB962C8B-B14F-4D97-AF65-F5344CB8AC3E}">
        <p14:creationId xmlns:p14="http://schemas.microsoft.com/office/powerpoint/2010/main" val="1968934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711" y="1786545"/>
            <a:ext cx="11688024" cy="4780816"/>
          </a:xfrm>
          <a:prstGeom prst="rect">
            <a:avLst/>
          </a:prstGeom>
        </p:spPr>
      </p:pic>
      <p:pic>
        <p:nvPicPr>
          <p:cNvPr id="6" name="Picture 5"/>
          <p:cNvPicPr>
            <a:picLocks noChangeAspect="1"/>
          </p:cNvPicPr>
          <p:nvPr/>
        </p:nvPicPr>
        <p:blipFill>
          <a:blip r:embed="rId3"/>
          <a:stretch>
            <a:fillRect/>
          </a:stretch>
        </p:blipFill>
        <p:spPr>
          <a:xfrm>
            <a:off x="289711" y="370564"/>
            <a:ext cx="1992706" cy="1273118"/>
          </a:xfrm>
          <a:prstGeom prst="rect">
            <a:avLst/>
          </a:prstGeom>
        </p:spPr>
      </p:pic>
      <p:sp>
        <p:nvSpPr>
          <p:cNvPr id="8" name="Rectangle 7"/>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a:t>
            </a:r>
            <a:r>
              <a:rPr lang="en-AU" sz="1200" dirty="0" smtClean="0">
                <a:solidFill>
                  <a:srgbClr val="0070C0"/>
                </a:solidFill>
              </a:rPr>
              <a:t>view [2] </a:t>
            </a:r>
            <a:r>
              <a:rPr lang="en-AU" sz="1200" dirty="0" smtClean="0">
                <a:solidFill>
                  <a:srgbClr val="0070C0"/>
                </a:solidFill>
              </a:rPr>
              <a:t>– </a:t>
            </a:r>
            <a:r>
              <a:rPr lang="en-AU" sz="1200" dirty="0" err="1" smtClean="0">
                <a:solidFill>
                  <a:srgbClr val="0070C0"/>
                </a:solidFill>
              </a:rPr>
              <a:t>T_formatDemandDataInExcel</a:t>
            </a:r>
            <a:endParaRPr lang="en-AU" sz="1200" dirty="0">
              <a:solidFill>
                <a:srgbClr val="0070C0"/>
              </a:solidFill>
            </a:endParaRPr>
          </a:p>
        </p:txBody>
      </p:sp>
      <p:sp>
        <p:nvSpPr>
          <p:cNvPr id="10" name="Rectangle 9"/>
          <p:cNvSpPr/>
          <p:nvPr/>
        </p:nvSpPr>
        <p:spPr>
          <a:xfrm>
            <a:off x="10395009" y="3964431"/>
            <a:ext cx="1102894" cy="5115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C00000"/>
              </a:solidFill>
            </a:endParaRPr>
          </a:p>
        </p:txBody>
      </p:sp>
      <p:sp>
        <p:nvSpPr>
          <p:cNvPr id="11" name="TextBox 10"/>
          <p:cNvSpPr txBox="1"/>
          <p:nvPr/>
        </p:nvSpPr>
        <p:spPr>
          <a:xfrm>
            <a:off x="11098968" y="4494039"/>
            <a:ext cx="1056700" cy="246221"/>
          </a:xfrm>
          <a:prstGeom prst="rect">
            <a:avLst/>
          </a:prstGeom>
          <a:noFill/>
          <a:ln>
            <a:noFill/>
          </a:ln>
        </p:spPr>
        <p:txBody>
          <a:bodyPr wrap="none" rtlCol="0">
            <a:spAutoFit/>
          </a:bodyPr>
          <a:lstStyle/>
          <a:p>
            <a:r>
              <a:rPr lang="en-AU" sz="1000" b="1" dirty="0" smtClean="0">
                <a:solidFill>
                  <a:srgbClr val="C00000"/>
                </a:solidFill>
              </a:rPr>
              <a:t>Code to </a:t>
            </a:r>
            <a:r>
              <a:rPr lang="en-AU" sz="1000" b="1" dirty="0" smtClean="0">
                <a:solidFill>
                  <a:srgbClr val="C00000"/>
                </a:solidFill>
              </a:rPr>
              <a:t>view [1]</a:t>
            </a:r>
            <a:endParaRPr lang="en-AU" sz="1000" b="1" dirty="0">
              <a:solidFill>
                <a:srgbClr val="C00000"/>
              </a:solidFill>
            </a:endParaRPr>
          </a:p>
        </p:txBody>
      </p:sp>
    </p:spTree>
    <p:extLst>
      <p:ext uri="{BB962C8B-B14F-4D97-AF65-F5344CB8AC3E}">
        <p14:creationId xmlns:p14="http://schemas.microsoft.com/office/powerpoint/2010/main" val="568618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59231" y="932507"/>
            <a:ext cx="3585174" cy="5016758"/>
          </a:xfrm>
          <a:prstGeom prst="rect">
            <a:avLst/>
          </a:prstGeom>
          <a:solidFill>
            <a:schemeClr val="accent1">
              <a:lumMod val="20000"/>
              <a:lumOff val="80000"/>
            </a:schemeClr>
          </a:solidFill>
          <a:ln w="3175">
            <a:noFill/>
          </a:ln>
        </p:spPr>
        <p:txBody>
          <a:bodyPr wrap="square" rtlCol="0">
            <a:spAutoFit/>
          </a:bodyPr>
          <a:lstStyle/>
          <a:p>
            <a:r>
              <a:rPr lang="en-AU" sz="1000" dirty="0" smtClean="0">
                <a:latin typeface="Times New Roman" panose="02020603050405020304" pitchFamily="18" charset="0"/>
                <a:cs typeface="Times New Roman" panose="02020603050405020304" pitchFamily="18" charset="0"/>
              </a:rPr>
              <a:t>VBA to capture target range in excel</a:t>
            </a:r>
          </a:p>
          <a:p>
            <a:endParaRPr lang="en-AU" sz="1000" dirty="0">
              <a:latin typeface="Times New Roman" panose="02020603050405020304" pitchFamily="18" charset="0"/>
              <a:cs typeface="Times New Roman" panose="02020603050405020304" pitchFamily="18" charset="0"/>
            </a:endParaRPr>
          </a:p>
          <a:p>
            <a:r>
              <a:rPr lang="en-AU" sz="1000" dirty="0" err="1" smtClean="0">
                <a:latin typeface="Times New Roman" panose="02020603050405020304" pitchFamily="18" charset="0"/>
                <a:cs typeface="Times New Roman" panose="02020603050405020304" pitchFamily="18" charset="0"/>
              </a:rPr>
              <a:t>Const</a:t>
            </a:r>
            <a:r>
              <a:rPr lang="en-AU" sz="1000" dirty="0" smtClean="0">
                <a:latin typeface="Times New Roman" panose="02020603050405020304" pitchFamily="18" charset="0"/>
                <a:cs typeface="Times New Roman" panose="02020603050405020304" pitchFamily="18" charset="0"/>
              </a:rPr>
              <a:t> </a:t>
            </a:r>
            <a:r>
              <a:rPr lang="en-AU" sz="1000" dirty="0">
                <a:latin typeface="Times New Roman" panose="02020603050405020304" pitchFamily="18" charset="0"/>
                <a:cs typeface="Times New Roman" panose="02020603050405020304" pitchFamily="18" charset="0"/>
              </a:rPr>
              <a:t>GREY_BORDER = 12566463</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Public Sub </a:t>
            </a:r>
            <a:r>
              <a:rPr lang="en-AU" sz="1000" dirty="0" err="1">
                <a:latin typeface="Times New Roman" panose="02020603050405020304" pitchFamily="18" charset="0"/>
                <a:cs typeface="Times New Roman" panose="02020603050405020304" pitchFamily="18" charset="0"/>
              </a:rPr>
              <a:t>FormatDataTargetFile</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strPath</a:t>
            </a:r>
            <a:r>
              <a:rPr lang="en-AU" sz="1000" dirty="0">
                <a:latin typeface="Times New Roman" panose="02020603050405020304" pitchFamily="18" charset="0"/>
                <a:cs typeface="Times New Roman" panose="02020603050405020304" pitchFamily="18" charset="0"/>
              </a:rPr>
              <a:t> As String)</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As Worksheet</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wbkTmp</a:t>
            </a:r>
            <a:r>
              <a:rPr lang="en-AU" sz="1000" dirty="0">
                <a:latin typeface="Times New Roman" panose="02020603050405020304" pitchFamily="18" charset="0"/>
                <a:cs typeface="Times New Roman" panose="02020603050405020304" pitchFamily="18" charset="0"/>
              </a:rPr>
              <a:t> As Workbook</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wbkTmp</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Workbooks.Open</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strPath</a:t>
            </a:r>
            <a:r>
              <a:rPr lang="en-AU" sz="1000" dirty="0">
                <a:latin typeface="Times New Roman" panose="02020603050405020304" pitchFamily="18" charset="0"/>
                <a:cs typeface="Times New Roman" panose="02020603050405020304" pitchFamily="18" charset="0"/>
              </a:rPr>
              <a:t>)</a:t>
            </a: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wbkTmp.Worksheets</a:t>
            </a:r>
            <a:r>
              <a:rPr lang="en-AU" sz="1000" dirty="0">
                <a:latin typeface="Times New Roman" panose="02020603050405020304" pitchFamily="18" charset="0"/>
                <a:cs typeface="Times New Roman" panose="02020603050405020304" pitchFamily="18" charset="0"/>
              </a:rPr>
              <a:t>(1)</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FormatData</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wshTgt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wbkTmp.Save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wbkTmp.Close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End Sub</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Public Sub </a:t>
            </a:r>
            <a:r>
              <a:rPr lang="en-AU" sz="1000" dirty="0" err="1">
                <a:latin typeface="Times New Roman" panose="02020603050405020304" pitchFamily="18" charset="0"/>
                <a:cs typeface="Times New Roman" panose="02020603050405020304" pitchFamily="18" charset="0"/>
              </a:rPr>
              <a:t>FormatData</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As Worksheet)</a:t>
            </a:r>
          </a:p>
          <a:p>
            <a:r>
              <a:rPr lang="en-AU" sz="1000" dirty="0">
                <a:latin typeface="Times New Roman" panose="02020603050405020304" pitchFamily="18" charset="0"/>
                <a:cs typeface="Times New Roman" panose="02020603050405020304" pitchFamily="18" charset="0"/>
              </a:rPr>
              <a:t>    With </a:t>
            </a:r>
            <a:r>
              <a:rPr lang="en-AU" sz="1000" dirty="0" err="1">
                <a:latin typeface="Times New Roman" panose="02020603050405020304" pitchFamily="18" charset="0"/>
                <a:cs typeface="Times New Roman" panose="02020603050405020304" pitchFamily="18" charset="0"/>
              </a:rPr>
              <a:t>wshTgt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For Each cell In .</a:t>
            </a:r>
            <a:r>
              <a:rPr lang="en-AU" sz="1000" dirty="0" err="1">
                <a:latin typeface="Times New Roman" panose="02020603050405020304" pitchFamily="18" charset="0"/>
                <a:cs typeface="Times New Roman" panose="02020603050405020304" pitchFamily="18" charset="0"/>
              </a:rPr>
              <a:t>UsedRange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cell.Borders.Color</a:t>
            </a:r>
            <a:r>
              <a:rPr lang="en-AU" sz="1000" dirty="0">
                <a:latin typeface="Times New Roman" panose="02020603050405020304" pitchFamily="18" charset="0"/>
                <a:cs typeface="Times New Roman" panose="02020603050405020304" pitchFamily="18" charset="0"/>
              </a:rPr>
              <a:t> = GREY_BORDER</a:t>
            </a:r>
          </a:p>
          <a:p>
            <a:r>
              <a:rPr lang="en-AU" sz="1000" dirty="0">
                <a:latin typeface="Times New Roman" panose="02020603050405020304" pitchFamily="18" charset="0"/>
                <a:cs typeface="Times New Roman" panose="02020603050405020304" pitchFamily="18" charset="0"/>
              </a:rPr>
              <a:t>        Next</a:t>
            </a: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With .</a:t>
            </a:r>
            <a:r>
              <a:rPr lang="en-AU" sz="1000" dirty="0" err="1">
                <a:latin typeface="Times New Roman" panose="02020603050405020304" pitchFamily="18" charset="0"/>
                <a:cs typeface="Times New Roman" panose="02020603050405020304" pitchFamily="18" charset="0"/>
              </a:rPr>
              <a:t>UsedRange.Font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.Size = 9</a:t>
            </a:r>
          </a:p>
          <a:p>
            <a:r>
              <a:rPr lang="en-AU" sz="1000" dirty="0">
                <a:latin typeface="Times New Roman" panose="02020603050405020304" pitchFamily="18" charset="0"/>
                <a:cs typeface="Times New Roman" panose="02020603050405020304" pitchFamily="18" charset="0"/>
              </a:rPr>
              <a:t>            .Name = "Arial"</a:t>
            </a:r>
          </a:p>
          <a:p>
            <a:r>
              <a:rPr lang="en-AU" sz="1000" dirty="0">
                <a:latin typeface="Times New Roman" panose="02020603050405020304" pitchFamily="18" charset="0"/>
                <a:cs typeface="Times New Roman" panose="02020603050405020304" pitchFamily="18" charset="0"/>
              </a:rPr>
              <a:t>        End With</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UsedRange.CopyPicture</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xlScreen</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xlBitmap</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End With</a:t>
            </a:r>
          </a:p>
          <a:p>
            <a:r>
              <a:rPr lang="en-AU" sz="1000" dirty="0">
                <a:latin typeface="Times New Roman" panose="02020603050405020304" pitchFamily="18" charset="0"/>
                <a:cs typeface="Times New Roman" panose="02020603050405020304" pitchFamily="18" charset="0"/>
              </a:rPr>
              <a:t>End Sub</a:t>
            </a:r>
          </a:p>
          <a:p>
            <a:endParaRPr lang="en-AU" sz="1000" dirty="0">
              <a:latin typeface="Times New Roman" panose="02020603050405020304" pitchFamily="18" charset="0"/>
              <a:cs typeface="Times New Roman" panose="02020603050405020304" pitchFamily="18" charset="0"/>
            </a:endParaRPr>
          </a:p>
        </p:txBody>
      </p:sp>
      <p:sp>
        <p:nvSpPr>
          <p:cNvPr id="3" name="Rectangle 2"/>
          <p:cNvSpPr/>
          <p:nvPr/>
        </p:nvSpPr>
        <p:spPr>
          <a:xfrm>
            <a:off x="8981039" y="0"/>
            <a:ext cx="3210962" cy="3325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C00000"/>
                </a:solidFill>
              </a:rPr>
              <a:t>Code to view </a:t>
            </a:r>
            <a:r>
              <a:rPr lang="en-AU" sz="1200" dirty="0" smtClean="0">
                <a:solidFill>
                  <a:srgbClr val="C00000"/>
                </a:solidFill>
              </a:rPr>
              <a:t>[1] – </a:t>
            </a:r>
            <a:r>
              <a:rPr lang="en-AU" sz="1200" dirty="0" smtClean="0">
                <a:solidFill>
                  <a:srgbClr val="C00000"/>
                </a:solidFill>
              </a:rPr>
              <a:t>VBA to format/copy</a:t>
            </a:r>
            <a:endParaRPr lang="en-AU" sz="1200" dirty="0">
              <a:solidFill>
                <a:srgbClr val="C00000"/>
              </a:solidFill>
            </a:endParaRPr>
          </a:p>
        </p:txBody>
      </p:sp>
    </p:spTree>
    <p:extLst>
      <p:ext uri="{BB962C8B-B14F-4D97-AF65-F5344CB8AC3E}">
        <p14:creationId xmlns:p14="http://schemas.microsoft.com/office/powerpoint/2010/main" val="310649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336" y="1746461"/>
            <a:ext cx="11741823" cy="1793443"/>
          </a:xfrm>
          <a:prstGeom prst="rect">
            <a:avLst/>
          </a:prstGeom>
        </p:spPr>
      </p:pic>
      <p:pic>
        <p:nvPicPr>
          <p:cNvPr id="3" name="Picture 2"/>
          <p:cNvPicPr>
            <a:picLocks noChangeAspect="1"/>
          </p:cNvPicPr>
          <p:nvPr/>
        </p:nvPicPr>
        <p:blipFill>
          <a:blip r:embed="rId3"/>
          <a:stretch>
            <a:fillRect/>
          </a:stretch>
        </p:blipFill>
        <p:spPr>
          <a:xfrm>
            <a:off x="226337" y="4024596"/>
            <a:ext cx="7496270" cy="1586930"/>
          </a:xfrm>
          <a:prstGeom prst="rect">
            <a:avLst/>
          </a:prstGeom>
        </p:spPr>
      </p:pic>
      <p:sp>
        <p:nvSpPr>
          <p:cNvPr id="6" name="Rectangle 5"/>
          <p:cNvSpPr/>
          <p:nvPr/>
        </p:nvSpPr>
        <p:spPr>
          <a:xfrm>
            <a:off x="109211" y="212187"/>
            <a:ext cx="3792833" cy="369332"/>
          </a:xfrm>
          <a:prstGeom prst="rect">
            <a:avLst/>
          </a:prstGeom>
        </p:spPr>
        <p:txBody>
          <a:bodyPr wrap="none">
            <a:spAutoFit/>
          </a:bodyPr>
          <a:lstStyle/>
          <a:p>
            <a:r>
              <a:rPr lang="en-AU" dirty="0" smtClean="0"/>
              <a:t>Process 2: WeeklyModelSellOutReport</a:t>
            </a:r>
            <a:endParaRPr lang="en-AU" dirty="0"/>
          </a:p>
        </p:txBody>
      </p:sp>
      <p:sp>
        <p:nvSpPr>
          <p:cNvPr id="9" name="Rectangle 8"/>
          <p:cNvSpPr/>
          <p:nvPr/>
        </p:nvSpPr>
        <p:spPr>
          <a:xfrm>
            <a:off x="0" y="823865"/>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334978" y="4416781"/>
            <a:ext cx="117695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344661" y="4213491"/>
            <a:ext cx="1026243" cy="246221"/>
          </a:xfrm>
          <a:prstGeom prst="rect">
            <a:avLst/>
          </a:prstGeom>
          <a:noFill/>
        </p:spPr>
        <p:txBody>
          <a:bodyPr wrap="none" rtlCol="0">
            <a:spAutoFit/>
          </a:bodyPr>
          <a:lstStyle/>
          <a:p>
            <a:r>
              <a:rPr lang="en-AU" sz="1000" b="1" dirty="0" smtClean="0">
                <a:solidFill>
                  <a:srgbClr val="0070C0"/>
                </a:solidFill>
              </a:rPr>
              <a:t>Task to </a:t>
            </a:r>
            <a:r>
              <a:rPr lang="en-AU" sz="1000" b="1" dirty="0" smtClean="0">
                <a:solidFill>
                  <a:srgbClr val="0070C0"/>
                </a:solidFill>
              </a:rPr>
              <a:t>view [3]</a:t>
            </a:r>
            <a:endParaRPr lang="en-AU" sz="1000" b="1" dirty="0">
              <a:solidFill>
                <a:srgbClr val="0070C0"/>
              </a:solidFill>
            </a:endParaRPr>
          </a:p>
        </p:txBody>
      </p:sp>
    </p:spTree>
    <p:extLst>
      <p:ext uri="{BB962C8B-B14F-4D97-AF65-F5344CB8AC3E}">
        <p14:creationId xmlns:p14="http://schemas.microsoft.com/office/powerpoint/2010/main" val="1179556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713</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Sales portal data reporting for Sales operation created with Brity RPA designer/orchestrator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LEE/IM Engineering /SEAU/Senior Professional/Samsung Electronics</dc:creator>
  <cp:lastModifiedBy>TERRY LEE/IM Engineering /SEAU/Senior Professional/Samsung Electronics</cp:lastModifiedBy>
  <cp:revision>39</cp:revision>
  <dcterms:created xsi:type="dcterms:W3CDTF">2023-05-15T05:45:48Z</dcterms:created>
  <dcterms:modified xsi:type="dcterms:W3CDTF">2023-05-17T07:16:35Z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